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39"/>
  </p:notesMasterIdLst>
  <p:sldIdLst>
    <p:sldId id="322" r:id="rId2"/>
    <p:sldId id="259" r:id="rId3"/>
    <p:sldId id="314" r:id="rId4"/>
    <p:sldId id="301" r:id="rId5"/>
    <p:sldId id="260" r:id="rId6"/>
    <p:sldId id="262" r:id="rId7"/>
    <p:sldId id="263" r:id="rId8"/>
    <p:sldId id="264" r:id="rId9"/>
    <p:sldId id="269" r:id="rId10"/>
    <p:sldId id="265" r:id="rId11"/>
    <p:sldId id="267" r:id="rId12"/>
    <p:sldId id="268" r:id="rId13"/>
    <p:sldId id="270" r:id="rId14"/>
    <p:sldId id="271" r:id="rId15"/>
    <p:sldId id="272" r:id="rId16"/>
    <p:sldId id="273" r:id="rId17"/>
    <p:sldId id="274" r:id="rId18"/>
    <p:sldId id="276" r:id="rId19"/>
    <p:sldId id="277" r:id="rId20"/>
    <p:sldId id="278" r:id="rId21"/>
    <p:sldId id="279" r:id="rId22"/>
    <p:sldId id="280" r:id="rId23"/>
    <p:sldId id="281" r:id="rId24"/>
    <p:sldId id="285" r:id="rId25"/>
    <p:sldId id="286" r:id="rId26"/>
    <p:sldId id="287" r:id="rId27"/>
    <p:sldId id="304" r:id="rId28"/>
    <p:sldId id="288" r:id="rId29"/>
    <p:sldId id="289" r:id="rId30"/>
    <p:sldId id="290" r:id="rId31"/>
    <p:sldId id="291" r:id="rId32"/>
    <p:sldId id="292" r:id="rId33"/>
    <p:sldId id="293" r:id="rId34"/>
    <p:sldId id="311" r:id="rId35"/>
    <p:sldId id="312" r:id="rId36"/>
    <p:sldId id="313"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ll" initials="SH" lastIdx="4" clrIdx="0"/>
  <p:cmAuthor id="2" name="Nancy J McCulloh" initials="NM" lastIdx="5" clrIdx="1"/>
  <p:cmAuthor id="3" name="Barbara A Kleist" initials="BAK" lastIdx="6" clrIdx="2">
    <p:extLst>
      <p:ext uri="{19B8F6BF-5375-455C-9EA6-DF929625EA0E}">
        <p15:presenceInfo xmlns:p15="http://schemas.microsoft.com/office/powerpoint/2012/main" userId="Barbara A Kleist" providerId="None"/>
      </p:ext>
    </p:extLst>
  </p:cmAuthor>
  <p:cmAuthor id="4" name="Mark R Olson" initials="MRO" lastIdx="1" clrIdx="3">
    <p:extLst>
      <p:ext uri="{19B8F6BF-5375-455C-9EA6-DF929625EA0E}">
        <p15:presenceInfo xmlns:p15="http://schemas.microsoft.com/office/powerpoint/2012/main" userId="Mark R O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CBCB"/>
    <a:srgbClr val="727272"/>
    <a:srgbClr val="8EC7D7"/>
    <a:srgbClr val="4C7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E096B-E482-4030-A848-1991027D012B}" v="7" dt="2021-07-01T13:36:41.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54524" autoAdjust="0"/>
  </p:normalViewPr>
  <p:slideViewPr>
    <p:cSldViewPr snapToGrid="0">
      <p:cViewPr varScale="1">
        <p:scale>
          <a:sx n="62" d="100"/>
          <a:sy n="62" d="100"/>
        </p:scale>
        <p:origin x="16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quot;Chet&quot; Tschetter" clId="Web-{9E9E096B-E482-4030-A848-1991027D012B}"/>
    <pc:docChg chg="modSld">
      <pc:chgData name="Laurie &quot;Chet&quot; Tschetter" userId="" providerId="" clId="Web-{9E9E096B-E482-4030-A848-1991027D012B}" dt="2021-07-01T13:36:41.130" v="65"/>
      <pc:docMkLst>
        <pc:docMk/>
      </pc:docMkLst>
      <pc:sldChg chg="delCm modNotes">
        <pc:chgData name="Laurie &quot;Chet&quot; Tschetter" userId="" providerId="" clId="Web-{9E9E096B-E482-4030-A848-1991027D012B}" dt="2021-07-01T13:35:39.927" v="60"/>
        <pc:sldMkLst>
          <pc:docMk/>
          <pc:sldMk cId="771945568" sldId="259"/>
        </pc:sldMkLst>
      </pc:sldChg>
      <pc:sldChg chg="delCm">
        <pc:chgData name="Laurie &quot;Chet&quot; Tschetter" userId="" providerId="" clId="Web-{9E9E096B-E482-4030-A848-1991027D012B}" dt="2021-07-01T13:35:49.880" v="61"/>
        <pc:sldMkLst>
          <pc:docMk/>
          <pc:sldMk cId="2328455026" sldId="260"/>
        </pc:sldMkLst>
      </pc:sldChg>
      <pc:sldChg chg="delCm">
        <pc:chgData name="Laurie &quot;Chet&quot; Tschetter" userId="" providerId="" clId="Web-{9E9E096B-E482-4030-A848-1991027D012B}" dt="2021-07-01T13:36:04.880" v="62"/>
        <pc:sldMkLst>
          <pc:docMk/>
          <pc:sldMk cId="2894343380" sldId="269"/>
        </pc:sldMkLst>
      </pc:sldChg>
      <pc:sldChg chg="delCm">
        <pc:chgData name="Laurie &quot;Chet&quot; Tschetter" userId="" providerId="" clId="Web-{9E9E096B-E482-4030-A848-1991027D012B}" dt="2021-07-01T13:36:18.489" v="63"/>
        <pc:sldMkLst>
          <pc:docMk/>
          <pc:sldMk cId="1908934513" sldId="276"/>
        </pc:sldMkLst>
      </pc:sldChg>
      <pc:sldChg chg="delCm">
        <pc:chgData name="Laurie &quot;Chet&quot; Tschetter" userId="" providerId="" clId="Web-{9E9E096B-E482-4030-A848-1991027D012B}" dt="2021-07-01T13:36:29.271" v="64"/>
        <pc:sldMkLst>
          <pc:docMk/>
          <pc:sldMk cId="664099497" sldId="285"/>
        </pc:sldMkLst>
      </pc:sldChg>
      <pc:sldChg chg="delCm">
        <pc:chgData name="Laurie &quot;Chet&quot; Tschetter" userId="" providerId="" clId="Web-{9E9E096B-E482-4030-A848-1991027D012B}" dt="2021-07-01T13:36:41.130" v="65"/>
        <pc:sldMkLst>
          <pc:docMk/>
          <pc:sldMk cId="799068388" sldId="292"/>
        </pc:sldMkLst>
      </pc:sldChg>
      <pc:sldChg chg="delCm">
        <pc:chgData name="Laurie &quot;Chet&quot; Tschetter" userId="" providerId="" clId="Web-{9E9E096B-E482-4030-A848-1991027D012B}" dt="2021-07-01T13:33:36.817" v="0"/>
        <pc:sldMkLst>
          <pc:docMk/>
          <pc:sldMk cId="1265697809"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E5196-8469-4FD3-88E2-15649FDE16B1}"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E140-93E8-471F-9349-F0BB6098DEA7}" type="slidenum">
              <a:rPr lang="en-US" smtClean="0"/>
              <a:t>‹#›</a:t>
            </a:fld>
            <a:endParaRPr lang="en-US"/>
          </a:p>
        </p:txBody>
      </p:sp>
    </p:spTree>
    <p:extLst>
      <p:ext uri="{BB962C8B-B14F-4D97-AF65-F5344CB8AC3E}">
        <p14:creationId xmlns:p14="http://schemas.microsoft.com/office/powerpoint/2010/main" val="32184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1" u="none" strike="noStrike" dirty="0">
                <a:solidFill>
                  <a:srgbClr val="000000"/>
                </a:solidFill>
                <a:effectLst/>
                <a:latin typeface="Calibri" panose="020F0502020204030204" pitchFamily="34" charset="0"/>
              </a:rPr>
              <a:t>Facilitor Notes:</a:t>
            </a:r>
          </a:p>
          <a:p>
            <a:pPr algn="l" rtl="0" fontAlgn="base"/>
            <a:r>
              <a:rPr lang="en-US" sz="1200" b="0" i="1" u="none" strike="noStrike" dirty="0">
                <a:solidFill>
                  <a:srgbClr val="000000"/>
                </a:solidFill>
                <a:effectLst/>
                <a:latin typeface="Calibri" panose="020F0502020204030204" pitchFamily="34" charset="0"/>
              </a:rPr>
              <a:t>Host and Co-host notes for pre-meeting setup</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1" u="none" strike="noStrike" dirty="0">
                <a:solidFill>
                  <a:srgbClr val="000000"/>
                </a:solidFill>
                <a:effectLst/>
                <a:latin typeface="Calibri" panose="020F0502020204030204" pitchFamily="34" charset="0"/>
              </a:rPr>
              <a:t>Actions before the session:</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Slide #1 – Update presenter names</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Hide the other region consultant slide, as applicable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Hide other regions workshop slide for Upcoming Workshops, as applicable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0" indent="0" algn="l" rtl="0" fontAlgn="base">
              <a:buFont typeface="Wingdings" panose="05000000000000000000" pitchFamily="2" charset="2"/>
              <a:buNone/>
            </a:pPr>
            <a:r>
              <a:rPr lang="en-US" sz="1200" b="0" i="1" u="none" strike="noStrike" dirty="0">
                <a:solidFill>
                  <a:srgbClr val="000000"/>
                </a:solidFill>
                <a:effectLst/>
                <a:latin typeface="Calibri" panose="020F0502020204030204" pitchFamily="34" charset="0"/>
              </a:rPr>
              <a:t>In the Practice session before participants log on</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Check that the presenter can share their screen and run videos as needed</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Check that the presenter marks “Share Computer sounds” and “Optimize Screen sharing for video clip” so that any videos shown can be heard by others – it is on the same screen that you choose which screen to share.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Make Coaches "Co-hosts"</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Confirm polls are loaded - host</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Turn on transcript –host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Break-out Groups – host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Take attendance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Time keeper</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Host / Welcome people as they arrive &amp; arrive late – assign someone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Monitor Chat – assign someone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Turn on record, as desired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Subtitles – turned on, each participant can control turning on and off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At end of presentation:</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MAKE SURE TO STOP RECORDING AT THANK YOU SLIDE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200" b="0" i="0" dirty="0">
                <a:solidFill>
                  <a:srgbClr val="444444"/>
                </a:solidFill>
                <a:effectLst/>
                <a:latin typeface="Arial" panose="020B0604020202020204" pitchFamily="34" charset="0"/>
              </a:rPr>
              <a:t>​</a:t>
            </a:r>
          </a:p>
          <a:p>
            <a:pPr algn="l" rtl="0" fontAlgn="base">
              <a:buFont typeface="Arial" panose="020B0604020202020204" pitchFamily="34" charset="0"/>
              <a:buNone/>
            </a:pPr>
            <a:r>
              <a:rPr lang="en-US" sz="1200" b="0" i="1" u="none" strike="noStrike" dirty="0">
                <a:solidFill>
                  <a:srgbClr val="000000"/>
                </a:solidFill>
                <a:effectLst/>
                <a:latin typeface="Calibri" panose="020F0502020204030204" pitchFamily="34" charset="0"/>
              </a:rPr>
              <a:t>Note to Facilitator</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Bold Text = Timing</a:t>
            </a:r>
            <a:r>
              <a:rPr lang="en-US" sz="1200" b="0" i="0" u="none" strike="noStrike" dirty="0">
                <a:solidFill>
                  <a:srgbClr val="000000"/>
                </a:solidFill>
                <a:effectLst/>
                <a:latin typeface="Calibri" panose="020F0502020204030204" pitchFamily="34" charset="0"/>
              </a:rPr>
              <a: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1" u="none" strike="noStrike" dirty="0">
                <a:solidFill>
                  <a:srgbClr val="000000"/>
                </a:solidFill>
                <a:effectLst/>
                <a:latin typeface="Calibri" panose="020F0502020204030204" pitchFamily="34" charset="0"/>
              </a:rPr>
              <a:t>Italicized Text = Notes – do not read</a:t>
            </a:r>
            <a:r>
              <a:rPr lang="en-US" sz="1200" b="0" i="0" u="none" strike="noStrike" dirty="0">
                <a:solidFill>
                  <a:srgbClr val="000000"/>
                </a:solidFill>
                <a:effectLst/>
                <a:latin typeface="Calibri" panose="020F0502020204030204" pitchFamily="34" charset="0"/>
              </a:rPr>
              <a: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Regular Text = Talking Points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1</a:t>
            </a:fld>
            <a:endParaRPr lang="en-US"/>
          </a:p>
        </p:txBody>
      </p:sp>
    </p:spTree>
    <p:extLst>
      <p:ext uri="{BB962C8B-B14F-4D97-AF65-F5344CB8AC3E}">
        <p14:creationId xmlns:p14="http://schemas.microsoft.com/office/powerpoint/2010/main" val="4245415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All questions need to be relevant to the job.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Ask questions that will also help the candidate know what is expected in the job.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If they will be assisting people who need help with personal care, then ask them if they have ever assisted a child or adult with bathing, tooth brushing, or using the bathroom.  If they have, what was that experience?  Lastly, how did they feel about helping with these tasks?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If the position requires them to work with individuals who show challenging behaviors, ask if they have experienced with anyone who has challenging behaviors or actions.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Ask them to explain a situation and what they did in that situation.</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Follow up with asking if they are willing to support people who sometimes have challenging behaviors. </a:t>
            </a:r>
            <a:r>
              <a:rPr lang="en-US" sz="1200" b="0" i="0" kern="1200" baseline="0" dirty="0">
                <a:solidFill>
                  <a:schemeClr val="tx1"/>
                </a:solidFill>
                <a:effectLst/>
                <a:latin typeface="+mn-lt"/>
                <a:ea typeface="+mn-ea"/>
                <a:cs typeface="+mn-cs"/>
              </a:rPr>
              <a:t> </a:t>
            </a:r>
          </a:p>
          <a:p>
            <a:pPr marL="171450" indent="-171450" rtl="0" fontAlgn="base">
              <a:buFont typeface="Wingdings" panose="05000000000000000000" pitchFamily="2" charset="2"/>
              <a:buChar char="Ø"/>
            </a:pPr>
            <a:r>
              <a:rPr lang="en-US" sz="1200" b="0" i="0" kern="1200" baseline="0" dirty="0">
                <a:solidFill>
                  <a:schemeClr val="tx1"/>
                </a:solidFill>
                <a:effectLst/>
                <a:latin typeface="+mn-lt"/>
                <a:ea typeface="+mn-ea"/>
                <a:cs typeface="+mn-cs"/>
              </a:rPr>
              <a:t>This would be a good time to descript situations that they might encounter on the job if they work with your organization. </a:t>
            </a:r>
          </a:p>
          <a:p>
            <a:pPr marL="171450" indent="-171450" rtl="0" fontAlgn="base">
              <a:buFont typeface="Wingdings" panose="05000000000000000000" pitchFamily="2" charset="2"/>
              <a:buChar char="Ø"/>
            </a:pPr>
            <a:r>
              <a:rPr lang="en-US" sz="1200" b="0" i="0" kern="1200" baseline="0" dirty="0">
                <a:solidFill>
                  <a:schemeClr val="tx1"/>
                </a:solidFill>
                <a:effectLst/>
                <a:latin typeface="+mn-lt"/>
                <a:ea typeface="+mn-ea"/>
                <a:cs typeface="+mn-cs"/>
              </a:rPr>
              <a:t>You can also talk about the type of training you will provide them to handle these situations. </a:t>
            </a:r>
            <a:endParaRPr lang="en-US" sz="1200" b="0" i="0" kern="1200" dirty="0">
              <a:solidFill>
                <a:schemeClr val="tx1"/>
              </a:solidFill>
              <a:effectLst/>
              <a:latin typeface="+mn-lt"/>
              <a:ea typeface="+mn-ea"/>
              <a:cs typeface="+mn-cs"/>
            </a:endParaRPr>
          </a:p>
          <a:p>
            <a:pPr marL="465887" indent="-232943"/>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10</a:t>
            </a:fld>
            <a:endParaRPr lang="en-US"/>
          </a:p>
        </p:txBody>
      </p:sp>
    </p:spTree>
    <p:extLst>
      <p:ext uri="{BB962C8B-B14F-4D97-AF65-F5344CB8AC3E}">
        <p14:creationId xmlns:p14="http://schemas.microsoft.com/office/powerpoint/2010/main" val="382872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Another type of behavior situational question asks the candidate to choose between how they would handle a situation based upon the greatest extent of a situation.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For example:  Tell me about your best day at your last job.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Tell me about your toughest day at your last job. </a:t>
            </a:r>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11</a:t>
            </a:fld>
            <a:endParaRPr lang="en-US"/>
          </a:p>
        </p:txBody>
      </p:sp>
    </p:spTree>
    <p:extLst>
      <p:ext uri="{BB962C8B-B14F-4D97-AF65-F5344CB8AC3E}">
        <p14:creationId xmlns:p14="http://schemas.microsoft.com/office/powerpoint/2010/main" val="2897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How they answer the question will give you</a:t>
            </a:r>
            <a:r>
              <a:rPr lang="en-US" baseline="0" dirty="0"/>
              <a:t> a great deal of insight on how the candidate will handle situations that might arise. </a:t>
            </a:r>
            <a:endParaRPr lang="en-US" dirty="0"/>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Responses indicate skills, ability, and personality of the candidate.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Basically, the logic for these questions is that how a candidate handled past situations may predict how they will react to new or current situations.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These are not yes or no questions. The candidate is expected to explain or discuss their past experiences.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This type of questions will yield the information that you need to understand the candidate.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12</a:t>
            </a:fld>
            <a:endParaRPr lang="en-US"/>
          </a:p>
        </p:txBody>
      </p:sp>
    </p:spTree>
    <p:extLst>
      <p:ext uri="{BB962C8B-B14F-4D97-AF65-F5344CB8AC3E}">
        <p14:creationId xmlns:p14="http://schemas.microsoft.com/office/powerpoint/2010/main" val="118947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The</a:t>
            </a:r>
            <a:r>
              <a:rPr lang="en-US" baseline="0" dirty="0"/>
              <a:t> candidate’s response to the question will give you an indication of: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if the work environment is a match for them,</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what they will do to get undesired work done well, and</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their barometer of what is hard for them.  </a:t>
            </a:r>
            <a:endParaRPr lang="en-US" dirty="0"/>
          </a:p>
          <a:p>
            <a:pPr marL="457200" lvl="0" indent="-406400">
              <a:lnSpc>
                <a:spcPct val="100000"/>
              </a:lnSpc>
              <a:spcBef>
                <a:spcPts val="560"/>
              </a:spcBef>
              <a:buClr>
                <a:srgbClr val="0F3F59"/>
              </a:buClr>
              <a:buSzPts val="2800"/>
              <a:buFont typeface="Wingdings" panose="05000000000000000000" pitchFamily="2" charset="2"/>
              <a:buChar char="Ø"/>
            </a:pPr>
            <a:r>
              <a:rPr lang="en-US" dirty="0">
                <a:latin typeface="Arial" panose="020B0604020202020204" pitchFamily="34" charset="0"/>
                <a:ea typeface="Arial"/>
                <a:cs typeface="Arial" panose="020B0604020202020204" pitchFamily="34" charset="0"/>
                <a:sym typeface="Arial"/>
              </a:rPr>
              <a:t>Examples:</a:t>
            </a:r>
            <a:endParaRPr lang="en-US" dirty="0">
              <a:latin typeface="Arial" panose="020B0604020202020204" pitchFamily="34" charset="0"/>
              <a:ea typeface="Open Sans"/>
              <a:cs typeface="Arial" panose="020B0604020202020204" pitchFamily="34" charset="0"/>
              <a:sym typeface="Open Sans"/>
            </a:endParaRPr>
          </a:p>
          <a:p>
            <a:pPr marL="965200" lvl="1" indent="-457200">
              <a:lnSpc>
                <a:spcPct val="100000"/>
              </a:lnSpc>
              <a:spcBef>
                <a:spcPts val="560"/>
              </a:spcBef>
              <a:buClr>
                <a:srgbClr val="0F3F59"/>
              </a:buClr>
              <a:buSzPts val="2800"/>
              <a:buFont typeface="Wingdings" panose="05000000000000000000" pitchFamily="2" charset="2"/>
              <a:buChar char="Ø"/>
            </a:pPr>
            <a:r>
              <a:rPr lang="en-US" sz="2800" b="0" u="none" strike="noStrike" cap="none" dirty="0">
                <a:latin typeface="Arial" panose="020B0604020202020204" pitchFamily="34" charset="0"/>
                <a:ea typeface="Arial"/>
                <a:cs typeface="Arial" panose="020B0604020202020204" pitchFamily="34" charset="0"/>
                <a:sym typeface="Arial"/>
              </a:rPr>
              <a:t>Describe the </a:t>
            </a:r>
            <a:r>
              <a:rPr lang="en-US" sz="2800" b="1" u="none" strike="noStrike" cap="none" dirty="0">
                <a:latin typeface="Arial" panose="020B0604020202020204" pitchFamily="34" charset="0"/>
                <a:ea typeface="Arial"/>
                <a:cs typeface="Arial" panose="020B0604020202020204" pitchFamily="34" charset="0"/>
                <a:sym typeface="Arial"/>
              </a:rPr>
              <a:t>best </a:t>
            </a:r>
            <a:r>
              <a:rPr lang="en-US" sz="2800" b="0" u="none" strike="noStrike" cap="none" dirty="0">
                <a:latin typeface="Arial" panose="020B0604020202020204" pitchFamily="34" charset="0"/>
                <a:ea typeface="Arial"/>
                <a:cs typeface="Arial" panose="020B0604020202020204" pitchFamily="34" charset="0"/>
                <a:sym typeface="Arial"/>
              </a:rPr>
              <a:t>work environment for you. </a:t>
            </a:r>
          </a:p>
          <a:p>
            <a:pPr marL="965200" lvl="1" indent="-457200">
              <a:lnSpc>
                <a:spcPct val="100000"/>
              </a:lnSpc>
              <a:spcBef>
                <a:spcPts val="560"/>
              </a:spcBef>
              <a:buClr>
                <a:srgbClr val="0F3F59"/>
              </a:buClr>
              <a:buSzPts val="2800"/>
              <a:buFont typeface="Wingdings" panose="05000000000000000000" pitchFamily="2" charset="2"/>
              <a:buChar char="Ø"/>
            </a:pPr>
            <a:r>
              <a:rPr lang="en-US" sz="2800" b="0" u="none" strike="noStrike" cap="none" dirty="0">
                <a:latin typeface="Arial" panose="020B0604020202020204" pitchFamily="34" charset="0"/>
                <a:ea typeface="Arial"/>
                <a:cs typeface="Arial" panose="020B0604020202020204" pitchFamily="34" charset="0"/>
                <a:sym typeface="Arial"/>
              </a:rPr>
              <a:t>Tell me about the household chore you enjoyed the </a:t>
            </a:r>
            <a:r>
              <a:rPr lang="en-US" sz="2800" b="1" u="none" strike="noStrike" cap="none" dirty="0">
                <a:latin typeface="Arial" panose="020B0604020202020204" pitchFamily="34" charset="0"/>
                <a:ea typeface="Arial"/>
                <a:cs typeface="Arial" panose="020B0604020202020204" pitchFamily="34" charset="0"/>
                <a:sym typeface="Arial"/>
              </a:rPr>
              <a:t>least</a:t>
            </a:r>
            <a:r>
              <a:rPr lang="en-US" sz="2800" b="0" u="none" strike="noStrike" cap="none" dirty="0">
                <a:latin typeface="Arial" panose="020B0604020202020204" pitchFamily="34" charset="0"/>
                <a:ea typeface="Arial"/>
                <a:cs typeface="Arial" panose="020B0604020202020204" pitchFamily="34" charset="0"/>
                <a:sym typeface="Arial"/>
              </a:rPr>
              <a:t>. How do you ensure it gets done?</a:t>
            </a:r>
            <a:endParaRPr lang="en-US" sz="2800" b="0" u="none" strike="noStrike" cap="none" dirty="0">
              <a:latin typeface="Arial" panose="020B0604020202020204" pitchFamily="34" charset="0"/>
              <a:ea typeface="Open Sans"/>
              <a:cs typeface="Arial" panose="020B0604020202020204" pitchFamily="34" charset="0"/>
              <a:sym typeface="Open Sans"/>
            </a:endParaRPr>
          </a:p>
          <a:p>
            <a:pPr marL="965200" lvl="1" indent="-457200">
              <a:lnSpc>
                <a:spcPct val="100000"/>
              </a:lnSpc>
              <a:spcBef>
                <a:spcPts val="560"/>
              </a:spcBef>
              <a:buClr>
                <a:srgbClr val="0F3F59"/>
              </a:buClr>
              <a:buSzPts val="2800"/>
              <a:buFont typeface="Wingdings" panose="05000000000000000000" pitchFamily="2" charset="2"/>
              <a:buChar char="Ø"/>
            </a:pPr>
            <a:r>
              <a:rPr lang="en-US" sz="2800" b="0" u="none" strike="noStrike" cap="none" dirty="0">
                <a:latin typeface="Arial" panose="020B0604020202020204" pitchFamily="34" charset="0"/>
                <a:ea typeface="Arial"/>
                <a:cs typeface="Arial" panose="020B0604020202020204" pitchFamily="34" charset="0"/>
                <a:sym typeface="Arial"/>
              </a:rPr>
              <a:t>Share the </a:t>
            </a:r>
            <a:r>
              <a:rPr lang="en-US" sz="2800" b="1" u="none" strike="noStrike" cap="none" dirty="0">
                <a:latin typeface="Arial" panose="020B0604020202020204" pitchFamily="34" charset="0"/>
                <a:ea typeface="Arial"/>
                <a:cs typeface="Arial" panose="020B0604020202020204" pitchFamily="34" charset="0"/>
                <a:sym typeface="Arial"/>
              </a:rPr>
              <a:t>hardest</a:t>
            </a:r>
            <a:r>
              <a:rPr lang="en-US" sz="2800" b="0" u="none" strike="noStrike" cap="none" dirty="0">
                <a:latin typeface="Arial" panose="020B0604020202020204" pitchFamily="34" charset="0"/>
                <a:ea typeface="Arial"/>
                <a:cs typeface="Arial" panose="020B0604020202020204" pitchFamily="34" charset="0"/>
                <a:sym typeface="Arial"/>
              </a:rPr>
              <a:t> job task or school assignment you have been given. </a:t>
            </a:r>
            <a:endParaRPr lang="en-US" sz="2800" b="0" u="none" strike="noStrike" cap="none" dirty="0">
              <a:latin typeface="Arial" panose="020B0604020202020204" pitchFamily="34" charset="0"/>
              <a:ea typeface="Open Sans"/>
              <a:cs typeface="Arial" panose="020B0604020202020204" pitchFamily="34" charset="0"/>
              <a:sym typeface="Open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kern="1200" dirty="0">
                <a:solidFill>
                  <a:schemeClr val="tx1"/>
                </a:solidFill>
                <a:effectLst/>
                <a:latin typeface="+mn-lt"/>
                <a:ea typeface="+mn-ea"/>
                <a:cs typeface="+mn-cs"/>
              </a:rPr>
              <a:t>This type of open-ended question will give you a response that indicates how they view extremes of situations. </a:t>
            </a:r>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13</a:t>
            </a:fld>
            <a:endParaRPr lang="en-US"/>
          </a:p>
        </p:txBody>
      </p:sp>
    </p:spTree>
    <p:extLst>
      <p:ext uri="{BB962C8B-B14F-4D97-AF65-F5344CB8AC3E}">
        <p14:creationId xmlns:p14="http://schemas.microsoft.com/office/powerpoint/2010/main" val="51142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Asking questions regarding the first and the last time a situation occurred and how they handled it is another type of behavioral question.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As an interviewer, you are able to discover if they learned anything from the first time it occurred and if they were able to handle the situation better than they did the first time.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 can learn if they have become more skilled in their approaches to challenges.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14</a:t>
            </a:fld>
            <a:endParaRPr lang="en-US"/>
          </a:p>
        </p:txBody>
      </p:sp>
    </p:spTree>
    <p:extLst>
      <p:ext uri="{BB962C8B-B14F-4D97-AF65-F5344CB8AC3E}">
        <p14:creationId xmlns:p14="http://schemas.microsoft.com/office/powerpoint/2010/main" val="375389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Here are two example of questions that ask about the first and the last time a situation occurred.   </a:t>
            </a:r>
          </a:p>
          <a:p>
            <a:pPr marL="457200" indent="-457200">
              <a:buFont typeface="Wingdings" panose="05000000000000000000" pitchFamily="2" charset="2"/>
              <a:buChar char="Ø"/>
            </a:pPr>
            <a:r>
              <a:rPr lang="en-US" sz="2600" dirty="0">
                <a:sym typeface="Arial"/>
              </a:rPr>
              <a:t>Describe the </a:t>
            </a:r>
            <a:r>
              <a:rPr lang="en-US" sz="2600" b="1" dirty="0">
                <a:solidFill>
                  <a:srgbClr val="4C768C"/>
                </a:solidFill>
                <a:sym typeface="Arial"/>
              </a:rPr>
              <a:t>first time </a:t>
            </a:r>
            <a:r>
              <a:rPr lang="en-US" sz="2600" dirty="0">
                <a:sym typeface="Arial"/>
              </a:rPr>
              <a:t>you dealt with a child or adult who was upset and acting out. </a:t>
            </a:r>
          </a:p>
          <a:p>
            <a:pPr marL="628650" lvl="1" indent="-171450">
              <a:buFont typeface="Wingdings" panose="05000000000000000000" pitchFamily="2" charset="2"/>
              <a:buChar char="Ø"/>
            </a:pPr>
            <a:r>
              <a:rPr lang="en-US" dirty="0">
                <a:sym typeface="Arial"/>
              </a:rPr>
              <a:t>What did you do? What was the result?</a:t>
            </a:r>
            <a:endParaRPr lang="en-US" dirty="0"/>
          </a:p>
          <a:p>
            <a:pPr marL="457200" indent="-457200">
              <a:buFont typeface="Wingdings" panose="05000000000000000000" pitchFamily="2" charset="2"/>
              <a:buChar char="Ø"/>
            </a:pPr>
            <a:r>
              <a:rPr lang="en-US" sz="2600" dirty="0">
                <a:sym typeface="Arial"/>
              </a:rPr>
              <a:t>Describe the </a:t>
            </a:r>
            <a:r>
              <a:rPr lang="en-US" sz="2600" b="1" dirty="0">
                <a:solidFill>
                  <a:srgbClr val="4C768C"/>
                </a:solidFill>
                <a:sym typeface="Arial"/>
              </a:rPr>
              <a:t>last time </a:t>
            </a:r>
            <a:r>
              <a:rPr lang="en-US" sz="2600" dirty="0">
                <a:sym typeface="Arial"/>
              </a:rPr>
              <a:t>you dealt with a child or adult who was upset and acting out.</a:t>
            </a:r>
          </a:p>
          <a:p>
            <a:pPr marL="628650" lvl="1" indent="-171450">
              <a:buFont typeface="Wingdings" panose="05000000000000000000" pitchFamily="2" charset="2"/>
              <a:buChar char="Ø"/>
            </a:pPr>
            <a:r>
              <a:rPr lang="en-US" dirty="0">
                <a:sym typeface="Arial"/>
              </a:rPr>
              <a:t>What did you do? What was the result?</a:t>
            </a:r>
          </a:p>
          <a:p>
            <a:pPr marL="171450" indent="-171450">
              <a:buFont typeface="Wingdings" panose="05000000000000000000" pitchFamily="2" charset="2"/>
              <a:buChar char="Ø"/>
            </a:pPr>
            <a:r>
              <a:rPr lang="en-US" dirty="0"/>
              <a:t>Through these behavioral questions, you will learn how well did they handle the stress of the situation? </a:t>
            </a:r>
          </a:p>
          <a:p>
            <a:pPr marL="171450" indent="-171450">
              <a:buFont typeface="Wingdings" panose="05000000000000000000" pitchFamily="2" charset="2"/>
              <a:buChar char="Ø"/>
            </a:pPr>
            <a:r>
              <a:rPr lang="en-US" dirty="0"/>
              <a:t>You could do a follow up, such as “if that situation presented itself again, how would you handle it today?”</a:t>
            </a:r>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15</a:t>
            </a:fld>
            <a:endParaRPr lang="en-US"/>
          </a:p>
        </p:txBody>
      </p:sp>
    </p:spTree>
    <p:extLst>
      <p:ext uri="{BB962C8B-B14F-4D97-AF65-F5344CB8AC3E}">
        <p14:creationId xmlns:p14="http://schemas.microsoft.com/office/powerpoint/2010/main" val="79264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kern="1200" dirty="0">
                <a:solidFill>
                  <a:schemeClr val="tx1"/>
                </a:solidFill>
                <a:effectLst/>
                <a:latin typeface="+mn-lt"/>
                <a:ea typeface="+mn-ea"/>
                <a:cs typeface="+mn-cs"/>
              </a:rPr>
              <a:t>Asking the candidate about their most significant accomplishment tells you what the person values, what they take pride in, and to what extent they are willing to go to achieve something important to them.   </a:t>
            </a:r>
            <a:endParaRPr lang="en-US" dirty="0"/>
          </a:p>
          <a:p>
            <a:pPr marL="0" indent="0"/>
            <a:endParaRPr lang="en-US" dirty="0"/>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16</a:t>
            </a:fld>
            <a:endParaRPr lang="en-US"/>
          </a:p>
        </p:txBody>
      </p:sp>
    </p:spTree>
    <p:extLst>
      <p:ext uri="{BB962C8B-B14F-4D97-AF65-F5344CB8AC3E}">
        <p14:creationId xmlns:p14="http://schemas.microsoft.com/office/powerpoint/2010/main" val="46083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Situational Questions are based on the goal-setting theory which suggest that intentions are related to actual behavior.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In this type of question, the candidate is given a situation which there is a dilemma. They are then forced to choose between two or more equally desirable or undesirable ways to handle the situation.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Here are two examples:  </a:t>
            </a:r>
          </a:p>
          <a:p>
            <a:pPr rtl="0" fontAlgn="base"/>
            <a:r>
              <a:rPr lang="en-US" sz="1200" b="0" i="0" kern="1200" dirty="0">
                <a:solidFill>
                  <a:schemeClr val="tx1"/>
                </a:solidFill>
                <a:effectLst/>
                <a:latin typeface="+mn-lt"/>
                <a:ea typeface="+mn-ea"/>
                <a:cs typeface="+mn-cs"/>
              </a:rPr>
              <a:t>#1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Image that you observed one of you co-workers interact with a family member of a person that you are supporting in a blatantly disrespectful way. The family member knows that you observed the interactions and has asked for your help to report it to the supervisor.  The co-worker is a friend of yours and recently has confided in you that they have been under a lot of stress due to a serious family situation.  Do you report the co-worker to the supervisor and run the risk of losing a friend and co-worker that you like or do you let it go, knowing that if you don’t report it, it could come back to you and that you covered up the situation by not reporting it?   </a:t>
            </a:r>
          </a:p>
          <a:p>
            <a:pPr rtl="0" fontAlgn="base"/>
            <a:r>
              <a:rPr lang="en-US" sz="1200" b="0" i="0" kern="1200" dirty="0">
                <a:solidFill>
                  <a:schemeClr val="tx1"/>
                </a:solidFill>
                <a:effectLst/>
                <a:latin typeface="+mn-lt"/>
                <a:ea typeface="+mn-ea"/>
                <a:cs typeface="+mn-cs"/>
              </a:rPr>
              <a:t>#2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Your supervisor contacted you and said you have been awarded employee of the year.  For your reward, you get to choose between having a “celebration” in your honor where you decide “where and when” the celebration will occur and who you want to invite, OR you can take 5 extra Payed Time Off days at the time of your choosing, OR a gift card to a local store for $1,000.  Which do you choose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17</a:t>
            </a:fld>
            <a:endParaRPr lang="en-US"/>
          </a:p>
        </p:txBody>
      </p:sp>
    </p:spTree>
    <p:extLst>
      <p:ext uri="{BB962C8B-B14F-4D97-AF65-F5344CB8AC3E}">
        <p14:creationId xmlns:p14="http://schemas.microsoft.com/office/powerpoint/2010/main" val="19810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 might wonder if the behavioral or the situational interview questions are more effective.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Research shows that both are effective as long as the questions are based on the job assessment and all candidates are asked the same questions.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Using a score guide for every interview is needed and it is better to have a panel of interviewers, verses having just one interviewer.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18</a:t>
            </a:fld>
            <a:endParaRPr lang="en-US"/>
          </a:p>
        </p:txBody>
      </p:sp>
    </p:spTree>
    <p:extLst>
      <p:ext uri="{BB962C8B-B14F-4D97-AF65-F5344CB8AC3E}">
        <p14:creationId xmlns:p14="http://schemas.microsoft.com/office/powerpoint/2010/main" val="229993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Sometimes you need to learn more from the candidate.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Even if you ask open-ended questions, some candidate’s answers may be short and not yield as much information as you need in order to best understand the candidate and why they responded the way they did.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 can ask clarifying questions such as: “What do you mean by...?” or “Could you tell me more about…?”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Sometime candidates ask to come back to a question later.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When you come back to it, you may need to rephrase the question.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they are having trouble understanding the intent of the question, further explain by giving an example.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there seem to be some inconsistencies between what they said, or what they provided on their application, ask about the discrepancy.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 can ask a candidate to summarize key points if their answer was lengthy.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During the interview is the time to learn as much as you can to make a good hiring or matching decision. </a:t>
            </a:r>
          </a:p>
          <a:p>
            <a:pPr marL="0" indent="0"/>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19</a:t>
            </a:fld>
            <a:endParaRPr lang="en-US"/>
          </a:p>
        </p:txBody>
      </p:sp>
    </p:spTree>
    <p:extLst>
      <p:ext uri="{BB962C8B-B14F-4D97-AF65-F5344CB8AC3E}">
        <p14:creationId xmlns:p14="http://schemas.microsoft.com/office/powerpoint/2010/main" val="384910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 Note: Update slide presenter information</a:t>
            </a:r>
            <a:endParaRPr lang="en-US" dirty="0"/>
          </a:p>
          <a:p>
            <a:endParaRPr lang="en-US" i="1" dirty="0"/>
          </a:p>
          <a:p>
            <a:r>
              <a:rPr lang="en-US" b="1" dirty="0"/>
              <a:t>Time: This slide deck is meant to be completed in 40-45 minutes.   Content slide each take about 1 minute per slide.</a:t>
            </a:r>
            <a:endParaRPr lang="en-US" dirty="0"/>
          </a:p>
          <a:p>
            <a:r>
              <a:rPr lang="en-US" i="1" dirty="0"/>
              <a:t>Action – Record as desired</a:t>
            </a:r>
            <a:r>
              <a:rPr lang="en-US" dirty="0"/>
              <a:t>  </a:t>
            </a:r>
          </a:p>
          <a:p>
            <a:endParaRPr lang="en-US" dirty="0"/>
          </a:p>
          <a:p>
            <a:r>
              <a:rPr lang="en-US" b="0" dirty="0"/>
              <a:t>Talking Points</a:t>
            </a:r>
            <a:r>
              <a:rPr lang="en-US" dirty="0"/>
              <a:t>:</a:t>
            </a:r>
          </a:p>
          <a:p>
            <a:r>
              <a:rPr lang="en-US" dirty="0"/>
              <a:t>Welcome.</a:t>
            </a:r>
          </a:p>
          <a:p>
            <a:r>
              <a:rPr lang="en-US" dirty="0"/>
              <a:t>My name is xx and I am a xx with the Institute on Community Integration at the University of Minnesota. I am here today with my colleagues from the University of MN, __________ and ________________. Also Regional Coaches from Tennessee ____________________ and ___________________.  </a:t>
            </a:r>
          </a:p>
          <a:p>
            <a:r>
              <a:rPr lang="en-US" dirty="0"/>
              <a:t>Thank you so much for joining us today.</a:t>
            </a:r>
            <a:endParaRPr lang="en-US" dirty="0">
              <a:cs typeface="Calibri" panose="020F0502020204030204"/>
            </a:endParaRPr>
          </a:p>
          <a:p>
            <a:r>
              <a:rPr lang="en-US" b="0" i="1" dirty="0"/>
              <a:t>Facilitor Note:</a:t>
            </a:r>
          </a:p>
          <a:p>
            <a:pPr marL="171450" indent="-171450">
              <a:buFont typeface="Wingdings" panose="05000000000000000000" pitchFamily="2" charset="2"/>
              <a:buChar char="Ø"/>
            </a:pPr>
            <a:r>
              <a:rPr lang="en-US" b="0" i="1" dirty="0"/>
              <a:t> If this is being recorded: This webinar is currently being recorded. </a:t>
            </a:r>
            <a:r>
              <a:rPr lang="en-US" i="1" dirty="0"/>
              <a:t>We will send the recording to you if you would like to view again or share with others in your organization.  </a:t>
            </a:r>
          </a:p>
          <a:p>
            <a:r>
              <a:rPr lang="en-US" dirty="0"/>
              <a:t>Talking points:</a:t>
            </a:r>
          </a:p>
          <a:p>
            <a:r>
              <a:rPr lang="en-US" dirty="0"/>
              <a:t>I’m pleased to have the opportunity to speak today on this important part of the section process, the Structured Behavioral Interview. </a:t>
            </a:r>
            <a:endParaRPr lang="en-US" dirty="0">
              <a:cs typeface="Calibri"/>
            </a:endParaRPr>
          </a:p>
          <a:p>
            <a:r>
              <a:rPr lang="en-US" sz="1200" kern="1200" dirty="0">
                <a:solidFill>
                  <a:schemeClr val="tx1"/>
                </a:solidFill>
                <a:effectLst/>
                <a:latin typeface="+mn-lt"/>
                <a:ea typeface="+mn-ea"/>
                <a:cs typeface="+mn-cs"/>
              </a:rPr>
              <a:t>What is the Structured Behavioral Interview? </a:t>
            </a:r>
          </a:p>
          <a:p>
            <a:r>
              <a:rPr lang="en-US" sz="1200" kern="1200" dirty="0">
                <a:solidFill>
                  <a:schemeClr val="tx1"/>
                </a:solidFill>
                <a:effectLst/>
                <a:latin typeface="+mn-lt"/>
                <a:ea typeface="+mn-ea"/>
                <a:cs typeface="+mn-cs"/>
              </a:rPr>
              <a:t>It is a technique used in the selection process for hiring direct support professionals. </a:t>
            </a:r>
          </a:p>
          <a:p>
            <a:r>
              <a:rPr lang="en-US" sz="1200" kern="1200" dirty="0">
                <a:solidFill>
                  <a:schemeClr val="tx1"/>
                </a:solidFill>
                <a:effectLst/>
                <a:latin typeface="+mn-lt"/>
                <a:ea typeface="+mn-ea"/>
                <a:cs typeface="+mn-cs"/>
              </a:rPr>
              <a:t>Using structured behavioral interviewing techniques can help increase DSP retention by helping organizations get to know the candidate better and to select the best matched candidate for the position.   </a:t>
            </a:r>
          </a:p>
          <a:p>
            <a:r>
              <a:rPr lang="en-US" sz="1200" kern="1200" dirty="0">
                <a:solidFill>
                  <a:schemeClr val="tx1"/>
                </a:solidFill>
                <a:effectLst/>
                <a:latin typeface="+mn-lt"/>
                <a:ea typeface="+mn-ea"/>
                <a:cs typeface="+mn-cs"/>
              </a:rPr>
              <a:t>Selection is based on the premise that a mismatch between the employee’s skills and the job requirements can lead to</a:t>
            </a:r>
          </a:p>
          <a:p>
            <a:r>
              <a:rPr lang="en-US" sz="1200" kern="1200" dirty="0">
                <a:solidFill>
                  <a:schemeClr val="tx1"/>
                </a:solidFill>
                <a:effectLst/>
                <a:latin typeface="+mn-lt"/>
                <a:ea typeface="+mn-ea"/>
                <a:cs typeface="+mn-cs"/>
              </a:rPr>
              <a:t>- poor performance and termination of the employee</a:t>
            </a:r>
          </a:p>
          <a:p>
            <a:r>
              <a:rPr lang="en-US" sz="1200" kern="1200" dirty="0">
                <a:solidFill>
                  <a:schemeClr val="tx1"/>
                </a:solidFill>
                <a:effectLst/>
                <a:latin typeface="+mn-lt"/>
                <a:ea typeface="+mn-ea"/>
                <a:cs typeface="+mn-cs"/>
              </a:rPr>
              <a:t>- under qualified and / or dissatisfied employees who voluntarily quit, </a:t>
            </a:r>
          </a:p>
          <a:p>
            <a:r>
              <a:rPr lang="en-US" sz="1200" kern="1200" dirty="0">
                <a:solidFill>
                  <a:schemeClr val="tx1"/>
                </a:solidFill>
                <a:effectLst/>
                <a:latin typeface="+mn-lt"/>
                <a:ea typeface="+mn-ea"/>
                <a:cs typeface="+mn-cs"/>
              </a:rPr>
              <a:t>- and / or overqualified employee who quits early in their tenure.  </a:t>
            </a:r>
          </a:p>
          <a:p>
            <a:r>
              <a:rPr lang="en-US" sz="1200" kern="1200" dirty="0">
                <a:solidFill>
                  <a:schemeClr val="tx1"/>
                </a:solidFill>
                <a:effectLst/>
                <a:latin typeface="+mn-lt"/>
                <a:ea typeface="+mn-ea"/>
                <a:cs typeface="+mn-cs"/>
              </a:rPr>
              <a:t>Structured interviews are a technique designed to increase the likelihood that the employer will gather the information needed to determine whether an applicant is a good match with the organization’s culture and has skills needed for the job.   </a:t>
            </a:r>
          </a:p>
          <a:p>
            <a:r>
              <a:rPr lang="en-US" sz="1200" kern="1200" dirty="0">
                <a:solidFill>
                  <a:schemeClr val="tx1"/>
                </a:solidFill>
                <a:effectLst/>
                <a:latin typeface="+mn-lt"/>
                <a:ea typeface="+mn-ea"/>
                <a:cs typeface="+mn-cs"/>
              </a:rPr>
              <a:t>It includes interview questions that provide the interviewer with valuable information about the candidate.</a:t>
            </a:r>
          </a:p>
          <a:p>
            <a:pPr fontAlgn="base"/>
            <a:r>
              <a:rPr lang="en-US" sz="1200" kern="1200" dirty="0">
                <a:solidFill>
                  <a:schemeClr val="tx1"/>
                </a:solidFill>
                <a:effectLst/>
                <a:latin typeface="+mn-lt"/>
                <a:ea typeface="+mn-ea"/>
                <a:cs typeface="+mn-cs"/>
              </a:rPr>
              <a:t>The candidate’s answers are scored based on established clear criteria for evaluating responses. Using a score guide helps the interviewer rate responses to interview questions and provides scoring consistency among interviewers.   </a:t>
            </a:r>
          </a:p>
          <a:p>
            <a:pPr fontAlgn="base"/>
            <a:r>
              <a:rPr lang="en-US" sz="1200" kern="1200" dirty="0">
                <a:solidFill>
                  <a:schemeClr val="tx1"/>
                </a:solidFill>
                <a:effectLst/>
                <a:latin typeface="+mn-lt"/>
                <a:ea typeface="+mn-ea"/>
                <a:cs typeface="+mn-cs"/>
              </a:rPr>
              <a:t> Another aspect to the structured behavioral Interview technique is working with a team of people to develop interview questions that are relevant to the role and expectations of the job for the DSP.  </a:t>
            </a:r>
          </a:p>
          <a:p>
            <a:pPr fontAlgn="base"/>
            <a:r>
              <a:rPr lang="en-US" sz="1200" kern="1200" dirty="0">
                <a:solidFill>
                  <a:schemeClr val="tx1"/>
                </a:solidFill>
                <a:effectLst/>
                <a:latin typeface="+mn-lt"/>
                <a:ea typeface="+mn-ea"/>
                <a:cs typeface="+mn-cs"/>
              </a:rPr>
              <a:t>This same team develops a score guide that describes what constitutes an excellent, average, and poor response to the questions.   </a:t>
            </a:r>
          </a:p>
          <a:p>
            <a:pPr fontAlgn="base"/>
            <a:r>
              <a:rPr lang="en-US" sz="1200" kern="1200" dirty="0">
                <a:solidFill>
                  <a:schemeClr val="tx1"/>
                </a:solidFill>
                <a:effectLst/>
                <a:latin typeface="+mn-lt"/>
                <a:ea typeface="+mn-ea"/>
                <a:cs typeface="+mn-cs"/>
              </a:rPr>
              <a:t> A word of caution when developing questions: </a:t>
            </a:r>
          </a:p>
          <a:p>
            <a:pPr fontAlgn="base"/>
            <a:r>
              <a:rPr lang="en-US" sz="1200" kern="1200" dirty="0">
                <a:solidFill>
                  <a:schemeClr val="tx1"/>
                </a:solidFill>
                <a:effectLst/>
                <a:latin typeface="+mn-lt"/>
                <a:ea typeface="+mn-ea"/>
                <a:cs typeface="+mn-cs"/>
              </a:rPr>
              <a:t>- Organizations must attend to developing and asking legally defensible questions in the interview process. </a:t>
            </a:r>
          </a:p>
          <a:p>
            <a:pPr fontAlgn="base"/>
            <a:r>
              <a:rPr lang="en-US" sz="1200" kern="1200" dirty="0">
                <a:solidFill>
                  <a:schemeClr val="tx1"/>
                </a:solidFill>
                <a:effectLst/>
                <a:latin typeface="+mn-lt"/>
                <a:ea typeface="+mn-ea"/>
                <a:cs typeface="+mn-cs"/>
              </a:rPr>
              <a:t> -There are many legal issues related to hiring and selection practices that are not addressed in this webinar.</a:t>
            </a:r>
          </a:p>
          <a:p>
            <a:pPr fontAlgn="base"/>
            <a:r>
              <a:rPr lang="en-US" sz="1200" kern="1200" dirty="0">
                <a:solidFill>
                  <a:schemeClr val="tx1"/>
                </a:solidFill>
                <a:effectLst/>
                <a:latin typeface="+mn-lt"/>
                <a:ea typeface="+mn-ea"/>
                <a:cs typeface="+mn-cs"/>
              </a:rPr>
              <a:t>- To be sure always consult human resources or legal departments to make sure the questions you develop and ask are allowable.</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a:t>
            </a:fld>
            <a:endParaRPr lang="en-US"/>
          </a:p>
        </p:txBody>
      </p:sp>
    </p:spTree>
    <p:extLst>
      <p:ext uri="{BB962C8B-B14F-4D97-AF65-F5344CB8AC3E}">
        <p14:creationId xmlns:p14="http://schemas.microsoft.com/office/powerpoint/2010/main" val="120747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pPr>
            <a:r>
              <a:rPr lang="en-US" dirty="0"/>
              <a:t>This a</a:t>
            </a:r>
            <a:r>
              <a:rPr lang="en-US" baseline="0" dirty="0"/>
              <a:t> great indicator to see if you should consider moving forward with this candidate.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You can ask – “</a:t>
            </a:r>
            <a:r>
              <a:rPr lang="en-US" dirty="0">
                <a:latin typeface="Arial" panose="020B0604020202020204" pitchFamily="34" charset="0"/>
                <a:cs typeface="Arial" panose="020B0604020202020204" pitchFamily="34" charset="0"/>
              </a:rPr>
              <a:t>Now that you have had a chance to learn and ask questions about the position and the organization, on a scale from 1-10, how interested are you?</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One a scale from 1- 10, with 1 being the least interested and 10 being the most interested, how interested are you in the job and why?  ​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they are interested, then you know how interested they are.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they are interested but give an interest score of less than 7, you can ask, what would get them to a higher rating?  By asking this question</a:t>
            </a:r>
            <a:r>
              <a:rPr lang="en-US" sz="1200" b="0" i="0" kern="1200" baseline="0" dirty="0">
                <a:solidFill>
                  <a:schemeClr val="tx1"/>
                </a:solidFill>
                <a:effectLst/>
                <a:latin typeface="+mn-lt"/>
                <a:ea typeface="+mn-ea"/>
                <a:cs typeface="+mn-cs"/>
              </a:rPr>
              <a:t> y</a:t>
            </a:r>
            <a:r>
              <a:rPr lang="en-US" sz="1200" b="0" i="0" kern="1200" dirty="0">
                <a:solidFill>
                  <a:schemeClr val="tx1"/>
                </a:solidFill>
                <a:effectLst/>
                <a:latin typeface="+mn-lt"/>
                <a:ea typeface="+mn-ea"/>
                <a:cs typeface="+mn-cs"/>
              </a:rPr>
              <a:t>ou can  learn a lot about what you many need to do to make the job more attractive to a candidate you are interested in.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they are not interested, you will learn that during the interview. This can save you time from moving them further into the interview process.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20</a:t>
            </a:fld>
            <a:endParaRPr lang="en-US"/>
          </a:p>
        </p:txBody>
      </p:sp>
    </p:spTree>
    <p:extLst>
      <p:ext uri="{BB962C8B-B14F-4D97-AF65-F5344CB8AC3E}">
        <p14:creationId xmlns:p14="http://schemas.microsoft.com/office/powerpoint/2010/main" val="237404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interviewer has additional things to consider</a:t>
            </a:r>
            <a:r>
              <a:rPr lang="en-US" sz="1200" b="0" i="0" kern="1200" baseline="0" dirty="0">
                <a:solidFill>
                  <a:schemeClr val="tx1"/>
                </a:solidFill>
                <a:effectLst/>
                <a:latin typeface="+mn-lt"/>
                <a:ea typeface="+mn-ea"/>
                <a:cs typeface="+mn-cs"/>
              </a:rPr>
              <a:t> when making a selection decision.</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Was there anything that didn’t match up, or was inconsistent, between the interview and the application?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Was there anything that the candidate seemed uncomfortable with during the interview or when interacting with others?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Was the candidate early or on time for the interview?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These factors may influence your hiring decision.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questions they ask</a:t>
            </a:r>
            <a:r>
              <a:rPr lang="en-US" sz="1200" b="0" i="0" kern="1200" baseline="0" dirty="0">
                <a:solidFill>
                  <a:schemeClr val="tx1"/>
                </a:solidFill>
                <a:effectLst/>
                <a:latin typeface="+mn-lt"/>
                <a:ea typeface="+mn-ea"/>
                <a:cs typeface="+mn-cs"/>
              </a:rPr>
              <a:t> also will </a:t>
            </a:r>
            <a:r>
              <a:rPr lang="en-US" sz="1200" b="0" i="0" kern="1200" dirty="0">
                <a:solidFill>
                  <a:schemeClr val="tx1"/>
                </a:solidFill>
                <a:effectLst/>
                <a:latin typeface="+mn-lt"/>
                <a:ea typeface="+mn-ea"/>
                <a:cs typeface="+mn-cs"/>
              </a:rPr>
              <a:t>give clues as to how interested they may be. Interviewers can also gage things like the candidate’s attitude about supporting individuals who</a:t>
            </a:r>
            <a:r>
              <a:rPr lang="en-US" sz="1200" b="0" i="0" kern="1200" baseline="0" dirty="0">
                <a:solidFill>
                  <a:schemeClr val="tx1"/>
                </a:solidFill>
                <a:effectLst/>
                <a:latin typeface="+mn-lt"/>
                <a:ea typeface="+mn-ea"/>
                <a:cs typeface="+mn-cs"/>
              </a:rPr>
              <a:t> receive services</a:t>
            </a:r>
            <a:r>
              <a:rPr lang="en-US" sz="1200" b="0" i="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21</a:t>
            </a:fld>
            <a:endParaRPr lang="en-US"/>
          </a:p>
        </p:txBody>
      </p:sp>
    </p:spTree>
    <p:extLst>
      <p:ext uri="{BB962C8B-B14F-4D97-AF65-F5344CB8AC3E}">
        <p14:creationId xmlns:p14="http://schemas.microsoft.com/office/powerpoint/2010/main" val="350565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Work samples can provide additional information about the job candidate.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Work samples are an assignment given to job candidates based on typical work done on the job.</a:t>
            </a:r>
            <a:r>
              <a:rPr lang="en-US" sz="1200" b="0" i="0" kern="1200" baseline="0" dirty="0">
                <a:solidFill>
                  <a:schemeClr val="tx1"/>
                </a:solidFill>
                <a:effectLst/>
                <a:latin typeface="+mn-lt"/>
                <a:ea typeface="+mn-ea"/>
                <a:cs typeface="+mn-cs"/>
              </a:rPr>
              <a:t> </a:t>
            </a:r>
          </a:p>
          <a:p>
            <a:pPr marL="171450" indent="-171450" rtl="0" fontAlgn="base">
              <a:buFont typeface="Wingdings" panose="05000000000000000000" pitchFamily="2" charset="2"/>
              <a:buChar char="Ø"/>
            </a:pPr>
            <a:r>
              <a:rPr lang="en-US" sz="1200" b="0" i="0" kern="1200" baseline="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hen they are used to evaluate and gage the candidate’s skills in completing these assignments.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They are based on real job expectations.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They provide different information than the interview</a:t>
            </a:r>
            <a:r>
              <a:rPr lang="en-US" sz="1200" b="0" i="0" kern="1200" baseline="0" dirty="0">
                <a:solidFill>
                  <a:schemeClr val="tx1"/>
                </a:solidFill>
                <a:effectLst/>
                <a:latin typeface="+mn-lt"/>
                <a:ea typeface="+mn-ea"/>
                <a:cs typeface="+mn-cs"/>
              </a:rPr>
              <a:t> questions</a:t>
            </a:r>
            <a:r>
              <a:rPr lang="en-US" sz="1200" b="0" i="0" kern="1200" dirty="0">
                <a:solidFill>
                  <a:schemeClr val="tx1"/>
                </a:solidFill>
                <a:effectLst/>
                <a:latin typeface="+mn-lt"/>
                <a:ea typeface="+mn-ea"/>
                <a:cs typeface="+mn-cs"/>
              </a:rPr>
              <a: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Work sample assignments can be done at the time of the interview, or they can be something candidates are asked to submit prior to or at the time of interview.</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There are candidates</a:t>
            </a:r>
            <a:r>
              <a:rPr lang="en-US" sz="1200" b="0" i="0" kern="1200" baseline="0" dirty="0">
                <a:solidFill>
                  <a:schemeClr val="tx1"/>
                </a:solidFill>
                <a:effectLst/>
                <a:latin typeface="+mn-lt"/>
                <a:ea typeface="+mn-ea"/>
                <a:cs typeface="+mn-cs"/>
              </a:rPr>
              <a:t> who don’t interview well. This may reveal some of their other skills. </a:t>
            </a:r>
            <a:r>
              <a:rPr lang="en-US" sz="1200" b="0" i="0" kern="1200" dirty="0">
                <a:solidFill>
                  <a:schemeClr val="tx1"/>
                </a:solidFill>
                <a:effectLst/>
                <a:latin typeface="+mn-lt"/>
                <a:ea typeface="+mn-ea"/>
                <a:cs typeface="+mn-cs"/>
              </a:rPr>
              <a: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 can be creative to think about how to have the candidate do a work sample.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Most</a:t>
            </a:r>
            <a:r>
              <a:rPr lang="en-US" sz="1200" b="0" i="0" kern="1200" baseline="0" dirty="0">
                <a:solidFill>
                  <a:schemeClr val="tx1"/>
                </a:solidFill>
                <a:effectLst/>
                <a:latin typeface="+mn-lt"/>
                <a:ea typeface="+mn-ea"/>
                <a:cs typeface="+mn-cs"/>
              </a:rPr>
              <a:t> DSPs are required to document progress notes. </a:t>
            </a:r>
            <a:r>
              <a:rPr lang="en-US" sz="1200" b="0" i="0" kern="1200" dirty="0">
                <a:solidFill>
                  <a:schemeClr val="tx1"/>
                </a:solidFill>
                <a:effectLst/>
                <a:latin typeface="+mn-lt"/>
                <a:ea typeface="+mn-ea"/>
                <a:cs typeface="+mn-cs"/>
              </a:rPr>
              <a:t>You could have them watch a video of a situation and then document what they observed.   This will give you </a:t>
            </a:r>
            <a:r>
              <a:rPr lang="en-US" sz="1200" b="0" i="0" kern="1200" baseline="0" dirty="0">
                <a:solidFill>
                  <a:schemeClr val="tx1"/>
                </a:solidFill>
                <a:effectLst/>
                <a:latin typeface="+mn-lt"/>
                <a:ea typeface="+mn-ea"/>
                <a:cs typeface="+mn-cs"/>
              </a:rPr>
              <a:t>sample of their writing skills.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If they are applying to work at an employment program, you could visit the location with the candidate and observe how they interact with the people receiving services. Are they comfortable or not?  How did the people receiving services respond to them?  </a:t>
            </a:r>
          </a:p>
          <a:p>
            <a:pPr rtl="0" fontAlgn="base"/>
            <a:r>
              <a:rPr lang="en-US" sz="1200" b="0" i="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22</a:t>
            </a:fld>
            <a:endParaRPr lang="en-US"/>
          </a:p>
        </p:txBody>
      </p:sp>
    </p:spTree>
    <p:extLst>
      <p:ext uri="{BB962C8B-B14F-4D97-AF65-F5344CB8AC3E}">
        <p14:creationId xmlns:p14="http://schemas.microsoft.com/office/powerpoint/2010/main" val="489450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 scoring guide is a rating scale use to evaluate candidates based on their responses to the questions and other information you gather during the interview.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This helps you compare candidates and make decisions if</a:t>
            </a:r>
            <a:r>
              <a:rPr lang="en-US" sz="1200" b="0" i="0" kern="1200" baseline="0" dirty="0">
                <a:solidFill>
                  <a:schemeClr val="tx1"/>
                </a:solidFill>
                <a:effectLst/>
                <a:latin typeface="+mn-lt"/>
                <a:ea typeface="+mn-ea"/>
                <a:cs typeface="+mn-cs"/>
              </a:rPr>
              <a:t> the candidate is a match for the position and the organization. </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All interviewers need to use the same questions.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And there</a:t>
            </a:r>
            <a:r>
              <a:rPr lang="en-US" sz="1200" b="0" i="0" kern="1200" baseline="0" dirty="0">
                <a:solidFill>
                  <a:schemeClr val="tx1"/>
                </a:solidFill>
                <a:effectLst/>
                <a:latin typeface="+mn-lt"/>
                <a:ea typeface="+mn-ea"/>
                <a:cs typeface="+mn-cs"/>
              </a:rPr>
              <a:t> needs to be </a:t>
            </a:r>
            <a:r>
              <a:rPr lang="en-US" sz="1200" b="0" i="0" kern="1200" dirty="0">
                <a:solidFill>
                  <a:schemeClr val="tx1"/>
                </a:solidFill>
                <a:effectLst/>
                <a:latin typeface="+mn-lt"/>
                <a:ea typeface="+mn-ea"/>
                <a:cs typeface="+mn-cs"/>
              </a:rPr>
              <a:t>the scoring guide for each</a:t>
            </a:r>
            <a:r>
              <a:rPr lang="en-US" sz="1200" b="0" i="0" kern="1200" baseline="0" dirty="0">
                <a:solidFill>
                  <a:schemeClr val="tx1"/>
                </a:solidFill>
                <a:effectLst/>
                <a:latin typeface="+mn-lt"/>
                <a:ea typeface="+mn-ea"/>
                <a:cs typeface="+mn-cs"/>
              </a:rPr>
              <a:t> questions that </a:t>
            </a:r>
            <a:r>
              <a:rPr lang="en-US" sz="1200" b="0" i="0" kern="1200" dirty="0">
                <a:solidFill>
                  <a:schemeClr val="tx1"/>
                </a:solidFill>
                <a:effectLst/>
                <a:latin typeface="+mn-lt"/>
                <a:ea typeface="+mn-ea"/>
                <a:cs typeface="+mn-cs"/>
              </a:rPr>
              <a:t>has been thoughtfully developed.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All interviewers should receive training on the interview questions and how to use the score guide.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Rating scales can be very simple such as: “meets qualifications/requirements” or “does not meet qualifications/requirements”; and /or “satisfactory” or “unsatisfactory”.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Scales can also be more complex using a Likert scale (scale of 1-3 or 1-5) such as: 1 = unqualified, 2 = below requirements, 3 = meets requirements, 4 = exceeds requirements, and 5 = highly exceeds requirements. </a:t>
            </a:r>
          </a:p>
          <a:p>
            <a:pPr marL="171450" indent="-171450">
              <a:buFont typeface="Wingdings" panose="05000000000000000000" pitchFamily="2" charset="2"/>
              <a:buChar char="Ø"/>
            </a:pPr>
            <a:r>
              <a:rPr lang="en-US" dirty="0"/>
              <a:t>In Larson</a:t>
            </a:r>
            <a:r>
              <a:rPr lang="en-US" baseline="0" dirty="0"/>
              <a:t> and </a:t>
            </a:r>
            <a:r>
              <a:rPr lang="en-US" dirty="0"/>
              <a:t>Hewitt’s (2012) Staff Recruitment, Retention, Training Strategies book on page 87, Table 4.2, they show an example of a scoring guide</a:t>
            </a:r>
          </a:p>
        </p:txBody>
      </p:sp>
      <p:sp>
        <p:nvSpPr>
          <p:cNvPr id="4" name="Slide Number Placeholder 3"/>
          <p:cNvSpPr>
            <a:spLocks noGrp="1"/>
          </p:cNvSpPr>
          <p:nvPr>
            <p:ph type="sldNum" sz="quarter" idx="10"/>
          </p:nvPr>
        </p:nvSpPr>
        <p:spPr/>
        <p:txBody>
          <a:bodyPr/>
          <a:lstStyle/>
          <a:p>
            <a:fld id="{C940E140-93E8-471F-9349-F0BB6098DEA7}" type="slidenum">
              <a:rPr lang="en-US" smtClean="0"/>
              <a:t>23</a:t>
            </a:fld>
            <a:endParaRPr lang="en-US"/>
          </a:p>
        </p:txBody>
      </p:sp>
    </p:spTree>
    <p:extLst>
      <p:ext uri="{BB962C8B-B14F-4D97-AF65-F5344CB8AC3E}">
        <p14:creationId xmlns:p14="http://schemas.microsoft.com/office/powerpoint/2010/main" val="2701610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 want to use a score guide because it helps with the consistency in scoring.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DSPs, FLSs, and others involved in developing the interview questions decide what constitutes the quality of a response.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They decide what an acceptable answer is and is not. This should be based upon the mission, vison, and values of the team and the</a:t>
            </a:r>
            <a:r>
              <a:rPr lang="en-US" sz="1200" b="0" i="0" kern="1200" baseline="0" dirty="0">
                <a:solidFill>
                  <a:schemeClr val="tx1"/>
                </a:solidFill>
                <a:effectLst/>
                <a:latin typeface="+mn-lt"/>
                <a:ea typeface="+mn-ea"/>
                <a:cs typeface="+mn-cs"/>
              </a:rPr>
              <a:t> organization</a:t>
            </a:r>
            <a:r>
              <a:rPr lang="en-US" sz="1200" b="0" i="0" kern="1200" dirty="0">
                <a:solidFill>
                  <a:schemeClr val="tx1"/>
                </a:solidFill>
                <a:effectLst/>
                <a:latin typeface="+mn-lt"/>
                <a:ea typeface="+mn-ea"/>
                <a:cs typeface="+mn-cs"/>
              </a:rPr>
              <a: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Once the rating scale is set it is important to define the meaning of each score so it can be consistently applied by each interviewer for each candidate.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Some</a:t>
            </a:r>
            <a:r>
              <a:rPr lang="en-US" sz="1200" b="0" i="0" kern="1200" baseline="0" dirty="0">
                <a:solidFill>
                  <a:schemeClr val="tx1"/>
                </a:solidFill>
                <a:effectLst/>
                <a:latin typeface="+mn-lt"/>
                <a:ea typeface="+mn-ea"/>
                <a:cs typeface="+mn-cs"/>
              </a:rPr>
              <a:t>times there are more than one interviewer, other times there is just one. </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Using a panel of interviewers will help provide an unbiased score.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Interviewers use</a:t>
            </a:r>
            <a:r>
              <a:rPr lang="en-US" sz="1200" b="0" i="0" kern="1200" baseline="0" dirty="0">
                <a:solidFill>
                  <a:schemeClr val="tx1"/>
                </a:solidFill>
                <a:effectLst/>
                <a:latin typeface="+mn-lt"/>
                <a:ea typeface="+mn-ea"/>
                <a:cs typeface="+mn-cs"/>
              </a:rPr>
              <a:t> the score guide to rate responses during the interview</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Scoring after each question helps the interviewers so they don’t have to try to remember how the candidate answered after the interview is over.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24</a:t>
            </a:fld>
            <a:endParaRPr lang="en-US"/>
          </a:p>
        </p:txBody>
      </p:sp>
    </p:spTree>
    <p:extLst>
      <p:ext uri="{BB962C8B-B14F-4D97-AF65-F5344CB8AC3E}">
        <p14:creationId xmlns:p14="http://schemas.microsoft.com/office/powerpoint/2010/main" val="67070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It is just as important to take time to work together to develop the score guide with those that developed the interview questions.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It will require discussion and agreement to set the rating scale for each question.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score guide provides consistency for a panel of interviewers.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there is one interviewer, it provides a tool for then to be consistent with them self.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25</a:t>
            </a:fld>
            <a:endParaRPr lang="en-US"/>
          </a:p>
        </p:txBody>
      </p:sp>
    </p:spTree>
    <p:extLst>
      <p:ext uri="{BB962C8B-B14F-4D97-AF65-F5344CB8AC3E}">
        <p14:creationId xmlns:p14="http://schemas.microsoft.com/office/powerpoint/2010/main" val="115719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Let’s look at this interview question and then an example score guide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Describe the household chore that you like least.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How do you ensure that the chore is completed?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26</a:t>
            </a:fld>
            <a:endParaRPr lang="en-US"/>
          </a:p>
        </p:txBody>
      </p:sp>
    </p:spTree>
    <p:extLst>
      <p:ext uri="{BB962C8B-B14F-4D97-AF65-F5344CB8AC3E}">
        <p14:creationId xmlns:p14="http://schemas.microsoft.com/office/powerpoint/2010/main" val="230354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team decided that the first response is excellent.</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 negotiate with my housemate or partner to do a task they strongly dislike in exchange for helping me or completing the chore. This way, the chores is complete when needed and is done well. ​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teamed decided the second example is a good to average response: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 do the task as required, but if I can find someone else to do it or I hire someone to do the chore for me, I do.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teamed decided the third example is a poor response: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 yell at my kids, partner, or housemate until they complete it, or I just don’t do it.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It is unlikely the responses will be just like the responses on the score guide, but it gives the interviewer an idea of how to rate the candidate's response.   </a:t>
            </a:r>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27</a:t>
            </a:fld>
            <a:endParaRPr lang="en-US"/>
          </a:p>
        </p:txBody>
      </p:sp>
    </p:spTree>
    <p:extLst>
      <p:ext uri="{BB962C8B-B14F-4D97-AF65-F5344CB8AC3E}">
        <p14:creationId xmlns:p14="http://schemas.microsoft.com/office/powerpoint/2010/main" val="1623560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i="1" dirty="0"/>
              <a:t>Facilitor Note:  Here is one example that a UMN Consultant used as an example.  In my past role as a camp director,</a:t>
            </a:r>
            <a:r>
              <a:rPr lang="en-US" i="1" baseline="0" dirty="0"/>
              <a:t> this tool was critical to hiring the right people. We hired 150- 200 primarily college students every year. We used a 1-5 scale and had decided that if someone scored 3 or above and met our other criteria, they could be offered a position.  Then the summer of 2005 occurred.  Because we weren’t hiring individuals who were really good candidates for the job we ended up losing many of them either voluntarily or non-voluntarily.  After that summer we changed our expectations. We would not hire anyone who didn’t score a 4 or 5 on the scale. We had better retention and better supports for the campers after that.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Talking Points</a:t>
            </a:r>
          </a:p>
          <a:p>
            <a:pPr marL="171450" indent="-171450">
              <a:buFont typeface="Wingdings" panose="05000000000000000000" pitchFamily="2" charset="2"/>
              <a:buChar char="Ø"/>
            </a:pPr>
            <a:r>
              <a:rPr lang="en-US" baseline="0" dirty="0"/>
              <a:t>I know we are in a difficult job market today.</a:t>
            </a:r>
          </a:p>
          <a:p>
            <a:pPr marL="171450" indent="-171450">
              <a:buFont typeface="Wingdings" panose="05000000000000000000" pitchFamily="2" charset="2"/>
              <a:buChar char="Ø"/>
            </a:pPr>
            <a:r>
              <a:rPr lang="en-US" baseline="0" dirty="0"/>
              <a:t>You may have 1 candidate and several positions open. </a:t>
            </a:r>
          </a:p>
          <a:p>
            <a:pPr marL="171450" indent="-171450">
              <a:buFont typeface="Wingdings" panose="05000000000000000000" pitchFamily="2" charset="2"/>
              <a:buChar char="Ø"/>
            </a:pPr>
            <a:r>
              <a:rPr lang="en-US" baseline="0" dirty="0"/>
              <a:t>After your interview, consider what the person scored on the interview and compare it to your bottom line</a:t>
            </a:r>
            <a:r>
              <a:rPr lang="en-US" dirty="0"/>
              <a:t>.  </a:t>
            </a:r>
          </a:p>
          <a:p>
            <a:pPr marL="171450" indent="-171450">
              <a:buFont typeface="Wingdings" panose="05000000000000000000" pitchFamily="2" charset="2"/>
              <a:buChar char="Ø"/>
            </a:pPr>
            <a:r>
              <a:rPr lang="en-US" dirty="0"/>
              <a:t>Considering</a:t>
            </a:r>
            <a:r>
              <a:rPr lang="en-US" baseline="0" dirty="0"/>
              <a:t> this: </a:t>
            </a:r>
          </a:p>
          <a:p>
            <a:pPr marL="171450" indent="-171450">
              <a:buFont typeface="Wingdings" panose="05000000000000000000" pitchFamily="2" charset="2"/>
              <a:buChar char="Ø"/>
            </a:pPr>
            <a:r>
              <a:rPr lang="en-US" baseline="0" dirty="0"/>
              <a:t>     </a:t>
            </a:r>
            <a:r>
              <a:rPr lang="en-US" dirty="0"/>
              <a:t>Who are good matches for them to support or be on a team with?</a:t>
            </a:r>
          </a:p>
          <a:p>
            <a:pPr marL="171450" indent="-171450">
              <a:buFont typeface="Wingdings" panose="05000000000000000000" pitchFamily="2" charset="2"/>
              <a:buChar char="Ø"/>
            </a:pPr>
            <a:r>
              <a:rPr lang="en-US" baseline="0" dirty="0"/>
              <a:t>     I</a:t>
            </a:r>
            <a:r>
              <a:rPr lang="en-US" dirty="0"/>
              <a:t>f they did not score high on their interview, are there other strengths and attributes that</a:t>
            </a:r>
            <a:r>
              <a:rPr lang="en-US" baseline="0" dirty="0"/>
              <a:t> they have that </a:t>
            </a:r>
            <a:r>
              <a:rPr lang="en-US" dirty="0"/>
              <a:t>you find valuable?</a:t>
            </a:r>
            <a:r>
              <a:rPr lang="en-US" baseline="0" dirty="0"/>
              <a:t> </a:t>
            </a:r>
            <a:endParaRPr lang="en-US" dirty="0"/>
          </a:p>
          <a:p>
            <a:pPr marL="171450" indent="-171450">
              <a:buFont typeface="Wingdings" panose="05000000000000000000" pitchFamily="2" charset="2"/>
              <a:buChar char="Ø"/>
            </a:pPr>
            <a:r>
              <a:rPr lang="en-US" dirty="0"/>
              <a:t>Are they willing and able to be trained</a:t>
            </a:r>
            <a:r>
              <a:rPr lang="en-US" baseline="0" dirty="0"/>
              <a:t> on how to do the job</a:t>
            </a:r>
            <a:r>
              <a:rPr lang="en-US" dirty="0"/>
              <a:t>? Are they passionate?  </a:t>
            </a:r>
          </a:p>
          <a:p>
            <a:pPr marL="171450" indent="-171450">
              <a:buFont typeface="Wingdings" panose="05000000000000000000" pitchFamily="2" charset="2"/>
              <a:buChar char="Ø"/>
            </a:pPr>
            <a:r>
              <a:rPr lang="en-US" dirty="0"/>
              <a:t>Do they match with the mission of the organization? Is there an advantage of hiring someone who hasn’t done the work before and train them to do the job you want them to do over a person with a lot of experience? </a:t>
            </a:r>
          </a:p>
          <a:p>
            <a:pPr marL="0" indent="0">
              <a:buFont typeface="Wingdings" panose="05000000000000000000" pitchFamily="2" charset="2"/>
              <a:buNone/>
            </a:pPr>
            <a:r>
              <a:rPr lang="en-US" i="1" dirty="0"/>
              <a:t>Facilitator Note (Chet’s story)</a:t>
            </a:r>
          </a:p>
          <a:p>
            <a:pPr marL="171450" indent="-171450">
              <a:buFont typeface="Wingdings" panose="05000000000000000000" pitchFamily="2" charset="2"/>
              <a:buChar char="Ø"/>
            </a:pPr>
            <a:r>
              <a:rPr lang="en-US" i="1" dirty="0"/>
              <a:t>As a camp director</a:t>
            </a:r>
            <a:r>
              <a:rPr lang="en-US" i="1" baseline="0" dirty="0"/>
              <a:t> I often hired individuals with no experience in the field based upon their attitude, enthusiasm, and ability to be trained and desire to carry out the work the way I wanted them to do it.  They usually turned out to be wonderful staff members – especially if we supported them the way they needed to be supported as an individual. </a:t>
            </a:r>
            <a:endParaRPr lang="en-US" i="1" dirty="0"/>
          </a:p>
          <a:p>
            <a:pPr marL="0" indent="0"/>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28</a:t>
            </a:fld>
            <a:endParaRPr lang="en-US"/>
          </a:p>
        </p:txBody>
      </p:sp>
    </p:spTree>
    <p:extLst>
      <p:ext uri="{BB962C8B-B14F-4D97-AF65-F5344CB8AC3E}">
        <p14:creationId xmlns:p14="http://schemas.microsoft.com/office/powerpoint/2010/main" val="3866195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interview is an important</a:t>
            </a:r>
            <a:r>
              <a:rPr lang="en-US" sz="1200" b="0" i="0" kern="1200" baseline="0" dirty="0">
                <a:solidFill>
                  <a:schemeClr val="tx1"/>
                </a:solidFill>
                <a:effectLst/>
                <a:latin typeface="+mn-lt"/>
                <a:ea typeface="+mn-ea"/>
                <a:cs typeface="+mn-cs"/>
              </a:rPr>
              <a:t> part of the selection process, but it is </a:t>
            </a:r>
            <a:r>
              <a:rPr lang="en-US" sz="1200" b="0" i="0" kern="1200" dirty="0">
                <a:solidFill>
                  <a:schemeClr val="tx1"/>
                </a:solidFill>
                <a:effectLst/>
                <a:latin typeface="+mn-lt"/>
                <a:ea typeface="+mn-ea"/>
                <a:cs typeface="+mn-cs"/>
              </a:rPr>
              <a:t>just one part of the hiring decision.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There are other things to consider</a:t>
            </a:r>
            <a:r>
              <a:rPr lang="en-US" sz="1200" b="0" i="0" kern="1200" baseline="0" dirty="0">
                <a:solidFill>
                  <a:schemeClr val="tx1"/>
                </a:solidFill>
                <a:effectLst/>
                <a:latin typeface="+mn-lt"/>
                <a:ea typeface="+mn-ea"/>
                <a:cs typeface="+mn-cs"/>
              </a:rPr>
              <a:t> such as: </a:t>
            </a:r>
            <a:r>
              <a:rPr lang="en-US" sz="1200" b="0" i="0" kern="1200" dirty="0">
                <a:solidFill>
                  <a:schemeClr val="tx1"/>
                </a:solidFill>
                <a:effectLst/>
                <a:latin typeface="+mn-lt"/>
                <a:ea typeface="+mn-ea"/>
                <a:cs typeface="+mn-cs"/>
              </a:rPr>
              <a: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Application/resume​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Interview​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Work samples​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References​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Background check​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Ask yourself: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Are they a match for the people receiving services? ​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Are they a match for a team? ​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How interested are they in the job?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These things all contribute to making a hiring decision.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29</a:t>
            </a:fld>
            <a:endParaRPr lang="en-US"/>
          </a:p>
        </p:txBody>
      </p:sp>
    </p:spTree>
    <p:extLst>
      <p:ext uri="{BB962C8B-B14F-4D97-AF65-F5344CB8AC3E}">
        <p14:creationId xmlns:p14="http://schemas.microsoft.com/office/powerpoint/2010/main" val="328315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Let’s dig in</a:t>
            </a:r>
            <a:r>
              <a:rPr lang="en-US" sz="1200" b="0" i="0" kern="1200" baseline="0" dirty="0">
                <a:solidFill>
                  <a:schemeClr val="tx1"/>
                </a:solidFill>
                <a:effectLst/>
                <a:latin typeface="+mn-lt"/>
                <a:ea typeface="+mn-ea"/>
                <a:cs typeface="+mn-cs"/>
              </a:rPr>
              <a:t> now and talk about the components for a Structured Behavioral Interview.</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Research tells us that the best predictor of future behavior is past behavior in similar situations.  Asking candidates how they have handled situations and what the outcome was, will give you information that is valuable in understanding the candidate and how they might handle a similar situation in the future.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Asking situational questions regarding the extent of situations where the candidate describes the situation with best/worst, hardest/easiest, or most/least can tell you a lot about the person’s tolerance level of difficult situations.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This will tell you if they are a match for the organizations</a:t>
            </a:r>
            <a:r>
              <a:rPr lang="en-US" sz="1200" b="0" i="0" kern="1200" baseline="0" dirty="0">
                <a:solidFill>
                  <a:schemeClr val="tx1"/>
                </a:solidFill>
                <a:effectLst/>
                <a:latin typeface="+mn-lt"/>
                <a:ea typeface="+mn-ea"/>
                <a:cs typeface="+mn-cs"/>
              </a:rPr>
              <a:t> mission and values</a:t>
            </a:r>
            <a:r>
              <a:rPr lang="en-US" sz="1200" b="0" i="0" kern="1200" dirty="0">
                <a:solidFill>
                  <a:schemeClr val="tx1"/>
                </a:solidFill>
                <a:effectLst/>
                <a:latin typeface="+mn-lt"/>
                <a:ea typeface="+mn-ea"/>
                <a:cs typeface="+mn-cs"/>
              </a:rPr>
              <a: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how the person handled the situation is not a match for the organization, would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you consider providing training so they would learn how to handle the situation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differently if they worked for you.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These situational</a:t>
            </a:r>
            <a:r>
              <a:rPr lang="en-US" sz="1200" b="0" i="0" kern="1200" baseline="0" dirty="0">
                <a:solidFill>
                  <a:schemeClr val="tx1"/>
                </a:solidFill>
                <a:effectLst/>
                <a:latin typeface="+mn-lt"/>
                <a:ea typeface="+mn-ea"/>
                <a:cs typeface="+mn-cs"/>
              </a:rPr>
              <a:t> questions </a:t>
            </a:r>
            <a:r>
              <a:rPr lang="en-US" sz="1200" b="0" i="0" kern="1200" dirty="0">
                <a:solidFill>
                  <a:schemeClr val="tx1"/>
                </a:solidFill>
                <a:effectLst/>
                <a:latin typeface="+mn-lt"/>
                <a:ea typeface="+mn-ea"/>
                <a:cs typeface="+mn-cs"/>
              </a:rPr>
              <a:t>are best when they are built on the NADSP competency areas and are related to an actual job-related situation.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NADSP is</a:t>
            </a:r>
            <a:r>
              <a:rPr lang="en-US" sz="1200" b="0" i="0" kern="1200" baseline="0" dirty="0">
                <a:solidFill>
                  <a:schemeClr val="tx1"/>
                </a:solidFill>
                <a:effectLst/>
                <a:latin typeface="+mn-lt"/>
                <a:ea typeface="+mn-ea"/>
                <a:cs typeface="+mn-cs"/>
              </a:rPr>
              <a:t> the National Alliance for Direct Support Professionals. </a:t>
            </a:r>
            <a:endParaRPr lang="en-US"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3</a:t>
            </a:fld>
            <a:endParaRPr lang="en-US"/>
          </a:p>
        </p:txBody>
      </p:sp>
    </p:spTree>
    <p:extLst>
      <p:ext uri="{BB962C8B-B14F-4D97-AF65-F5344CB8AC3E}">
        <p14:creationId xmlns:p14="http://schemas.microsoft.com/office/powerpoint/2010/main" val="3931351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you have the luxury of having more than one candidate for a position, there are several things to look at to make a selection decision.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Look at: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Who has the highest score on the interview​?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Who has the highest interest in the job​?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Consider the candidate’s references and what you learned about the candidate through the interview. ​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Did the candidate pass the background check​?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If candidates are similar in these areas, you can decide who is the best match to the: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Specific job/role​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Person(s) they will support​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Team members </a:t>
            </a:r>
          </a:p>
          <a:p>
            <a:pPr rtl="0" fontAlgn="base"/>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30</a:t>
            </a:fld>
            <a:endParaRPr lang="en-US"/>
          </a:p>
        </p:txBody>
      </p:sp>
    </p:spTree>
    <p:extLst>
      <p:ext uri="{BB962C8B-B14F-4D97-AF65-F5344CB8AC3E}">
        <p14:creationId xmlns:p14="http://schemas.microsoft.com/office/powerpoint/2010/main" val="2259567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Sometimes you have a candidate that meets some of your job requirements but not all.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For example, it may be a person who met all the hiring requirements, they did great on the interview, they have a positive attitude, and they would be a good match for one of the people receiving supports, but they are missing one thing. Maybe they don’t currently have a state driver’s license.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Consider if there is another way it could work out.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Could candidate be hired to do the job even though they are not currently a driver.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Have a conversation with the supervisor and the other staff members to problem solve together as to how to overcome the barrier as a team.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Perhaps some job responsibilities can</a:t>
            </a:r>
            <a:r>
              <a:rPr lang="en-US" sz="1200" b="0" i="0" kern="1200" baseline="0" dirty="0">
                <a:solidFill>
                  <a:schemeClr val="tx1"/>
                </a:solidFill>
                <a:effectLst/>
                <a:latin typeface="+mn-lt"/>
                <a:ea typeface="+mn-ea"/>
                <a:cs typeface="+mn-cs"/>
              </a:rPr>
              <a:t> be</a:t>
            </a:r>
            <a:r>
              <a:rPr lang="en-US" sz="1200" b="0" i="0" kern="1200" dirty="0">
                <a:solidFill>
                  <a:schemeClr val="tx1"/>
                </a:solidFill>
                <a:effectLst/>
                <a:latin typeface="+mn-lt"/>
                <a:ea typeface="+mn-ea"/>
                <a:cs typeface="+mn-cs"/>
              </a:rPr>
              <a:t> switched around when this individual works.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Having the team brainstorm on a solution will help everyone buy into the solution and be more flexible.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When using job carving as a strategy for selecting candidates remember to be consistent in how you apply this strategy to avoid discrimination in hiring or other legal issues. Check with your HR and legal departments for advice on using this strategy.  </a:t>
            </a:r>
          </a:p>
          <a:p>
            <a:pPr marL="465887" indent="-232943">
              <a:buFont typeface="Wingdings" panose="05000000000000000000" pitchFamily="2" charset="2"/>
              <a:buChar char="Ø"/>
            </a:pPr>
            <a:endParaRPr lang="en-US" dirty="0"/>
          </a:p>
          <a:p>
            <a:pPr marL="465887" indent="-232943"/>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31</a:t>
            </a:fld>
            <a:endParaRPr lang="en-US"/>
          </a:p>
        </p:txBody>
      </p:sp>
    </p:spTree>
    <p:extLst>
      <p:ext uri="{BB962C8B-B14F-4D97-AF65-F5344CB8AC3E}">
        <p14:creationId xmlns:p14="http://schemas.microsoft.com/office/powerpoint/2010/main" val="1055273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Once a hiring decision has been made, it is time to offer the candidate the job.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This offer should be through an interaction with the person such as in person, on the phone, or through a video chat.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Be prepared to talk about the position offered, the schedule, the start date, and the wages and benefits. Ask if they have any questions</a:t>
            </a:r>
            <a:r>
              <a:rPr lang="en-US" sz="1200" b="0" i="0" kern="1200" baseline="0" dirty="0">
                <a:solidFill>
                  <a:schemeClr val="tx1"/>
                </a:solidFill>
                <a:effectLst/>
                <a:latin typeface="+mn-lt"/>
                <a:ea typeface="+mn-ea"/>
                <a:cs typeface="+mn-cs"/>
              </a:rPr>
              <a:t> about the position, the job expectations and the organization. </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person may want some time to consider the offer.  Decide on a time that is reasonable for the candidate and the employer.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Once the offer has been accepted, with the following information: the position name, the start date, the schedule and hours, and the wages and benefits</a:t>
            </a:r>
            <a:r>
              <a:rPr lang="en-US" sz="1200" b="0" i="0" kern="1200" baseline="0" dirty="0">
                <a:solidFill>
                  <a:schemeClr val="tx1"/>
                </a:solidFill>
                <a:effectLst/>
                <a:latin typeface="+mn-lt"/>
                <a:ea typeface="+mn-ea"/>
                <a:cs typeface="+mn-cs"/>
              </a:rPr>
              <a:t> in writing. </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After the position has been accepted, follow the employer’s policy for discussions with individuals who are not offered the position.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32</a:t>
            </a:fld>
            <a:endParaRPr lang="en-US"/>
          </a:p>
        </p:txBody>
      </p:sp>
    </p:spTree>
    <p:extLst>
      <p:ext uri="{BB962C8B-B14F-4D97-AF65-F5344CB8AC3E}">
        <p14:creationId xmlns:p14="http://schemas.microsoft.com/office/powerpoint/2010/main" val="285606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You need to contact individuals who are not being offered the position as a respectful way of communicating that the job is no longer available.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Follow the employer’s policy for discussions with individuals not offered the position.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Thi</a:t>
            </a:r>
            <a:r>
              <a:rPr lang="en-US" sz="1200" b="0" i="0" kern="1200" baseline="0" dirty="0">
                <a:solidFill>
                  <a:schemeClr val="tx1"/>
                </a:solidFill>
                <a:effectLst/>
                <a:latin typeface="+mn-lt"/>
                <a:ea typeface="+mn-ea"/>
                <a:cs typeface="+mn-cs"/>
              </a:rPr>
              <a:t>s may be a person that you want to consider later so keep your documentation – follow your organizations policy. </a:t>
            </a:r>
          </a:p>
          <a:p>
            <a:pPr marL="171450" indent="-171450" rtl="0" fontAlgn="base">
              <a:buFont typeface="Wingdings" panose="05000000000000000000" pitchFamily="2" charset="2"/>
              <a:buChar char="Ø"/>
            </a:pPr>
            <a:r>
              <a:rPr lang="en-US" sz="1200" b="0" i="0" kern="1200" baseline="0" dirty="0">
                <a:solidFill>
                  <a:schemeClr val="tx1"/>
                </a:solidFill>
                <a:effectLst/>
                <a:latin typeface="+mn-lt"/>
                <a:ea typeface="+mn-ea"/>
                <a:cs typeface="+mn-cs"/>
              </a:rPr>
              <a:t>Send an email or a letter to those candidates you are going to interview so they know their status.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33</a:t>
            </a:fld>
            <a:endParaRPr lang="en-US"/>
          </a:p>
        </p:txBody>
      </p:sp>
    </p:spTree>
    <p:extLst>
      <p:ext uri="{BB962C8B-B14F-4D97-AF65-F5344CB8AC3E}">
        <p14:creationId xmlns:p14="http://schemas.microsoft.com/office/powerpoint/2010/main" val="14637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pPr>
            <a:r>
              <a:rPr lang="en-US" dirty="0"/>
              <a:t>Take away for today. </a:t>
            </a:r>
          </a:p>
          <a:p>
            <a:pPr marL="171450" indent="-171450">
              <a:buFont typeface="Wingdings" panose="05000000000000000000" pitchFamily="2" charset="2"/>
              <a:buChar char="Ø"/>
            </a:pPr>
            <a:r>
              <a:rPr lang="en-US" dirty="0"/>
              <a:t>The Structured Behavioral Interview will:</a:t>
            </a:r>
          </a:p>
          <a:p>
            <a:pPr marL="171450" indent="-171450">
              <a:buFont typeface="Wingdings" panose="05000000000000000000" pitchFamily="2" charset="2"/>
              <a:buChar char="Ø"/>
            </a:pPr>
            <a:r>
              <a:rPr lang="en-US" dirty="0"/>
              <a:t>1) Helps you really learn what you need to know the candidate</a:t>
            </a:r>
          </a:p>
          <a:p>
            <a:pPr marL="171450" indent="-171450">
              <a:buFont typeface="Wingdings" panose="05000000000000000000" pitchFamily="2" charset="2"/>
              <a:buChar char="Ø"/>
            </a:pPr>
            <a:r>
              <a:rPr lang="en-US" dirty="0"/>
              <a:t>2) The candidate learns about the position</a:t>
            </a:r>
          </a:p>
          <a:p>
            <a:pPr marL="171450" indent="-171450">
              <a:buFont typeface="Wingdings" panose="05000000000000000000" pitchFamily="2" charset="2"/>
              <a:buChar char="Ø"/>
            </a:pPr>
            <a:r>
              <a:rPr lang="en-US" dirty="0"/>
              <a:t>3) The candidate learns about the culture, the mission and values of the employer </a:t>
            </a:r>
          </a:p>
          <a:p>
            <a:pPr marL="171450" indent="-171450">
              <a:buFont typeface="Wingdings" panose="05000000000000000000" pitchFamily="2" charset="2"/>
              <a:buChar char="Ø"/>
            </a:pPr>
            <a:r>
              <a:rPr lang="en-US" dirty="0"/>
              <a:t>4)</a:t>
            </a:r>
            <a:r>
              <a:rPr lang="en-US" baseline="0" dirty="0"/>
              <a:t> </a:t>
            </a:r>
            <a:r>
              <a:rPr lang="en-US" dirty="0"/>
              <a:t>Making better selection choices leads to better retention.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34</a:t>
            </a:fld>
            <a:endParaRPr lang="en-US"/>
          </a:p>
        </p:txBody>
      </p:sp>
    </p:spTree>
    <p:extLst>
      <p:ext uri="{BB962C8B-B14F-4D97-AF65-F5344CB8AC3E}">
        <p14:creationId xmlns:p14="http://schemas.microsoft.com/office/powerpoint/2010/main" val="3534467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Resources for the SBI</a:t>
            </a:r>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35</a:t>
            </a:fld>
            <a:endParaRPr lang="en-US"/>
          </a:p>
        </p:txBody>
      </p:sp>
    </p:spTree>
    <p:extLst>
      <p:ext uri="{BB962C8B-B14F-4D97-AF65-F5344CB8AC3E}">
        <p14:creationId xmlns:p14="http://schemas.microsoft.com/office/powerpoint/2010/main" val="3467444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pPr>
            <a:r>
              <a:rPr lang="en-US" dirty="0"/>
              <a:t>You can contact us at:</a:t>
            </a:r>
          </a:p>
        </p:txBody>
      </p:sp>
      <p:sp>
        <p:nvSpPr>
          <p:cNvPr id="4" name="Slide Number Placeholder 3"/>
          <p:cNvSpPr>
            <a:spLocks noGrp="1"/>
          </p:cNvSpPr>
          <p:nvPr>
            <p:ph type="sldNum" sz="quarter" idx="5"/>
          </p:nvPr>
        </p:nvSpPr>
        <p:spPr/>
        <p:txBody>
          <a:bodyPr/>
          <a:lstStyle/>
          <a:p>
            <a:fld id="{C940E140-93E8-471F-9349-F0BB6098DEA7}" type="slidenum">
              <a:rPr lang="en-US" smtClean="0"/>
              <a:t>36</a:t>
            </a:fld>
            <a:endParaRPr lang="en-US"/>
          </a:p>
        </p:txBody>
      </p:sp>
    </p:spTree>
    <p:extLst>
      <p:ext uri="{BB962C8B-B14F-4D97-AF65-F5344CB8AC3E}">
        <p14:creationId xmlns:p14="http://schemas.microsoft.com/office/powerpoint/2010/main" val="3899844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37</a:t>
            </a:fld>
            <a:endParaRPr lang="en-US"/>
          </a:p>
        </p:txBody>
      </p:sp>
    </p:spTree>
    <p:extLst>
      <p:ext uri="{BB962C8B-B14F-4D97-AF65-F5344CB8AC3E}">
        <p14:creationId xmlns:p14="http://schemas.microsoft.com/office/powerpoint/2010/main" val="312268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pPr>
            <a:r>
              <a:rPr lang="en-US" dirty="0"/>
              <a:t>This is an example in the first NADSP</a:t>
            </a:r>
            <a:r>
              <a:rPr lang="en-US" baseline="0" dirty="0"/>
              <a:t> Competency Area called Participant Empowerment. </a:t>
            </a:r>
          </a:p>
          <a:p>
            <a:pPr marL="171450" indent="-171450">
              <a:buFont typeface="Wingdings" panose="05000000000000000000" pitchFamily="2" charset="2"/>
              <a:buChar char="Ø"/>
            </a:pPr>
            <a:r>
              <a:rPr lang="en-US" dirty="0"/>
              <a:t>Describe a situation when you assisted an individual in recognizing that they had several choices in how to handle a difficult problem.</a:t>
            </a:r>
          </a:p>
          <a:p>
            <a:pPr marL="171450" lvl="0" indent="-171450" rtl="0">
              <a:buFont typeface="Wingdings" panose="05000000000000000000" pitchFamily="2" charset="2"/>
              <a:buChar char="Ø"/>
            </a:pPr>
            <a:r>
              <a:rPr lang="en-US" dirty="0"/>
              <a:t>What did you do in the situation? </a:t>
            </a:r>
          </a:p>
          <a:p>
            <a:pPr marL="171450" lvl="0" indent="-171450" rtl="0">
              <a:buFont typeface="Wingdings" panose="05000000000000000000" pitchFamily="2" charset="2"/>
              <a:buChar char="Ø"/>
            </a:pPr>
            <a:r>
              <a:rPr lang="en-US" dirty="0"/>
              <a:t>What was the outcome?</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4</a:t>
            </a:fld>
            <a:endParaRPr lang="en-US"/>
          </a:p>
        </p:txBody>
      </p:sp>
    </p:spTree>
    <p:extLst>
      <p:ext uri="{BB962C8B-B14F-4D97-AF65-F5344CB8AC3E}">
        <p14:creationId xmlns:p14="http://schemas.microsoft.com/office/powerpoint/2010/main" val="359374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We have</a:t>
            </a:r>
            <a:r>
              <a:rPr lang="en-US" sz="1200" b="0" i="0" kern="1200" baseline="0" dirty="0">
                <a:solidFill>
                  <a:schemeClr val="tx1"/>
                </a:solidFill>
                <a:effectLst/>
                <a:latin typeface="+mn-lt"/>
                <a:ea typeface="+mn-ea"/>
                <a:cs typeface="+mn-cs"/>
              </a:rPr>
              <a:t> three tools available for you.  Contact your UMN consultant if you want these resources sent to you.  </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first is the “A Users Quick Guide” to behavioral interviewing.</a:t>
            </a:r>
          </a:p>
          <a:p>
            <a:pPr marL="171450" indent="-171450" rtl="0" fontAlgn="base">
              <a:buFont typeface="Wingdings" panose="05000000000000000000" pitchFamily="2" charset="2"/>
              <a:buChar char="Ø"/>
            </a:pPr>
            <a:r>
              <a:rPr lang="en-US" sz="1200" b="0" i="0" kern="1200" baseline="0" dirty="0">
                <a:solidFill>
                  <a:schemeClr val="tx1"/>
                </a:solidFill>
                <a:effectLst/>
                <a:latin typeface="+mn-lt"/>
                <a:ea typeface="+mn-ea"/>
                <a:cs typeface="+mn-cs"/>
              </a:rPr>
              <a:t>It</a:t>
            </a:r>
            <a:r>
              <a:rPr lang="en-US" sz="1200" b="0" i="0" kern="1200" dirty="0">
                <a:solidFill>
                  <a:schemeClr val="tx1"/>
                </a:solidFill>
                <a:effectLst/>
                <a:latin typeface="+mn-lt"/>
                <a:ea typeface="+mn-ea"/>
                <a:cs typeface="+mn-cs"/>
              </a:rPr>
              <a:t> provides instruction regarding determining the important components of the interview.  It includes things like,  who to include in writing the interview questions, and the” importance of” and “how” to set up the Score Guide.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Structured Interview Questions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Complete List of Behavioral</a:t>
            </a:r>
            <a:r>
              <a:rPr lang="en-US" sz="1200" b="0" i="0" kern="1200" baseline="0" dirty="0">
                <a:solidFill>
                  <a:schemeClr val="tx1"/>
                </a:solidFill>
                <a:effectLst/>
                <a:latin typeface="+mn-lt"/>
                <a:ea typeface="+mn-ea"/>
                <a:cs typeface="+mn-cs"/>
              </a:rPr>
              <a:t> Questions </a:t>
            </a:r>
            <a:r>
              <a:rPr lang="en-US" sz="1200" b="0" i="0" kern="1200" dirty="0">
                <a:solidFill>
                  <a:schemeClr val="tx1"/>
                </a:solidFill>
                <a:effectLst/>
                <a:latin typeface="+mn-lt"/>
                <a:ea typeface="+mn-ea"/>
                <a:cs typeface="+mn-cs"/>
              </a:rPr>
              <a:t>is a series of questions designed to produce behavioral oriented responses aligned with national competencies for DSPs.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There are 3-6 sample questions in each competency area. You may decide to use the questions in the tool or use the questions to spark an idea for a question that is relevant to your organization.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 Interview Questionnaire a sample template for the interview, along with an example score guide. </a:t>
            </a:r>
          </a:p>
          <a:p>
            <a:endParaRPr lang="en-US" dirty="0"/>
          </a:p>
        </p:txBody>
      </p:sp>
      <p:sp>
        <p:nvSpPr>
          <p:cNvPr id="4" name="Slide Number Placeholder 3"/>
          <p:cNvSpPr>
            <a:spLocks noGrp="1"/>
          </p:cNvSpPr>
          <p:nvPr>
            <p:ph type="sldNum" sz="quarter" idx="10"/>
          </p:nvPr>
        </p:nvSpPr>
        <p:spPr/>
        <p:txBody>
          <a:bodyPr/>
          <a:lstStyle/>
          <a:p>
            <a:fld id="{AB262285-F97F-4C5A-9546-EB5F7B3A2FC8}" type="slidenum">
              <a:rPr lang="en-US" smtClean="0"/>
              <a:t>5</a:t>
            </a:fld>
            <a:endParaRPr lang="en-US"/>
          </a:p>
        </p:txBody>
      </p:sp>
    </p:spTree>
    <p:extLst>
      <p:ext uri="{BB962C8B-B14F-4D97-AF65-F5344CB8AC3E}">
        <p14:creationId xmlns:p14="http://schemas.microsoft.com/office/powerpoint/2010/main" val="378964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Let’s take a deeper dive into what and how structured behavior interview techniques are used in the selection process.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These are four components we are going to talk about today regarding the development of Structured Behavioral Interviews.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First, we will talk about Pre-Interview or Screening questions to learn if the candidate meets your job requirements.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Second, we will talk about how to determine your behavioral and situational questions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Third, we will discuss how to develop your Score Guide to use for all interviews.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Fourth, we will discuss how to make your hiring decision and how to use matching and job carving to determine the best role for the candidate.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 We will discuss each of these steps in more detail on the following slides.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6</a:t>
            </a:fld>
            <a:endParaRPr lang="en-US"/>
          </a:p>
        </p:txBody>
      </p:sp>
    </p:spTree>
    <p:extLst>
      <p:ext uri="{BB962C8B-B14F-4D97-AF65-F5344CB8AC3E}">
        <p14:creationId xmlns:p14="http://schemas.microsoft.com/office/powerpoint/2010/main" val="227708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Do you have screening or Pre-interview</a:t>
            </a:r>
            <a:r>
              <a:rPr lang="en-US" baseline="0" dirty="0"/>
              <a:t> questions? For some organizations this is done by the HR department.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For smaller organizations, it might be the person who is interviewing. </a:t>
            </a: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7</a:t>
            </a:fld>
            <a:endParaRPr lang="en-US"/>
          </a:p>
        </p:txBody>
      </p:sp>
    </p:spTree>
    <p:extLst>
      <p:ext uri="{BB962C8B-B14F-4D97-AF65-F5344CB8AC3E}">
        <p14:creationId xmlns:p14="http://schemas.microsoft.com/office/powerpoint/2010/main" val="127894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Talking Points</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Now that you know what behavioral and situational interview questions are. Now is the time to consider</a:t>
            </a:r>
            <a:r>
              <a:rPr lang="en-US" sz="1200" b="0" i="0" kern="1200" baseline="0" dirty="0">
                <a:solidFill>
                  <a:schemeClr val="tx1"/>
                </a:solidFill>
                <a:effectLst/>
                <a:latin typeface="+mn-lt"/>
                <a:ea typeface="+mn-ea"/>
                <a:cs typeface="+mn-cs"/>
              </a:rPr>
              <a:t> the main components.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Make sure everyone who is helping develop the questions knows the employer’s mission and values.   Involve</a:t>
            </a:r>
            <a:r>
              <a:rPr lang="en-US" sz="1200" b="0" i="0" kern="1200" baseline="0" dirty="0">
                <a:solidFill>
                  <a:schemeClr val="tx1"/>
                </a:solidFill>
                <a:effectLst/>
                <a:latin typeface="+mn-lt"/>
                <a:ea typeface="+mn-ea"/>
                <a:cs typeface="+mn-cs"/>
              </a:rPr>
              <a:t> your frontline supervisor and the best DSPs. </a:t>
            </a:r>
            <a:endParaRPr lang="en-US" sz="1200" b="0" i="0" kern="1200" dirty="0">
              <a:solidFill>
                <a:schemeClr val="tx1"/>
              </a:solidFill>
              <a:effectLst/>
              <a:latin typeface="+mn-lt"/>
              <a:ea typeface="+mn-ea"/>
              <a:cs typeface="+mn-cs"/>
            </a:endParaRP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Use the NADSP competency areas to then determine which areas are most important for you to focus on in the first interview.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If you do a second interview, you may focus on different competency areas.  </a:t>
            </a:r>
          </a:p>
          <a:p>
            <a:pPr marL="171450" indent="-171450" rtl="0" fontAlgn="base">
              <a:buFont typeface="Wingdings" panose="05000000000000000000" pitchFamily="2" charset="2"/>
              <a:buChar char="Ø"/>
            </a:pPr>
            <a:r>
              <a:rPr lang="en-US" sz="1200" b="0" i="0" kern="1200" dirty="0">
                <a:solidFill>
                  <a:schemeClr val="tx1"/>
                </a:solidFill>
                <a:effectLst/>
                <a:latin typeface="+mn-lt"/>
                <a:ea typeface="+mn-ea"/>
                <a:cs typeface="+mn-cs"/>
              </a:rPr>
              <a:t>It is important that</a:t>
            </a:r>
            <a:r>
              <a:rPr lang="en-US" sz="1200" b="0" i="0" kern="1200" baseline="0" dirty="0">
                <a:solidFill>
                  <a:schemeClr val="tx1"/>
                </a:solidFill>
                <a:effectLst/>
                <a:latin typeface="+mn-lt"/>
                <a:ea typeface="+mn-ea"/>
                <a:cs typeface="+mn-cs"/>
              </a:rPr>
              <a:t> all interviewers us the same job-related questions for each candidate.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8</a:t>
            </a:fld>
            <a:endParaRPr lang="en-US"/>
          </a:p>
        </p:txBody>
      </p:sp>
    </p:spTree>
    <p:extLst>
      <p:ext uri="{BB962C8B-B14F-4D97-AF65-F5344CB8AC3E}">
        <p14:creationId xmlns:p14="http://schemas.microsoft.com/office/powerpoint/2010/main" val="173738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The DSP wears many hats. This is one provider’s DSP scope of practice. </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This visual may be helpful for the individuals who are developing the interview to keep those multiple roles in mind when developing the questions.</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You may want to use this visual with DSP candidates during the interview so they can get a better idea of the many parts of a DSP’s job responsibilities. </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Seeing the roles visually will help the candidate better understand the duties of a DSP. </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It may prompt questions for them to ask the interviewer.  </a:t>
            </a:r>
            <a:endParaRPr lang="en-US" dirty="0">
              <a:solidFill>
                <a:srgbClr val="FF0000"/>
              </a:solidFill>
              <a:cs typeface="Calibri"/>
            </a:endParaRPr>
          </a:p>
          <a:p>
            <a:endParaRPr lang="en-US" dirty="0">
              <a:solidFill>
                <a:srgbClr val="FF0000"/>
              </a:solidFill>
              <a:cs typeface="Calibri"/>
            </a:endParaRPr>
          </a:p>
        </p:txBody>
      </p:sp>
      <p:sp>
        <p:nvSpPr>
          <p:cNvPr id="4" name="Slide Number Placeholder 3"/>
          <p:cNvSpPr>
            <a:spLocks noGrp="1"/>
          </p:cNvSpPr>
          <p:nvPr>
            <p:ph type="sldNum" sz="quarter" idx="10"/>
          </p:nvPr>
        </p:nvSpPr>
        <p:spPr/>
        <p:txBody>
          <a:bodyPr/>
          <a:lstStyle/>
          <a:p>
            <a:fld id="{C940E140-93E8-471F-9349-F0BB6098DEA7}" type="slidenum">
              <a:rPr lang="en-US" smtClean="0"/>
              <a:t>9</a:t>
            </a:fld>
            <a:endParaRPr lang="en-US"/>
          </a:p>
        </p:txBody>
      </p:sp>
    </p:spTree>
    <p:extLst>
      <p:ext uri="{BB962C8B-B14F-4D97-AF65-F5344CB8AC3E}">
        <p14:creationId xmlns:p14="http://schemas.microsoft.com/office/powerpoint/2010/main" val="150068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728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7999D-FFF7-4B5D-A991-3BB29E6DD703}"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263730776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8/17/2021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73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7999D-FFF7-4B5D-A991-3BB29E6DD70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61008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C7999D-FFF7-4B5D-A991-3BB29E6DD703}"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3075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C7999D-FFF7-4B5D-A991-3BB29E6DD70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44F66F-3F35-AE4F-8217-CF6C93567902}"/>
              </a:ext>
            </a:extLst>
          </p:cNvPr>
          <p:cNvSpPr/>
          <p:nvPr userDrawn="1"/>
        </p:nvSpPr>
        <p:spPr>
          <a:xfrm>
            <a:off x="2191657" y="6260093"/>
            <a:ext cx="7794172" cy="59790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C7999D-FFF7-4B5D-A991-3BB29E6DD70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006A1A6F-789C-7C44-9179-157E0BCAEA32}"/>
              </a:ext>
            </a:extLst>
          </p:cNvPr>
          <p:cNvSpPr/>
          <p:nvPr userDrawn="1"/>
        </p:nvSpPr>
        <p:spPr>
          <a:xfrm>
            <a:off x="818147" y="1664018"/>
            <a:ext cx="10529304" cy="4571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9FE60B-4005-CA44-89C5-CA8B7CEC5705}"/>
              </a:ext>
            </a:extLst>
          </p:cNvPr>
          <p:cNvSpPr/>
          <p:nvPr userDrawn="1"/>
        </p:nvSpPr>
        <p:spPr>
          <a:xfrm>
            <a:off x="818146" y="4589463"/>
            <a:ext cx="10529304" cy="457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2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4366" y="2577737"/>
            <a:ext cx="9805851" cy="2847702"/>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p:txBody>
          <a:bodyPr/>
          <a:lstStyle/>
          <a:p>
            <a:fld id="{42C7999D-FFF7-4B5D-A991-3BB29E6DD70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5958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535677"/>
          </a:xfrm>
        </p:spPr>
        <p:txBody>
          <a:bodyPr anchor="b"/>
          <a:lstStyle>
            <a:lvl1pPr>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2C7999D-FFF7-4B5D-A991-3BB29E6DD703}"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6A595-1AF5-448D-81BA-CFAB830FD781}" type="slidenum">
              <a:rPr lang="en-US" smtClean="0"/>
              <a:t>‹#›</a:t>
            </a:fld>
            <a:endParaRPr lang="en-US"/>
          </a:p>
        </p:txBody>
      </p:sp>
      <p:cxnSp>
        <p:nvCxnSpPr>
          <p:cNvPr id="8" name="Straight Connector 7">
            <a:extLst>
              <a:ext uri="{FF2B5EF4-FFF2-40B4-BE49-F238E27FC236}">
                <a16:creationId xmlns:a16="http://schemas.microsoft.com/office/drawing/2014/main" id="{24A6330B-924B-FD4B-B5CC-46524F837B0F}"/>
              </a:ext>
            </a:extLst>
          </p:cNvPr>
          <p:cNvCxnSpPr>
            <a:cxnSpLocks/>
          </p:cNvCxnSpPr>
          <p:nvPr userDrawn="1"/>
        </p:nvCxnSpPr>
        <p:spPr>
          <a:xfrm>
            <a:off x="892538" y="1428207"/>
            <a:ext cx="10576651" cy="0"/>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47570A-9CCA-5342-8B17-A782B02E6E14}"/>
              </a:ext>
            </a:extLst>
          </p:cNvPr>
          <p:cNvCxnSpPr>
            <a:cxnSpLocks/>
          </p:cNvCxnSpPr>
          <p:nvPr userDrawn="1"/>
        </p:nvCxnSpPr>
        <p:spPr>
          <a:xfrm>
            <a:off x="892537" y="5368835"/>
            <a:ext cx="10576651" cy="0"/>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8744DE2-3D20-1D49-AE8E-2E3517985921}"/>
              </a:ext>
            </a:extLst>
          </p:cNvPr>
          <p:cNvCxnSpPr>
            <a:cxnSpLocks/>
          </p:cNvCxnSpPr>
          <p:nvPr userDrawn="1"/>
        </p:nvCxnSpPr>
        <p:spPr>
          <a:xfrm flipV="1">
            <a:off x="11460480" y="1410791"/>
            <a:ext cx="0" cy="3971106"/>
          </a:xfrm>
          <a:prstGeom prst="line">
            <a:avLst/>
          </a:prstGeom>
          <a:ln w="28575">
            <a:solidFill>
              <a:srgbClr val="8EC7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52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C7999D-FFF7-4B5D-A991-3BB29E6DD703}"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011506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8/17/2021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74277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C7999D-FFF7-4B5D-A991-3BB29E6DD703}"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64351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7999D-FFF7-4B5D-A991-3BB29E6DD703}"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359263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8/17/2021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cxnSp>
        <p:nvCxnSpPr>
          <p:cNvPr id="10" name="Straight Connector 9">
            <a:extLst>
              <a:ext uri="{FF2B5EF4-FFF2-40B4-BE49-F238E27FC236}">
                <a16:creationId xmlns:a16="http://schemas.microsoft.com/office/drawing/2014/main" id="{496D27B0-CEA9-B24A-8D1F-A876B1849B63}"/>
              </a:ext>
            </a:extLst>
          </p:cNvPr>
          <p:cNvCxnSpPr>
            <a:cxnSpLocks/>
          </p:cNvCxnSpPr>
          <p:nvPr userDrawn="1"/>
        </p:nvCxnSpPr>
        <p:spPr>
          <a:xfrm>
            <a:off x="838200" y="6211375"/>
            <a:ext cx="10515599"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15457F3C-B576-404E-BC56-AE602CBAA6C4}"/>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27575"/>
          <a:stretch/>
        </p:blipFill>
        <p:spPr>
          <a:xfrm>
            <a:off x="2647042" y="6245787"/>
            <a:ext cx="6897914" cy="544589"/>
          </a:xfrm>
          <a:prstGeom prst="rect">
            <a:avLst/>
          </a:prstGeom>
        </p:spPr>
      </p:pic>
    </p:spTree>
    <p:extLst>
      <p:ext uri="{BB962C8B-B14F-4D97-AF65-F5344CB8AC3E}">
        <p14:creationId xmlns:p14="http://schemas.microsoft.com/office/powerpoint/2010/main" val="26947147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10" r:id="rId4"/>
    <p:sldLayoutId id="214748391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ci.umn.edu/products/58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TN-DSP@umn.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08D21-42BA-3247-A723-A7BB066ED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3" name="Picture 2">
            <a:extLst>
              <a:ext uri="{FF2B5EF4-FFF2-40B4-BE49-F238E27FC236}">
                <a16:creationId xmlns:a16="http://schemas.microsoft.com/office/drawing/2014/main" id="{F44B10CA-1E1D-CC47-BB91-F288E3469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4" name="Picture 3">
            <a:extLst>
              <a:ext uri="{FF2B5EF4-FFF2-40B4-BE49-F238E27FC236}">
                <a16:creationId xmlns:a16="http://schemas.microsoft.com/office/drawing/2014/main" id="{6B86911A-79AF-C947-A8EF-C7722DA907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
        <p:nvSpPr>
          <p:cNvPr id="5" name="Rectangle 4">
            <a:extLst>
              <a:ext uri="{FF2B5EF4-FFF2-40B4-BE49-F238E27FC236}">
                <a16:creationId xmlns:a16="http://schemas.microsoft.com/office/drawing/2014/main" id="{ADB122AA-FDB1-6C41-8B98-238DAFB438B0}"/>
              </a:ext>
            </a:extLst>
          </p:cNvPr>
          <p:cNvSpPr/>
          <p:nvPr/>
        </p:nvSpPr>
        <p:spPr>
          <a:xfrm>
            <a:off x="0" y="0"/>
            <a:ext cx="12192000" cy="6004560"/>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D17D6A-41DF-2B43-9EA4-0D4282334417}"/>
              </a:ext>
            </a:extLst>
          </p:cNvPr>
          <p:cNvSpPr txBox="1"/>
          <p:nvPr/>
        </p:nvSpPr>
        <p:spPr>
          <a:xfrm>
            <a:off x="1082040" y="1249737"/>
            <a:ext cx="9982200" cy="3170099"/>
          </a:xfrm>
          <a:prstGeom prst="rect">
            <a:avLst/>
          </a:prstGeom>
          <a:noFill/>
        </p:spPr>
        <p:txBody>
          <a:bodyPr wrap="square" rtlCol="0">
            <a:spAutoFit/>
          </a:bodyPr>
          <a:lstStyle/>
          <a:p>
            <a:pPr algn="ctr"/>
            <a:r>
              <a:rPr lang="en-US" sz="5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Welcome to the Webinar Series on the Workforce Toolkit.</a:t>
            </a:r>
          </a:p>
          <a:p>
            <a:pPr algn="ctr"/>
            <a:endPar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will begin at 2:00 pm central</a:t>
            </a:r>
          </a:p>
        </p:txBody>
      </p:sp>
    </p:spTree>
    <p:extLst>
      <p:ext uri="{BB962C8B-B14F-4D97-AF65-F5344CB8AC3E}">
        <p14:creationId xmlns:p14="http://schemas.microsoft.com/office/powerpoint/2010/main" val="12656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EC63-3D3A-574B-A9CA-2427ED695B48}"/>
              </a:ext>
            </a:extLst>
          </p:cNvPr>
          <p:cNvSpPr/>
          <p:nvPr/>
        </p:nvSpPr>
        <p:spPr>
          <a:xfrm>
            <a:off x="838200" y="3168934"/>
            <a:ext cx="10515600" cy="7038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ym typeface="Arial"/>
              </a:rPr>
              <a:t>Developing the Questions</a:t>
            </a:r>
            <a:endParaRPr lang="en-US" dirty="0"/>
          </a:p>
        </p:txBody>
      </p:sp>
      <p:sp>
        <p:nvSpPr>
          <p:cNvPr id="3" name="Content Placeholder 2"/>
          <p:cNvSpPr>
            <a:spLocks noGrp="1"/>
          </p:cNvSpPr>
          <p:nvPr>
            <p:ph idx="1"/>
          </p:nvPr>
        </p:nvSpPr>
        <p:spPr/>
        <p:txBody>
          <a:bodyPr/>
          <a:lstStyle/>
          <a:p>
            <a:pPr marL="0" lvl="0" indent="0">
              <a:buNone/>
            </a:pPr>
            <a:r>
              <a:rPr lang="en-US" dirty="0">
                <a:sym typeface="Arial"/>
              </a:rPr>
              <a:t>All questions should be relevant to the job. For example: </a:t>
            </a:r>
            <a:endParaRPr lang="en-US" dirty="0">
              <a:sym typeface="Open Sans"/>
            </a:endParaRPr>
          </a:p>
          <a:p>
            <a:pPr marL="0" indent="0">
              <a:buNone/>
            </a:pPr>
            <a:r>
              <a:rPr lang="en-US" dirty="0">
                <a:sym typeface="Open Sans"/>
              </a:rPr>
              <a:t>We know that DSPs need to think on their feet.  </a:t>
            </a:r>
          </a:p>
          <a:p>
            <a:pPr marL="0" indent="0">
              <a:buNone/>
            </a:pPr>
            <a:r>
              <a:rPr lang="en-US" dirty="0">
                <a:solidFill>
                  <a:schemeClr val="bg1"/>
                </a:solidFill>
                <a:sym typeface="Open Sans"/>
              </a:rPr>
              <a:t>Tell me a time when you had to make a quick decision. </a:t>
            </a:r>
            <a:endParaRPr lang="en-US" dirty="0">
              <a:solidFill>
                <a:schemeClr val="bg1"/>
              </a:solidFill>
            </a:endParaRPr>
          </a:p>
          <a:p>
            <a:endParaRPr lang="en-US" dirty="0"/>
          </a:p>
        </p:txBody>
      </p:sp>
    </p:spTree>
    <p:extLst>
      <p:ext uri="{BB962C8B-B14F-4D97-AF65-F5344CB8AC3E}">
        <p14:creationId xmlns:p14="http://schemas.microsoft.com/office/powerpoint/2010/main" val="270722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ym typeface="Arial"/>
              </a:rPr>
              <a:t>Behavioral and Situational Questions</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pPr marL="0" lvl="0" indent="0">
              <a:buNone/>
            </a:pPr>
            <a:r>
              <a:rPr lang="en-US" dirty="0">
                <a:sym typeface="Arial"/>
              </a:rPr>
              <a:t>The best indicator of future behavior is:</a:t>
            </a:r>
          </a:p>
          <a:p>
            <a:r>
              <a:rPr lang="en-US" dirty="0">
                <a:sym typeface="Arial"/>
              </a:rPr>
              <a:t>Past behavior in similar circumstances</a:t>
            </a:r>
          </a:p>
          <a:p>
            <a:r>
              <a:rPr lang="en-US" dirty="0">
                <a:sym typeface="Arial"/>
              </a:rPr>
              <a:t>Past recent behavior or longstanding behavior</a:t>
            </a:r>
          </a:p>
          <a:p>
            <a:pPr marL="0" indent="0">
              <a:buNone/>
            </a:pPr>
            <a:r>
              <a:rPr lang="en-US" dirty="0">
                <a:sym typeface="Arial"/>
              </a:rPr>
              <a:t> </a:t>
            </a:r>
            <a:endParaRPr lang="en-US" dirty="0">
              <a:sym typeface="Open Sans"/>
            </a:endParaRPr>
          </a:p>
        </p:txBody>
      </p:sp>
    </p:spTree>
    <p:extLst>
      <p:ext uri="{BB962C8B-B14F-4D97-AF65-F5344CB8AC3E}">
        <p14:creationId xmlns:p14="http://schemas.microsoft.com/office/powerpoint/2010/main" val="13059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49D5F1-7C3F-B245-A00A-3C12381A92BD}"/>
              </a:ext>
            </a:extLst>
          </p:cNvPr>
          <p:cNvSpPr/>
          <p:nvPr/>
        </p:nvSpPr>
        <p:spPr>
          <a:xfrm>
            <a:off x="838200" y="3240650"/>
            <a:ext cx="10515600" cy="173644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Behavioral Questions – Example 1</a:t>
            </a:r>
            <a:endParaRPr lang="en-US" dirty="0"/>
          </a:p>
        </p:txBody>
      </p:sp>
      <p:sp>
        <p:nvSpPr>
          <p:cNvPr id="3" name="Content Placeholder 2"/>
          <p:cNvSpPr>
            <a:spLocks noGrp="1"/>
          </p:cNvSpPr>
          <p:nvPr>
            <p:ph idx="1"/>
          </p:nvPr>
        </p:nvSpPr>
        <p:spPr>
          <a:xfrm>
            <a:off x="838200" y="1825625"/>
            <a:ext cx="10355981" cy="4351338"/>
          </a:xfrm>
        </p:spPr>
        <p:txBody>
          <a:bodyPr>
            <a:normAutofit/>
          </a:bodyPr>
          <a:lstStyle/>
          <a:p>
            <a:pPr marL="0" indent="0">
              <a:buNone/>
            </a:pPr>
            <a:r>
              <a:rPr lang="en-US" sz="2700" dirty="0">
                <a:sym typeface="Arial"/>
              </a:rPr>
              <a:t>Behavioral questions ask the candidate to describe a situation that they faced, what they did, and what the result was. </a:t>
            </a:r>
            <a:r>
              <a:rPr lang="en-US" dirty="0">
                <a:sym typeface="Arial"/>
              </a:rPr>
              <a:t>For example: </a:t>
            </a:r>
            <a:endParaRPr lang="en-US" dirty="0"/>
          </a:p>
          <a:p>
            <a:pPr marL="0" indent="0">
              <a:buNone/>
            </a:pPr>
            <a:r>
              <a:rPr lang="en-US" dirty="0">
                <a:solidFill>
                  <a:schemeClr val="bg1"/>
                </a:solidFill>
                <a:sym typeface="Arial"/>
              </a:rPr>
              <a:t>Describe a time when you didn’t understand a task that you were asked to complete. What did you do and what was the result of your actions?</a:t>
            </a:r>
            <a:r>
              <a:rPr lang="en-US" dirty="0">
                <a:sym typeface="Arial"/>
              </a:rPr>
              <a:t> </a:t>
            </a:r>
            <a:endParaRPr lang="en-US" dirty="0"/>
          </a:p>
          <a:p>
            <a:endParaRPr lang="en-US" dirty="0"/>
          </a:p>
        </p:txBody>
      </p:sp>
    </p:spTree>
    <p:extLst>
      <p:ext uri="{BB962C8B-B14F-4D97-AF65-F5344CB8AC3E}">
        <p14:creationId xmlns:p14="http://schemas.microsoft.com/office/powerpoint/2010/main" val="378563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Questions – Example 2</a:t>
            </a:r>
            <a:endParaRPr lang="en-US" dirty="0"/>
          </a:p>
        </p:txBody>
      </p:sp>
      <p:sp>
        <p:nvSpPr>
          <p:cNvPr id="3" name="Content Placeholder 2"/>
          <p:cNvSpPr>
            <a:spLocks noGrp="1"/>
          </p:cNvSpPr>
          <p:nvPr>
            <p:ph idx="1"/>
          </p:nvPr>
        </p:nvSpPr>
        <p:spPr/>
        <p:txBody>
          <a:bodyPr/>
          <a:lstStyle/>
          <a:p>
            <a:pPr marL="0" indent="0">
              <a:buNone/>
            </a:pPr>
            <a:r>
              <a:rPr lang="en-US" dirty="0">
                <a:sym typeface="Arial"/>
              </a:rPr>
              <a:t>The best behavioral interviews ask the candidate to describe the greatest extent of a situation: </a:t>
            </a:r>
          </a:p>
          <a:p>
            <a:r>
              <a:rPr lang="en-US" dirty="0">
                <a:sym typeface="Arial"/>
              </a:rPr>
              <a:t>best/worst</a:t>
            </a:r>
          </a:p>
          <a:p>
            <a:r>
              <a:rPr lang="en-US" dirty="0">
                <a:sym typeface="Arial"/>
              </a:rPr>
              <a:t>most/least</a:t>
            </a:r>
          </a:p>
          <a:p>
            <a:r>
              <a:rPr lang="en-US" dirty="0">
                <a:sym typeface="Arial"/>
              </a:rPr>
              <a:t>hardest/easiest</a:t>
            </a:r>
          </a:p>
          <a:p>
            <a:endParaRPr lang="en-US" dirty="0"/>
          </a:p>
        </p:txBody>
      </p:sp>
    </p:spTree>
    <p:extLst>
      <p:ext uri="{BB962C8B-B14F-4D97-AF65-F5344CB8AC3E}">
        <p14:creationId xmlns:p14="http://schemas.microsoft.com/office/powerpoint/2010/main" val="114039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D56155-61B7-904D-A87C-375123D5D570}"/>
              </a:ext>
            </a:extLst>
          </p:cNvPr>
          <p:cNvSpPr/>
          <p:nvPr/>
        </p:nvSpPr>
        <p:spPr>
          <a:xfrm>
            <a:off x="838200" y="3322386"/>
            <a:ext cx="10515600" cy="1559716"/>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Behavioral Questions – Example 3</a:t>
            </a:r>
            <a:endParaRPr lang="en-US" dirty="0"/>
          </a:p>
        </p:txBody>
      </p:sp>
      <p:sp>
        <p:nvSpPr>
          <p:cNvPr id="3" name="Content Placeholder 2"/>
          <p:cNvSpPr>
            <a:spLocks noGrp="1"/>
          </p:cNvSpPr>
          <p:nvPr>
            <p:ph idx="1"/>
          </p:nvPr>
        </p:nvSpPr>
        <p:spPr>
          <a:xfrm>
            <a:off x="838200" y="1825625"/>
            <a:ext cx="10349753" cy="4351338"/>
          </a:xfrm>
        </p:spPr>
        <p:txBody>
          <a:bodyPr>
            <a:normAutofit/>
          </a:bodyPr>
          <a:lstStyle/>
          <a:p>
            <a:pPr marL="0" indent="0">
              <a:buNone/>
            </a:pPr>
            <a:r>
              <a:rPr lang="en-US" dirty="0">
                <a:sym typeface="Arial"/>
              </a:rPr>
              <a:t>Effective behavioral questions ask the candidate about the first and the last time a situation occurred and how they handled the situation each time. </a:t>
            </a:r>
            <a:endParaRPr lang="en-US" dirty="0"/>
          </a:p>
          <a:p>
            <a:pPr marL="0" lvl="0" indent="0">
              <a:buNone/>
            </a:pPr>
            <a:r>
              <a:rPr lang="en-US" dirty="0">
                <a:sym typeface="Arial"/>
              </a:rPr>
              <a:t>Did they handle it the same each time or did they change their response based on what they learned the first time the situation occurred?</a:t>
            </a:r>
            <a:endParaRPr lang="en-US" dirty="0">
              <a:sym typeface="Open Sans"/>
            </a:endParaRPr>
          </a:p>
          <a:p>
            <a:endParaRPr lang="en-US" dirty="0"/>
          </a:p>
        </p:txBody>
      </p:sp>
    </p:spTree>
    <p:extLst>
      <p:ext uri="{BB962C8B-B14F-4D97-AF65-F5344CB8AC3E}">
        <p14:creationId xmlns:p14="http://schemas.microsoft.com/office/powerpoint/2010/main" val="7330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2CE3BA-78CA-8A4A-ADB5-C9F30464B2C3}"/>
              </a:ext>
            </a:extLst>
          </p:cNvPr>
          <p:cNvSpPr/>
          <p:nvPr/>
        </p:nvSpPr>
        <p:spPr>
          <a:xfrm>
            <a:off x="1201270" y="2781111"/>
            <a:ext cx="10152529" cy="56646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895F874-C802-9E44-8B05-198498E095DD}"/>
              </a:ext>
            </a:extLst>
          </p:cNvPr>
          <p:cNvSpPr/>
          <p:nvPr/>
        </p:nvSpPr>
        <p:spPr>
          <a:xfrm>
            <a:off x="1201270" y="4410635"/>
            <a:ext cx="10152529" cy="56646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Behavioral Questions – Example 4</a:t>
            </a:r>
            <a:endParaRPr lang="en-US" dirty="0"/>
          </a:p>
        </p:txBody>
      </p:sp>
      <p:sp>
        <p:nvSpPr>
          <p:cNvPr id="3" name="Content Placeholder 2"/>
          <p:cNvSpPr>
            <a:spLocks noGrp="1"/>
          </p:cNvSpPr>
          <p:nvPr>
            <p:ph idx="1"/>
          </p:nvPr>
        </p:nvSpPr>
        <p:spPr>
          <a:xfrm>
            <a:off x="838200" y="1825625"/>
            <a:ext cx="10242176" cy="4351338"/>
          </a:xfrm>
        </p:spPr>
        <p:txBody>
          <a:bodyPr>
            <a:normAutofit/>
          </a:bodyPr>
          <a:lstStyle/>
          <a:p>
            <a:pPr marL="0" indent="0">
              <a:buNone/>
            </a:pPr>
            <a:r>
              <a:rPr lang="en-US" sz="2600" dirty="0">
                <a:sym typeface="Arial"/>
              </a:rPr>
              <a:t>Describe the </a:t>
            </a:r>
            <a:r>
              <a:rPr lang="en-US" sz="2600" b="1" dirty="0">
                <a:solidFill>
                  <a:srgbClr val="4C768C"/>
                </a:solidFill>
                <a:sym typeface="Arial"/>
              </a:rPr>
              <a:t>first time </a:t>
            </a:r>
            <a:r>
              <a:rPr lang="en-US" sz="2600" dirty="0">
                <a:sym typeface="Arial"/>
              </a:rPr>
              <a:t>you dealt with a child or adult who was upset and acting out. </a:t>
            </a:r>
          </a:p>
          <a:p>
            <a:pPr lvl="1"/>
            <a:r>
              <a:rPr lang="en-US" dirty="0">
                <a:solidFill>
                  <a:schemeClr val="bg1"/>
                </a:solidFill>
                <a:sym typeface="Arial"/>
              </a:rPr>
              <a:t>What did you do? What was the result?</a:t>
            </a:r>
            <a:endParaRPr lang="en-US" dirty="0">
              <a:solidFill>
                <a:schemeClr val="bg1"/>
              </a:solidFill>
            </a:endParaRPr>
          </a:p>
          <a:p>
            <a:pPr marL="0" indent="0">
              <a:buNone/>
            </a:pPr>
            <a:r>
              <a:rPr lang="en-US" sz="2600" dirty="0">
                <a:sym typeface="Arial"/>
              </a:rPr>
              <a:t>Describe the </a:t>
            </a:r>
            <a:r>
              <a:rPr lang="en-US" sz="2600" b="1" dirty="0">
                <a:solidFill>
                  <a:srgbClr val="4C768C"/>
                </a:solidFill>
                <a:sym typeface="Arial"/>
              </a:rPr>
              <a:t>last time </a:t>
            </a:r>
            <a:r>
              <a:rPr lang="en-US" sz="2600" dirty="0">
                <a:sym typeface="Arial"/>
              </a:rPr>
              <a:t>you dealt with a child or adult who was upset and acting out.</a:t>
            </a:r>
          </a:p>
          <a:p>
            <a:pPr lvl="1"/>
            <a:r>
              <a:rPr lang="en-US" dirty="0">
                <a:solidFill>
                  <a:schemeClr val="bg1"/>
                </a:solidFill>
                <a:sym typeface="Arial"/>
              </a:rPr>
              <a:t>What did you do? What was the result?</a:t>
            </a:r>
            <a:endParaRPr lang="en-US" dirty="0">
              <a:solidFill>
                <a:schemeClr val="bg1"/>
              </a:solidFill>
            </a:endParaRPr>
          </a:p>
          <a:p>
            <a:endParaRPr lang="en-US" dirty="0"/>
          </a:p>
        </p:txBody>
      </p:sp>
    </p:spTree>
    <p:extLst>
      <p:ext uri="{BB962C8B-B14F-4D97-AF65-F5344CB8AC3E}">
        <p14:creationId xmlns:p14="http://schemas.microsoft.com/office/powerpoint/2010/main" val="262768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99E940-8AF5-A04E-B34F-881681945C76}"/>
              </a:ext>
            </a:extLst>
          </p:cNvPr>
          <p:cNvSpPr/>
          <p:nvPr/>
        </p:nvSpPr>
        <p:spPr>
          <a:xfrm>
            <a:off x="838200" y="2892082"/>
            <a:ext cx="10515600" cy="67587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Behavioral Questions – Example 5</a:t>
            </a:r>
            <a:endParaRPr lang="en-US" dirty="0"/>
          </a:p>
        </p:txBody>
      </p:sp>
      <p:sp>
        <p:nvSpPr>
          <p:cNvPr id="3" name="Content Placeholder 2"/>
          <p:cNvSpPr>
            <a:spLocks noGrp="1"/>
          </p:cNvSpPr>
          <p:nvPr>
            <p:ph idx="1"/>
          </p:nvPr>
        </p:nvSpPr>
        <p:spPr/>
        <p:txBody>
          <a:bodyPr/>
          <a:lstStyle/>
          <a:p>
            <a:pPr marL="0" indent="0">
              <a:buNone/>
            </a:pPr>
            <a:r>
              <a:rPr lang="en-US" dirty="0">
                <a:sym typeface="Arial"/>
              </a:rPr>
              <a:t>Ask the candidate about their most significant accomplishments. </a:t>
            </a:r>
            <a:endParaRPr lang="en-US" dirty="0"/>
          </a:p>
          <a:p>
            <a:pPr marL="0" indent="0">
              <a:buNone/>
            </a:pPr>
            <a:r>
              <a:rPr lang="en-US" dirty="0"/>
              <a:t>What will you learn about the person through this question?</a:t>
            </a:r>
          </a:p>
          <a:p>
            <a:endParaRPr lang="en-US" dirty="0">
              <a:sym typeface="Open Sans"/>
            </a:endParaRPr>
          </a:p>
          <a:p>
            <a:endParaRPr lang="en-US" dirty="0"/>
          </a:p>
        </p:txBody>
      </p:sp>
    </p:spTree>
    <p:extLst>
      <p:ext uri="{BB962C8B-B14F-4D97-AF65-F5344CB8AC3E}">
        <p14:creationId xmlns:p14="http://schemas.microsoft.com/office/powerpoint/2010/main" val="11889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Situational Questions</a:t>
            </a:r>
            <a:endParaRPr lang="en-US" dirty="0"/>
          </a:p>
        </p:txBody>
      </p:sp>
      <p:sp>
        <p:nvSpPr>
          <p:cNvPr id="3" name="Content Placeholder 2"/>
          <p:cNvSpPr>
            <a:spLocks noGrp="1"/>
          </p:cNvSpPr>
          <p:nvPr>
            <p:ph idx="1"/>
          </p:nvPr>
        </p:nvSpPr>
        <p:spPr/>
        <p:txBody>
          <a:bodyPr/>
          <a:lstStyle/>
          <a:p>
            <a:pPr marL="0" indent="0">
              <a:buNone/>
            </a:pPr>
            <a:r>
              <a:rPr lang="en-US" dirty="0">
                <a:sym typeface="Arial"/>
              </a:rPr>
              <a:t>Are based on goal-setting theory</a:t>
            </a:r>
          </a:p>
          <a:p>
            <a:pPr lvl="1"/>
            <a:r>
              <a:rPr lang="en-US" dirty="0">
                <a:sym typeface="Arial"/>
              </a:rPr>
              <a:t>Suggests that intentions are related to actual behavior. </a:t>
            </a:r>
            <a:endParaRPr lang="en-US" dirty="0"/>
          </a:p>
          <a:p>
            <a:pPr marL="0" indent="0">
              <a:buNone/>
            </a:pPr>
            <a:r>
              <a:rPr lang="en-US" dirty="0">
                <a:sym typeface="Arial"/>
              </a:rPr>
              <a:t>Are situational dilemmas</a:t>
            </a:r>
          </a:p>
          <a:p>
            <a:pPr lvl="1"/>
            <a:r>
              <a:rPr lang="en-US" dirty="0">
                <a:sym typeface="Arial"/>
              </a:rPr>
              <a:t>Forced to choose between two or more equally desirable or undesirable courses of action. </a:t>
            </a:r>
            <a:endParaRPr lang="en-US" dirty="0"/>
          </a:p>
          <a:p>
            <a:endParaRPr lang="en-US" dirty="0"/>
          </a:p>
        </p:txBody>
      </p:sp>
    </p:spTree>
    <p:extLst>
      <p:ext uri="{BB962C8B-B14F-4D97-AF65-F5344CB8AC3E}">
        <p14:creationId xmlns:p14="http://schemas.microsoft.com/office/powerpoint/2010/main" val="385731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normAutofit/>
          </a:bodyPr>
          <a:lstStyle/>
          <a:p>
            <a:r>
              <a:rPr lang="en-US" sz="3800" dirty="0"/>
              <a:t>Which type of interview question is most effective?</a:t>
            </a:r>
          </a:p>
        </p:txBody>
      </p:sp>
      <p:sp>
        <p:nvSpPr>
          <p:cNvPr id="3" name="Content Placeholder 2"/>
          <p:cNvSpPr>
            <a:spLocks noGrp="1"/>
          </p:cNvSpPr>
          <p:nvPr>
            <p:ph idx="1"/>
          </p:nvPr>
        </p:nvSpPr>
        <p:spPr/>
        <p:txBody>
          <a:bodyPr>
            <a:normAutofit/>
          </a:bodyPr>
          <a:lstStyle/>
          <a:p>
            <a:pPr marL="0" lvl="0" indent="0">
              <a:buNone/>
            </a:pPr>
            <a:r>
              <a:rPr lang="en-US" dirty="0">
                <a:sym typeface="Arial"/>
              </a:rPr>
              <a:t>Studies have shown that both behavioral and situational questions can help identify the best candidate if:</a:t>
            </a:r>
            <a:endParaRPr lang="en-US" dirty="0"/>
          </a:p>
          <a:p>
            <a:pPr lvl="1"/>
            <a:r>
              <a:rPr lang="en-US" dirty="0">
                <a:sym typeface="Arial"/>
              </a:rPr>
              <a:t>Questions are based upon the job responsibilities</a:t>
            </a:r>
            <a:endParaRPr lang="en-US" dirty="0"/>
          </a:p>
          <a:p>
            <a:pPr lvl="1"/>
            <a:r>
              <a:rPr lang="en-US" dirty="0">
                <a:sym typeface="Arial"/>
              </a:rPr>
              <a:t>All candidates are asked the same questions</a:t>
            </a:r>
            <a:endParaRPr lang="en-US" dirty="0"/>
          </a:p>
          <a:p>
            <a:pPr lvl="1"/>
            <a:r>
              <a:rPr lang="en-US" dirty="0">
                <a:sym typeface="Arial"/>
              </a:rPr>
              <a:t>Scoring guides are used</a:t>
            </a:r>
            <a:endParaRPr lang="en-US" dirty="0"/>
          </a:p>
          <a:p>
            <a:pPr lvl="1"/>
            <a:r>
              <a:rPr lang="en-US" dirty="0">
                <a:sym typeface="Arial"/>
              </a:rPr>
              <a:t>Panels are used rather than one-to-one interviews</a:t>
            </a:r>
            <a:endParaRPr lang="en-US" dirty="0"/>
          </a:p>
        </p:txBody>
      </p:sp>
    </p:spTree>
    <p:extLst>
      <p:ext uri="{BB962C8B-B14F-4D97-AF65-F5344CB8AC3E}">
        <p14:creationId xmlns:p14="http://schemas.microsoft.com/office/powerpoint/2010/main" val="190893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Arial"/>
              </a:rPr>
              <a:t>Eliciting More Information</a:t>
            </a:r>
            <a:endParaRPr lang="en-US" dirty="0"/>
          </a:p>
        </p:txBody>
      </p:sp>
      <p:sp>
        <p:nvSpPr>
          <p:cNvPr id="3" name="Content Placeholder 2"/>
          <p:cNvSpPr>
            <a:spLocks noGrp="1"/>
          </p:cNvSpPr>
          <p:nvPr>
            <p:ph idx="1"/>
          </p:nvPr>
        </p:nvSpPr>
        <p:spPr/>
        <p:txBody>
          <a:bodyPr>
            <a:normAutofit/>
          </a:bodyPr>
          <a:lstStyle/>
          <a:p>
            <a:pPr lvl="0"/>
            <a:r>
              <a:rPr lang="en-US" dirty="0">
                <a:sym typeface="Arial"/>
              </a:rPr>
              <a:t>Clarifying questions such as “What do you mean by…”</a:t>
            </a:r>
            <a:endParaRPr lang="en-US" dirty="0"/>
          </a:p>
          <a:p>
            <a:pPr lvl="0"/>
            <a:r>
              <a:rPr lang="en-US" dirty="0">
                <a:sym typeface="Arial"/>
              </a:rPr>
              <a:t>Seeking more information to build on previous statements, such as “Could you tell me more about…?”</a:t>
            </a:r>
            <a:endParaRPr lang="en-US" dirty="0"/>
          </a:p>
          <a:p>
            <a:pPr lvl="0"/>
            <a:r>
              <a:rPr lang="en-US" dirty="0">
                <a:sym typeface="Arial"/>
              </a:rPr>
              <a:t>Repeating a question that was asked but not answered</a:t>
            </a:r>
            <a:endParaRPr lang="en-US" dirty="0"/>
          </a:p>
          <a:p>
            <a:pPr lvl="0"/>
            <a:r>
              <a:rPr lang="en-US" dirty="0">
                <a:sym typeface="Arial"/>
              </a:rPr>
              <a:t>Clarifying what has been said that seems to be inconsistent</a:t>
            </a:r>
            <a:endParaRPr lang="en-US" dirty="0"/>
          </a:p>
          <a:p>
            <a:pPr lvl="0"/>
            <a:r>
              <a:rPr lang="en-US" dirty="0">
                <a:sym typeface="Arial"/>
              </a:rPr>
              <a:t>Summarizing key ideas</a:t>
            </a:r>
            <a:endParaRPr lang="en-US" dirty="0"/>
          </a:p>
          <a:p>
            <a:endParaRPr lang="en-US" dirty="0"/>
          </a:p>
        </p:txBody>
      </p:sp>
    </p:spTree>
    <p:extLst>
      <p:ext uri="{BB962C8B-B14F-4D97-AF65-F5344CB8AC3E}">
        <p14:creationId xmlns:p14="http://schemas.microsoft.com/office/powerpoint/2010/main" val="372580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457200" lvl="0" indent="-406400">
              <a:lnSpc>
                <a:spcPct val="100000"/>
              </a:lnSpc>
              <a:spcBef>
                <a:spcPts val="560"/>
              </a:spcBef>
            </a:pPr>
            <a:br>
              <a:rPr lang="en-US" dirty="0">
                <a:solidFill>
                  <a:schemeClr val="dk1"/>
                </a:solidFill>
                <a:latin typeface="Arial"/>
                <a:ea typeface="Arial"/>
                <a:cs typeface="Arial"/>
                <a:sym typeface="Arial"/>
              </a:rPr>
            </a:br>
            <a:endParaRPr lang="en-US" dirty="0"/>
          </a:p>
        </p:txBody>
      </p:sp>
      <p:sp>
        <p:nvSpPr>
          <p:cNvPr id="3" name="Content Placeholder 2"/>
          <p:cNvSpPr>
            <a:spLocks noGrp="1"/>
          </p:cNvSpPr>
          <p:nvPr>
            <p:ph type="subTitle" idx="1"/>
          </p:nvPr>
        </p:nvSpPr>
        <p:spPr>
          <a:xfrm>
            <a:off x="250258" y="609576"/>
            <a:ext cx="6371924" cy="3859730"/>
          </a:xfrm>
        </p:spPr>
        <p:txBody>
          <a:bodyPr vert="horz" lIns="91440" tIns="45720" rIns="91440" bIns="45720" rtlCol="0" anchor="t">
            <a:normAutofit/>
          </a:bodyPr>
          <a:lstStyle/>
          <a:p>
            <a:pPr marL="457200" lvl="0" algn="l">
              <a:lnSpc>
                <a:spcPct val="100000"/>
              </a:lnSpc>
              <a:spcBef>
                <a:spcPts val="560"/>
              </a:spcBef>
              <a:buClr>
                <a:schemeClr val="dk1"/>
              </a:buClr>
              <a:buSzPts val="2800"/>
              <a:buNone/>
            </a:pP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S</a:t>
            </a:r>
            <a:r>
              <a:rPr lang="en-US" sz="7600" spc="-8" dirty="0">
                <a:latin typeface="Open Sans Light" panose="020B0306030504020204" pitchFamily="34" charset="0"/>
                <a:ea typeface="Open Sans Light" panose="020B0306030504020204" pitchFamily="34" charset="0"/>
                <a:cs typeface="Open Sans Light" panose="020B0306030504020204" pitchFamily="34" charset="0"/>
              </a:rPr>
              <a:t>t</a:t>
            </a:r>
            <a:r>
              <a:rPr lang="en-US" sz="7600" spc="-15" dirty="0">
                <a:latin typeface="Open Sans Light" panose="020B0306030504020204" pitchFamily="34" charset="0"/>
                <a:ea typeface="Open Sans Light" panose="020B0306030504020204" pitchFamily="34" charset="0"/>
                <a:cs typeface="Open Sans Light" panose="020B0306030504020204" pitchFamily="34" charset="0"/>
              </a:rPr>
              <a:t>r</a:t>
            </a: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u</a:t>
            </a:r>
            <a:r>
              <a:rPr lang="en-US" sz="7600" dirty="0">
                <a:latin typeface="Open Sans Light" panose="020B0306030504020204" pitchFamily="34" charset="0"/>
                <a:ea typeface="Open Sans Light" panose="020B0306030504020204" pitchFamily="34" charset="0"/>
                <a:cs typeface="Open Sans Light" panose="020B0306030504020204" pitchFamily="34" charset="0"/>
              </a:rPr>
              <a:t>c</a:t>
            </a:r>
            <a:r>
              <a:rPr lang="en-US" sz="7600" spc="-19" dirty="0">
                <a:latin typeface="Open Sans Light" panose="020B0306030504020204" pitchFamily="34" charset="0"/>
                <a:ea typeface="Open Sans Light" panose="020B0306030504020204" pitchFamily="34" charset="0"/>
                <a:cs typeface="Open Sans Light" panose="020B0306030504020204" pitchFamily="34" charset="0"/>
              </a:rPr>
              <a:t>t</a:t>
            </a: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ur</a:t>
            </a:r>
            <a:r>
              <a:rPr lang="en-US" sz="7600" spc="-19" dirty="0">
                <a:latin typeface="Open Sans Light" panose="020B0306030504020204" pitchFamily="34" charset="0"/>
                <a:ea typeface="Open Sans Light" panose="020B0306030504020204" pitchFamily="34" charset="0"/>
                <a:cs typeface="Open Sans Light" panose="020B0306030504020204" pitchFamily="34" charset="0"/>
              </a:rPr>
              <a:t>e</a:t>
            </a:r>
            <a:r>
              <a:rPr lang="en-US" sz="7600" dirty="0">
                <a:latin typeface="Open Sans Light" panose="020B0306030504020204" pitchFamily="34" charset="0"/>
                <a:ea typeface="Open Sans Light" panose="020B0306030504020204" pitchFamily="34" charset="0"/>
                <a:cs typeface="Open Sans Light" panose="020B0306030504020204" pitchFamily="34" charset="0"/>
              </a:rPr>
              <a:t>d</a:t>
            </a:r>
            <a:r>
              <a:rPr lang="en-US" sz="7600" spc="-8" dirty="0">
                <a:latin typeface="Open Sans Light" panose="020B0306030504020204" pitchFamily="34" charset="0"/>
                <a:ea typeface="Open Sans Light" panose="020B0306030504020204" pitchFamily="34" charset="0"/>
                <a:cs typeface="Open Sans Light" panose="020B0306030504020204" pitchFamily="34" charset="0"/>
              </a:rPr>
              <a:t> </a:t>
            </a:r>
            <a:r>
              <a:rPr lang="en-US" sz="7600" spc="-15" dirty="0">
                <a:latin typeface="Open Sans Light" panose="020B0306030504020204" pitchFamily="34" charset="0"/>
                <a:ea typeface="Open Sans Light" panose="020B0306030504020204" pitchFamily="34" charset="0"/>
                <a:cs typeface="Open Sans Light" panose="020B0306030504020204" pitchFamily="34" charset="0"/>
              </a:rPr>
              <a:t>B</a:t>
            </a:r>
            <a:r>
              <a:rPr lang="en-US" sz="7600" spc="-19" dirty="0">
                <a:latin typeface="Open Sans Light" panose="020B0306030504020204" pitchFamily="34" charset="0"/>
                <a:ea typeface="Open Sans Light" panose="020B0306030504020204" pitchFamily="34" charset="0"/>
                <a:cs typeface="Open Sans Light" panose="020B0306030504020204" pitchFamily="34" charset="0"/>
              </a:rPr>
              <a:t>e</a:t>
            </a: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h</a:t>
            </a:r>
            <a:r>
              <a:rPr lang="en-US" sz="7600" dirty="0">
                <a:latin typeface="Open Sans Light" panose="020B0306030504020204" pitchFamily="34" charset="0"/>
                <a:ea typeface="Open Sans Light" panose="020B0306030504020204" pitchFamily="34" charset="0"/>
                <a:cs typeface="Open Sans Light" panose="020B0306030504020204" pitchFamily="34" charset="0"/>
              </a:rPr>
              <a:t>a</a:t>
            </a: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vi</a:t>
            </a:r>
            <a:r>
              <a:rPr lang="en-US" sz="7600" dirty="0">
                <a:latin typeface="Open Sans Light" panose="020B0306030504020204" pitchFamily="34" charset="0"/>
                <a:ea typeface="Open Sans Light" panose="020B0306030504020204" pitchFamily="34" charset="0"/>
                <a:cs typeface="Open Sans Light" panose="020B0306030504020204" pitchFamily="34" charset="0"/>
              </a:rPr>
              <a:t>o</a:t>
            </a:r>
            <a:r>
              <a:rPr lang="en-US" sz="7600" spc="-15" dirty="0">
                <a:latin typeface="Open Sans Light" panose="020B0306030504020204" pitchFamily="34" charset="0"/>
                <a:ea typeface="Open Sans Light" panose="020B0306030504020204" pitchFamily="34" charset="0"/>
                <a:cs typeface="Open Sans Light" panose="020B0306030504020204" pitchFamily="34" charset="0"/>
              </a:rPr>
              <a:t>r</a:t>
            </a:r>
            <a:r>
              <a:rPr lang="en-US" sz="7600" dirty="0">
                <a:latin typeface="Open Sans Light" panose="020B0306030504020204" pitchFamily="34" charset="0"/>
                <a:ea typeface="Open Sans Light" panose="020B0306030504020204" pitchFamily="34" charset="0"/>
                <a:cs typeface="Open Sans Light" panose="020B0306030504020204" pitchFamily="34" charset="0"/>
              </a:rPr>
              <a:t>al </a:t>
            </a: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I</a:t>
            </a: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n</a:t>
            </a:r>
            <a:r>
              <a:rPr lang="en-US" sz="7600" spc="-19" dirty="0">
                <a:latin typeface="Open Sans Light" panose="020B0306030504020204" pitchFamily="34" charset="0"/>
                <a:ea typeface="Open Sans Light" panose="020B0306030504020204" pitchFamily="34" charset="0"/>
                <a:cs typeface="Open Sans Light" panose="020B0306030504020204" pitchFamily="34" charset="0"/>
              </a:rPr>
              <a:t>terv</a:t>
            </a:r>
            <a:r>
              <a:rPr lang="en-US" sz="7600" dirty="0">
                <a:latin typeface="Open Sans Light" panose="020B0306030504020204" pitchFamily="34" charset="0"/>
                <a:ea typeface="Open Sans Light" panose="020B0306030504020204" pitchFamily="34" charset="0"/>
                <a:cs typeface="Open Sans Light" panose="020B0306030504020204" pitchFamily="34" charset="0"/>
              </a:rPr>
              <a:t>i</a:t>
            </a:r>
            <a:r>
              <a:rPr lang="en-US" sz="7600" spc="-19" dirty="0">
                <a:latin typeface="Open Sans Light" panose="020B0306030504020204" pitchFamily="34" charset="0"/>
                <a:ea typeface="Open Sans Light" panose="020B0306030504020204" pitchFamily="34" charset="0"/>
                <a:cs typeface="Open Sans Light" panose="020B0306030504020204" pitchFamily="34" charset="0"/>
              </a:rPr>
              <a:t>e</a:t>
            </a:r>
            <a:r>
              <a:rPr lang="en-US" sz="7600" spc="-23" dirty="0">
                <a:latin typeface="Open Sans Light" panose="020B0306030504020204" pitchFamily="34" charset="0"/>
                <a:ea typeface="Open Sans Light" panose="020B0306030504020204" pitchFamily="34" charset="0"/>
                <a:cs typeface="Open Sans Light" panose="020B0306030504020204" pitchFamily="34" charset="0"/>
              </a:rPr>
              <a:t>w</a:t>
            </a:r>
            <a:r>
              <a:rPr lang="en-US" sz="7600" spc="4" dirty="0">
                <a:latin typeface="Open Sans Light" panose="020B0306030504020204" pitchFamily="34" charset="0"/>
                <a:ea typeface="Open Sans Light" panose="020B0306030504020204" pitchFamily="34" charset="0"/>
                <a:cs typeface="Open Sans Light" panose="020B0306030504020204" pitchFamily="34" charset="0"/>
              </a:rPr>
              <a:t>s</a:t>
            </a:r>
            <a:endParaRPr lang="en-US" sz="7600" u="none" strike="noStrike" cap="none"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endParaRPr>
          </a:p>
          <a:p>
            <a:pPr marL="457200" algn="l">
              <a:lnSpc>
                <a:spcPct val="100000"/>
              </a:lnSpc>
              <a:spcBef>
                <a:spcPts val="560"/>
              </a:spcBef>
              <a:buClr>
                <a:schemeClr val="dk1"/>
              </a:buClr>
              <a:buSzPts val="2800"/>
              <a:buNone/>
            </a:pPr>
            <a:endParaRPr lang="en-US" sz="36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algn="l">
              <a:lnSpc>
                <a:spcPct val="100000"/>
              </a:lnSpc>
              <a:spcBef>
                <a:spcPts val="560"/>
              </a:spcBef>
              <a:buClr>
                <a:schemeClr val="dk1"/>
              </a:buClr>
              <a:buSzPts val="2800"/>
              <a:buNone/>
            </a:pPr>
            <a:endParaRPr lang="en-US" sz="3600" dirty="0">
              <a:latin typeface="Open Sans Light" panose="020B0306030504020204" pitchFamily="34" charset="0"/>
              <a:ea typeface="Open Sans Light" panose="020B0306030504020204" pitchFamily="34" charset="0"/>
              <a:cs typeface="Open Sans Light" panose="020B0306030504020204" pitchFamily="34" charset="0"/>
            </a:endParaRPr>
          </a:p>
          <a:p>
            <a:pPr marL="457200" algn="l">
              <a:lnSpc>
                <a:spcPct val="100000"/>
              </a:lnSpc>
              <a:spcBef>
                <a:spcPts val="560"/>
              </a:spcBef>
              <a:buClr>
                <a:schemeClr val="dk1"/>
              </a:buClr>
              <a:buSzPts val="2800"/>
              <a:buNone/>
            </a:pPr>
            <a:endParaRPr lang="en-US" sz="5400" u="none" strike="noStrike" cap="none"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457200" lvl="0" algn="l">
              <a:lnSpc>
                <a:spcPct val="100000"/>
              </a:lnSpc>
              <a:spcBef>
                <a:spcPts val="560"/>
              </a:spcBef>
              <a:buClr>
                <a:schemeClr val="dk1"/>
              </a:buClr>
              <a:buSzPts val="2800"/>
              <a:buNone/>
            </a:pPr>
            <a:endParaRPr lang="en-US" sz="54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marL="457200" lvl="0" algn="l">
              <a:lnSpc>
                <a:spcPct val="100000"/>
              </a:lnSpc>
              <a:spcBef>
                <a:spcPts val="560"/>
              </a:spcBef>
              <a:buClr>
                <a:schemeClr val="dk1"/>
              </a:buClr>
              <a:buSzPts val="2800"/>
              <a:buNone/>
            </a:pPr>
            <a:endParaRPr lang="en-US" sz="5400" u="none" strike="noStrike" cap="none"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p>
            <a:pPr algn="l"/>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794F0E16-C7D4-384A-B7A8-C675E5CFA59D}"/>
              </a:ext>
            </a:extLst>
          </p:cNvPr>
          <p:cNvSpPr/>
          <p:nvPr/>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CD55EB-D104-4E4B-9383-A1EE2BE84D82}"/>
              </a:ext>
            </a:extLst>
          </p:cNvPr>
          <p:cNvSpPr/>
          <p:nvPr/>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D477CF-D072-F743-AB35-29167E8704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28" r="11379"/>
          <a:stretch/>
        </p:blipFill>
        <p:spPr>
          <a:xfrm>
            <a:off x="6737681" y="404260"/>
            <a:ext cx="5444689" cy="4065046"/>
          </a:xfrm>
          <a:prstGeom prst="rect">
            <a:avLst/>
          </a:prstGeom>
        </p:spPr>
      </p:pic>
      <p:sp>
        <p:nvSpPr>
          <p:cNvPr id="12" name="Rectangle 11">
            <a:extLst>
              <a:ext uri="{FF2B5EF4-FFF2-40B4-BE49-F238E27FC236}">
                <a16:creationId xmlns:a16="http://schemas.microsoft.com/office/drawing/2014/main" id="{2394F648-E25A-ED44-B3EA-B8D2436C020F}"/>
              </a:ext>
            </a:extLst>
          </p:cNvPr>
          <p:cNvSpPr/>
          <p:nvPr/>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1CE1893-BE8F-4045-A86A-759A655B9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9720" y="6355057"/>
            <a:ext cx="1487776" cy="462521"/>
          </a:xfrm>
          <a:prstGeom prst="rect">
            <a:avLst/>
          </a:prstGeom>
        </p:spPr>
      </p:pic>
      <p:pic>
        <p:nvPicPr>
          <p:cNvPr id="15" name="Picture 14">
            <a:extLst>
              <a:ext uri="{FF2B5EF4-FFF2-40B4-BE49-F238E27FC236}">
                <a16:creationId xmlns:a16="http://schemas.microsoft.com/office/drawing/2014/main" id="{090CB270-15F3-3449-937B-696D0CFCF5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450" t="19894" r="22003" b="36357"/>
          <a:stretch/>
        </p:blipFill>
        <p:spPr>
          <a:xfrm>
            <a:off x="6170988" y="6120898"/>
            <a:ext cx="1830010" cy="730870"/>
          </a:xfrm>
          <a:prstGeom prst="rect">
            <a:avLst/>
          </a:prstGeom>
        </p:spPr>
      </p:pic>
      <p:pic>
        <p:nvPicPr>
          <p:cNvPr id="18" name="Picture 17">
            <a:extLst>
              <a:ext uri="{FF2B5EF4-FFF2-40B4-BE49-F238E27FC236}">
                <a16:creationId xmlns:a16="http://schemas.microsoft.com/office/drawing/2014/main" id="{6EAAC10F-320E-7840-BA5D-B5514C44CE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516"/>
          <a:stretch/>
        </p:blipFill>
        <p:spPr>
          <a:xfrm>
            <a:off x="9887501" y="6412032"/>
            <a:ext cx="2172792" cy="388419"/>
          </a:xfrm>
          <a:prstGeom prst="rect">
            <a:avLst/>
          </a:prstGeom>
        </p:spPr>
      </p:pic>
      <p:sp>
        <p:nvSpPr>
          <p:cNvPr id="19" name="Rectangle 18">
            <a:extLst>
              <a:ext uri="{FF2B5EF4-FFF2-40B4-BE49-F238E27FC236}">
                <a16:creationId xmlns:a16="http://schemas.microsoft.com/office/drawing/2014/main" id="{BAAF14CB-EF7C-DB47-A24F-0BDF43909E87}"/>
              </a:ext>
            </a:extLst>
          </p:cNvPr>
          <p:cNvSpPr/>
          <p:nvPr/>
        </p:nvSpPr>
        <p:spPr>
          <a:xfrm>
            <a:off x="7647709" y="5523345"/>
            <a:ext cx="4211782" cy="757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75CB4C-7436-4CC2-92BC-15B49E75D33F}"/>
              </a:ext>
            </a:extLst>
          </p:cNvPr>
          <p:cNvSpPr txBox="1"/>
          <p:nvPr/>
        </p:nvSpPr>
        <p:spPr>
          <a:xfrm>
            <a:off x="6737681" y="5264349"/>
            <a:ext cx="5121810" cy="369332"/>
          </a:xfrm>
          <a:prstGeom prst="rect">
            <a:avLst/>
          </a:prstGeom>
          <a:noFill/>
        </p:spPr>
        <p:txBody>
          <a:bodyPr wrap="square">
            <a:spAutoFit/>
          </a:bodyPr>
          <a:lstStyle/>
          <a:p>
            <a:r>
              <a:rPr lang="en-US" sz="1800" dirty="0">
                <a:latin typeface="Open Sans Light"/>
                <a:ea typeface="Open Sans Light" panose="020B0306030504020204" pitchFamily="34" charset="0"/>
                <a:cs typeface="Open Sans Light" panose="020B0306030504020204" pitchFamily="34" charset="0"/>
              </a:rPr>
              <a:t>Insert Presenter name and affiliation</a:t>
            </a:r>
            <a:endParaRPr lang="x-none" sz="1800" dirty="0">
              <a:latin typeface="Open Sans Ligh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7194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C9DFED-44DA-024C-B09E-E3C14CA83217}"/>
              </a:ext>
            </a:extLst>
          </p:cNvPr>
          <p:cNvSpPr/>
          <p:nvPr/>
        </p:nvSpPr>
        <p:spPr>
          <a:xfrm>
            <a:off x="838200" y="3322386"/>
            <a:ext cx="10515600" cy="7296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Bonus Question to Gauge Their Interest</a:t>
            </a:r>
          </a:p>
        </p:txBody>
      </p:sp>
      <p:sp>
        <p:nvSpPr>
          <p:cNvPr id="3" name="Content Placeholder 2"/>
          <p:cNvSpPr>
            <a:spLocks noGrp="1"/>
          </p:cNvSpPr>
          <p:nvPr>
            <p:ph idx="1"/>
          </p:nvPr>
        </p:nvSpPr>
        <p:spPr>
          <a:xfrm>
            <a:off x="838200" y="1825625"/>
            <a:ext cx="10158454" cy="4351338"/>
          </a:xfrm>
        </p:spPr>
        <p:txBody>
          <a:bodyPr/>
          <a:lstStyle/>
          <a:p>
            <a:pPr marL="0" indent="0">
              <a:buNone/>
            </a:pPr>
            <a:r>
              <a:rPr lang="en-US" dirty="0"/>
              <a:t>One a scale from 1- 10, with 1 being the least interested and 10 being the most interested, how interested are you in the job and why?  </a:t>
            </a:r>
          </a:p>
          <a:p>
            <a:pPr marL="0" indent="0">
              <a:buNone/>
            </a:pPr>
            <a:r>
              <a:rPr lang="en-US" dirty="0"/>
              <a:t>If they aren’t at a 8-10, ask “What could get your score higher?”</a:t>
            </a:r>
          </a:p>
          <a:p>
            <a:endParaRPr lang="en-US" dirty="0"/>
          </a:p>
        </p:txBody>
      </p:sp>
    </p:spTree>
    <p:extLst>
      <p:ext uri="{BB962C8B-B14F-4D97-AF65-F5344CB8AC3E}">
        <p14:creationId xmlns:p14="http://schemas.microsoft.com/office/powerpoint/2010/main" val="95933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Arial"/>
              </a:rPr>
              <a:t>Additional Considerations</a:t>
            </a:r>
            <a:endParaRPr lang="en-US" dirty="0"/>
          </a:p>
        </p:txBody>
      </p:sp>
      <p:sp>
        <p:nvSpPr>
          <p:cNvPr id="3" name="Content Placeholder 2"/>
          <p:cNvSpPr>
            <a:spLocks noGrp="1"/>
          </p:cNvSpPr>
          <p:nvPr>
            <p:ph idx="1"/>
          </p:nvPr>
        </p:nvSpPr>
        <p:spPr/>
        <p:txBody>
          <a:bodyPr>
            <a:normAutofit/>
          </a:bodyPr>
          <a:lstStyle/>
          <a:p>
            <a:pPr lvl="0"/>
            <a:r>
              <a:rPr lang="en-US" dirty="0">
                <a:sym typeface="Arial"/>
              </a:rPr>
              <a:t>Does information in the interview match or conflict with anything on the application?</a:t>
            </a:r>
            <a:endParaRPr lang="en-US" dirty="0">
              <a:sym typeface="Open Sans"/>
            </a:endParaRPr>
          </a:p>
          <a:p>
            <a:pPr lvl="0"/>
            <a:r>
              <a:rPr lang="en-US" dirty="0">
                <a:sym typeface="Arial"/>
              </a:rPr>
              <a:t>Does the candidate show discomfort in discussing certain information regarding their background?</a:t>
            </a:r>
            <a:endParaRPr lang="en-US" dirty="0">
              <a:sym typeface="Open Sans"/>
            </a:endParaRPr>
          </a:p>
          <a:p>
            <a:pPr lvl="0"/>
            <a:r>
              <a:rPr lang="en-US" dirty="0">
                <a:sym typeface="Arial"/>
              </a:rPr>
              <a:t>Was the candidate on time or early for the interview? This could be a predictor if they will be on time or early for work.</a:t>
            </a:r>
            <a:endParaRPr lang="en-US" dirty="0">
              <a:sym typeface="Open Sans"/>
            </a:endParaRPr>
          </a:p>
          <a:p>
            <a:endParaRPr lang="en-US" dirty="0"/>
          </a:p>
        </p:txBody>
      </p:sp>
    </p:spTree>
    <p:extLst>
      <p:ext uri="{BB962C8B-B14F-4D97-AF65-F5344CB8AC3E}">
        <p14:creationId xmlns:p14="http://schemas.microsoft.com/office/powerpoint/2010/main" val="230704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4B4D8-EF44-E14F-8679-CE38C147F880}"/>
              </a:ext>
            </a:extLst>
          </p:cNvPr>
          <p:cNvSpPr/>
          <p:nvPr/>
        </p:nvSpPr>
        <p:spPr>
          <a:xfrm>
            <a:off x="1272988" y="4236783"/>
            <a:ext cx="10080812" cy="1016535"/>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Work Samples</a:t>
            </a:r>
            <a:endParaRPr lang="en-US" dirty="0"/>
          </a:p>
        </p:txBody>
      </p:sp>
      <p:sp>
        <p:nvSpPr>
          <p:cNvPr id="3" name="Content Placeholder 2"/>
          <p:cNvSpPr>
            <a:spLocks noGrp="1"/>
          </p:cNvSpPr>
          <p:nvPr>
            <p:ph idx="1"/>
          </p:nvPr>
        </p:nvSpPr>
        <p:spPr>
          <a:xfrm>
            <a:off x="838200" y="1825625"/>
            <a:ext cx="10355981" cy="4351338"/>
          </a:xfrm>
        </p:spPr>
        <p:txBody>
          <a:bodyPr>
            <a:normAutofit/>
          </a:bodyPr>
          <a:lstStyle/>
          <a:p>
            <a:pPr marL="0" lvl="0" indent="0">
              <a:buNone/>
            </a:pPr>
            <a:r>
              <a:rPr lang="en-US" dirty="0">
                <a:sym typeface="Arial"/>
              </a:rPr>
              <a:t>Have candidates complete a work sample</a:t>
            </a:r>
          </a:p>
          <a:p>
            <a:r>
              <a:rPr lang="en-US" dirty="0">
                <a:sym typeface="Arial"/>
              </a:rPr>
              <a:t>The sample would be a task that is related to the actual job.  </a:t>
            </a:r>
            <a:endParaRPr lang="en-US" dirty="0">
              <a:sym typeface="Open Sans"/>
            </a:endParaRPr>
          </a:p>
          <a:p>
            <a:r>
              <a:rPr lang="en-US" dirty="0">
                <a:sym typeface="Arial"/>
              </a:rPr>
              <a:t>It gives the candidate the opportunity to experience a bit of the job.</a:t>
            </a:r>
          </a:p>
          <a:p>
            <a:pPr marL="457200" lvl="1" indent="0">
              <a:buNone/>
            </a:pPr>
            <a:r>
              <a:rPr lang="en-US" dirty="0">
                <a:sym typeface="Arial"/>
              </a:rPr>
              <a:t>For example, the candidate could use an augmentative or alterative communication device to interact with individuals who receive services.</a:t>
            </a:r>
            <a:endParaRPr lang="en-US" dirty="0"/>
          </a:p>
          <a:p>
            <a:endParaRPr lang="en-US" dirty="0"/>
          </a:p>
        </p:txBody>
      </p:sp>
    </p:spTree>
    <p:extLst>
      <p:ext uri="{BB962C8B-B14F-4D97-AF65-F5344CB8AC3E}">
        <p14:creationId xmlns:p14="http://schemas.microsoft.com/office/powerpoint/2010/main" val="11708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Score Guide</a:t>
            </a:r>
            <a:endParaRPr lang="en-US" dirty="0"/>
          </a:p>
        </p:txBody>
      </p:sp>
      <p:sp>
        <p:nvSpPr>
          <p:cNvPr id="3" name="Content Placeholder 2"/>
          <p:cNvSpPr>
            <a:spLocks noGrp="1"/>
          </p:cNvSpPr>
          <p:nvPr>
            <p:ph idx="1"/>
          </p:nvPr>
        </p:nvSpPr>
        <p:spPr/>
        <p:txBody>
          <a:bodyPr/>
          <a:lstStyle/>
          <a:p>
            <a:pPr marL="0" indent="0">
              <a:buNone/>
            </a:pPr>
            <a:r>
              <a:rPr lang="en-US" dirty="0">
                <a:sym typeface="Open Sans"/>
              </a:rPr>
              <a:t>After determining the interview questions, e</a:t>
            </a:r>
            <a:r>
              <a:rPr lang="en-US" dirty="0">
                <a:sym typeface="Arial"/>
              </a:rPr>
              <a:t>stablish clear criteria for evaluating responses to the questions.</a:t>
            </a:r>
            <a:endParaRPr lang="en-US" dirty="0"/>
          </a:p>
          <a:p>
            <a:r>
              <a:rPr lang="en-US" dirty="0">
                <a:sym typeface="Arial"/>
              </a:rPr>
              <a:t>Identify what makes up an excellent vs. poor response</a:t>
            </a:r>
            <a:endParaRPr lang="en-US" dirty="0"/>
          </a:p>
          <a:p>
            <a:r>
              <a:rPr lang="en-US" dirty="0">
                <a:sym typeface="Arial"/>
              </a:rPr>
              <a:t>Involve your best performing DSPs and Frontline Supervisors to determine the questions and what constitutes the best to worst responses</a:t>
            </a:r>
            <a:endParaRPr lang="en-US" dirty="0"/>
          </a:p>
          <a:p>
            <a:r>
              <a:rPr lang="en-US" dirty="0">
                <a:sym typeface="Arial"/>
              </a:rPr>
              <a:t>Write down the scoring guide that everyone will use for all candidates.</a:t>
            </a:r>
            <a:endParaRPr lang="en-US" dirty="0"/>
          </a:p>
        </p:txBody>
      </p:sp>
    </p:spTree>
    <p:extLst>
      <p:ext uri="{BB962C8B-B14F-4D97-AF65-F5344CB8AC3E}">
        <p14:creationId xmlns:p14="http://schemas.microsoft.com/office/powerpoint/2010/main" val="184964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Consistency in Scoring</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a:sym typeface="Arial"/>
              </a:rPr>
              <a:t>Studies show that the consistency of interview scoring across raters can be increased if:</a:t>
            </a:r>
            <a:endParaRPr lang="en-US" dirty="0"/>
          </a:p>
          <a:p>
            <a:pPr lvl="1"/>
            <a:r>
              <a:rPr lang="en-US" dirty="0">
                <a:sym typeface="Arial"/>
              </a:rPr>
              <a:t>Questions are based on a job description and are closely related to the job</a:t>
            </a:r>
            <a:endParaRPr lang="en-US" dirty="0"/>
          </a:p>
          <a:p>
            <a:pPr lvl="1"/>
            <a:r>
              <a:rPr lang="en-US" dirty="0">
                <a:sym typeface="Arial"/>
              </a:rPr>
              <a:t>There is a written scoring guide</a:t>
            </a:r>
            <a:endParaRPr lang="en-US" dirty="0"/>
          </a:p>
          <a:p>
            <a:pPr lvl="1"/>
            <a:r>
              <a:rPr lang="en-US" dirty="0">
                <a:sym typeface="Arial"/>
              </a:rPr>
              <a:t>Interviews are scored question by question </a:t>
            </a:r>
          </a:p>
          <a:p>
            <a:pPr lvl="1"/>
            <a:r>
              <a:rPr lang="en-US" dirty="0">
                <a:sym typeface="Arial"/>
              </a:rPr>
              <a:t>An interview panel is used rather than a single rater to evaluate responses</a:t>
            </a:r>
            <a:endParaRPr lang="en-US" dirty="0"/>
          </a:p>
          <a:p>
            <a:pPr lvl="1"/>
            <a:r>
              <a:rPr lang="en-US" dirty="0">
                <a:sym typeface="Arial"/>
              </a:rPr>
              <a:t>Interviewers take notes during the interview </a:t>
            </a:r>
            <a:endParaRPr lang="en-US" dirty="0">
              <a:sym typeface="Open Sans"/>
            </a:endParaRPr>
          </a:p>
        </p:txBody>
      </p:sp>
    </p:spTree>
    <p:extLst>
      <p:ext uri="{BB962C8B-B14F-4D97-AF65-F5344CB8AC3E}">
        <p14:creationId xmlns:p14="http://schemas.microsoft.com/office/powerpoint/2010/main" val="66409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Developing the Score Guide</a:t>
            </a:r>
            <a:endParaRPr lang="en-US" dirty="0"/>
          </a:p>
        </p:txBody>
      </p:sp>
      <p:sp>
        <p:nvSpPr>
          <p:cNvPr id="3" name="Content Placeholder 2"/>
          <p:cNvSpPr>
            <a:spLocks noGrp="1"/>
          </p:cNvSpPr>
          <p:nvPr>
            <p:ph idx="1"/>
          </p:nvPr>
        </p:nvSpPr>
        <p:spPr/>
        <p:txBody>
          <a:bodyPr/>
          <a:lstStyle/>
          <a:p>
            <a:r>
              <a:rPr lang="en-US" dirty="0">
                <a:sym typeface="Arial"/>
              </a:rPr>
              <a:t>Best performing DSPs and FLS should help develop the guide </a:t>
            </a:r>
            <a:endParaRPr lang="en-US" dirty="0"/>
          </a:p>
          <a:p>
            <a:r>
              <a:rPr lang="en-US" dirty="0">
                <a:sym typeface="Arial"/>
              </a:rPr>
              <a:t>Discuss and agree on a rating scale for question responses. </a:t>
            </a:r>
          </a:p>
          <a:p>
            <a:r>
              <a:rPr lang="en-US" dirty="0">
                <a:sym typeface="Arial"/>
              </a:rPr>
              <a:t>Score guides allow:</a:t>
            </a:r>
          </a:p>
          <a:p>
            <a:pPr lvl="1"/>
            <a:r>
              <a:rPr lang="en-US" dirty="0">
                <a:sym typeface="Arial"/>
              </a:rPr>
              <a:t>An interview panel to be consistent in scoring</a:t>
            </a:r>
          </a:p>
          <a:p>
            <a:pPr lvl="1"/>
            <a:r>
              <a:rPr lang="en-US" dirty="0">
                <a:sym typeface="Arial"/>
              </a:rPr>
              <a:t>A solo interviewer to be consistent with themselves. </a:t>
            </a:r>
            <a:endParaRPr lang="en-US" dirty="0"/>
          </a:p>
          <a:p>
            <a:endParaRPr lang="en-US" dirty="0"/>
          </a:p>
        </p:txBody>
      </p:sp>
    </p:spTree>
    <p:extLst>
      <p:ext uri="{BB962C8B-B14F-4D97-AF65-F5344CB8AC3E}">
        <p14:creationId xmlns:p14="http://schemas.microsoft.com/office/powerpoint/2010/main" val="115461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40AF38-B8F7-6D48-9F64-29315F11CBC5}"/>
              </a:ext>
            </a:extLst>
          </p:cNvPr>
          <p:cNvSpPr/>
          <p:nvPr/>
        </p:nvSpPr>
        <p:spPr>
          <a:xfrm>
            <a:off x="838200" y="1690689"/>
            <a:ext cx="10515600" cy="1283100"/>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Interview Question:</a:t>
            </a:r>
          </a:p>
        </p:txBody>
      </p:sp>
      <p:sp>
        <p:nvSpPr>
          <p:cNvPr id="3" name="Content Placeholder 2"/>
          <p:cNvSpPr>
            <a:spLocks noGrp="1"/>
          </p:cNvSpPr>
          <p:nvPr>
            <p:ph idx="1"/>
          </p:nvPr>
        </p:nvSpPr>
        <p:spPr/>
        <p:txBody>
          <a:bodyPr/>
          <a:lstStyle/>
          <a:p>
            <a:pPr marL="0" lvl="0" indent="0">
              <a:buNone/>
            </a:pPr>
            <a:r>
              <a:rPr lang="en-US" dirty="0">
                <a:solidFill>
                  <a:schemeClr val="bg1"/>
                </a:solidFill>
                <a:sym typeface="Arial"/>
              </a:rPr>
              <a:t>Describe the household chore that you like least. How do you ensure that the chore is completed?</a:t>
            </a:r>
          </a:p>
          <a:p>
            <a:pPr lvl="0"/>
            <a:endParaRPr lang="en-US" dirty="0">
              <a:sym typeface="Open Sans"/>
            </a:endParaRPr>
          </a:p>
          <a:p>
            <a:endParaRPr lang="en-US" dirty="0"/>
          </a:p>
        </p:txBody>
      </p:sp>
    </p:spTree>
    <p:extLst>
      <p:ext uri="{BB962C8B-B14F-4D97-AF65-F5344CB8AC3E}">
        <p14:creationId xmlns:p14="http://schemas.microsoft.com/office/powerpoint/2010/main" val="55673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Response Score Guide</a:t>
            </a:r>
            <a:endParaRPr lang="en-US" dirty="0"/>
          </a:p>
        </p:txBody>
      </p:sp>
      <p:sp>
        <p:nvSpPr>
          <p:cNvPr id="3" name="Content Placeholder 2"/>
          <p:cNvSpPr>
            <a:spLocks noGrp="1"/>
          </p:cNvSpPr>
          <p:nvPr>
            <p:ph idx="1"/>
          </p:nvPr>
        </p:nvSpPr>
        <p:spPr/>
        <p:txBody>
          <a:bodyPr>
            <a:normAutofit lnSpcReduction="10000"/>
          </a:bodyPr>
          <a:lstStyle/>
          <a:p>
            <a:pPr lvl="0"/>
            <a:r>
              <a:rPr lang="en-US" b="1" dirty="0">
                <a:solidFill>
                  <a:srgbClr val="4C768C"/>
                </a:solidFill>
                <a:sym typeface="Arial"/>
              </a:rPr>
              <a:t>Excellent</a:t>
            </a:r>
            <a:r>
              <a:rPr lang="en-US" dirty="0">
                <a:sym typeface="Arial"/>
              </a:rPr>
              <a:t> (5 Points) – I negotiate with my housemate or partner to do a task they strongly dislike in exchange for helping me or for completing the chore. This way, the chore is complete when needed and is done well. </a:t>
            </a:r>
          </a:p>
          <a:p>
            <a:r>
              <a:rPr lang="en-US" b="1" dirty="0">
                <a:solidFill>
                  <a:srgbClr val="4C768C"/>
                </a:solidFill>
                <a:sym typeface="Arial"/>
              </a:rPr>
              <a:t>Average</a:t>
            </a:r>
            <a:r>
              <a:rPr lang="en-US" dirty="0">
                <a:sym typeface="Arial"/>
              </a:rPr>
              <a:t> (3 Points) – I do the task as required, but if I can find someone else to do it or hire someone to do the chore for me, I do.</a:t>
            </a:r>
          </a:p>
          <a:p>
            <a:r>
              <a:rPr lang="en-US" b="1" dirty="0">
                <a:solidFill>
                  <a:srgbClr val="4C768C"/>
                </a:solidFill>
                <a:sym typeface="Arial"/>
              </a:rPr>
              <a:t>Poor</a:t>
            </a:r>
            <a:r>
              <a:rPr lang="en-US" dirty="0">
                <a:sym typeface="Arial"/>
              </a:rPr>
              <a:t> (1 Point) – I yell at my kids, partner, or housemate until they complete the chore, or I just don’t do it.</a:t>
            </a:r>
          </a:p>
          <a:p>
            <a:endParaRPr lang="en-US" dirty="0"/>
          </a:p>
        </p:txBody>
      </p:sp>
    </p:spTree>
    <p:extLst>
      <p:ext uri="{BB962C8B-B14F-4D97-AF65-F5344CB8AC3E}">
        <p14:creationId xmlns:p14="http://schemas.microsoft.com/office/powerpoint/2010/main" val="33734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 your expectations</a:t>
            </a:r>
            <a:endParaRPr lang="en-US" dirty="0"/>
          </a:p>
        </p:txBody>
      </p:sp>
      <p:sp>
        <p:nvSpPr>
          <p:cNvPr id="3" name="Content Placeholder 2"/>
          <p:cNvSpPr>
            <a:spLocks noGrp="1"/>
          </p:cNvSpPr>
          <p:nvPr>
            <p:ph idx="1"/>
          </p:nvPr>
        </p:nvSpPr>
        <p:spPr/>
        <p:txBody>
          <a:bodyPr>
            <a:normAutofit/>
          </a:bodyPr>
          <a:lstStyle/>
          <a:p>
            <a:pPr marL="0" lvl="0" indent="0">
              <a:buNone/>
            </a:pPr>
            <a:r>
              <a:rPr lang="en-US" dirty="0">
                <a:sym typeface="Arial"/>
              </a:rPr>
              <a:t>Make hiring decisions based upon pre-determined scores</a:t>
            </a:r>
            <a:endParaRPr lang="en-US" dirty="0">
              <a:sym typeface="Open Sans"/>
            </a:endParaRPr>
          </a:p>
          <a:p>
            <a:pPr marL="0" lvl="0" indent="0">
              <a:buNone/>
            </a:pPr>
            <a:r>
              <a:rPr lang="en-US" dirty="0">
                <a:sym typeface="Arial"/>
              </a:rPr>
              <a:t>If you use a rating scale, you may pre-determine what score         meets your hiring expectations. </a:t>
            </a:r>
          </a:p>
          <a:p>
            <a:pPr lvl="1"/>
            <a:r>
              <a:rPr lang="en-US" dirty="0">
                <a:sym typeface="Arial"/>
              </a:rPr>
              <a:t>Example: On a rating scale of 1-5. candidate must score an average of 4 to be considered </a:t>
            </a:r>
            <a:endParaRPr lang="en-US" dirty="0">
              <a:sym typeface="Open Sans"/>
            </a:endParaRPr>
          </a:p>
          <a:p>
            <a:pPr marL="0" lvl="0" indent="0">
              <a:buNone/>
            </a:pPr>
            <a:r>
              <a:rPr lang="en-US" dirty="0">
                <a:sym typeface="Arial"/>
              </a:rPr>
              <a:t>Pre-determining these criteria can be very helpful when either one or multiple people are interviewing for the organization.   </a:t>
            </a:r>
          </a:p>
          <a:p>
            <a:endParaRPr lang="en-US" dirty="0"/>
          </a:p>
        </p:txBody>
      </p:sp>
    </p:spTree>
    <p:extLst>
      <p:ext uri="{BB962C8B-B14F-4D97-AF65-F5344CB8AC3E}">
        <p14:creationId xmlns:p14="http://schemas.microsoft.com/office/powerpoint/2010/main" val="164780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46009F-457A-C34E-8C23-F054D71A3BE9}"/>
              </a:ext>
            </a:extLst>
          </p:cNvPr>
          <p:cNvSpPr/>
          <p:nvPr/>
        </p:nvSpPr>
        <p:spPr>
          <a:xfrm>
            <a:off x="770021" y="2589191"/>
            <a:ext cx="10651958" cy="3064186"/>
          </a:xfrm>
          <a:prstGeom prst="rect">
            <a:avLst/>
          </a:prstGeom>
          <a:solidFill>
            <a:srgbClr val="8EC7D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Making a Final Hiring Decision</a:t>
            </a:r>
            <a:endParaRPr lang="en-US" dirty="0"/>
          </a:p>
        </p:txBody>
      </p:sp>
      <p:sp>
        <p:nvSpPr>
          <p:cNvPr id="6" name="Text Placeholder 5">
            <a:extLst>
              <a:ext uri="{FF2B5EF4-FFF2-40B4-BE49-F238E27FC236}">
                <a16:creationId xmlns:a16="http://schemas.microsoft.com/office/drawing/2014/main" id="{8EBB35D4-13FE-C749-8C30-2C2C5919FA1C}"/>
              </a:ext>
            </a:extLst>
          </p:cNvPr>
          <p:cNvSpPr>
            <a:spLocks noGrp="1"/>
          </p:cNvSpPr>
          <p:nvPr>
            <p:ph type="body" idx="1"/>
          </p:nvPr>
        </p:nvSpPr>
        <p:spPr>
          <a:xfrm>
            <a:off x="839788" y="1681163"/>
            <a:ext cx="8775850" cy="823912"/>
          </a:xfrm>
        </p:spPr>
        <p:txBody>
          <a:bodyPr>
            <a:noAutofit/>
          </a:bodyPr>
          <a:lstStyle/>
          <a:p>
            <a:r>
              <a:rPr lang="en-US" b="0" dirty="0">
                <a:sym typeface="Arial"/>
              </a:rPr>
              <a:t>Assess if the person has met your hiring expectations based upon the candidate’s:</a:t>
            </a:r>
            <a:endParaRPr lang="en-US" b="0" dirty="0"/>
          </a:p>
        </p:txBody>
      </p:sp>
      <p:sp>
        <p:nvSpPr>
          <p:cNvPr id="3" name="Content Placeholder 2"/>
          <p:cNvSpPr>
            <a:spLocks noGrp="1"/>
          </p:cNvSpPr>
          <p:nvPr>
            <p:ph sz="half" idx="2"/>
          </p:nvPr>
        </p:nvSpPr>
        <p:spPr/>
        <p:txBody>
          <a:bodyPr>
            <a:normAutofit/>
          </a:bodyPr>
          <a:lstStyle/>
          <a:p>
            <a:pPr lvl="1"/>
            <a:r>
              <a:rPr lang="en-US" dirty="0">
                <a:sym typeface="Arial"/>
              </a:rPr>
              <a:t>Application and resume</a:t>
            </a:r>
            <a:endParaRPr lang="en-US" dirty="0"/>
          </a:p>
          <a:p>
            <a:pPr lvl="1"/>
            <a:r>
              <a:rPr lang="en-US" dirty="0">
                <a:sym typeface="Arial"/>
              </a:rPr>
              <a:t>Interview</a:t>
            </a:r>
            <a:endParaRPr lang="en-US" dirty="0"/>
          </a:p>
          <a:p>
            <a:pPr lvl="1"/>
            <a:r>
              <a:rPr lang="en-US" dirty="0">
                <a:sym typeface="Arial"/>
              </a:rPr>
              <a:t>Work samples</a:t>
            </a:r>
            <a:endParaRPr lang="en-US" dirty="0"/>
          </a:p>
          <a:p>
            <a:pPr lvl="1"/>
            <a:r>
              <a:rPr lang="en-US" dirty="0">
                <a:sym typeface="Arial"/>
              </a:rPr>
              <a:t>References</a:t>
            </a:r>
            <a:endParaRPr lang="en-US" dirty="0"/>
          </a:p>
          <a:p>
            <a:pPr lvl="1"/>
            <a:r>
              <a:rPr lang="en-US" dirty="0">
                <a:sym typeface="Arial"/>
              </a:rPr>
              <a:t>Background check</a:t>
            </a:r>
            <a:endParaRPr lang="en-US" dirty="0"/>
          </a:p>
        </p:txBody>
      </p:sp>
      <p:sp>
        <p:nvSpPr>
          <p:cNvPr id="8" name="Content Placeholder 7">
            <a:extLst>
              <a:ext uri="{FF2B5EF4-FFF2-40B4-BE49-F238E27FC236}">
                <a16:creationId xmlns:a16="http://schemas.microsoft.com/office/drawing/2014/main" id="{1F5E74FF-EBA3-464A-BC65-556C0EBCF873}"/>
              </a:ext>
            </a:extLst>
          </p:cNvPr>
          <p:cNvSpPr>
            <a:spLocks noGrp="1"/>
          </p:cNvSpPr>
          <p:nvPr>
            <p:ph sz="quarter" idx="4"/>
          </p:nvPr>
        </p:nvSpPr>
        <p:spPr/>
        <p:txBody>
          <a:bodyPr>
            <a:normAutofit/>
          </a:bodyPr>
          <a:lstStyle/>
          <a:p>
            <a:pPr lvl="1"/>
            <a:r>
              <a:rPr lang="en-US" dirty="0">
                <a:sym typeface="Arial"/>
              </a:rPr>
              <a:t>Their fit for the people receiving services?</a:t>
            </a:r>
            <a:endParaRPr lang="en-US" dirty="0"/>
          </a:p>
          <a:p>
            <a:pPr lvl="1"/>
            <a:r>
              <a:rPr lang="en-US" dirty="0">
                <a:sym typeface="Arial"/>
              </a:rPr>
              <a:t>Their fit for the team?</a:t>
            </a:r>
            <a:endParaRPr lang="en-US" dirty="0"/>
          </a:p>
          <a:p>
            <a:pPr lvl="1"/>
            <a:r>
              <a:rPr lang="en-US" dirty="0">
                <a:sym typeface="Arial"/>
              </a:rPr>
              <a:t>Their interest in the job</a:t>
            </a:r>
            <a:endParaRPr lang="en-US" dirty="0"/>
          </a:p>
          <a:p>
            <a:pPr marL="0" indent="0">
              <a:buNone/>
            </a:pPr>
            <a:endParaRPr lang="en-US" dirty="0"/>
          </a:p>
        </p:txBody>
      </p:sp>
      <p:sp>
        <p:nvSpPr>
          <p:cNvPr id="10" name="Rectangle 9">
            <a:extLst>
              <a:ext uri="{FF2B5EF4-FFF2-40B4-BE49-F238E27FC236}">
                <a16:creationId xmlns:a16="http://schemas.microsoft.com/office/drawing/2014/main" id="{5EE3D986-F3CB-3946-859F-5BFC3C461262}"/>
              </a:ext>
            </a:extLst>
          </p:cNvPr>
          <p:cNvSpPr/>
          <p:nvPr/>
        </p:nvSpPr>
        <p:spPr>
          <a:xfrm>
            <a:off x="0" y="2589191"/>
            <a:ext cx="770021" cy="3064186"/>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3A97A1-1DB5-794F-A13E-6BC5743501AE}"/>
              </a:ext>
            </a:extLst>
          </p:cNvPr>
          <p:cNvSpPr/>
          <p:nvPr/>
        </p:nvSpPr>
        <p:spPr>
          <a:xfrm>
            <a:off x="11421979" y="2589191"/>
            <a:ext cx="770021" cy="3064186"/>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61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6768-2E28-A341-BCCF-A612EB0FF6E9}"/>
              </a:ext>
            </a:extLst>
          </p:cNvPr>
          <p:cNvSpPr>
            <a:spLocks noGrp="1"/>
          </p:cNvSpPr>
          <p:nvPr>
            <p:ph type="title"/>
          </p:nvPr>
        </p:nvSpPr>
        <p:spPr/>
        <p:txBody>
          <a:bodyPr>
            <a:normAutofit/>
          </a:bodyPr>
          <a:lstStyle/>
          <a:p>
            <a:r>
              <a:rPr lang="en-US" dirty="0"/>
              <a:t>A Structured Behavioral Interview</a:t>
            </a:r>
          </a:p>
        </p:txBody>
      </p:sp>
      <p:sp>
        <p:nvSpPr>
          <p:cNvPr id="3" name="Content Placeholder 2">
            <a:extLst>
              <a:ext uri="{FF2B5EF4-FFF2-40B4-BE49-F238E27FC236}">
                <a16:creationId xmlns:a16="http://schemas.microsoft.com/office/drawing/2014/main" id="{A32A71D6-6B4C-5743-894B-A88C234851D1}"/>
              </a:ext>
            </a:extLst>
          </p:cNvPr>
          <p:cNvSpPr>
            <a:spLocks noGrp="1"/>
          </p:cNvSpPr>
          <p:nvPr>
            <p:ph idx="1"/>
          </p:nvPr>
        </p:nvSpPr>
        <p:spPr/>
        <p:txBody>
          <a:bodyPr/>
          <a:lstStyle/>
          <a:p>
            <a:r>
              <a:rPr lang="en-US" dirty="0"/>
              <a:t>Predicts future behavior</a:t>
            </a:r>
          </a:p>
          <a:p>
            <a:r>
              <a:rPr lang="en-US" dirty="0"/>
              <a:t>Measures a candidate's response to a situation, behavior, or outcome</a:t>
            </a:r>
          </a:p>
          <a:p>
            <a:r>
              <a:rPr lang="en-US" dirty="0"/>
              <a:t>Focuses on DSP core competencies</a:t>
            </a:r>
          </a:p>
        </p:txBody>
      </p:sp>
    </p:spTree>
    <p:extLst>
      <p:ext uri="{BB962C8B-B14F-4D97-AF65-F5344CB8AC3E}">
        <p14:creationId xmlns:p14="http://schemas.microsoft.com/office/powerpoint/2010/main" val="1892814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290BC3-D17C-4542-A29C-3CA2266B152D}"/>
              </a:ext>
            </a:extLst>
          </p:cNvPr>
          <p:cNvSpPr/>
          <p:nvPr/>
        </p:nvSpPr>
        <p:spPr>
          <a:xfrm>
            <a:off x="770021" y="2772075"/>
            <a:ext cx="10651958" cy="2473693"/>
          </a:xfrm>
          <a:prstGeom prst="rect">
            <a:avLst/>
          </a:prstGeom>
          <a:solidFill>
            <a:srgbClr val="8EC7D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Matching </a:t>
            </a:r>
          </a:p>
        </p:txBody>
      </p:sp>
      <p:sp>
        <p:nvSpPr>
          <p:cNvPr id="6" name="Text Placeholder 5">
            <a:extLst>
              <a:ext uri="{FF2B5EF4-FFF2-40B4-BE49-F238E27FC236}">
                <a16:creationId xmlns:a16="http://schemas.microsoft.com/office/drawing/2014/main" id="{E36F289D-0FD6-A649-BA8B-B62E5B99AE79}"/>
              </a:ext>
            </a:extLst>
          </p:cNvPr>
          <p:cNvSpPr>
            <a:spLocks noGrp="1"/>
          </p:cNvSpPr>
          <p:nvPr>
            <p:ph type="body" idx="1"/>
          </p:nvPr>
        </p:nvSpPr>
        <p:spPr>
          <a:xfrm>
            <a:off x="839788" y="1681163"/>
            <a:ext cx="10515600" cy="823912"/>
          </a:xfrm>
        </p:spPr>
        <p:txBody>
          <a:bodyPr>
            <a:noAutofit/>
          </a:bodyPr>
          <a:lstStyle/>
          <a:p>
            <a:r>
              <a:rPr lang="en-US" b="0" dirty="0">
                <a:sym typeface="Arial"/>
              </a:rPr>
              <a:t>If you have more than one qualified candidate for a position, you can compare candidates using: </a:t>
            </a:r>
            <a:endParaRPr lang="en-US" b="0" dirty="0"/>
          </a:p>
        </p:txBody>
      </p:sp>
      <p:sp>
        <p:nvSpPr>
          <p:cNvPr id="3" name="Content Placeholder 2"/>
          <p:cNvSpPr>
            <a:spLocks noGrp="1"/>
          </p:cNvSpPr>
          <p:nvPr>
            <p:ph sz="half" idx="2"/>
          </p:nvPr>
        </p:nvSpPr>
        <p:spPr>
          <a:xfrm>
            <a:off x="839788" y="2695073"/>
            <a:ext cx="5157787" cy="3494589"/>
          </a:xfrm>
        </p:spPr>
        <p:txBody>
          <a:bodyPr>
            <a:normAutofit/>
          </a:bodyPr>
          <a:lstStyle/>
          <a:p>
            <a:pPr lvl="1"/>
            <a:r>
              <a:rPr lang="en-US" dirty="0">
                <a:sym typeface="Arial"/>
              </a:rPr>
              <a:t>Interview scores</a:t>
            </a:r>
            <a:endParaRPr lang="en-US" dirty="0"/>
          </a:p>
          <a:p>
            <a:pPr lvl="1"/>
            <a:r>
              <a:rPr lang="en-US" dirty="0">
                <a:sym typeface="Arial"/>
              </a:rPr>
              <a:t>Interest in the job</a:t>
            </a:r>
            <a:endParaRPr lang="en-US" dirty="0"/>
          </a:p>
          <a:p>
            <a:pPr lvl="1"/>
            <a:r>
              <a:rPr lang="en-US" dirty="0">
                <a:sym typeface="Arial"/>
              </a:rPr>
              <a:t>References</a:t>
            </a:r>
            <a:endParaRPr lang="en-US" dirty="0"/>
          </a:p>
          <a:p>
            <a:pPr lvl="1"/>
            <a:r>
              <a:rPr lang="en-US" dirty="0">
                <a:sym typeface="Arial"/>
              </a:rPr>
              <a:t>Background check</a:t>
            </a:r>
            <a:endParaRPr lang="en-US" dirty="0"/>
          </a:p>
        </p:txBody>
      </p:sp>
      <p:sp>
        <p:nvSpPr>
          <p:cNvPr id="8" name="Content Placeholder 7">
            <a:extLst>
              <a:ext uri="{FF2B5EF4-FFF2-40B4-BE49-F238E27FC236}">
                <a16:creationId xmlns:a16="http://schemas.microsoft.com/office/drawing/2014/main" id="{4ADA8617-57EE-2142-9049-B29C7BAD6E96}"/>
              </a:ext>
            </a:extLst>
          </p:cNvPr>
          <p:cNvSpPr>
            <a:spLocks noGrp="1"/>
          </p:cNvSpPr>
          <p:nvPr>
            <p:ph sz="quarter" idx="4"/>
          </p:nvPr>
        </p:nvSpPr>
        <p:spPr>
          <a:xfrm>
            <a:off x="6172200" y="2695073"/>
            <a:ext cx="5183188" cy="3494589"/>
          </a:xfrm>
        </p:spPr>
        <p:txBody>
          <a:bodyPr>
            <a:normAutofit/>
          </a:bodyPr>
          <a:lstStyle/>
          <a:p>
            <a:pPr lvl="1"/>
            <a:r>
              <a:rPr lang="en-US" dirty="0">
                <a:sym typeface="Arial"/>
              </a:rPr>
              <a:t>Their fit or match with the:</a:t>
            </a:r>
            <a:endParaRPr lang="en-US" dirty="0"/>
          </a:p>
          <a:p>
            <a:pPr lvl="2"/>
            <a:r>
              <a:rPr lang="en-US" dirty="0">
                <a:sym typeface="Arial"/>
              </a:rPr>
              <a:t>Specific job/role</a:t>
            </a:r>
            <a:endParaRPr lang="en-US" dirty="0"/>
          </a:p>
          <a:p>
            <a:pPr lvl="2"/>
            <a:r>
              <a:rPr lang="en-US" dirty="0">
                <a:sym typeface="Arial"/>
              </a:rPr>
              <a:t>Person(s) they will support</a:t>
            </a:r>
            <a:endParaRPr lang="en-US" dirty="0"/>
          </a:p>
          <a:p>
            <a:pPr lvl="2"/>
            <a:r>
              <a:rPr lang="en-US" dirty="0">
                <a:sym typeface="Arial"/>
              </a:rPr>
              <a:t>Team members</a:t>
            </a:r>
            <a:endParaRPr lang="en-US" dirty="0"/>
          </a:p>
          <a:p>
            <a:endParaRPr lang="en-US" dirty="0"/>
          </a:p>
        </p:txBody>
      </p:sp>
      <p:sp>
        <p:nvSpPr>
          <p:cNvPr id="9" name="Rectangle 8">
            <a:extLst>
              <a:ext uri="{FF2B5EF4-FFF2-40B4-BE49-F238E27FC236}">
                <a16:creationId xmlns:a16="http://schemas.microsoft.com/office/drawing/2014/main" id="{748CF7F9-3E14-3F4F-B409-FB6B6110C0BC}"/>
              </a:ext>
            </a:extLst>
          </p:cNvPr>
          <p:cNvSpPr/>
          <p:nvPr/>
        </p:nvSpPr>
        <p:spPr>
          <a:xfrm>
            <a:off x="0" y="2772075"/>
            <a:ext cx="770021" cy="2473693"/>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09B222-4EC5-5D48-9753-7E1D7A2FB66F}"/>
              </a:ext>
            </a:extLst>
          </p:cNvPr>
          <p:cNvSpPr/>
          <p:nvPr/>
        </p:nvSpPr>
        <p:spPr>
          <a:xfrm>
            <a:off x="11421979" y="2772075"/>
            <a:ext cx="770021" cy="2473693"/>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989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Job Carving</a:t>
            </a:r>
            <a:endParaRPr lang="en-US" dirty="0"/>
          </a:p>
        </p:txBody>
      </p:sp>
      <p:sp>
        <p:nvSpPr>
          <p:cNvPr id="3" name="Content Placeholder 2"/>
          <p:cNvSpPr>
            <a:spLocks noGrp="1"/>
          </p:cNvSpPr>
          <p:nvPr>
            <p:ph idx="1"/>
          </p:nvPr>
        </p:nvSpPr>
        <p:spPr/>
        <p:txBody>
          <a:bodyPr/>
          <a:lstStyle/>
          <a:p>
            <a:r>
              <a:rPr lang="en-US" dirty="0">
                <a:sym typeface="Arial"/>
              </a:rPr>
              <a:t>Looking at the skills of the candidate</a:t>
            </a:r>
          </a:p>
          <a:p>
            <a:r>
              <a:rPr lang="en-US" dirty="0">
                <a:sym typeface="Arial"/>
              </a:rPr>
              <a:t>How skills can be applied to the work that needs to be done.</a:t>
            </a:r>
          </a:p>
          <a:p>
            <a:r>
              <a:rPr lang="en-US" dirty="0">
                <a:sym typeface="Arial"/>
              </a:rPr>
              <a:t>Create a position that is different than before. A new position based upon:</a:t>
            </a:r>
          </a:p>
          <a:p>
            <a:pPr lvl="1"/>
            <a:r>
              <a:rPr lang="en-US" dirty="0">
                <a:sym typeface="Arial"/>
              </a:rPr>
              <a:t>The person’s skills</a:t>
            </a:r>
          </a:p>
          <a:p>
            <a:pPr lvl="1"/>
            <a:r>
              <a:rPr lang="en-US" dirty="0">
                <a:sym typeface="Arial"/>
              </a:rPr>
              <a:t>Match with the team </a:t>
            </a:r>
          </a:p>
          <a:p>
            <a:pPr lvl="1"/>
            <a:r>
              <a:rPr lang="en-US" dirty="0">
                <a:sym typeface="Arial"/>
              </a:rPr>
              <a:t>Match to person(s) they would support.</a:t>
            </a:r>
            <a:endParaRPr lang="en-US" dirty="0"/>
          </a:p>
          <a:p>
            <a:endParaRPr lang="en-US" dirty="0"/>
          </a:p>
        </p:txBody>
      </p:sp>
    </p:spTree>
    <p:extLst>
      <p:ext uri="{BB962C8B-B14F-4D97-AF65-F5344CB8AC3E}">
        <p14:creationId xmlns:p14="http://schemas.microsoft.com/office/powerpoint/2010/main" val="4011129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Extending a Job Offer</a:t>
            </a:r>
            <a:endParaRPr lang="en-US" dirty="0"/>
          </a:p>
        </p:txBody>
      </p:sp>
      <p:sp>
        <p:nvSpPr>
          <p:cNvPr id="3" name="Content Placeholder 2"/>
          <p:cNvSpPr>
            <a:spLocks noGrp="1"/>
          </p:cNvSpPr>
          <p:nvPr>
            <p:ph idx="1"/>
          </p:nvPr>
        </p:nvSpPr>
        <p:spPr/>
        <p:txBody>
          <a:bodyPr>
            <a:normAutofit/>
          </a:bodyPr>
          <a:lstStyle/>
          <a:p>
            <a:pPr marL="0" indent="0">
              <a:buNone/>
            </a:pPr>
            <a:r>
              <a:rPr lang="en-US" dirty="0">
                <a:sym typeface="Arial"/>
              </a:rPr>
              <a:t>Once a candidate has been selected, it’s time to make an offer. </a:t>
            </a:r>
            <a:endParaRPr lang="en-US" dirty="0"/>
          </a:p>
          <a:p>
            <a:pPr lvl="1"/>
            <a:r>
              <a:rPr lang="en-US" dirty="0">
                <a:sym typeface="Arial"/>
              </a:rPr>
              <a:t>The offer should be in person, on the telephone, or via video conferencing.</a:t>
            </a:r>
            <a:endParaRPr lang="en-US" dirty="0"/>
          </a:p>
          <a:p>
            <a:pPr lvl="1"/>
            <a:r>
              <a:rPr lang="en-US" dirty="0">
                <a:sym typeface="Arial"/>
              </a:rPr>
              <a:t>Follow up with an email with the same information. </a:t>
            </a:r>
            <a:endParaRPr lang="en-US" dirty="0"/>
          </a:p>
          <a:p>
            <a:pPr lvl="1"/>
            <a:r>
              <a:rPr lang="en-US" dirty="0">
                <a:sym typeface="Arial"/>
              </a:rPr>
              <a:t>Include the name of the position being offered, starting date, and the salary.</a:t>
            </a:r>
            <a:endParaRPr lang="en-US" dirty="0"/>
          </a:p>
          <a:p>
            <a:pPr lvl="1"/>
            <a:r>
              <a:rPr lang="en-US" dirty="0">
                <a:sym typeface="Arial"/>
              </a:rPr>
              <a:t>Candidates may have questions at that time and/or ask for time to make a decision.  </a:t>
            </a:r>
            <a:endParaRPr lang="en-US" dirty="0"/>
          </a:p>
          <a:p>
            <a:endParaRPr lang="en-US" dirty="0"/>
          </a:p>
        </p:txBody>
      </p:sp>
    </p:spTree>
    <p:extLst>
      <p:ext uri="{BB962C8B-B14F-4D97-AF65-F5344CB8AC3E}">
        <p14:creationId xmlns:p14="http://schemas.microsoft.com/office/powerpoint/2010/main" val="799068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 Offer” Communication</a:t>
            </a:r>
            <a:endParaRPr lang="en-US" dirty="0"/>
          </a:p>
        </p:txBody>
      </p:sp>
      <p:sp>
        <p:nvSpPr>
          <p:cNvPr id="3" name="Content Placeholder 2"/>
          <p:cNvSpPr>
            <a:spLocks noGrp="1"/>
          </p:cNvSpPr>
          <p:nvPr>
            <p:ph idx="1"/>
          </p:nvPr>
        </p:nvSpPr>
        <p:spPr/>
        <p:txBody>
          <a:bodyPr>
            <a:normAutofit/>
          </a:bodyPr>
          <a:lstStyle/>
          <a:p>
            <a:r>
              <a:rPr lang="en-US">
                <a:sym typeface="Arial"/>
              </a:rPr>
              <a:t>Once an offer has been accepted or the job is no longer available, it is time to contact the other candidates.</a:t>
            </a:r>
            <a:endParaRPr lang="en-US">
              <a:sym typeface="Open Sans"/>
            </a:endParaRPr>
          </a:p>
          <a:p>
            <a:pPr lvl="0"/>
            <a:r>
              <a:rPr lang="en-US">
                <a:sym typeface="Arial"/>
              </a:rPr>
              <a:t>The hiring authority should keep all the applications and other documentation, including the completed rating scale. </a:t>
            </a:r>
            <a:endParaRPr lang="en-US">
              <a:sym typeface="Open Sans"/>
            </a:endParaRPr>
          </a:p>
          <a:p>
            <a:pPr lvl="0"/>
            <a:r>
              <a:rPr lang="en-US">
                <a:sym typeface="Arial"/>
              </a:rPr>
              <a:t>Candidates not offered a position should be notified by a phone call, email, or letter.</a:t>
            </a:r>
            <a:endParaRPr lang="en-US">
              <a:sym typeface="Open Sans"/>
            </a:endParaRPr>
          </a:p>
          <a:p>
            <a:pPr lvl="0"/>
            <a:r>
              <a:rPr lang="en-US">
                <a:sym typeface="Arial"/>
              </a:rPr>
              <a:t>Candidates not interviewed can be contacted via email or mail. </a:t>
            </a:r>
            <a:endParaRPr lang="en-US" dirty="0">
              <a:sym typeface="Open Sans"/>
            </a:endParaRPr>
          </a:p>
        </p:txBody>
      </p:sp>
    </p:spTree>
    <p:extLst>
      <p:ext uri="{BB962C8B-B14F-4D97-AF65-F5344CB8AC3E}">
        <p14:creationId xmlns:p14="http://schemas.microsoft.com/office/powerpoint/2010/main" val="2098038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F374-157B-664F-9C84-431862C48B57}"/>
              </a:ext>
            </a:extLst>
          </p:cNvPr>
          <p:cNvSpPr>
            <a:spLocks noGrp="1"/>
          </p:cNvSpPr>
          <p:nvPr>
            <p:ph type="title"/>
          </p:nvPr>
        </p:nvSpPr>
        <p:spPr/>
        <p:txBody>
          <a:bodyPr/>
          <a:lstStyle/>
          <a:p>
            <a:r>
              <a:rPr lang="en-US" dirty="0"/>
              <a:t>Take Away</a:t>
            </a:r>
          </a:p>
        </p:txBody>
      </p:sp>
      <p:sp>
        <p:nvSpPr>
          <p:cNvPr id="3" name="Content Placeholder 2">
            <a:extLst>
              <a:ext uri="{FF2B5EF4-FFF2-40B4-BE49-F238E27FC236}">
                <a16:creationId xmlns:a16="http://schemas.microsoft.com/office/drawing/2014/main" id="{28962087-3589-9A48-94B9-3BBA18F475AF}"/>
              </a:ext>
            </a:extLst>
          </p:cNvPr>
          <p:cNvSpPr>
            <a:spLocks noGrp="1"/>
          </p:cNvSpPr>
          <p:nvPr>
            <p:ph idx="1"/>
          </p:nvPr>
        </p:nvSpPr>
        <p:spPr/>
        <p:txBody>
          <a:bodyPr>
            <a:normAutofit/>
          </a:bodyPr>
          <a:lstStyle/>
          <a:p>
            <a:pPr marL="0" indent="0">
              <a:buNone/>
            </a:pPr>
            <a:r>
              <a:rPr lang="en-US" dirty="0"/>
              <a:t>The Structured Behavioral Interview</a:t>
            </a:r>
          </a:p>
          <a:p>
            <a:r>
              <a:rPr lang="en-US" dirty="0"/>
              <a:t>Helps you learn what you need to know about the candidate.</a:t>
            </a:r>
          </a:p>
          <a:p>
            <a:r>
              <a:rPr lang="en-US" dirty="0"/>
              <a:t>Informs the candidate about the job and its duties.</a:t>
            </a:r>
          </a:p>
          <a:p>
            <a:r>
              <a:rPr lang="en-US" dirty="0"/>
              <a:t>Informs the candidate about the culture, mission, and values of the employer. </a:t>
            </a:r>
          </a:p>
          <a:p>
            <a:r>
              <a:rPr lang="en-US" dirty="0"/>
              <a:t>Helps you make better selection choices leading to better retention. </a:t>
            </a:r>
          </a:p>
        </p:txBody>
      </p:sp>
    </p:spTree>
    <p:extLst>
      <p:ext uri="{BB962C8B-B14F-4D97-AF65-F5344CB8AC3E}">
        <p14:creationId xmlns:p14="http://schemas.microsoft.com/office/powerpoint/2010/main" val="4171533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9BF3-BFB8-3047-8FA2-778DF0FB335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9F8AC03-3768-084A-A9BE-2017F41D23BB}"/>
              </a:ext>
            </a:extLst>
          </p:cNvPr>
          <p:cNvSpPr>
            <a:spLocks noGrp="1"/>
          </p:cNvSpPr>
          <p:nvPr>
            <p:ph idx="1"/>
          </p:nvPr>
        </p:nvSpPr>
        <p:spPr>
          <a:xfrm>
            <a:off x="838200" y="1335186"/>
            <a:ext cx="10515600" cy="4841777"/>
          </a:xfrm>
        </p:spPr>
        <p:txBody>
          <a:bodyPr/>
          <a:lstStyle/>
          <a:p>
            <a:pPr marL="0" indent="0">
              <a:buNone/>
            </a:pPr>
            <a:r>
              <a:rPr lang="en-US" dirty="0"/>
              <a:t>Contact your UMN Consultant for:  </a:t>
            </a:r>
          </a:p>
          <a:p>
            <a:r>
              <a:rPr lang="en-US" i="1" dirty="0"/>
              <a:t>Behavioral Interviewing: A User's Quick Guide </a:t>
            </a:r>
          </a:p>
          <a:p>
            <a:r>
              <a:rPr lang="en-US" i="1" dirty="0"/>
              <a:t>Structured Interview Questions: A Complete List of Behavioral Interview Questions</a:t>
            </a:r>
          </a:p>
          <a:p>
            <a:r>
              <a:rPr lang="en-US" i="1" dirty="0"/>
              <a:t>Interview Questionnaire: Interview Template</a:t>
            </a:r>
          </a:p>
          <a:p>
            <a:r>
              <a:rPr lang="en-US" i="1" dirty="0"/>
              <a:t>Staff Recruitment, Retention, &amp; Training Strategies for Community Human Services Organizations, Larson and Hewitt </a:t>
            </a:r>
            <a:r>
              <a:rPr lang="en-US" dirty="0">
                <a:hlinkClick r:id="rId3"/>
              </a:rPr>
              <a:t>https://ici.umn.edu/products/580</a:t>
            </a:r>
            <a:r>
              <a:rPr lang="en-US" dirty="0"/>
              <a:t>       </a:t>
            </a:r>
            <a:r>
              <a:rPr lang="en-US"/>
              <a:t>Free Download</a:t>
            </a:r>
            <a:endParaRPr lang="en-US" i="1" dirty="0"/>
          </a:p>
          <a:p>
            <a:pPr marL="0" indent="0">
              <a:buNone/>
            </a:pPr>
            <a:endParaRPr lang="en-US" dirty="0"/>
          </a:p>
        </p:txBody>
      </p:sp>
    </p:spTree>
    <p:extLst>
      <p:ext uri="{BB962C8B-B14F-4D97-AF65-F5344CB8AC3E}">
        <p14:creationId xmlns:p14="http://schemas.microsoft.com/office/powerpoint/2010/main" val="3066617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0747-FB89-3D4F-B375-9D981E459DD7}"/>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CFE01D93-36B3-E347-9866-8F7BB8D6D5AC}"/>
              </a:ext>
            </a:extLst>
          </p:cNvPr>
          <p:cNvSpPr>
            <a:spLocks noGrp="1"/>
          </p:cNvSpPr>
          <p:nvPr>
            <p:ph idx="1"/>
          </p:nvPr>
        </p:nvSpPr>
        <p:spPr>
          <a:xfrm>
            <a:off x="838200" y="1825625"/>
            <a:ext cx="10515600" cy="4351338"/>
          </a:xfrm>
        </p:spPr>
        <p:txBody>
          <a:bodyPr>
            <a:normAutofit/>
          </a:bodyPr>
          <a:lstStyle/>
          <a:p>
            <a:pPr marL="0" indent="0">
              <a:buNone/>
            </a:pPr>
            <a:r>
              <a:rPr lang="en-US" sz="3200" dirty="0"/>
              <a:t>For more information contact your consultant </a:t>
            </a:r>
            <a:br>
              <a:rPr lang="en-US" sz="3200" dirty="0"/>
            </a:br>
            <a:r>
              <a:rPr lang="en-US" sz="3200" dirty="0"/>
              <a:t>or </a:t>
            </a:r>
            <a:r>
              <a:rPr lang="en-US" sz="3200" dirty="0">
                <a:hlinkClick r:id="rId3"/>
              </a:rPr>
              <a:t>TN-DSP@umn.edu</a:t>
            </a:r>
            <a:endParaRPr lang="en-US" sz="3200" dirty="0"/>
          </a:p>
          <a:p>
            <a:endParaRPr lang="en-US" sz="3200" dirty="0"/>
          </a:p>
        </p:txBody>
      </p:sp>
    </p:spTree>
    <p:extLst>
      <p:ext uri="{BB962C8B-B14F-4D97-AF65-F5344CB8AC3E}">
        <p14:creationId xmlns:p14="http://schemas.microsoft.com/office/powerpoint/2010/main" val="3160609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4921" y="385987"/>
            <a:ext cx="9144000" cy="2387600"/>
          </a:xfrm>
        </p:spPr>
        <p:txBody>
          <a:bodyPr/>
          <a:lstStyle/>
          <a:p>
            <a:r>
              <a:rPr lang="en-US" sz="8800" dirty="0"/>
              <a:t>Questions?</a:t>
            </a:r>
            <a:br>
              <a:rPr lang="en-US" dirty="0"/>
            </a:br>
            <a:endParaRPr lang="en-US" dirty="0"/>
          </a:p>
        </p:txBody>
      </p:sp>
      <p:sp>
        <p:nvSpPr>
          <p:cNvPr id="5" name="Subtitle 4"/>
          <p:cNvSpPr>
            <a:spLocks noGrp="1"/>
          </p:cNvSpPr>
          <p:nvPr>
            <p:ph type="subTitle" idx="1"/>
          </p:nvPr>
        </p:nvSpPr>
        <p:spPr>
          <a:xfrm>
            <a:off x="1604921" y="2679546"/>
            <a:ext cx="9144000" cy="1655762"/>
          </a:xfrm>
        </p:spPr>
        <p:txBody>
          <a:bodyPr>
            <a:noAutofit/>
          </a:bodyPr>
          <a:lstStyle/>
          <a:p>
            <a:r>
              <a:rPr lang="en-US" sz="6600" dirty="0"/>
              <a:t>Thank you for attending!</a:t>
            </a:r>
          </a:p>
        </p:txBody>
      </p:sp>
    </p:spTree>
    <p:extLst>
      <p:ext uri="{BB962C8B-B14F-4D97-AF65-F5344CB8AC3E}">
        <p14:creationId xmlns:p14="http://schemas.microsoft.com/office/powerpoint/2010/main" val="314143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1D8C-300B-4CCA-ACB1-CB7E6008B0EF}"/>
              </a:ext>
            </a:extLst>
          </p:cNvPr>
          <p:cNvSpPr>
            <a:spLocks noGrp="1"/>
          </p:cNvSpPr>
          <p:nvPr>
            <p:ph type="title"/>
          </p:nvPr>
        </p:nvSpPr>
        <p:spPr>
          <a:xfrm>
            <a:off x="838200" y="365125"/>
            <a:ext cx="11353800" cy="1325563"/>
          </a:xfrm>
        </p:spPr>
        <p:txBody>
          <a:bodyPr>
            <a:normAutofit/>
          </a:bodyPr>
          <a:lstStyle/>
          <a:p>
            <a:r>
              <a:rPr lang="en-US" sz="4000" dirty="0">
                <a:cs typeface="Calibri Light"/>
              </a:rPr>
              <a:t>Example:</a:t>
            </a:r>
            <a:endParaRPr lang="en-US" sz="4000" dirty="0"/>
          </a:p>
        </p:txBody>
      </p:sp>
      <p:sp>
        <p:nvSpPr>
          <p:cNvPr id="5" name="Content Placeholder 4"/>
          <p:cNvSpPr>
            <a:spLocks noGrp="1"/>
          </p:cNvSpPr>
          <p:nvPr>
            <p:ph idx="1"/>
          </p:nvPr>
        </p:nvSpPr>
        <p:spPr/>
        <p:txBody>
          <a:bodyPr/>
          <a:lstStyle/>
          <a:p>
            <a:pPr marL="0" lvl="0" indent="0">
              <a:buNone/>
            </a:pPr>
            <a:r>
              <a:rPr lang="en-US" dirty="0">
                <a:cs typeface="Calibri Light"/>
              </a:rPr>
              <a:t>NADSP Competency Area 1: Participant Empowerment</a:t>
            </a:r>
          </a:p>
          <a:p>
            <a:pPr lvl="0"/>
            <a:r>
              <a:rPr lang="en-US" dirty="0"/>
              <a:t>Describe a situation when you assisted an individual in recognizing that they had several choices in how to handle a difficult problem.</a:t>
            </a:r>
          </a:p>
          <a:p>
            <a:pPr lvl="0" rtl="0"/>
            <a:r>
              <a:rPr lang="en-US" dirty="0"/>
              <a:t>What did you do in the situation? </a:t>
            </a:r>
          </a:p>
          <a:p>
            <a:pPr lvl="0" rtl="0"/>
            <a:r>
              <a:rPr lang="en-US" dirty="0"/>
              <a:t>What was the outcome?</a:t>
            </a:r>
          </a:p>
        </p:txBody>
      </p:sp>
    </p:spTree>
    <p:extLst>
      <p:ext uri="{BB962C8B-B14F-4D97-AF65-F5344CB8AC3E}">
        <p14:creationId xmlns:p14="http://schemas.microsoft.com/office/powerpoint/2010/main" val="377868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5C9C0E-B633-0644-8A8E-701CB7FCB572}"/>
              </a:ext>
            </a:extLst>
          </p:cNvPr>
          <p:cNvSpPr/>
          <p:nvPr/>
        </p:nvSpPr>
        <p:spPr>
          <a:xfrm>
            <a:off x="1" y="1528998"/>
            <a:ext cx="12192000" cy="3057992"/>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0074" y="365125"/>
            <a:ext cx="10875745" cy="1325563"/>
          </a:xfrm>
        </p:spPr>
        <p:txBody>
          <a:bodyPr/>
          <a:lstStyle/>
          <a:p>
            <a:r>
              <a:rPr lang="en-US" dirty="0"/>
              <a:t>Structured Behavioral Interviews for DSPs</a:t>
            </a:r>
          </a:p>
        </p:txBody>
      </p:sp>
      <p:pic>
        <p:nvPicPr>
          <p:cNvPr id="4" name="Picture 3">
            <a:extLst>
              <a:ext uri="{FF2B5EF4-FFF2-40B4-BE49-F238E27FC236}">
                <a16:creationId xmlns:a16="http://schemas.microsoft.com/office/drawing/2014/main" id="{944810A8-B38B-A349-8DB9-178B3BC3A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570" y="1743701"/>
            <a:ext cx="3087709" cy="3999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6668F37-68D2-2748-95B1-E9D2EEB6B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7" y="1743701"/>
            <a:ext cx="3092826" cy="3999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C5A1608F-35A3-1848-8F2F-37530885D4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4067" y="1734650"/>
            <a:ext cx="3104228" cy="4008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845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Behavioral Interviews</a:t>
            </a:r>
          </a:p>
        </p:txBody>
      </p:sp>
      <p:sp>
        <p:nvSpPr>
          <p:cNvPr id="3" name="Content Placeholder 2"/>
          <p:cNvSpPr>
            <a:spLocks noGrp="1"/>
          </p:cNvSpPr>
          <p:nvPr>
            <p:ph idx="1"/>
          </p:nvPr>
        </p:nvSpPr>
        <p:spPr/>
        <p:txBody>
          <a:bodyPr/>
          <a:lstStyle/>
          <a:p>
            <a:r>
              <a:rPr lang="en-US" dirty="0"/>
              <a:t>Determine screening or pre-interview questions</a:t>
            </a:r>
          </a:p>
          <a:p>
            <a:r>
              <a:rPr lang="en-US" dirty="0"/>
              <a:t>Determine the behavioral / situational questions</a:t>
            </a:r>
          </a:p>
          <a:p>
            <a:r>
              <a:rPr lang="en-US" dirty="0"/>
              <a:t>Determine the baseline for scoring the responses</a:t>
            </a:r>
          </a:p>
          <a:p>
            <a:r>
              <a:rPr lang="en-US" dirty="0"/>
              <a:t>Determine how to make a hiring decision and job offer</a:t>
            </a:r>
          </a:p>
        </p:txBody>
      </p:sp>
    </p:spTree>
    <p:extLst>
      <p:ext uri="{BB962C8B-B14F-4D97-AF65-F5344CB8AC3E}">
        <p14:creationId xmlns:p14="http://schemas.microsoft.com/office/powerpoint/2010/main" val="53801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Screening or Pre-Interview Questions</a:t>
            </a:r>
            <a:endParaRPr lang="en-US" dirty="0"/>
          </a:p>
        </p:txBody>
      </p:sp>
      <p:sp>
        <p:nvSpPr>
          <p:cNvPr id="5" name="Content Placeholder 4"/>
          <p:cNvSpPr>
            <a:spLocks noGrp="1"/>
          </p:cNvSpPr>
          <p:nvPr>
            <p:ph idx="1"/>
          </p:nvPr>
        </p:nvSpPr>
        <p:spPr/>
        <p:txBody>
          <a:bodyPr>
            <a:normAutofit fontScale="92500"/>
          </a:bodyPr>
          <a:lstStyle/>
          <a:p>
            <a:pPr marL="0" indent="0">
              <a:buNone/>
            </a:pPr>
            <a:r>
              <a:rPr lang="en-US" dirty="0"/>
              <a:t>Are they qualified?</a:t>
            </a:r>
          </a:p>
          <a:p>
            <a:pPr lvl="1"/>
            <a:r>
              <a:rPr lang="en-US" dirty="0"/>
              <a:t>What experience do you have supporting people with disabilities or children?</a:t>
            </a:r>
          </a:p>
          <a:p>
            <a:pPr lvl="1"/>
            <a:r>
              <a:rPr lang="en-US" dirty="0"/>
              <a:t>How did you hear about this job?</a:t>
            </a:r>
          </a:p>
          <a:p>
            <a:pPr lvl="1"/>
            <a:r>
              <a:rPr lang="en-US" dirty="0"/>
              <a:t>Do you have a valid driver’s license?</a:t>
            </a:r>
          </a:p>
          <a:p>
            <a:pPr lvl="1"/>
            <a:r>
              <a:rPr lang="en-US" dirty="0"/>
              <a:t>Can you lift a certain number of pounds?</a:t>
            </a:r>
          </a:p>
          <a:p>
            <a:pPr lvl="1"/>
            <a:r>
              <a:rPr lang="en-US" dirty="0"/>
              <a:t>Have you ever been convicted of…</a:t>
            </a:r>
          </a:p>
          <a:p>
            <a:pPr lvl="1"/>
            <a:r>
              <a:rPr lang="en-US" dirty="0"/>
              <a:t>Are you available to work specific days and hours when there are openings?</a:t>
            </a:r>
          </a:p>
        </p:txBody>
      </p:sp>
    </p:spTree>
    <p:extLst>
      <p:ext uri="{BB962C8B-B14F-4D97-AF65-F5344CB8AC3E}">
        <p14:creationId xmlns:p14="http://schemas.microsoft.com/office/powerpoint/2010/main" val="206713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Arial"/>
              </a:rPr>
              <a:t>Components of the Structured Interview </a:t>
            </a:r>
            <a:endParaRPr lang="en-US" dirty="0"/>
          </a:p>
        </p:txBody>
      </p:sp>
      <p:sp>
        <p:nvSpPr>
          <p:cNvPr id="3" name="Content Placeholder 2"/>
          <p:cNvSpPr>
            <a:spLocks noGrp="1"/>
          </p:cNvSpPr>
          <p:nvPr>
            <p:ph idx="1"/>
          </p:nvPr>
        </p:nvSpPr>
        <p:spPr/>
        <p:txBody>
          <a:bodyPr>
            <a:normAutofit/>
          </a:bodyPr>
          <a:lstStyle/>
          <a:p>
            <a:pPr marL="0" lvl="0" indent="0">
              <a:buNone/>
            </a:pPr>
            <a:r>
              <a:rPr lang="en-US" dirty="0">
                <a:sym typeface="Arial"/>
              </a:rPr>
              <a:t>Use consistent interview questions for all candidates.</a:t>
            </a:r>
          </a:p>
          <a:p>
            <a:pPr lvl="1"/>
            <a:r>
              <a:rPr lang="en-US" dirty="0">
                <a:sym typeface="Arial"/>
              </a:rPr>
              <a:t>Include frontline supervisors and the best DSPs to determine the questions and the score guide</a:t>
            </a:r>
          </a:p>
          <a:p>
            <a:pPr lvl="1"/>
            <a:r>
              <a:rPr lang="en-US" dirty="0">
                <a:sym typeface="Arial"/>
              </a:rPr>
              <a:t>Job-related questions may be based upon the National Alliance for Direct Support Professionals (NADSP) Competency Areas</a:t>
            </a:r>
            <a:endParaRPr lang="en-US" dirty="0"/>
          </a:p>
          <a:p>
            <a:pPr lvl="1"/>
            <a:r>
              <a:rPr lang="en-US" dirty="0">
                <a:sym typeface="Arial"/>
              </a:rPr>
              <a:t>Ask all candidates the same intentional, job-related questions</a:t>
            </a:r>
          </a:p>
        </p:txBody>
      </p:sp>
    </p:spTree>
    <p:extLst>
      <p:ext uri="{BB962C8B-B14F-4D97-AF65-F5344CB8AC3E}">
        <p14:creationId xmlns:p14="http://schemas.microsoft.com/office/powerpoint/2010/main" val="83266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0331" y="5854449"/>
            <a:ext cx="1523999" cy="369332"/>
          </a:xfrm>
          <a:prstGeom prst="rect">
            <a:avLst/>
          </a:prstGeom>
          <a:noFill/>
        </p:spPr>
        <p:txBody>
          <a:bodyPr wrap="square" rtlCol="0">
            <a:spAutoFit/>
          </a:bodyPr>
          <a:lstStyle/>
          <a:p>
            <a:pPr algn="r"/>
            <a:r>
              <a:rPr lang="en-US" dirty="0">
                <a:solidFill>
                  <a:schemeClr val="bg1">
                    <a:lumMod val="50000"/>
                  </a:schemeClr>
                </a:solidFill>
              </a:rPr>
              <a:t>Hewitt 2017</a:t>
            </a:r>
          </a:p>
        </p:txBody>
      </p:sp>
      <p:sp>
        <p:nvSpPr>
          <p:cNvPr id="2" name="Title 1"/>
          <p:cNvSpPr>
            <a:spLocks noGrp="1"/>
          </p:cNvSpPr>
          <p:nvPr>
            <p:ph type="title"/>
          </p:nvPr>
        </p:nvSpPr>
        <p:spPr>
          <a:xfrm>
            <a:off x="838200" y="365125"/>
            <a:ext cx="11353800" cy="1325563"/>
          </a:xfrm>
        </p:spPr>
        <p:txBody>
          <a:bodyPr>
            <a:normAutofit/>
          </a:bodyPr>
          <a:lstStyle/>
          <a:p>
            <a:r>
              <a:rPr lang="en-US" sz="4000" dirty="0"/>
              <a:t>Direct Support Professionals Scope of Practice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63182" y="1517616"/>
            <a:ext cx="5657113" cy="4351338"/>
          </a:xfrm>
        </p:spPr>
      </p:pic>
    </p:spTree>
    <p:extLst>
      <p:ext uri="{BB962C8B-B14F-4D97-AF65-F5344CB8AC3E}">
        <p14:creationId xmlns:p14="http://schemas.microsoft.com/office/powerpoint/2010/main" val="28943433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12998</TotalTime>
  <Words>6627</Words>
  <Application>Microsoft Office PowerPoint</Application>
  <PresentationFormat>Widescreen</PresentationFormat>
  <Paragraphs>516</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Open Sans Light</vt:lpstr>
      <vt:lpstr>Open Sans Semibold</vt:lpstr>
      <vt:lpstr>Wingdings</vt:lpstr>
      <vt:lpstr>Office Theme</vt:lpstr>
      <vt:lpstr>PowerPoint Presentation</vt:lpstr>
      <vt:lpstr> </vt:lpstr>
      <vt:lpstr>A Structured Behavioral Interview</vt:lpstr>
      <vt:lpstr>Example:</vt:lpstr>
      <vt:lpstr>Structured Behavioral Interviews for DSPs</vt:lpstr>
      <vt:lpstr>Structured Behavioral Interviews</vt:lpstr>
      <vt:lpstr>Screening or Pre-Interview Questions</vt:lpstr>
      <vt:lpstr>Components of the Structured Interview </vt:lpstr>
      <vt:lpstr>Direct Support Professionals Scope of Practice</vt:lpstr>
      <vt:lpstr>Developing the Questions</vt:lpstr>
      <vt:lpstr>Behavioral and Situational Questions</vt:lpstr>
      <vt:lpstr>Behavioral Questions – Example 1</vt:lpstr>
      <vt:lpstr>Behavioral Questions – Example 2</vt:lpstr>
      <vt:lpstr>Behavioral Questions – Example 3</vt:lpstr>
      <vt:lpstr>Behavioral Questions – Example 4</vt:lpstr>
      <vt:lpstr>Behavioral Questions – Example 5</vt:lpstr>
      <vt:lpstr>Situational Questions</vt:lpstr>
      <vt:lpstr>Which type of interview question is most effective?</vt:lpstr>
      <vt:lpstr>Eliciting More Information</vt:lpstr>
      <vt:lpstr>Bonus Question to Gauge Their Interest</vt:lpstr>
      <vt:lpstr>Additional Considerations</vt:lpstr>
      <vt:lpstr>Work Samples</vt:lpstr>
      <vt:lpstr>The Score Guide</vt:lpstr>
      <vt:lpstr>Consistency in Scoring</vt:lpstr>
      <vt:lpstr>Developing the Score Guide</vt:lpstr>
      <vt:lpstr>Example Interview Question:</vt:lpstr>
      <vt:lpstr>Example Response Score Guide</vt:lpstr>
      <vt:lpstr>Know your expectations</vt:lpstr>
      <vt:lpstr>Making a Final Hiring Decision</vt:lpstr>
      <vt:lpstr>Matching </vt:lpstr>
      <vt:lpstr>Job Carving</vt:lpstr>
      <vt:lpstr>Extending a Job Offer</vt:lpstr>
      <vt:lpstr>“No Offer” Communication</vt:lpstr>
      <vt:lpstr>Take Away</vt:lpstr>
      <vt:lpstr>Resources</vt:lpstr>
      <vt:lpstr>Contacts</vt:lpstr>
      <vt:lpstr>Questions? </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and Matching</dc:title>
  <dc:creator>Laurie "Chet" Tschetter</dc:creator>
  <cp:lastModifiedBy>tsch0042@ad.umn.edu</cp:lastModifiedBy>
  <cp:revision>424</cp:revision>
  <dcterms:created xsi:type="dcterms:W3CDTF">2019-07-13T17:40:34Z</dcterms:created>
  <dcterms:modified xsi:type="dcterms:W3CDTF">2021-08-17T20:44:24Z</dcterms:modified>
</cp:coreProperties>
</file>