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8" r:id="rId1"/>
  </p:sldMasterIdLst>
  <p:notesMasterIdLst>
    <p:notesMasterId r:id="rId30"/>
  </p:notesMasterIdLst>
  <p:handoutMasterIdLst>
    <p:handoutMasterId r:id="rId31"/>
  </p:handoutMasterIdLst>
  <p:sldIdLst>
    <p:sldId id="349" r:id="rId2"/>
    <p:sldId id="317" r:id="rId3"/>
    <p:sldId id="318" r:id="rId4"/>
    <p:sldId id="322" r:id="rId5"/>
    <p:sldId id="323" r:id="rId6"/>
    <p:sldId id="341" r:id="rId7"/>
    <p:sldId id="346" r:id="rId8"/>
    <p:sldId id="321" r:id="rId9"/>
    <p:sldId id="326" r:id="rId10"/>
    <p:sldId id="327" r:id="rId11"/>
    <p:sldId id="324" r:id="rId12"/>
    <p:sldId id="345" r:id="rId13"/>
    <p:sldId id="338" r:id="rId14"/>
    <p:sldId id="339" r:id="rId15"/>
    <p:sldId id="329" r:id="rId16"/>
    <p:sldId id="330" r:id="rId17"/>
    <p:sldId id="331" r:id="rId18"/>
    <p:sldId id="332" r:id="rId19"/>
    <p:sldId id="333" r:id="rId20"/>
    <p:sldId id="336" r:id="rId21"/>
    <p:sldId id="334" r:id="rId22"/>
    <p:sldId id="335" r:id="rId23"/>
    <p:sldId id="337" r:id="rId24"/>
    <p:sldId id="340" r:id="rId25"/>
    <p:sldId id="342" r:id="rId26"/>
    <p:sldId id="343" r:id="rId27"/>
    <p:sldId id="351" r:id="rId28"/>
    <p:sldId id="350" r:id="rId2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rah Hall" initials="SH" lastIdx="4" clrIdx="0"/>
  <p:cmAuthor id="2" name="Nancy J McCulloh" initials="NM" lastIdx="5" clrIdx="1"/>
  <p:cmAuthor id="3" name="Barbara A Kleist" initials="BAK" lastIdx="11" clrIdx="2">
    <p:extLst>
      <p:ext uri="{19B8F6BF-5375-455C-9EA6-DF929625EA0E}">
        <p15:presenceInfo xmlns:p15="http://schemas.microsoft.com/office/powerpoint/2012/main" userId="Barbara A Kleist" providerId="None"/>
      </p:ext>
    </p:extLst>
  </p:cmAuthor>
  <p:cmAuthor id="4" name="Mark R Olson" initials="MRO" lastIdx="13" clrIdx="3">
    <p:extLst>
      <p:ext uri="{19B8F6BF-5375-455C-9EA6-DF929625EA0E}">
        <p15:presenceInfo xmlns:p15="http://schemas.microsoft.com/office/powerpoint/2012/main" userId="Mark R Olson" providerId="None"/>
      </p:ext>
    </p:extLst>
  </p:cmAuthor>
  <p:cmAuthor id="5" name="Mark R Olson" initials="MO" lastIdx="5" clrIdx="4">
    <p:extLst>
      <p:ext uri="{19B8F6BF-5375-455C-9EA6-DF929625EA0E}">
        <p15:presenceInfo xmlns:p15="http://schemas.microsoft.com/office/powerpoint/2012/main" userId="EHd3Pgdp5i7dhbdwc4Ze92AQwsWDw0wFWqC60k/Y7rc="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C768C"/>
    <a:srgbClr val="8EC7D7"/>
    <a:srgbClr val="FFFFFF"/>
    <a:srgbClr val="CBCBCB"/>
    <a:srgbClr val="72727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18" autoAdjust="0"/>
    <p:restoredTop sz="45381" autoAdjust="0"/>
  </p:normalViewPr>
  <p:slideViewPr>
    <p:cSldViewPr snapToGrid="0">
      <p:cViewPr varScale="1">
        <p:scale>
          <a:sx n="51" d="100"/>
          <a:sy n="51" d="100"/>
        </p:scale>
        <p:origin x="285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A630089-2A74-CF45-8837-042A082AE21F}" type="doc">
      <dgm:prSet loTypeId="urn:microsoft.com/office/officeart/2005/8/layout/cycle2" loCatId="" qsTypeId="urn:microsoft.com/office/officeart/2005/8/quickstyle/simple1" qsCatId="simple" csTypeId="urn:microsoft.com/office/officeart/2005/8/colors/accent1_2" csCatId="accent1" phldr="1"/>
      <dgm:spPr/>
      <dgm:t>
        <a:bodyPr/>
        <a:lstStyle/>
        <a:p>
          <a:endParaRPr lang="en-US"/>
        </a:p>
      </dgm:t>
    </dgm:pt>
    <dgm:pt modelId="{04FE9EAF-B392-E842-AE62-0078E84F8DB8}">
      <dgm:prSet phldrT="[Text]"/>
      <dgm:spPr/>
      <dgm:t>
        <a:bodyPr/>
        <a:lstStyle/>
        <a:p>
          <a:r>
            <a:rPr lang="en-US" dirty="0">
              <a:latin typeface="Open Sans" panose="020B0606030504020204" pitchFamily="34" charset="0"/>
              <a:ea typeface="Open Sans" panose="020B0606030504020204" pitchFamily="34" charset="0"/>
              <a:cs typeface="Open Sans" panose="020B0606030504020204" pitchFamily="34" charset="0"/>
            </a:rPr>
            <a:t>Analyze</a:t>
          </a:r>
        </a:p>
      </dgm:t>
    </dgm:pt>
    <dgm:pt modelId="{93FF00CA-D827-F94F-A58C-94D286883040}" type="parTrans" cxnId="{5D2FD6FA-3B31-B847-ADEB-A5DAEA9AAC2C}">
      <dgm:prSet/>
      <dgm:spPr/>
      <dgm:t>
        <a:bodyPr/>
        <a:lstStyle/>
        <a:p>
          <a:endParaRPr lang="en-US"/>
        </a:p>
      </dgm:t>
    </dgm:pt>
    <dgm:pt modelId="{BBEA79F9-C1AE-1040-86B0-E160CECE57EE}" type="sibTrans" cxnId="{5D2FD6FA-3B31-B847-ADEB-A5DAEA9AAC2C}">
      <dgm:prSet/>
      <dgm:spPr/>
      <dgm:t>
        <a:bodyPr/>
        <a:lstStyle/>
        <a:p>
          <a:endParaRPr lang="en-US"/>
        </a:p>
      </dgm:t>
    </dgm:pt>
    <dgm:pt modelId="{39729398-E077-354A-87FC-51C271699FB3}">
      <dgm:prSet phldrT="[Text]"/>
      <dgm:spPr/>
      <dgm:t>
        <a:bodyPr/>
        <a:lstStyle/>
        <a:p>
          <a:r>
            <a:rPr lang="en-US" dirty="0">
              <a:latin typeface="Open Sans" panose="020B0606030504020204" pitchFamily="34" charset="0"/>
              <a:ea typeface="Open Sans" panose="020B0606030504020204" pitchFamily="34" charset="0"/>
              <a:cs typeface="Open Sans" panose="020B0606030504020204" pitchFamily="34" charset="0"/>
            </a:rPr>
            <a:t>Design</a:t>
          </a:r>
        </a:p>
      </dgm:t>
    </dgm:pt>
    <dgm:pt modelId="{BFCF50BB-5E04-F64D-82E9-4D0A496FEE1F}" type="parTrans" cxnId="{15946192-0E37-0A4D-8CCF-D11B108B4B8B}">
      <dgm:prSet/>
      <dgm:spPr/>
      <dgm:t>
        <a:bodyPr/>
        <a:lstStyle/>
        <a:p>
          <a:endParaRPr lang="en-US"/>
        </a:p>
      </dgm:t>
    </dgm:pt>
    <dgm:pt modelId="{C5E1E3D3-929E-7248-93B7-737181A5AEB7}" type="sibTrans" cxnId="{15946192-0E37-0A4D-8CCF-D11B108B4B8B}">
      <dgm:prSet/>
      <dgm:spPr/>
      <dgm:t>
        <a:bodyPr/>
        <a:lstStyle/>
        <a:p>
          <a:endParaRPr lang="en-US"/>
        </a:p>
      </dgm:t>
    </dgm:pt>
    <dgm:pt modelId="{95E93347-DE3D-AF49-AF5B-0AB8F3FD0A2B}">
      <dgm:prSet phldrT="[Text]"/>
      <dgm:spPr/>
      <dgm:t>
        <a:bodyPr/>
        <a:lstStyle/>
        <a:p>
          <a:r>
            <a:rPr lang="en-US" dirty="0">
              <a:latin typeface="Open Sans" panose="020B0606030504020204" pitchFamily="34" charset="0"/>
              <a:ea typeface="Open Sans" panose="020B0606030504020204" pitchFamily="34" charset="0"/>
              <a:cs typeface="Open Sans" panose="020B0606030504020204" pitchFamily="34" charset="0"/>
            </a:rPr>
            <a:t>Develop</a:t>
          </a:r>
        </a:p>
      </dgm:t>
    </dgm:pt>
    <dgm:pt modelId="{311E73EF-53BF-224C-BE8A-186AD50C891C}" type="parTrans" cxnId="{C04A602C-53A7-ED4A-9FF1-D19EB13D4BAE}">
      <dgm:prSet/>
      <dgm:spPr/>
      <dgm:t>
        <a:bodyPr/>
        <a:lstStyle/>
        <a:p>
          <a:endParaRPr lang="en-US"/>
        </a:p>
      </dgm:t>
    </dgm:pt>
    <dgm:pt modelId="{9EB782D3-FC38-6E4A-A0D6-0F108D5BB745}" type="sibTrans" cxnId="{C04A602C-53A7-ED4A-9FF1-D19EB13D4BAE}">
      <dgm:prSet/>
      <dgm:spPr/>
      <dgm:t>
        <a:bodyPr/>
        <a:lstStyle/>
        <a:p>
          <a:endParaRPr lang="en-US"/>
        </a:p>
      </dgm:t>
    </dgm:pt>
    <dgm:pt modelId="{9C763FDD-72CF-1946-8579-2AD3834D4F69}">
      <dgm:prSet phldrT="[Text]"/>
      <dgm:spPr/>
      <dgm:t>
        <a:bodyPr/>
        <a:lstStyle/>
        <a:p>
          <a:r>
            <a:rPr lang="en-US" dirty="0">
              <a:latin typeface="Open Sans" panose="020B0606030504020204" pitchFamily="34" charset="0"/>
              <a:ea typeface="Open Sans" panose="020B0606030504020204" pitchFamily="34" charset="0"/>
              <a:cs typeface="Open Sans" panose="020B0606030504020204" pitchFamily="34" charset="0"/>
            </a:rPr>
            <a:t>Implement</a:t>
          </a:r>
        </a:p>
      </dgm:t>
    </dgm:pt>
    <dgm:pt modelId="{95AF4C48-69B0-D444-B74F-82BB56318D2A}" type="parTrans" cxnId="{AFAA078E-C766-3547-A8AA-171C24E40FD1}">
      <dgm:prSet/>
      <dgm:spPr/>
      <dgm:t>
        <a:bodyPr/>
        <a:lstStyle/>
        <a:p>
          <a:endParaRPr lang="en-US"/>
        </a:p>
      </dgm:t>
    </dgm:pt>
    <dgm:pt modelId="{6DCE19B2-D6B9-AA45-8967-FB43238BBEEE}" type="sibTrans" cxnId="{AFAA078E-C766-3547-A8AA-171C24E40FD1}">
      <dgm:prSet/>
      <dgm:spPr/>
      <dgm:t>
        <a:bodyPr/>
        <a:lstStyle/>
        <a:p>
          <a:endParaRPr lang="en-US"/>
        </a:p>
      </dgm:t>
    </dgm:pt>
    <dgm:pt modelId="{0F1CD29E-C27A-9047-86ED-4CE8F9ABA977}">
      <dgm:prSet phldrT="[Text]"/>
      <dgm:spPr/>
      <dgm:t>
        <a:bodyPr/>
        <a:lstStyle/>
        <a:p>
          <a:r>
            <a:rPr lang="en-US" dirty="0">
              <a:latin typeface="Open Sans" panose="020B0606030504020204" pitchFamily="34" charset="0"/>
              <a:ea typeface="Open Sans" panose="020B0606030504020204" pitchFamily="34" charset="0"/>
              <a:cs typeface="Open Sans" panose="020B0606030504020204" pitchFamily="34" charset="0"/>
            </a:rPr>
            <a:t>Evaluate</a:t>
          </a:r>
        </a:p>
      </dgm:t>
    </dgm:pt>
    <dgm:pt modelId="{8BA2DA8B-717C-0743-ADDE-BD0C67CC51E4}" type="parTrans" cxnId="{733B0185-EFEB-EA4A-9DF2-91BB1D1E0AFD}">
      <dgm:prSet/>
      <dgm:spPr/>
      <dgm:t>
        <a:bodyPr/>
        <a:lstStyle/>
        <a:p>
          <a:endParaRPr lang="en-US"/>
        </a:p>
      </dgm:t>
    </dgm:pt>
    <dgm:pt modelId="{60E311F5-D7BC-674C-9C85-8FA637E0563E}" type="sibTrans" cxnId="{733B0185-EFEB-EA4A-9DF2-91BB1D1E0AFD}">
      <dgm:prSet/>
      <dgm:spPr/>
      <dgm:t>
        <a:bodyPr/>
        <a:lstStyle/>
        <a:p>
          <a:endParaRPr lang="en-US"/>
        </a:p>
      </dgm:t>
    </dgm:pt>
    <dgm:pt modelId="{4685CE2F-C4A5-334B-9A7A-9EB60B10E8FB}" type="pres">
      <dgm:prSet presAssocID="{6A630089-2A74-CF45-8837-042A082AE21F}" presName="cycle" presStyleCnt="0">
        <dgm:presLayoutVars>
          <dgm:dir/>
          <dgm:resizeHandles val="exact"/>
        </dgm:presLayoutVars>
      </dgm:prSet>
      <dgm:spPr/>
    </dgm:pt>
    <dgm:pt modelId="{77322F5F-EEAE-4142-BA2F-E9969589C42E}" type="pres">
      <dgm:prSet presAssocID="{04FE9EAF-B392-E842-AE62-0078E84F8DB8}" presName="node" presStyleLbl="node1" presStyleIdx="0" presStyleCnt="5">
        <dgm:presLayoutVars>
          <dgm:bulletEnabled val="1"/>
        </dgm:presLayoutVars>
      </dgm:prSet>
      <dgm:spPr/>
    </dgm:pt>
    <dgm:pt modelId="{B71D8180-B551-214F-AABF-714EEF3C5AF6}" type="pres">
      <dgm:prSet presAssocID="{BBEA79F9-C1AE-1040-86B0-E160CECE57EE}" presName="sibTrans" presStyleLbl="sibTrans2D1" presStyleIdx="0" presStyleCnt="5"/>
      <dgm:spPr/>
    </dgm:pt>
    <dgm:pt modelId="{CB3C73D6-BB77-3E49-AFE7-16373B6638E2}" type="pres">
      <dgm:prSet presAssocID="{BBEA79F9-C1AE-1040-86B0-E160CECE57EE}" presName="connectorText" presStyleLbl="sibTrans2D1" presStyleIdx="0" presStyleCnt="5"/>
      <dgm:spPr/>
    </dgm:pt>
    <dgm:pt modelId="{490CA149-BE51-5044-B329-54FDDC0575D4}" type="pres">
      <dgm:prSet presAssocID="{39729398-E077-354A-87FC-51C271699FB3}" presName="node" presStyleLbl="node1" presStyleIdx="1" presStyleCnt="5">
        <dgm:presLayoutVars>
          <dgm:bulletEnabled val="1"/>
        </dgm:presLayoutVars>
      </dgm:prSet>
      <dgm:spPr/>
    </dgm:pt>
    <dgm:pt modelId="{7BF35B4F-5738-874E-A78B-630CFB1AFE5F}" type="pres">
      <dgm:prSet presAssocID="{C5E1E3D3-929E-7248-93B7-737181A5AEB7}" presName="sibTrans" presStyleLbl="sibTrans2D1" presStyleIdx="1" presStyleCnt="5"/>
      <dgm:spPr/>
    </dgm:pt>
    <dgm:pt modelId="{F2E37E68-6B90-064B-A171-C99AB02C4B29}" type="pres">
      <dgm:prSet presAssocID="{C5E1E3D3-929E-7248-93B7-737181A5AEB7}" presName="connectorText" presStyleLbl="sibTrans2D1" presStyleIdx="1" presStyleCnt="5"/>
      <dgm:spPr/>
    </dgm:pt>
    <dgm:pt modelId="{82204B42-4D8F-AF4B-B5AD-5D5874790EF9}" type="pres">
      <dgm:prSet presAssocID="{95E93347-DE3D-AF49-AF5B-0AB8F3FD0A2B}" presName="node" presStyleLbl="node1" presStyleIdx="2" presStyleCnt="5">
        <dgm:presLayoutVars>
          <dgm:bulletEnabled val="1"/>
        </dgm:presLayoutVars>
      </dgm:prSet>
      <dgm:spPr/>
    </dgm:pt>
    <dgm:pt modelId="{E822F931-F7F4-F940-A4B0-6A212D28559A}" type="pres">
      <dgm:prSet presAssocID="{9EB782D3-FC38-6E4A-A0D6-0F108D5BB745}" presName="sibTrans" presStyleLbl="sibTrans2D1" presStyleIdx="2" presStyleCnt="5"/>
      <dgm:spPr/>
    </dgm:pt>
    <dgm:pt modelId="{8D79F26D-EA7E-9F43-9A18-913BFA123432}" type="pres">
      <dgm:prSet presAssocID="{9EB782D3-FC38-6E4A-A0D6-0F108D5BB745}" presName="connectorText" presStyleLbl="sibTrans2D1" presStyleIdx="2" presStyleCnt="5"/>
      <dgm:spPr/>
    </dgm:pt>
    <dgm:pt modelId="{4F0B429C-B7EF-1741-8AF6-D047BDB06318}" type="pres">
      <dgm:prSet presAssocID="{9C763FDD-72CF-1946-8579-2AD3834D4F69}" presName="node" presStyleLbl="node1" presStyleIdx="3" presStyleCnt="5">
        <dgm:presLayoutVars>
          <dgm:bulletEnabled val="1"/>
        </dgm:presLayoutVars>
      </dgm:prSet>
      <dgm:spPr/>
    </dgm:pt>
    <dgm:pt modelId="{C10AAC4E-E9EE-0941-B8C4-E73BEA673515}" type="pres">
      <dgm:prSet presAssocID="{6DCE19B2-D6B9-AA45-8967-FB43238BBEEE}" presName="sibTrans" presStyleLbl="sibTrans2D1" presStyleIdx="3" presStyleCnt="5"/>
      <dgm:spPr/>
    </dgm:pt>
    <dgm:pt modelId="{DC6D4DFD-7E7B-CA4E-AC1A-66B94258196A}" type="pres">
      <dgm:prSet presAssocID="{6DCE19B2-D6B9-AA45-8967-FB43238BBEEE}" presName="connectorText" presStyleLbl="sibTrans2D1" presStyleIdx="3" presStyleCnt="5"/>
      <dgm:spPr/>
    </dgm:pt>
    <dgm:pt modelId="{60B47ABF-C8B8-504A-9356-3C21DB862FA5}" type="pres">
      <dgm:prSet presAssocID="{0F1CD29E-C27A-9047-86ED-4CE8F9ABA977}" presName="node" presStyleLbl="node1" presStyleIdx="4" presStyleCnt="5">
        <dgm:presLayoutVars>
          <dgm:bulletEnabled val="1"/>
        </dgm:presLayoutVars>
      </dgm:prSet>
      <dgm:spPr/>
    </dgm:pt>
    <dgm:pt modelId="{7A51EB92-3ED1-834F-8B4B-6217450482F0}" type="pres">
      <dgm:prSet presAssocID="{60E311F5-D7BC-674C-9C85-8FA637E0563E}" presName="sibTrans" presStyleLbl="sibTrans2D1" presStyleIdx="4" presStyleCnt="5"/>
      <dgm:spPr/>
    </dgm:pt>
    <dgm:pt modelId="{8C2802F1-9309-5249-84E6-9A0BFD1C4DCF}" type="pres">
      <dgm:prSet presAssocID="{60E311F5-D7BC-674C-9C85-8FA637E0563E}" presName="connectorText" presStyleLbl="sibTrans2D1" presStyleIdx="4" presStyleCnt="5"/>
      <dgm:spPr/>
    </dgm:pt>
  </dgm:ptLst>
  <dgm:cxnLst>
    <dgm:cxn modelId="{B918070D-F2FC-2D4B-9CFF-A38389528DEF}" type="presOf" srcId="{9EB782D3-FC38-6E4A-A0D6-0F108D5BB745}" destId="{E822F931-F7F4-F940-A4B0-6A212D28559A}" srcOrd="0" destOrd="0" presId="urn:microsoft.com/office/officeart/2005/8/layout/cycle2"/>
    <dgm:cxn modelId="{5C704612-5ECB-784C-B817-390EF79B801A}" type="presOf" srcId="{6DCE19B2-D6B9-AA45-8967-FB43238BBEEE}" destId="{C10AAC4E-E9EE-0941-B8C4-E73BEA673515}" srcOrd="0" destOrd="0" presId="urn:microsoft.com/office/officeart/2005/8/layout/cycle2"/>
    <dgm:cxn modelId="{FEEF501A-E36A-D84D-A4C2-765D30DD6969}" type="presOf" srcId="{39729398-E077-354A-87FC-51C271699FB3}" destId="{490CA149-BE51-5044-B329-54FDDC0575D4}" srcOrd="0" destOrd="0" presId="urn:microsoft.com/office/officeart/2005/8/layout/cycle2"/>
    <dgm:cxn modelId="{037F542B-BFD0-6A43-8040-3AEC23527AB3}" type="presOf" srcId="{9EB782D3-FC38-6E4A-A0D6-0F108D5BB745}" destId="{8D79F26D-EA7E-9F43-9A18-913BFA123432}" srcOrd="1" destOrd="0" presId="urn:microsoft.com/office/officeart/2005/8/layout/cycle2"/>
    <dgm:cxn modelId="{C04A602C-53A7-ED4A-9FF1-D19EB13D4BAE}" srcId="{6A630089-2A74-CF45-8837-042A082AE21F}" destId="{95E93347-DE3D-AF49-AF5B-0AB8F3FD0A2B}" srcOrd="2" destOrd="0" parTransId="{311E73EF-53BF-224C-BE8A-186AD50C891C}" sibTransId="{9EB782D3-FC38-6E4A-A0D6-0F108D5BB745}"/>
    <dgm:cxn modelId="{4BC9B63C-601B-F54E-9EBB-8CCF3D2D5F77}" type="presOf" srcId="{0F1CD29E-C27A-9047-86ED-4CE8F9ABA977}" destId="{60B47ABF-C8B8-504A-9356-3C21DB862FA5}" srcOrd="0" destOrd="0" presId="urn:microsoft.com/office/officeart/2005/8/layout/cycle2"/>
    <dgm:cxn modelId="{5AF8CC49-6620-8E4D-9391-21F0C0D0C84F}" type="presOf" srcId="{BBEA79F9-C1AE-1040-86B0-E160CECE57EE}" destId="{B71D8180-B551-214F-AABF-714EEF3C5AF6}" srcOrd="0" destOrd="0" presId="urn:microsoft.com/office/officeart/2005/8/layout/cycle2"/>
    <dgm:cxn modelId="{49BB214E-4F0C-2B40-AC8B-9DE87B49D702}" type="presOf" srcId="{95E93347-DE3D-AF49-AF5B-0AB8F3FD0A2B}" destId="{82204B42-4D8F-AF4B-B5AD-5D5874790EF9}" srcOrd="0" destOrd="0" presId="urn:microsoft.com/office/officeart/2005/8/layout/cycle2"/>
    <dgm:cxn modelId="{122E606F-E6A3-CB4D-A4F8-AD671D137F7D}" type="presOf" srcId="{C5E1E3D3-929E-7248-93B7-737181A5AEB7}" destId="{F2E37E68-6B90-064B-A171-C99AB02C4B29}" srcOrd="1" destOrd="0" presId="urn:microsoft.com/office/officeart/2005/8/layout/cycle2"/>
    <dgm:cxn modelId="{733B0185-EFEB-EA4A-9DF2-91BB1D1E0AFD}" srcId="{6A630089-2A74-CF45-8837-042A082AE21F}" destId="{0F1CD29E-C27A-9047-86ED-4CE8F9ABA977}" srcOrd="4" destOrd="0" parTransId="{8BA2DA8B-717C-0743-ADDE-BD0C67CC51E4}" sibTransId="{60E311F5-D7BC-674C-9C85-8FA637E0563E}"/>
    <dgm:cxn modelId="{AFAA078E-C766-3547-A8AA-171C24E40FD1}" srcId="{6A630089-2A74-CF45-8837-042A082AE21F}" destId="{9C763FDD-72CF-1946-8579-2AD3834D4F69}" srcOrd="3" destOrd="0" parTransId="{95AF4C48-69B0-D444-B74F-82BB56318D2A}" sibTransId="{6DCE19B2-D6B9-AA45-8967-FB43238BBEEE}"/>
    <dgm:cxn modelId="{15946192-0E37-0A4D-8CCF-D11B108B4B8B}" srcId="{6A630089-2A74-CF45-8837-042A082AE21F}" destId="{39729398-E077-354A-87FC-51C271699FB3}" srcOrd="1" destOrd="0" parTransId="{BFCF50BB-5E04-F64D-82E9-4D0A496FEE1F}" sibTransId="{C5E1E3D3-929E-7248-93B7-737181A5AEB7}"/>
    <dgm:cxn modelId="{8DFD2695-F5AA-AF4D-B0AD-54F4F3433AF9}" type="presOf" srcId="{BBEA79F9-C1AE-1040-86B0-E160CECE57EE}" destId="{CB3C73D6-BB77-3E49-AFE7-16373B6638E2}" srcOrd="1" destOrd="0" presId="urn:microsoft.com/office/officeart/2005/8/layout/cycle2"/>
    <dgm:cxn modelId="{AFD55AAB-EB4E-5E45-9695-F23F536038FC}" type="presOf" srcId="{60E311F5-D7BC-674C-9C85-8FA637E0563E}" destId="{8C2802F1-9309-5249-84E6-9A0BFD1C4DCF}" srcOrd="1" destOrd="0" presId="urn:microsoft.com/office/officeart/2005/8/layout/cycle2"/>
    <dgm:cxn modelId="{BBD4F5AE-6181-9640-94A1-D5026F9502D3}" type="presOf" srcId="{60E311F5-D7BC-674C-9C85-8FA637E0563E}" destId="{7A51EB92-3ED1-834F-8B4B-6217450482F0}" srcOrd="0" destOrd="0" presId="urn:microsoft.com/office/officeart/2005/8/layout/cycle2"/>
    <dgm:cxn modelId="{67719DBA-3324-794A-862C-4FA2608B5F8C}" type="presOf" srcId="{C5E1E3D3-929E-7248-93B7-737181A5AEB7}" destId="{7BF35B4F-5738-874E-A78B-630CFB1AFE5F}" srcOrd="0" destOrd="0" presId="urn:microsoft.com/office/officeart/2005/8/layout/cycle2"/>
    <dgm:cxn modelId="{27883FBF-CFEA-A644-A948-25CEF2FE28BE}" type="presOf" srcId="{04FE9EAF-B392-E842-AE62-0078E84F8DB8}" destId="{77322F5F-EEAE-4142-BA2F-E9969589C42E}" srcOrd="0" destOrd="0" presId="urn:microsoft.com/office/officeart/2005/8/layout/cycle2"/>
    <dgm:cxn modelId="{45D361C3-40D3-D747-9C87-31E55AED1CD8}" type="presOf" srcId="{6DCE19B2-D6B9-AA45-8967-FB43238BBEEE}" destId="{DC6D4DFD-7E7B-CA4E-AC1A-66B94258196A}" srcOrd="1" destOrd="0" presId="urn:microsoft.com/office/officeart/2005/8/layout/cycle2"/>
    <dgm:cxn modelId="{369DF5E1-289E-9B40-A4CF-2FADC379161C}" type="presOf" srcId="{6A630089-2A74-CF45-8837-042A082AE21F}" destId="{4685CE2F-C4A5-334B-9A7A-9EB60B10E8FB}" srcOrd="0" destOrd="0" presId="urn:microsoft.com/office/officeart/2005/8/layout/cycle2"/>
    <dgm:cxn modelId="{1F773EF4-2672-664B-905E-0EA333542B3C}" type="presOf" srcId="{9C763FDD-72CF-1946-8579-2AD3834D4F69}" destId="{4F0B429C-B7EF-1741-8AF6-D047BDB06318}" srcOrd="0" destOrd="0" presId="urn:microsoft.com/office/officeart/2005/8/layout/cycle2"/>
    <dgm:cxn modelId="{5D2FD6FA-3B31-B847-ADEB-A5DAEA9AAC2C}" srcId="{6A630089-2A74-CF45-8837-042A082AE21F}" destId="{04FE9EAF-B392-E842-AE62-0078E84F8DB8}" srcOrd="0" destOrd="0" parTransId="{93FF00CA-D827-F94F-A58C-94D286883040}" sibTransId="{BBEA79F9-C1AE-1040-86B0-E160CECE57EE}"/>
    <dgm:cxn modelId="{B2353A70-D3DB-DF45-86D1-6202C094A86B}" type="presParOf" srcId="{4685CE2F-C4A5-334B-9A7A-9EB60B10E8FB}" destId="{77322F5F-EEAE-4142-BA2F-E9969589C42E}" srcOrd="0" destOrd="0" presId="urn:microsoft.com/office/officeart/2005/8/layout/cycle2"/>
    <dgm:cxn modelId="{86E344F5-1BAC-7A43-BC32-1C09142CF746}" type="presParOf" srcId="{4685CE2F-C4A5-334B-9A7A-9EB60B10E8FB}" destId="{B71D8180-B551-214F-AABF-714EEF3C5AF6}" srcOrd="1" destOrd="0" presId="urn:microsoft.com/office/officeart/2005/8/layout/cycle2"/>
    <dgm:cxn modelId="{479837C2-4DD8-B849-BF14-C89FF2208D57}" type="presParOf" srcId="{B71D8180-B551-214F-AABF-714EEF3C5AF6}" destId="{CB3C73D6-BB77-3E49-AFE7-16373B6638E2}" srcOrd="0" destOrd="0" presId="urn:microsoft.com/office/officeart/2005/8/layout/cycle2"/>
    <dgm:cxn modelId="{151A53B6-9B89-D34D-8D1B-3E0EF57BEB23}" type="presParOf" srcId="{4685CE2F-C4A5-334B-9A7A-9EB60B10E8FB}" destId="{490CA149-BE51-5044-B329-54FDDC0575D4}" srcOrd="2" destOrd="0" presId="urn:microsoft.com/office/officeart/2005/8/layout/cycle2"/>
    <dgm:cxn modelId="{3994184A-0642-F146-AA06-A7B300EA96B6}" type="presParOf" srcId="{4685CE2F-C4A5-334B-9A7A-9EB60B10E8FB}" destId="{7BF35B4F-5738-874E-A78B-630CFB1AFE5F}" srcOrd="3" destOrd="0" presId="urn:microsoft.com/office/officeart/2005/8/layout/cycle2"/>
    <dgm:cxn modelId="{E33C027E-6E5A-FB43-AC65-225C5279806B}" type="presParOf" srcId="{7BF35B4F-5738-874E-A78B-630CFB1AFE5F}" destId="{F2E37E68-6B90-064B-A171-C99AB02C4B29}" srcOrd="0" destOrd="0" presId="urn:microsoft.com/office/officeart/2005/8/layout/cycle2"/>
    <dgm:cxn modelId="{3F17024F-F2AB-BD49-99A0-C6CC9F00080D}" type="presParOf" srcId="{4685CE2F-C4A5-334B-9A7A-9EB60B10E8FB}" destId="{82204B42-4D8F-AF4B-B5AD-5D5874790EF9}" srcOrd="4" destOrd="0" presId="urn:microsoft.com/office/officeart/2005/8/layout/cycle2"/>
    <dgm:cxn modelId="{22FAA174-A3F8-064B-8FE7-DA23D1CFB8C9}" type="presParOf" srcId="{4685CE2F-C4A5-334B-9A7A-9EB60B10E8FB}" destId="{E822F931-F7F4-F940-A4B0-6A212D28559A}" srcOrd="5" destOrd="0" presId="urn:microsoft.com/office/officeart/2005/8/layout/cycle2"/>
    <dgm:cxn modelId="{2676E549-E5AD-D641-A8FA-080D673EF43D}" type="presParOf" srcId="{E822F931-F7F4-F940-A4B0-6A212D28559A}" destId="{8D79F26D-EA7E-9F43-9A18-913BFA123432}" srcOrd="0" destOrd="0" presId="urn:microsoft.com/office/officeart/2005/8/layout/cycle2"/>
    <dgm:cxn modelId="{F4370F30-B903-CF45-BEE8-811B1344F6F8}" type="presParOf" srcId="{4685CE2F-C4A5-334B-9A7A-9EB60B10E8FB}" destId="{4F0B429C-B7EF-1741-8AF6-D047BDB06318}" srcOrd="6" destOrd="0" presId="urn:microsoft.com/office/officeart/2005/8/layout/cycle2"/>
    <dgm:cxn modelId="{5FE999C6-1584-F240-BA58-4EDD79677BD7}" type="presParOf" srcId="{4685CE2F-C4A5-334B-9A7A-9EB60B10E8FB}" destId="{C10AAC4E-E9EE-0941-B8C4-E73BEA673515}" srcOrd="7" destOrd="0" presId="urn:microsoft.com/office/officeart/2005/8/layout/cycle2"/>
    <dgm:cxn modelId="{5F6D12C2-2659-7944-B316-A32F2729F81D}" type="presParOf" srcId="{C10AAC4E-E9EE-0941-B8C4-E73BEA673515}" destId="{DC6D4DFD-7E7B-CA4E-AC1A-66B94258196A}" srcOrd="0" destOrd="0" presId="urn:microsoft.com/office/officeart/2005/8/layout/cycle2"/>
    <dgm:cxn modelId="{9E421FFE-04BF-1D48-B4A1-039B97DD485B}" type="presParOf" srcId="{4685CE2F-C4A5-334B-9A7A-9EB60B10E8FB}" destId="{60B47ABF-C8B8-504A-9356-3C21DB862FA5}" srcOrd="8" destOrd="0" presId="urn:microsoft.com/office/officeart/2005/8/layout/cycle2"/>
    <dgm:cxn modelId="{8397CD02-2786-484D-903F-7C2553AE911D}" type="presParOf" srcId="{4685CE2F-C4A5-334B-9A7A-9EB60B10E8FB}" destId="{7A51EB92-3ED1-834F-8B4B-6217450482F0}" srcOrd="9" destOrd="0" presId="urn:microsoft.com/office/officeart/2005/8/layout/cycle2"/>
    <dgm:cxn modelId="{6A6BF61A-7DE8-484A-9FBD-0D24A84F488C}" type="presParOf" srcId="{7A51EB92-3ED1-834F-8B4B-6217450482F0}" destId="{8C2802F1-9309-5249-84E6-9A0BFD1C4DCF}" srcOrd="0" destOrd="0" presId="urn:microsoft.com/office/officeart/2005/8/layout/cycle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322F5F-EEAE-4142-BA2F-E9969589C42E}">
      <dsp:nvSpPr>
        <dsp:cNvPr id="0" name=""/>
        <dsp:cNvSpPr/>
      </dsp:nvSpPr>
      <dsp:spPr>
        <a:xfrm>
          <a:off x="4600575" y="231"/>
          <a:ext cx="1314449" cy="131444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US" sz="1300" kern="1200" dirty="0">
              <a:latin typeface="Open Sans" panose="020B0606030504020204" pitchFamily="34" charset="0"/>
              <a:ea typeface="Open Sans" panose="020B0606030504020204" pitchFamily="34" charset="0"/>
              <a:cs typeface="Open Sans" panose="020B0606030504020204" pitchFamily="34" charset="0"/>
            </a:rPr>
            <a:t>Analyze</a:t>
          </a:r>
        </a:p>
      </dsp:txBody>
      <dsp:txXfrm>
        <a:off x="4793072" y="192728"/>
        <a:ext cx="929455" cy="929455"/>
      </dsp:txXfrm>
    </dsp:sp>
    <dsp:sp modelId="{B71D8180-B551-214F-AABF-714EEF3C5AF6}">
      <dsp:nvSpPr>
        <dsp:cNvPr id="0" name=""/>
        <dsp:cNvSpPr/>
      </dsp:nvSpPr>
      <dsp:spPr>
        <a:xfrm rot="2160000">
          <a:off x="5873411" y="1009740"/>
          <a:ext cx="349131" cy="44362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US" sz="1100" kern="1200"/>
        </a:p>
      </dsp:txBody>
      <dsp:txXfrm>
        <a:off x="5883413" y="1067683"/>
        <a:ext cx="244392" cy="266176"/>
      </dsp:txXfrm>
    </dsp:sp>
    <dsp:sp modelId="{490CA149-BE51-5044-B329-54FDDC0575D4}">
      <dsp:nvSpPr>
        <dsp:cNvPr id="0" name=""/>
        <dsp:cNvSpPr/>
      </dsp:nvSpPr>
      <dsp:spPr>
        <a:xfrm>
          <a:off x="6196918" y="1160042"/>
          <a:ext cx="1314449" cy="131444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US" sz="1300" kern="1200" dirty="0">
              <a:latin typeface="Open Sans" panose="020B0606030504020204" pitchFamily="34" charset="0"/>
              <a:ea typeface="Open Sans" panose="020B0606030504020204" pitchFamily="34" charset="0"/>
              <a:cs typeface="Open Sans" panose="020B0606030504020204" pitchFamily="34" charset="0"/>
            </a:rPr>
            <a:t>Design</a:t>
          </a:r>
        </a:p>
      </dsp:txBody>
      <dsp:txXfrm>
        <a:off x="6389415" y="1352539"/>
        <a:ext cx="929455" cy="929455"/>
      </dsp:txXfrm>
    </dsp:sp>
    <dsp:sp modelId="{7BF35B4F-5738-874E-A78B-630CFB1AFE5F}">
      <dsp:nvSpPr>
        <dsp:cNvPr id="0" name=""/>
        <dsp:cNvSpPr/>
      </dsp:nvSpPr>
      <dsp:spPr>
        <a:xfrm rot="6480000">
          <a:off x="6377756" y="2524363"/>
          <a:ext cx="349131" cy="44362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US" sz="1100" kern="1200"/>
        </a:p>
      </dsp:txBody>
      <dsp:txXfrm rot="10800000">
        <a:off x="6446309" y="2563282"/>
        <a:ext cx="244392" cy="266176"/>
      </dsp:txXfrm>
    </dsp:sp>
    <dsp:sp modelId="{82204B42-4D8F-AF4B-B5AD-5D5874790EF9}">
      <dsp:nvSpPr>
        <dsp:cNvPr id="0" name=""/>
        <dsp:cNvSpPr/>
      </dsp:nvSpPr>
      <dsp:spPr>
        <a:xfrm>
          <a:off x="5587169" y="3036656"/>
          <a:ext cx="1314449" cy="131444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US" sz="1300" kern="1200" dirty="0">
              <a:latin typeface="Open Sans" panose="020B0606030504020204" pitchFamily="34" charset="0"/>
              <a:ea typeface="Open Sans" panose="020B0606030504020204" pitchFamily="34" charset="0"/>
              <a:cs typeface="Open Sans" panose="020B0606030504020204" pitchFamily="34" charset="0"/>
            </a:rPr>
            <a:t>Develop</a:t>
          </a:r>
        </a:p>
      </dsp:txBody>
      <dsp:txXfrm>
        <a:off x="5779666" y="3229153"/>
        <a:ext cx="929455" cy="929455"/>
      </dsp:txXfrm>
    </dsp:sp>
    <dsp:sp modelId="{E822F931-F7F4-F940-A4B0-6A212D28559A}">
      <dsp:nvSpPr>
        <dsp:cNvPr id="0" name=""/>
        <dsp:cNvSpPr/>
      </dsp:nvSpPr>
      <dsp:spPr>
        <a:xfrm rot="10800000">
          <a:off x="5093115" y="3472068"/>
          <a:ext cx="349131" cy="44362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US" sz="1100" kern="1200"/>
        </a:p>
      </dsp:txBody>
      <dsp:txXfrm rot="10800000">
        <a:off x="5197854" y="3560793"/>
        <a:ext cx="244392" cy="266176"/>
      </dsp:txXfrm>
    </dsp:sp>
    <dsp:sp modelId="{4F0B429C-B7EF-1741-8AF6-D047BDB06318}">
      <dsp:nvSpPr>
        <dsp:cNvPr id="0" name=""/>
        <dsp:cNvSpPr/>
      </dsp:nvSpPr>
      <dsp:spPr>
        <a:xfrm>
          <a:off x="3613980" y="3036656"/>
          <a:ext cx="1314449" cy="131444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US" sz="1300" kern="1200" dirty="0">
              <a:latin typeface="Open Sans" panose="020B0606030504020204" pitchFamily="34" charset="0"/>
              <a:ea typeface="Open Sans" panose="020B0606030504020204" pitchFamily="34" charset="0"/>
              <a:cs typeface="Open Sans" panose="020B0606030504020204" pitchFamily="34" charset="0"/>
            </a:rPr>
            <a:t>Implement</a:t>
          </a:r>
        </a:p>
      </dsp:txBody>
      <dsp:txXfrm>
        <a:off x="3806477" y="3229153"/>
        <a:ext cx="929455" cy="929455"/>
      </dsp:txXfrm>
    </dsp:sp>
    <dsp:sp modelId="{C10AAC4E-E9EE-0941-B8C4-E73BEA673515}">
      <dsp:nvSpPr>
        <dsp:cNvPr id="0" name=""/>
        <dsp:cNvSpPr/>
      </dsp:nvSpPr>
      <dsp:spPr>
        <a:xfrm rot="15120000">
          <a:off x="3794818" y="2543158"/>
          <a:ext cx="349131" cy="44362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US" sz="1100" kern="1200"/>
        </a:p>
      </dsp:txBody>
      <dsp:txXfrm rot="10800000">
        <a:off x="3863371" y="2681689"/>
        <a:ext cx="244392" cy="266176"/>
      </dsp:txXfrm>
    </dsp:sp>
    <dsp:sp modelId="{60B47ABF-C8B8-504A-9356-3C21DB862FA5}">
      <dsp:nvSpPr>
        <dsp:cNvPr id="0" name=""/>
        <dsp:cNvSpPr/>
      </dsp:nvSpPr>
      <dsp:spPr>
        <a:xfrm>
          <a:off x="3004231" y="1160042"/>
          <a:ext cx="1314449" cy="1314449"/>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US" sz="1300" kern="1200" dirty="0">
              <a:latin typeface="Open Sans" panose="020B0606030504020204" pitchFamily="34" charset="0"/>
              <a:ea typeface="Open Sans" panose="020B0606030504020204" pitchFamily="34" charset="0"/>
              <a:cs typeface="Open Sans" panose="020B0606030504020204" pitchFamily="34" charset="0"/>
            </a:rPr>
            <a:t>Evaluate</a:t>
          </a:r>
        </a:p>
      </dsp:txBody>
      <dsp:txXfrm>
        <a:off x="3196728" y="1352539"/>
        <a:ext cx="929455" cy="929455"/>
      </dsp:txXfrm>
    </dsp:sp>
    <dsp:sp modelId="{7A51EB92-3ED1-834F-8B4B-6217450482F0}">
      <dsp:nvSpPr>
        <dsp:cNvPr id="0" name=""/>
        <dsp:cNvSpPr/>
      </dsp:nvSpPr>
      <dsp:spPr>
        <a:xfrm rot="19440000">
          <a:off x="4277068" y="1021356"/>
          <a:ext cx="349131" cy="44362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US" sz="1100" kern="1200"/>
        </a:p>
      </dsp:txBody>
      <dsp:txXfrm>
        <a:off x="4287070" y="1140863"/>
        <a:ext cx="244392" cy="266176"/>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E429896D-C9C1-47DB-A997-257E72FA77F0}" type="datetimeFigureOut">
              <a:rPr lang="en-US" smtClean="0"/>
              <a:t>7/22/2021</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6012CC78-E28D-49F4-ABD0-6A736B94F475}" type="slidenum">
              <a:rPr lang="en-US" smtClean="0"/>
              <a:t>‹#›</a:t>
            </a:fld>
            <a:endParaRPr lang="en-US"/>
          </a:p>
        </p:txBody>
      </p:sp>
    </p:spTree>
    <p:extLst>
      <p:ext uri="{BB962C8B-B14F-4D97-AF65-F5344CB8AC3E}">
        <p14:creationId xmlns:p14="http://schemas.microsoft.com/office/powerpoint/2010/main" val="407239315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7841" cy="1702575"/>
          </a:xfrm>
          <a:prstGeom prst="rect">
            <a:avLst/>
          </a:prstGeom>
        </p:spPr>
        <p:txBody>
          <a:bodyPr vert="horz" lIns="159252" tIns="79626" rIns="159252" bIns="79626" rtlCol="0"/>
          <a:lstStyle>
            <a:lvl1pPr algn="l">
              <a:defRPr sz="2100"/>
            </a:lvl1pPr>
          </a:lstStyle>
          <a:p>
            <a:endParaRPr lang="en-US"/>
          </a:p>
        </p:txBody>
      </p:sp>
      <p:sp>
        <p:nvSpPr>
          <p:cNvPr id="3" name="Date Placeholder 2"/>
          <p:cNvSpPr>
            <a:spLocks noGrp="1"/>
          </p:cNvSpPr>
          <p:nvPr>
            <p:ph type="dt" idx="1"/>
          </p:nvPr>
        </p:nvSpPr>
        <p:spPr>
          <a:xfrm>
            <a:off x="3970940" y="0"/>
            <a:ext cx="3037841" cy="1702575"/>
          </a:xfrm>
          <a:prstGeom prst="rect">
            <a:avLst/>
          </a:prstGeom>
        </p:spPr>
        <p:txBody>
          <a:bodyPr vert="horz" lIns="159252" tIns="79626" rIns="159252" bIns="79626" rtlCol="0"/>
          <a:lstStyle>
            <a:lvl1pPr algn="r">
              <a:defRPr sz="2100"/>
            </a:lvl1pPr>
          </a:lstStyle>
          <a:p>
            <a:fld id="{4E3E5196-8469-4FD3-88E2-15649FDE16B1}" type="datetimeFigureOut">
              <a:rPr lang="en-US" smtClean="0"/>
              <a:t>7/22/2021</a:t>
            </a:fld>
            <a:endParaRPr lang="en-US"/>
          </a:p>
        </p:txBody>
      </p:sp>
      <p:sp>
        <p:nvSpPr>
          <p:cNvPr id="4" name="Slide Image Placeholder 3"/>
          <p:cNvSpPr>
            <a:spLocks noGrp="1" noRot="1" noChangeAspect="1"/>
          </p:cNvSpPr>
          <p:nvPr>
            <p:ph type="sldImg" idx="2"/>
          </p:nvPr>
        </p:nvSpPr>
        <p:spPr>
          <a:xfrm>
            <a:off x="-6673850" y="4241800"/>
            <a:ext cx="20358100" cy="11452225"/>
          </a:xfrm>
          <a:prstGeom prst="rect">
            <a:avLst/>
          </a:prstGeom>
          <a:noFill/>
          <a:ln w="12700">
            <a:solidFill>
              <a:prstClr val="black"/>
            </a:solidFill>
          </a:ln>
        </p:spPr>
        <p:txBody>
          <a:bodyPr vert="horz" lIns="159252" tIns="79626" rIns="159252" bIns="79626" rtlCol="0" anchor="ctr"/>
          <a:lstStyle/>
          <a:p>
            <a:endParaRPr lang="en-US"/>
          </a:p>
        </p:txBody>
      </p:sp>
      <p:sp>
        <p:nvSpPr>
          <p:cNvPr id="5" name="Notes Placeholder 4"/>
          <p:cNvSpPr>
            <a:spLocks noGrp="1"/>
          </p:cNvSpPr>
          <p:nvPr>
            <p:ph type="body" sz="quarter" idx="3"/>
          </p:nvPr>
        </p:nvSpPr>
        <p:spPr>
          <a:xfrm>
            <a:off x="701041" y="16330559"/>
            <a:ext cx="5608320" cy="13361365"/>
          </a:xfrm>
          <a:prstGeom prst="rect">
            <a:avLst/>
          </a:prstGeom>
        </p:spPr>
        <p:txBody>
          <a:bodyPr vert="horz" lIns="159252" tIns="79626" rIns="159252" bIns="79626"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32231059"/>
            <a:ext cx="3037841" cy="1702571"/>
          </a:xfrm>
          <a:prstGeom prst="rect">
            <a:avLst/>
          </a:prstGeom>
        </p:spPr>
        <p:txBody>
          <a:bodyPr vert="horz" lIns="159252" tIns="79626" rIns="159252" bIns="79626" rtlCol="0" anchor="b"/>
          <a:lstStyle>
            <a:lvl1pPr algn="l">
              <a:defRPr sz="2100"/>
            </a:lvl1pPr>
          </a:lstStyle>
          <a:p>
            <a:endParaRPr lang="en-US"/>
          </a:p>
        </p:txBody>
      </p:sp>
      <p:sp>
        <p:nvSpPr>
          <p:cNvPr id="7" name="Slide Number Placeholder 6"/>
          <p:cNvSpPr>
            <a:spLocks noGrp="1"/>
          </p:cNvSpPr>
          <p:nvPr>
            <p:ph type="sldNum" sz="quarter" idx="5"/>
          </p:nvPr>
        </p:nvSpPr>
        <p:spPr>
          <a:xfrm>
            <a:off x="3970940" y="32231059"/>
            <a:ext cx="3037841" cy="1702571"/>
          </a:xfrm>
          <a:prstGeom prst="rect">
            <a:avLst/>
          </a:prstGeom>
        </p:spPr>
        <p:txBody>
          <a:bodyPr vert="horz" lIns="159252" tIns="79626" rIns="159252" bIns="79626" rtlCol="0" anchor="b"/>
          <a:lstStyle>
            <a:lvl1pPr algn="r">
              <a:defRPr sz="2100"/>
            </a:lvl1pPr>
          </a:lstStyle>
          <a:p>
            <a:fld id="{C940E140-93E8-471F-9349-F0BB6098DEA7}" type="slidenum">
              <a:rPr lang="en-US" smtClean="0"/>
              <a:t>‹#›</a:t>
            </a:fld>
            <a:endParaRPr lang="en-US"/>
          </a:p>
        </p:txBody>
      </p:sp>
    </p:spTree>
    <p:extLst>
      <p:ext uri="{BB962C8B-B14F-4D97-AF65-F5344CB8AC3E}">
        <p14:creationId xmlns:p14="http://schemas.microsoft.com/office/powerpoint/2010/main" val="321849078"/>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hyperlink" Target="https://www.who.int/occupational_health/topics/stressatwp/en/" TargetMode="External"/><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3" Type="http://schemas.openxmlformats.org/officeDocument/2006/relationships/hyperlink" Target="https://ici.umn.edu/products/docs/Staff_Recruitment_book/Ch_5.pdf" TargetMode="External"/><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sz="1800" b="0" i="1" u="none" strike="noStrike" dirty="0">
                <a:solidFill>
                  <a:srgbClr val="000000"/>
                </a:solidFill>
                <a:effectLst/>
                <a:latin typeface="Calibri" panose="020F0502020204030204" pitchFamily="34" charset="0"/>
              </a:rPr>
              <a:t>Host and Co-host notes for pre-meeting setup</a:t>
            </a:r>
            <a:r>
              <a:rPr lang="en-US" sz="1800" b="0" i="0" u="none" strike="noStrike" dirty="0">
                <a:solidFill>
                  <a:srgbClr val="444444"/>
                </a:solidFill>
                <a:effectLst/>
                <a:latin typeface="Calibri" panose="020F0502020204030204" pitchFamily="34" charset="0"/>
              </a:rPr>
              <a:t>​</a:t>
            </a:r>
            <a:r>
              <a:rPr lang="en-US" sz="1800" b="0" i="0" dirty="0">
                <a:solidFill>
                  <a:srgbClr val="444444"/>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sz="1800" b="0" i="1" u="none" strike="noStrike" dirty="0">
                <a:solidFill>
                  <a:srgbClr val="000000"/>
                </a:solidFill>
                <a:effectLst/>
                <a:latin typeface="Calibri" panose="020F0502020204030204" pitchFamily="34" charset="0"/>
              </a:rPr>
              <a:t>Actions before the session:</a:t>
            </a:r>
            <a:r>
              <a:rPr lang="en-US" sz="1800" b="0" i="0" u="none" strike="noStrike" dirty="0">
                <a:solidFill>
                  <a:srgbClr val="444444"/>
                </a:solidFill>
                <a:effectLst/>
                <a:latin typeface="Calibri" panose="020F0502020204030204" pitchFamily="34" charset="0"/>
              </a:rPr>
              <a:t>​</a:t>
            </a:r>
            <a:r>
              <a:rPr lang="en-US" sz="1800" b="0" i="0" dirty="0">
                <a:solidFill>
                  <a:srgbClr val="444444"/>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marL="285750" indent="-285750" algn="l" rtl="0" fontAlgn="base">
              <a:buFont typeface="Wingdings" panose="05000000000000000000" pitchFamily="2" charset="2"/>
              <a:buChar char="Ø"/>
            </a:pPr>
            <a:r>
              <a:rPr lang="en-US" sz="1800" b="0" i="1" u="none" strike="noStrike" dirty="0">
                <a:solidFill>
                  <a:srgbClr val="000000"/>
                </a:solidFill>
                <a:effectLst/>
                <a:latin typeface="Calibri" panose="020F0502020204030204" pitchFamily="34" charset="0"/>
              </a:rPr>
              <a:t>Slide #1 – Update presenter names</a:t>
            </a:r>
            <a:r>
              <a:rPr lang="en-US" sz="1800" b="0" i="0" u="none" strike="noStrike" dirty="0">
                <a:solidFill>
                  <a:srgbClr val="444444"/>
                </a:solidFill>
                <a:effectLst/>
                <a:latin typeface="Calibri" panose="020F0502020204030204" pitchFamily="34" charset="0"/>
              </a:rPr>
              <a:t>​</a:t>
            </a:r>
            <a:r>
              <a:rPr lang="en-US" sz="1800" b="0" i="0" dirty="0">
                <a:solidFill>
                  <a:srgbClr val="444444"/>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marL="285750" indent="-285750" algn="l" rtl="0" fontAlgn="base">
              <a:buFont typeface="Wingdings" panose="05000000000000000000" pitchFamily="2" charset="2"/>
              <a:buChar char="Ø"/>
            </a:pPr>
            <a:r>
              <a:rPr lang="en-US" sz="1800" b="0" i="1" u="none" strike="noStrike" dirty="0">
                <a:solidFill>
                  <a:srgbClr val="000000"/>
                </a:solidFill>
                <a:effectLst/>
                <a:latin typeface="Calibri" panose="020F0502020204030204" pitchFamily="34" charset="0"/>
              </a:rPr>
              <a:t>Hide other region consultant slide, as applicable</a:t>
            </a:r>
            <a:r>
              <a:rPr lang="en-US" sz="1800" b="0" i="0" u="none" strike="noStrike" dirty="0">
                <a:solidFill>
                  <a:srgbClr val="444444"/>
                </a:solidFill>
                <a:effectLst/>
                <a:latin typeface="Calibri" panose="020F0502020204030204" pitchFamily="34" charset="0"/>
              </a:rPr>
              <a:t>​</a:t>
            </a:r>
            <a:r>
              <a:rPr lang="en-US" sz="1800" b="0" i="0" dirty="0">
                <a:solidFill>
                  <a:srgbClr val="444444"/>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marL="285750" indent="-285750" algn="l" rtl="0" fontAlgn="base">
              <a:buFont typeface="Wingdings" panose="05000000000000000000" pitchFamily="2" charset="2"/>
              <a:buChar char="Ø"/>
            </a:pPr>
            <a:r>
              <a:rPr lang="en-US" sz="1800" b="0" i="1" u="none" strike="noStrike" dirty="0">
                <a:solidFill>
                  <a:srgbClr val="000000"/>
                </a:solidFill>
                <a:effectLst/>
                <a:latin typeface="Calibri" panose="020F0502020204030204" pitchFamily="34" charset="0"/>
              </a:rPr>
              <a:t>Hide other regions workshop slide for Upcoming Workshops, as applicable</a:t>
            </a:r>
            <a:r>
              <a:rPr lang="en-US" sz="1800" b="0" i="0" u="none" strike="noStrike" dirty="0">
                <a:solidFill>
                  <a:srgbClr val="444444"/>
                </a:solidFill>
                <a:effectLst/>
                <a:latin typeface="Calibri" panose="020F0502020204030204" pitchFamily="34" charset="0"/>
              </a:rPr>
              <a:t>​</a:t>
            </a:r>
            <a:r>
              <a:rPr lang="en-US" sz="1800" b="0" i="0" dirty="0">
                <a:solidFill>
                  <a:srgbClr val="444444"/>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marL="0" indent="0" algn="l" rtl="0" fontAlgn="base">
              <a:buFont typeface="Wingdings" panose="05000000000000000000" pitchFamily="2" charset="2"/>
              <a:buNone/>
            </a:pPr>
            <a:r>
              <a:rPr lang="en-US" sz="1800" b="0" i="1" u="none" strike="noStrike" dirty="0">
                <a:solidFill>
                  <a:srgbClr val="000000"/>
                </a:solidFill>
                <a:effectLst/>
                <a:latin typeface="Calibri" panose="020F0502020204030204" pitchFamily="34" charset="0"/>
              </a:rPr>
              <a:t>In the Practice session before participants log on</a:t>
            </a:r>
            <a:r>
              <a:rPr lang="en-US" sz="1800" b="0" i="0" u="none" strike="noStrike" dirty="0">
                <a:solidFill>
                  <a:srgbClr val="444444"/>
                </a:solidFill>
                <a:effectLst/>
                <a:latin typeface="Calibri" panose="020F0502020204030204" pitchFamily="34" charset="0"/>
              </a:rPr>
              <a:t>​</a:t>
            </a:r>
            <a:r>
              <a:rPr lang="en-US" sz="1800" b="0" i="0" dirty="0">
                <a:solidFill>
                  <a:srgbClr val="444444"/>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marL="285750" indent="-285750" algn="l" rtl="0" fontAlgn="base">
              <a:buFont typeface="Wingdings" panose="05000000000000000000" pitchFamily="2" charset="2"/>
              <a:buChar char="Ø"/>
            </a:pPr>
            <a:r>
              <a:rPr lang="en-US" sz="1800" b="0" i="1" u="none" strike="noStrike" dirty="0">
                <a:solidFill>
                  <a:srgbClr val="000000"/>
                </a:solidFill>
                <a:effectLst/>
                <a:latin typeface="Calibri" panose="020F0502020204030204" pitchFamily="34" charset="0"/>
              </a:rPr>
              <a:t>Check that the presenter can share their screen and run videos as needed</a:t>
            </a:r>
            <a:r>
              <a:rPr lang="en-US" sz="1800" b="0" i="0" u="none" strike="noStrike" dirty="0">
                <a:solidFill>
                  <a:srgbClr val="444444"/>
                </a:solidFill>
                <a:effectLst/>
                <a:latin typeface="Calibri" panose="020F0502020204030204" pitchFamily="34" charset="0"/>
              </a:rPr>
              <a:t>​</a:t>
            </a:r>
            <a:r>
              <a:rPr lang="en-US" sz="1800" b="0" i="0" dirty="0">
                <a:solidFill>
                  <a:srgbClr val="444444"/>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marL="285750" indent="-285750" algn="l" rtl="0" fontAlgn="base">
              <a:buFont typeface="Wingdings" panose="05000000000000000000" pitchFamily="2" charset="2"/>
              <a:buChar char="Ø"/>
            </a:pPr>
            <a:r>
              <a:rPr lang="en-US" sz="1800" b="0" i="1" u="none" strike="noStrike" dirty="0">
                <a:solidFill>
                  <a:srgbClr val="000000"/>
                </a:solidFill>
                <a:effectLst/>
                <a:latin typeface="Calibri" panose="020F0502020204030204" pitchFamily="34" charset="0"/>
              </a:rPr>
              <a:t>Check that the presenter marks “Share Computer sounds” and “Optimize Screen sharing for video clip” so that any videos shown can be heard by others – it is on the same screen that you choose which screen to share. </a:t>
            </a:r>
            <a:r>
              <a:rPr lang="en-US" sz="1800" b="0" i="0" u="none" strike="noStrike" dirty="0">
                <a:solidFill>
                  <a:srgbClr val="444444"/>
                </a:solidFill>
                <a:effectLst/>
                <a:latin typeface="Calibri" panose="020F0502020204030204" pitchFamily="34" charset="0"/>
              </a:rPr>
              <a:t>​</a:t>
            </a:r>
            <a:r>
              <a:rPr lang="en-US" sz="1800" b="0" i="0" dirty="0">
                <a:solidFill>
                  <a:srgbClr val="444444"/>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marL="285750" indent="-285750" algn="l" rtl="0" fontAlgn="base">
              <a:buFont typeface="Wingdings" panose="05000000000000000000" pitchFamily="2" charset="2"/>
              <a:buChar char="Ø"/>
            </a:pPr>
            <a:r>
              <a:rPr lang="en-US" sz="1800" b="0" i="1" u="none" strike="noStrike" dirty="0">
                <a:solidFill>
                  <a:srgbClr val="000000"/>
                </a:solidFill>
                <a:effectLst/>
                <a:latin typeface="Calibri" panose="020F0502020204030204" pitchFamily="34" charset="0"/>
              </a:rPr>
              <a:t>Make Coaches "Co-hosts"</a:t>
            </a:r>
            <a:r>
              <a:rPr lang="en-US" sz="1800" b="0" i="0" u="none" strike="noStrike" dirty="0">
                <a:solidFill>
                  <a:srgbClr val="444444"/>
                </a:solidFill>
                <a:effectLst/>
                <a:latin typeface="Calibri" panose="020F0502020204030204" pitchFamily="34" charset="0"/>
              </a:rPr>
              <a:t>​</a:t>
            </a:r>
            <a:r>
              <a:rPr lang="en-US" sz="1800" b="0" i="0" dirty="0">
                <a:solidFill>
                  <a:srgbClr val="444444"/>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marL="285750" indent="-285750" algn="l" rtl="0" fontAlgn="base">
              <a:buFont typeface="Wingdings" panose="05000000000000000000" pitchFamily="2" charset="2"/>
              <a:buChar char="Ø"/>
            </a:pPr>
            <a:r>
              <a:rPr lang="en-US" sz="1800" b="0" i="1" u="none" strike="noStrike" dirty="0">
                <a:solidFill>
                  <a:srgbClr val="000000"/>
                </a:solidFill>
                <a:effectLst/>
                <a:latin typeface="Calibri" panose="020F0502020204030204" pitchFamily="34" charset="0"/>
              </a:rPr>
              <a:t>Confirm polls are loaded - host</a:t>
            </a:r>
            <a:r>
              <a:rPr lang="en-US" sz="1800" b="0" i="0" u="none" strike="noStrike" dirty="0">
                <a:solidFill>
                  <a:srgbClr val="444444"/>
                </a:solidFill>
                <a:effectLst/>
                <a:latin typeface="Calibri" panose="020F0502020204030204" pitchFamily="34" charset="0"/>
              </a:rPr>
              <a:t>​</a:t>
            </a:r>
            <a:r>
              <a:rPr lang="en-US" sz="1800" b="0" i="0" dirty="0">
                <a:solidFill>
                  <a:srgbClr val="444444"/>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marL="285750" indent="-285750" algn="l" rtl="0" fontAlgn="base">
              <a:buFont typeface="Wingdings" panose="05000000000000000000" pitchFamily="2" charset="2"/>
              <a:buChar char="Ø"/>
            </a:pPr>
            <a:r>
              <a:rPr lang="en-US" sz="1800" b="0" i="1" u="none" strike="noStrike" dirty="0">
                <a:solidFill>
                  <a:srgbClr val="000000"/>
                </a:solidFill>
                <a:effectLst/>
                <a:latin typeface="Calibri" panose="020F0502020204030204" pitchFamily="34" charset="0"/>
              </a:rPr>
              <a:t>Turn on transcript –host </a:t>
            </a:r>
            <a:r>
              <a:rPr lang="en-US" sz="1800" b="0" i="0" u="none" strike="noStrike" dirty="0">
                <a:solidFill>
                  <a:srgbClr val="444444"/>
                </a:solidFill>
                <a:effectLst/>
                <a:latin typeface="Calibri" panose="020F0502020204030204" pitchFamily="34" charset="0"/>
              </a:rPr>
              <a:t>​</a:t>
            </a:r>
            <a:r>
              <a:rPr lang="en-US" sz="1800" b="0" i="0" dirty="0">
                <a:solidFill>
                  <a:srgbClr val="444444"/>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marL="285750" indent="-285750" algn="l" rtl="0" fontAlgn="base">
              <a:buFont typeface="Wingdings" panose="05000000000000000000" pitchFamily="2" charset="2"/>
              <a:buChar char="Ø"/>
            </a:pPr>
            <a:r>
              <a:rPr lang="en-US" sz="1800" b="0" i="1" u="none" strike="noStrike" dirty="0">
                <a:solidFill>
                  <a:srgbClr val="000000"/>
                </a:solidFill>
                <a:effectLst/>
                <a:latin typeface="Calibri" panose="020F0502020204030204" pitchFamily="34" charset="0"/>
              </a:rPr>
              <a:t>Break-out Groups – host </a:t>
            </a:r>
            <a:r>
              <a:rPr lang="en-US" sz="1800" b="0" i="0" u="none" strike="noStrike" dirty="0">
                <a:solidFill>
                  <a:srgbClr val="444444"/>
                </a:solidFill>
                <a:effectLst/>
                <a:latin typeface="Calibri" panose="020F0502020204030204" pitchFamily="34" charset="0"/>
              </a:rPr>
              <a:t>​</a:t>
            </a:r>
            <a:r>
              <a:rPr lang="en-US" sz="1800" b="0" i="0" dirty="0">
                <a:solidFill>
                  <a:srgbClr val="444444"/>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marL="285750" indent="-285750" algn="l" rtl="0" fontAlgn="base">
              <a:buFont typeface="Wingdings" panose="05000000000000000000" pitchFamily="2" charset="2"/>
              <a:buChar char="Ø"/>
            </a:pPr>
            <a:r>
              <a:rPr lang="en-US" sz="1800" b="0" i="1" u="none" strike="noStrike" dirty="0">
                <a:solidFill>
                  <a:srgbClr val="000000"/>
                </a:solidFill>
                <a:effectLst/>
                <a:latin typeface="Calibri" panose="020F0502020204030204" pitchFamily="34" charset="0"/>
              </a:rPr>
              <a:t>Take attendance</a:t>
            </a:r>
            <a:r>
              <a:rPr lang="en-US" sz="1800" b="0" i="0" u="none" strike="noStrike" dirty="0">
                <a:solidFill>
                  <a:srgbClr val="444444"/>
                </a:solidFill>
                <a:effectLst/>
                <a:latin typeface="Calibri" panose="020F0502020204030204" pitchFamily="34" charset="0"/>
              </a:rPr>
              <a:t>​</a:t>
            </a:r>
            <a:r>
              <a:rPr lang="en-US" sz="1800" b="0" i="0" dirty="0">
                <a:solidFill>
                  <a:srgbClr val="444444"/>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marL="285750" indent="-285750" algn="l" rtl="0" fontAlgn="base">
              <a:buFont typeface="Wingdings" panose="05000000000000000000" pitchFamily="2" charset="2"/>
              <a:buChar char="Ø"/>
            </a:pPr>
            <a:r>
              <a:rPr lang="en-US" sz="1800" b="0" i="1" u="none" strike="noStrike" dirty="0">
                <a:solidFill>
                  <a:srgbClr val="000000"/>
                </a:solidFill>
                <a:effectLst/>
                <a:latin typeface="Calibri" panose="020F0502020204030204" pitchFamily="34" charset="0"/>
              </a:rPr>
              <a:t>Time keeper</a:t>
            </a:r>
            <a:r>
              <a:rPr lang="en-US" sz="1800" b="0" i="0" u="none" strike="noStrike" dirty="0">
                <a:solidFill>
                  <a:srgbClr val="444444"/>
                </a:solidFill>
                <a:effectLst/>
                <a:latin typeface="Calibri" panose="020F0502020204030204" pitchFamily="34" charset="0"/>
              </a:rPr>
              <a:t>​</a:t>
            </a:r>
            <a:r>
              <a:rPr lang="en-US" sz="1800" b="0" i="0" dirty="0">
                <a:solidFill>
                  <a:srgbClr val="444444"/>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marL="285750" indent="-285750" algn="l" rtl="0" fontAlgn="base">
              <a:buFont typeface="Wingdings" panose="05000000000000000000" pitchFamily="2" charset="2"/>
              <a:buChar char="Ø"/>
            </a:pPr>
            <a:r>
              <a:rPr lang="en-US" sz="1800" b="0" i="1" u="none" strike="noStrike" dirty="0">
                <a:solidFill>
                  <a:srgbClr val="000000"/>
                </a:solidFill>
                <a:effectLst/>
                <a:latin typeface="Calibri" panose="020F0502020204030204" pitchFamily="34" charset="0"/>
              </a:rPr>
              <a:t>Host / Welcome people as they arrive &amp; arrive late – assign someone</a:t>
            </a:r>
            <a:r>
              <a:rPr lang="en-US" sz="1800" b="0" i="0" u="none" strike="noStrike" dirty="0">
                <a:solidFill>
                  <a:srgbClr val="444444"/>
                </a:solidFill>
                <a:effectLst/>
                <a:latin typeface="Calibri" panose="020F0502020204030204" pitchFamily="34" charset="0"/>
              </a:rPr>
              <a:t>​</a:t>
            </a:r>
            <a:r>
              <a:rPr lang="en-US" sz="1800" b="0" i="0" dirty="0">
                <a:solidFill>
                  <a:srgbClr val="444444"/>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marL="285750" indent="-285750" algn="l" rtl="0" fontAlgn="base">
              <a:buFont typeface="Wingdings" panose="05000000000000000000" pitchFamily="2" charset="2"/>
              <a:buChar char="Ø"/>
            </a:pPr>
            <a:r>
              <a:rPr lang="en-US" sz="1800" b="0" i="1" u="none" strike="noStrike" dirty="0">
                <a:solidFill>
                  <a:srgbClr val="000000"/>
                </a:solidFill>
                <a:effectLst/>
                <a:latin typeface="Calibri" panose="020F0502020204030204" pitchFamily="34" charset="0"/>
              </a:rPr>
              <a:t>Monitor Chat – assign someone </a:t>
            </a:r>
            <a:r>
              <a:rPr lang="en-US" sz="1800" b="0" i="0" u="none" strike="noStrike" dirty="0">
                <a:solidFill>
                  <a:srgbClr val="444444"/>
                </a:solidFill>
                <a:effectLst/>
                <a:latin typeface="Calibri" panose="020F0502020204030204" pitchFamily="34" charset="0"/>
              </a:rPr>
              <a:t>​</a:t>
            </a:r>
            <a:r>
              <a:rPr lang="en-US" sz="1800" b="0" i="0" dirty="0">
                <a:solidFill>
                  <a:srgbClr val="444444"/>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marL="285750" indent="-285750" algn="l" rtl="0" fontAlgn="base">
              <a:buFont typeface="Wingdings" panose="05000000000000000000" pitchFamily="2" charset="2"/>
              <a:buChar char="Ø"/>
            </a:pPr>
            <a:r>
              <a:rPr lang="en-US" sz="1800" b="0" i="1" u="none" strike="noStrike" dirty="0">
                <a:solidFill>
                  <a:srgbClr val="000000"/>
                </a:solidFill>
                <a:effectLst/>
                <a:latin typeface="Calibri" panose="020F0502020204030204" pitchFamily="34" charset="0"/>
              </a:rPr>
              <a:t>Turn on record, as desired </a:t>
            </a:r>
            <a:r>
              <a:rPr lang="en-US" sz="1800" b="0" i="0" u="none" strike="noStrike" dirty="0">
                <a:solidFill>
                  <a:srgbClr val="444444"/>
                </a:solidFill>
                <a:effectLst/>
                <a:latin typeface="Calibri" panose="020F0502020204030204" pitchFamily="34" charset="0"/>
              </a:rPr>
              <a:t>​</a:t>
            </a:r>
            <a:r>
              <a:rPr lang="en-US" sz="1800" b="0" i="0" dirty="0">
                <a:solidFill>
                  <a:srgbClr val="444444"/>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marL="285750" indent="-285750" algn="l" rtl="0" fontAlgn="base">
              <a:buFont typeface="Wingdings" panose="05000000000000000000" pitchFamily="2" charset="2"/>
              <a:buChar char="Ø"/>
            </a:pPr>
            <a:r>
              <a:rPr lang="en-US" sz="1800" b="0" i="1" u="none" strike="noStrike" dirty="0">
                <a:solidFill>
                  <a:srgbClr val="000000"/>
                </a:solidFill>
                <a:effectLst/>
                <a:latin typeface="Calibri" panose="020F0502020204030204" pitchFamily="34" charset="0"/>
              </a:rPr>
              <a:t>Subtitles – turned on, each participant can control turning on and off </a:t>
            </a:r>
            <a:r>
              <a:rPr lang="en-US" sz="1800" b="0" i="0" u="none" strike="noStrike" dirty="0">
                <a:solidFill>
                  <a:srgbClr val="444444"/>
                </a:solidFill>
                <a:effectLst/>
                <a:latin typeface="Calibri" panose="020F0502020204030204" pitchFamily="34" charset="0"/>
              </a:rPr>
              <a:t>​</a:t>
            </a:r>
            <a:r>
              <a:rPr lang="en-US" sz="1800" b="0" i="0" dirty="0">
                <a:solidFill>
                  <a:srgbClr val="444444"/>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marL="285750" indent="-285750" algn="l" rtl="0" fontAlgn="base">
              <a:buFont typeface="Wingdings" panose="05000000000000000000" pitchFamily="2" charset="2"/>
              <a:buChar char="Ø"/>
            </a:pPr>
            <a:r>
              <a:rPr lang="en-US" sz="1800" b="0" i="1" u="none" strike="noStrike" dirty="0">
                <a:solidFill>
                  <a:srgbClr val="000000"/>
                </a:solidFill>
                <a:effectLst/>
                <a:latin typeface="Calibri" panose="020F0502020204030204" pitchFamily="34" charset="0"/>
              </a:rPr>
              <a:t>At end of presentation:</a:t>
            </a:r>
            <a:r>
              <a:rPr lang="en-US" sz="1800" b="0" i="0" u="none" strike="noStrike" dirty="0">
                <a:solidFill>
                  <a:srgbClr val="444444"/>
                </a:solidFill>
                <a:effectLst/>
                <a:latin typeface="Calibri" panose="020F0502020204030204" pitchFamily="34" charset="0"/>
              </a:rPr>
              <a:t>​</a:t>
            </a:r>
            <a:r>
              <a:rPr lang="en-US" sz="1800" b="0" i="0" dirty="0">
                <a:solidFill>
                  <a:srgbClr val="444444"/>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marL="285750" indent="-285750" algn="l" rtl="0" fontAlgn="base">
              <a:buFont typeface="Wingdings" panose="05000000000000000000" pitchFamily="2" charset="2"/>
              <a:buChar char="Ø"/>
            </a:pPr>
            <a:r>
              <a:rPr lang="en-US" sz="1800" b="0" i="1" u="none" strike="noStrike" dirty="0">
                <a:solidFill>
                  <a:srgbClr val="000000"/>
                </a:solidFill>
                <a:effectLst/>
                <a:latin typeface="Calibri" panose="020F0502020204030204" pitchFamily="34" charset="0"/>
              </a:rPr>
              <a:t>MAKE SURE TO STOP RECORDING AT THANK YOU SLIDE</a:t>
            </a:r>
            <a:r>
              <a:rPr lang="en-US" sz="1800" b="0" i="0" u="none" strike="noStrike" dirty="0">
                <a:solidFill>
                  <a:srgbClr val="444444"/>
                </a:solidFill>
                <a:effectLst/>
                <a:latin typeface="Calibri" panose="020F0502020204030204" pitchFamily="34" charset="0"/>
              </a:rPr>
              <a:t>​</a:t>
            </a:r>
            <a:r>
              <a:rPr lang="en-US" sz="1800" b="0" i="0" dirty="0">
                <a:solidFill>
                  <a:srgbClr val="444444"/>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algn="l" rtl="0" fontAlgn="base">
              <a:buFont typeface="Arial" panose="020B0604020202020204" pitchFamily="34" charset="0"/>
              <a:buNone/>
            </a:pPr>
            <a:r>
              <a:rPr lang="en-US" sz="1800" b="0" i="0" dirty="0">
                <a:solidFill>
                  <a:srgbClr val="444444"/>
                </a:solidFill>
                <a:effectLst/>
                <a:latin typeface="Arial" panose="020B0604020202020204" pitchFamily="34" charset="0"/>
              </a:rPr>
              <a:t>​</a:t>
            </a:r>
          </a:p>
          <a:p>
            <a:pPr algn="l" rtl="0" fontAlgn="base">
              <a:buFont typeface="Arial" panose="020B0604020202020204" pitchFamily="34" charset="0"/>
              <a:buNone/>
            </a:pPr>
            <a:r>
              <a:rPr lang="en-US" sz="1800" b="0" i="1" u="none" strike="noStrike" dirty="0">
                <a:solidFill>
                  <a:srgbClr val="000000"/>
                </a:solidFill>
                <a:effectLst/>
                <a:latin typeface="Calibri" panose="020F0502020204030204" pitchFamily="34" charset="0"/>
              </a:rPr>
              <a:t>Note to Facilitator</a:t>
            </a:r>
            <a:r>
              <a:rPr lang="en-US" sz="1800" b="0" i="0" u="none" strike="noStrike" dirty="0">
                <a:solidFill>
                  <a:srgbClr val="444444"/>
                </a:solidFill>
                <a:effectLst/>
                <a:latin typeface="Calibri" panose="020F0502020204030204" pitchFamily="34" charset="0"/>
              </a:rPr>
              <a:t>​</a:t>
            </a:r>
            <a:r>
              <a:rPr lang="en-US" sz="1800" b="0" i="0" dirty="0">
                <a:solidFill>
                  <a:srgbClr val="444444"/>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sz="1800" b="1" i="0" u="none" strike="noStrike" dirty="0">
                <a:solidFill>
                  <a:srgbClr val="000000"/>
                </a:solidFill>
                <a:effectLst/>
                <a:latin typeface="Calibri" panose="020F0502020204030204" pitchFamily="34" charset="0"/>
              </a:rPr>
              <a:t>Bold Text = Timing</a:t>
            </a:r>
            <a:r>
              <a:rPr lang="en-US" sz="1800" b="0" i="0" u="none" strike="noStrike" dirty="0">
                <a:solidFill>
                  <a:srgbClr val="000000"/>
                </a:solidFill>
                <a:effectLst/>
                <a:latin typeface="Calibri" panose="020F0502020204030204" pitchFamily="34" charset="0"/>
              </a:rPr>
              <a:t> </a:t>
            </a:r>
            <a:r>
              <a:rPr lang="en-US" sz="1800" b="0" i="0" u="none" strike="noStrike" dirty="0">
                <a:solidFill>
                  <a:srgbClr val="444444"/>
                </a:solidFill>
                <a:effectLst/>
                <a:latin typeface="Calibri" panose="020F0502020204030204" pitchFamily="34" charset="0"/>
              </a:rPr>
              <a:t>​</a:t>
            </a:r>
            <a:r>
              <a:rPr lang="en-US" sz="1800" b="0" i="0" dirty="0">
                <a:solidFill>
                  <a:srgbClr val="444444"/>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sz="1800" b="0" i="1" u="none" strike="noStrike" dirty="0">
                <a:solidFill>
                  <a:srgbClr val="000000"/>
                </a:solidFill>
                <a:effectLst/>
                <a:latin typeface="Calibri" panose="020F0502020204030204" pitchFamily="34" charset="0"/>
              </a:rPr>
              <a:t>Italicized Text = Notes – do not read</a:t>
            </a:r>
            <a:r>
              <a:rPr lang="en-US" sz="1800" b="0" i="0" u="none" strike="noStrike" dirty="0">
                <a:solidFill>
                  <a:srgbClr val="000000"/>
                </a:solidFill>
                <a:effectLst/>
                <a:latin typeface="Calibri" panose="020F0502020204030204" pitchFamily="34" charset="0"/>
              </a:rPr>
              <a:t> </a:t>
            </a:r>
            <a:r>
              <a:rPr lang="en-US" sz="1800" b="0" i="0" u="none" strike="noStrike" dirty="0">
                <a:solidFill>
                  <a:srgbClr val="444444"/>
                </a:solidFill>
                <a:effectLst/>
                <a:latin typeface="Calibri" panose="020F0502020204030204" pitchFamily="34" charset="0"/>
              </a:rPr>
              <a:t>​</a:t>
            </a:r>
            <a:r>
              <a:rPr lang="en-US" sz="1800" b="0" i="0" dirty="0">
                <a:solidFill>
                  <a:srgbClr val="444444"/>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sz="1800" b="0" i="0" u="none" strike="noStrike" dirty="0">
                <a:solidFill>
                  <a:srgbClr val="000000"/>
                </a:solidFill>
                <a:effectLst/>
                <a:latin typeface="Calibri" panose="020F0502020204030204" pitchFamily="34" charset="0"/>
              </a:rPr>
              <a:t>Regular Text = Talking Points </a:t>
            </a:r>
            <a:r>
              <a:rPr lang="en-US" sz="1800" b="0" i="0" u="none" strike="noStrike" dirty="0">
                <a:solidFill>
                  <a:srgbClr val="444444"/>
                </a:solidFill>
                <a:effectLst/>
                <a:latin typeface="Calibri" panose="020F0502020204030204" pitchFamily="34" charset="0"/>
              </a:rPr>
              <a:t>​</a:t>
            </a:r>
            <a:r>
              <a:rPr lang="en-US" sz="1800" b="0" i="0" dirty="0">
                <a:solidFill>
                  <a:srgbClr val="444444"/>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pPr algn="l" rtl="0" fontAlgn="base"/>
            <a:r>
              <a:rPr lang="en-US" sz="1800" b="0" i="0" dirty="0">
                <a:solidFill>
                  <a:srgbClr val="444444"/>
                </a:solidFill>
                <a:effectLst/>
                <a:latin typeface="Calibri" panose="020F0502020204030204" pitchFamily="34" charset="0"/>
              </a:rPr>
              <a:t>​</a:t>
            </a:r>
            <a:endParaRPr lang="en-US" b="0" i="0" dirty="0">
              <a:solidFill>
                <a:srgbClr val="444444"/>
              </a:solidFill>
              <a:effectLst/>
              <a:latin typeface="Calibri" panose="020F0502020204030204" pitchFamily="34" charset="0"/>
            </a:endParaRPr>
          </a:p>
          <a:p>
            <a:endParaRPr lang="en-US" dirty="0">
              <a:cs typeface="Calibri"/>
            </a:endParaRPr>
          </a:p>
        </p:txBody>
      </p:sp>
      <p:sp>
        <p:nvSpPr>
          <p:cNvPr id="4" name="Slide Number Placeholder 3"/>
          <p:cNvSpPr>
            <a:spLocks noGrp="1"/>
          </p:cNvSpPr>
          <p:nvPr>
            <p:ph type="sldNum" sz="quarter" idx="5"/>
          </p:nvPr>
        </p:nvSpPr>
        <p:spPr/>
        <p:txBody>
          <a:bodyPr/>
          <a:lstStyle/>
          <a:p>
            <a:fld id="{35A677A1-90BB-BF4C-9B1D-1923743CB92F}" type="slidenum">
              <a:rPr lang="en-US" smtClean="0"/>
              <a:t>1</a:t>
            </a:fld>
            <a:endParaRPr lang="en-US"/>
          </a:p>
        </p:txBody>
      </p:sp>
    </p:spTree>
    <p:extLst>
      <p:ext uri="{BB962C8B-B14F-4D97-AF65-F5344CB8AC3E}">
        <p14:creationId xmlns:p14="http://schemas.microsoft.com/office/powerpoint/2010/main" val="35603354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en-US" sz="2100" dirty="0"/>
              <a:t>Talking Points:​</a:t>
            </a:r>
          </a:p>
          <a:p>
            <a:pPr marL="342900" indent="-342900" rtl="0" fontAlgn="base">
              <a:buFont typeface="Wingdings" panose="05000000000000000000" pitchFamily="2" charset="2"/>
              <a:buChar char="Ø"/>
            </a:pPr>
            <a:r>
              <a:rPr lang="en-US" sz="2100" dirty="0"/>
              <a:t>Orientation is an event that is part of the onboarding process. </a:t>
            </a:r>
          </a:p>
          <a:p>
            <a:pPr marL="342900" indent="-342900" rtl="0" fontAlgn="base">
              <a:buFont typeface="Wingdings" panose="05000000000000000000" pitchFamily="2" charset="2"/>
              <a:buChar char="Ø"/>
            </a:pPr>
            <a:r>
              <a:rPr lang="en-US" sz="2100" dirty="0"/>
              <a:t>It covers an introduction to the people being supported, the job, and co-workers. Human Resources (HR) is often involved in the management of personnel files, benefits, and any necessary paperwork. </a:t>
            </a:r>
          </a:p>
          <a:p>
            <a:pPr marL="342900" indent="-342900" rtl="0" fontAlgn="base">
              <a:buFont typeface="Wingdings" panose="05000000000000000000" pitchFamily="2" charset="2"/>
              <a:buChar char="Ø"/>
            </a:pPr>
            <a:r>
              <a:rPr lang="en-US" sz="2100" dirty="0"/>
              <a:t>Orientation is often considered the first phase of onboarding.  </a:t>
            </a:r>
          </a:p>
          <a:p>
            <a:pPr marL="342900" indent="-342900" rtl="0" fontAlgn="base">
              <a:buFont typeface="Wingdings" panose="05000000000000000000" pitchFamily="2" charset="2"/>
              <a:buChar char="Ø"/>
            </a:pPr>
            <a:r>
              <a:rPr lang="en-US" sz="2100" dirty="0"/>
              <a:t>Person Centered Practices you have used in the past often come in handy here: Are there ways you can introduce the new staff and the person supported that focus on the things that are important to both the person supported and the new hire before getting bogged down in the important </a:t>
            </a:r>
            <a:r>
              <a:rPr lang="en-US" sz="2100" dirty="0" err="1"/>
              <a:t>fors</a:t>
            </a:r>
            <a:r>
              <a:rPr lang="en-US" sz="2100" dirty="0"/>
              <a:t>? </a:t>
            </a:r>
          </a:p>
          <a:p>
            <a:pPr marL="0" indent="0" rtl="0" fontAlgn="base">
              <a:buFont typeface="Wingdings" panose="05000000000000000000" pitchFamily="2" charset="2"/>
              <a:buNone/>
            </a:pPr>
            <a:endParaRPr lang="en-US" i="1" dirty="0"/>
          </a:p>
          <a:p>
            <a:r>
              <a:rPr lang="en-US" i="1" dirty="0"/>
              <a:t>Opry Analogy:</a:t>
            </a:r>
          </a:p>
          <a:p>
            <a:pPr fontAlgn="base"/>
            <a:r>
              <a:rPr lang="en-US" i="1" dirty="0"/>
              <a:t>Introduction to the individuals being supported​  (The folks in the band</a:t>
            </a:r>
            <a:r>
              <a:rPr lang="en-US" i="1" baseline="0" dirty="0"/>
              <a:t> and what they need to succeed)</a:t>
            </a:r>
            <a:endParaRPr lang="en-US" i="1" dirty="0"/>
          </a:p>
          <a:p>
            <a:pPr fontAlgn="base"/>
            <a:r>
              <a:rPr lang="en-US" i="1" dirty="0"/>
              <a:t>Introduction to the job and co-workers​  (The folks supporting the production and what they do to support that success)</a:t>
            </a:r>
          </a:p>
          <a:p>
            <a:pPr fontAlgn="base"/>
            <a:r>
              <a:rPr lang="en-US" i="1" dirty="0"/>
              <a:t>Introduction to the organization​ (The history and importance of the whole or how collectively</a:t>
            </a:r>
            <a:r>
              <a:rPr lang="en-US" i="1" baseline="0" dirty="0"/>
              <a:t> the team leads to a great performance.</a:t>
            </a:r>
            <a:r>
              <a:rPr lang="en-US" i="1" dirty="0"/>
              <a:t>)</a:t>
            </a:r>
          </a:p>
          <a:p>
            <a:pPr fontAlgn="base"/>
            <a:r>
              <a:rPr lang="en-US" i="1" dirty="0"/>
              <a:t>Introduction to the worksite and expectations​ (Introduction to the Opry house or Ryman auditorium and how the new person can</a:t>
            </a:r>
            <a:r>
              <a:rPr lang="en-US" i="1" baseline="0" dirty="0"/>
              <a:t> contribute</a:t>
            </a:r>
            <a:r>
              <a:rPr lang="en-US" i="1" dirty="0"/>
              <a:t>)</a:t>
            </a:r>
          </a:p>
          <a:p>
            <a:pPr fontAlgn="base"/>
            <a:r>
              <a:rPr lang="en-US" i="1" dirty="0"/>
              <a:t>Introduction to rules, policies, and responsibilities​ (</a:t>
            </a:r>
          </a:p>
          <a:p>
            <a:pPr fontAlgn="base"/>
            <a:r>
              <a:rPr lang="en-US" i="1" dirty="0"/>
              <a:t>Time for required HR paperwork ​</a:t>
            </a:r>
          </a:p>
          <a:p>
            <a:pPr fontAlgn="base"/>
            <a:r>
              <a:rPr lang="en-US" i="1" dirty="0"/>
              <a:t>First steps in onboarding​</a:t>
            </a:r>
          </a:p>
          <a:p>
            <a:endParaRPr lang="en-US" dirty="0"/>
          </a:p>
        </p:txBody>
      </p:sp>
    </p:spTree>
    <p:extLst>
      <p:ext uri="{BB962C8B-B14F-4D97-AF65-F5344CB8AC3E}">
        <p14:creationId xmlns:p14="http://schemas.microsoft.com/office/powerpoint/2010/main" val="3018874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en-US" sz="2100" dirty="0"/>
              <a:t>Talking points:​</a:t>
            </a:r>
          </a:p>
          <a:p>
            <a:pPr marL="342900" marR="0" lvl="0" indent="-342900" algn="l" defTabSz="914400" rtl="0" eaLnBrk="1" fontAlgn="base" latinLnBrk="0" hangingPunct="1">
              <a:lnSpc>
                <a:spcPct val="100000"/>
              </a:lnSpc>
              <a:spcBef>
                <a:spcPts val="0"/>
              </a:spcBef>
              <a:spcAft>
                <a:spcPts val="0"/>
              </a:spcAft>
              <a:buClrTx/>
              <a:buSzTx/>
              <a:buFont typeface="Wingdings" panose="05000000000000000000" pitchFamily="2" charset="2"/>
              <a:buChar char="Ø"/>
              <a:tabLst/>
              <a:defRPr/>
            </a:pPr>
            <a:r>
              <a:rPr lang="en-US" sz="2400" dirty="0"/>
              <a:t>Onboarding is more than orientation​</a:t>
            </a:r>
          </a:p>
          <a:p>
            <a:pPr marL="342900" indent="-342900" rtl="0" fontAlgn="base">
              <a:buFont typeface="Wingdings" panose="05000000000000000000" pitchFamily="2" charset="2"/>
              <a:buChar char="Ø"/>
            </a:pPr>
            <a:r>
              <a:rPr lang="en-US" sz="2100" dirty="0"/>
              <a:t>Onboarding is a comprehensive process of socializing, engaging, and acclimating employees in the organization from day one. It can last up to a year—or even more depending on the organization. </a:t>
            </a:r>
          </a:p>
          <a:p>
            <a:pPr marL="342900" indent="-342900" rtl="0" fontAlgn="base">
              <a:buFont typeface="Wingdings" panose="05000000000000000000" pitchFamily="2" charset="2"/>
              <a:buChar char="Ø"/>
            </a:pPr>
            <a:r>
              <a:rPr lang="en-US" sz="2100" dirty="0"/>
              <a:t>The purpose of onboarding is to prepare, orient, integrate, and engage the new hire for the job and organization and build attitude, knowledge, and skills for the job. It is a proactive process that helps build self-confidence for the job. It helps new hires find their place within the team and ”fit in.” It helps them feel welcomed and supported. It helps them become productive workers in the shortest time possible.  </a:t>
            </a:r>
          </a:p>
          <a:p>
            <a:pPr marL="342900" indent="-342900" rtl="0" fontAlgn="base">
              <a:buFont typeface="Wingdings" panose="05000000000000000000" pitchFamily="2" charset="2"/>
              <a:buChar char="Ø"/>
            </a:pPr>
            <a:r>
              <a:rPr lang="en-US" sz="2100" dirty="0"/>
              <a:t>Done well, a good onboarding process</a:t>
            </a:r>
          </a:p>
          <a:p>
            <a:pPr marL="800100" lvl="1" indent="-342900" rtl="0" fontAlgn="base">
              <a:buFont typeface="Wingdings" panose="05000000000000000000" pitchFamily="2" charset="2"/>
              <a:buChar char="Ø"/>
            </a:pPr>
            <a:r>
              <a:rPr lang="en-US" dirty="0"/>
              <a:t>Improves productivity ​</a:t>
            </a:r>
          </a:p>
          <a:p>
            <a:pPr marL="800100" lvl="1" indent="-342900" rtl="0" fontAlgn="base">
              <a:buFont typeface="Wingdings" panose="05000000000000000000" pitchFamily="2" charset="2"/>
              <a:buChar char="Ø"/>
            </a:pPr>
            <a:r>
              <a:rPr lang="en-US" dirty="0"/>
              <a:t>Decreases stress​</a:t>
            </a:r>
          </a:p>
          <a:p>
            <a:pPr marL="800100" lvl="1" indent="-342900" rtl="0" fontAlgn="base">
              <a:buFont typeface="Wingdings" panose="05000000000000000000" pitchFamily="2" charset="2"/>
              <a:buChar char="Ø"/>
            </a:pPr>
            <a:r>
              <a:rPr lang="en-US" dirty="0"/>
              <a:t>Increases self-confidence​</a:t>
            </a:r>
          </a:p>
          <a:p>
            <a:endParaRPr lang="en-US" dirty="0"/>
          </a:p>
        </p:txBody>
      </p:sp>
    </p:spTree>
    <p:extLst>
      <p:ext uri="{BB962C8B-B14F-4D97-AF65-F5344CB8AC3E}">
        <p14:creationId xmlns:p14="http://schemas.microsoft.com/office/powerpoint/2010/main" val="29800509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Talking Points:</a:t>
            </a:r>
          </a:p>
          <a:p>
            <a:pPr marL="171450" indent="-171450">
              <a:buFont typeface="Wingdings" panose="05000000000000000000" pitchFamily="2" charset="2"/>
              <a:buChar char="Ø"/>
            </a:pPr>
            <a:r>
              <a:rPr lang="en-US" dirty="0"/>
              <a:t>The role of a FLS is much like the role of a drum major in a marching band. </a:t>
            </a:r>
          </a:p>
          <a:p>
            <a:pPr marL="628650" lvl="1" indent="-171450">
              <a:buFont typeface="Wingdings" panose="05000000000000000000" pitchFamily="2" charset="2"/>
              <a:buChar char="Ø"/>
            </a:pPr>
            <a:r>
              <a:rPr lang="en-US" baseline="0" dirty="0"/>
              <a:t>The people usually already have the technical skills learned as a musician or section leader within the band. Above that they must show leadership skills. These have parallel constructs to a frontline supervisor. </a:t>
            </a:r>
            <a:endParaRPr lang="en-US" dirty="0"/>
          </a:p>
        </p:txBody>
      </p:sp>
    </p:spTree>
    <p:extLst>
      <p:ext uri="{BB962C8B-B14F-4D97-AF65-F5344CB8AC3E}">
        <p14:creationId xmlns:p14="http://schemas.microsoft.com/office/powerpoint/2010/main" val="7816882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en-US" sz="2100" dirty="0"/>
              <a:t>Talking Points: </a:t>
            </a:r>
            <a:endParaRPr lang="en-US" sz="2100" i="1" dirty="0"/>
          </a:p>
          <a:p>
            <a:pPr marL="342900" indent="-342900" rtl="0" fontAlgn="base">
              <a:buFont typeface="Wingdings" panose="05000000000000000000" pitchFamily="2" charset="2"/>
              <a:buChar char="Ø"/>
            </a:pPr>
            <a:r>
              <a:rPr lang="en-US" sz="2100" i="1" dirty="0"/>
              <a:t>Work through bullets on next two slides regarding the role of the FLS and give examples.</a:t>
            </a:r>
          </a:p>
          <a:p>
            <a:pPr marL="342900" marR="0" lvl="0" indent="-342900" algn="l" defTabSz="914400" rtl="0" eaLnBrk="1" fontAlgn="base" latinLnBrk="0" hangingPunct="1">
              <a:lnSpc>
                <a:spcPct val="100000"/>
              </a:lnSpc>
              <a:spcBef>
                <a:spcPts val="0"/>
              </a:spcBef>
              <a:spcAft>
                <a:spcPts val="0"/>
              </a:spcAft>
              <a:buClrTx/>
              <a:buSzTx/>
              <a:buFont typeface="Wingdings" panose="05000000000000000000" pitchFamily="2" charset="2"/>
              <a:buChar char="Ø"/>
              <a:tabLst/>
              <a:defRPr/>
            </a:pPr>
            <a:r>
              <a:rPr lang="en-US" sz="2100" dirty="0"/>
              <a:t>When you listen to DSPs during onboarding, you can find out what new hires enjoy doing beyond work. Think of it for matching staff with people they can support. Common interests are often key to  making the environment better for everyone. Good staff will embrace the interests of those supported yet when there is commonality it is so seamless. This can also open the possibility of community connections. </a:t>
            </a:r>
          </a:p>
          <a:p>
            <a:pPr marL="342900" indent="-342900" rtl="0" fontAlgn="base">
              <a:buFont typeface="Wingdings" panose="05000000000000000000" pitchFamily="2" charset="2"/>
              <a:buChar char="Ø"/>
            </a:pPr>
            <a:endParaRPr lang="en-US" sz="2100" i="1" dirty="0"/>
          </a:p>
          <a:p>
            <a:pPr rtl="0" fontAlgn="base"/>
            <a:r>
              <a:rPr lang="en-US" sz="2100" dirty="0"/>
              <a:t>​</a:t>
            </a:r>
          </a:p>
          <a:p>
            <a:endParaRPr lang="en-US" dirty="0"/>
          </a:p>
        </p:txBody>
      </p:sp>
    </p:spTree>
    <p:extLst>
      <p:ext uri="{BB962C8B-B14F-4D97-AF65-F5344CB8AC3E}">
        <p14:creationId xmlns:p14="http://schemas.microsoft.com/office/powerpoint/2010/main" val="2295588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en-US" sz="2100" dirty="0"/>
              <a:t>Talking Points: </a:t>
            </a:r>
            <a:endParaRPr lang="en-US" sz="2100" i="1" dirty="0"/>
          </a:p>
          <a:p>
            <a:pPr marL="342900" indent="-342900" rtl="0" fontAlgn="base">
              <a:buFont typeface="Wingdings" panose="05000000000000000000" pitchFamily="2" charset="2"/>
              <a:buChar char="Ø"/>
            </a:pPr>
            <a:r>
              <a:rPr lang="en-US" sz="2100" i="1" dirty="0"/>
              <a:t>Work through bullets on next two slides regarding the role of the FLS and give examples.</a:t>
            </a:r>
          </a:p>
        </p:txBody>
      </p:sp>
    </p:spTree>
    <p:extLst>
      <p:ext uri="{BB962C8B-B14F-4D97-AF65-F5344CB8AC3E}">
        <p14:creationId xmlns:p14="http://schemas.microsoft.com/office/powerpoint/2010/main" val="40103902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en-US" sz="2100" dirty="0"/>
              <a:t>Talking Points:</a:t>
            </a:r>
          </a:p>
          <a:p>
            <a:pPr marL="342900" indent="-342900" rtl="0" fontAlgn="base">
              <a:buFont typeface="Wingdings" panose="05000000000000000000" pitchFamily="2" charset="2"/>
              <a:buChar char="Ø"/>
            </a:pPr>
            <a:r>
              <a:rPr lang="en-US" sz="2100" dirty="0"/>
              <a:t>You all saw this slide before and some of you used the chat feature to answer the last question. </a:t>
            </a:r>
          </a:p>
          <a:p>
            <a:pPr marL="342900" indent="-342900" rtl="0" fontAlgn="base">
              <a:buFont typeface="Wingdings" panose="05000000000000000000" pitchFamily="2" charset="2"/>
              <a:buChar char="Ø"/>
            </a:pPr>
            <a:r>
              <a:rPr lang="en-US" sz="2100" dirty="0"/>
              <a:t>Here is some feedback from new staff we have collected…</a:t>
            </a:r>
            <a:r>
              <a:rPr lang="en-US" sz="2100" i="1" dirty="0"/>
              <a:t>next slide</a:t>
            </a:r>
            <a:endParaRPr lang="en-US" sz="2100" dirty="0"/>
          </a:p>
        </p:txBody>
      </p:sp>
    </p:spTree>
    <p:extLst>
      <p:ext uri="{BB962C8B-B14F-4D97-AF65-F5344CB8AC3E}">
        <p14:creationId xmlns:p14="http://schemas.microsoft.com/office/powerpoint/2010/main" val="38631701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en-US" sz="2100" dirty="0"/>
              <a:t>Talking Points: ​</a:t>
            </a:r>
          </a:p>
          <a:p>
            <a:pPr marL="342900" marR="0" lvl="0" indent="-342900" algn="l" defTabSz="914400" rtl="0" eaLnBrk="1" fontAlgn="base" latinLnBrk="0" hangingPunct="1">
              <a:lnSpc>
                <a:spcPct val="100000"/>
              </a:lnSpc>
              <a:spcBef>
                <a:spcPts val="0"/>
              </a:spcBef>
              <a:spcAft>
                <a:spcPts val="0"/>
              </a:spcAft>
              <a:buClrTx/>
              <a:buSzTx/>
              <a:buFont typeface="Wingdings" panose="05000000000000000000" pitchFamily="2" charset="2"/>
              <a:buChar char="Ø"/>
              <a:tabLst/>
              <a:defRPr/>
            </a:pPr>
            <a:r>
              <a:rPr lang="en-US" sz="2100" dirty="0"/>
              <a:t>​These are things that DSPs have said are some of the hardest things when they first started working. </a:t>
            </a:r>
            <a:r>
              <a:rPr lang="en-US" sz="2100" i="1" dirty="0"/>
              <a:t>Review and compare and contrast these to the responses from the activity in the beginning of this presentation (slide 4). ​</a:t>
            </a:r>
          </a:p>
          <a:p>
            <a:pPr marL="342900" marR="0" lvl="0" indent="-342900" algn="l" defTabSz="914400" rtl="0" eaLnBrk="1" fontAlgn="base" latinLnBrk="0" hangingPunct="1">
              <a:lnSpc>
                <a:spcPct val="100000"/>
              </a:lnSpc>
              <a:spcBef>
                <a:spcPts val="0"/>
              </a:spcBef>
              <a:spcAft>
                <a:spcPts val="0"/>
              </a:spcAft>
              <a:buClrTx/>
              <a:buSzTx/>
              <a:buFont typeface="Wingdings" panose="05000000000000000000" pitchFamily="2" charset="2"/>
              <a:buChar char="Ø"/>
              <a:tabLst/>
              <a:defRPr/>
            </a:pPr>
            <a:r>
              <a:rPr lang="en-US" sz="2100" dirty="0"/>
              <a:t>Starting a new job is stressful.  There is a lot of information to keep track of, and often DSPs are asked to remember everything with minimal training and exposure to the information. This can stress people out and make them feel uncomfortable and unsure or their roles and responsibilities. ​</a:t>
            </a:r>
          </a:p>
          <a:p>
            <a:pPr marL="800100" lvl="1" indent="-342900" rtl="0" fontAlgn="base">
              <a:buFont typeface="Wingdings" panose="05000000000000000000" pitchFamily="2" charset="2"/>
              <a:buChar char="Ø"/>
            </a:pPr>
            <a:r>
              <a:rPr lang="en-US" sz="2100" dirty="0"/>
              <a:t>​Good FLSs recognize this stress and can provide training and guidance on ways to reduce stress. Again looking at the individual learning style can help here. With a doer be there to help process. With an analyzer give them process documents and time to digest them whenever you can and with the observer role models and peer mentoring is very effective. ​</a:t>
            </a:r>
          </a:p>
          <a:p>
            <a:pPr marL="342900" indent="-342900" rtl="0" fontAlgn="base">
              <a:buFont typeface="Wingdings" panose="05000000000000000000" pitchFamily="2" charset="2"/>
              <a:buChar char="Ø"/>
            </a:pPr>
            <a:r>
              <a:rPr lang="en-US" sz="2100" i="0" dirty="0"/>
              <a:t>What things could participants do at their individual sites to  ease these common stressors?  What could you do as a supervisor or lead staff person to ensure that new hires know what type of strategies they can use to reduce this stress?  </a:t>
            </a:r>
          </a:p>
          <a:p>
            <a:pPr marL="800100" lvl="1" indent="-342900" rtl="0" fontAlgn="base">
              <a:buFont typeface="Wingdings" panose="05000000000000000000" pitchFamily="2" charset="2"/>
              <a:buChar char="Ø"/>
            </a:pPr>
            <a:r>
              <a:rPr lang="en-US" sz="2100" dirty="0"/>
              <a:t>​</a:t>
            </a:r>
            <a:r>
              <a:rPr lang="en-US" sz="2100" i="1" dirty="0"/>
              <a:t>Optional Activity (if time) Ask participants and engage in discussion around these questions (5 minutes)​</a:t>
            </a:r>
            <a:endParaRPr lang="en-US" sz="2100" dirty="0"/>
          </a:p>
          <a:p>
            <a:endParaRPr lang="en-US" dirty="0"/>
          </a:p>
        </p:txBody>
      </p:sp>
    </p:spTree>
    <p:extLst>
      <p:ext uri="{BB962C8B-B14F-4D97-AF65-F5344CB8AC3E}">
        <p14:creationId xmlns:p14="http://schemas.microsoft.com/office/powerpoint/2010/main" val="10567835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en-US" sz="2100" dirty="0"/>
              <a:t>Talking points​:</a:t>
            </a:r>
          </a:p>
          <a:p>
            <a:pPr marL="342900" indent="-342900" rtl="0" fontAlgn="base">
              <a:buFont typeface="Wingdings" panose="05000000000000000000" pitchFamily="2" charset="2"/>
              <a:buChar char="Ø"/>
            </a:pPr>
            <a:r>
              <a:rPr lang="en-US" sz="2100" dirty="0"/>
              <a:t>All work environments can have stressors.​</a:t>
            </a:r>
          </a:p>
          <a:p>
            <a:pPr marL="342900" indent="-342900" rtl="0" fontAlgn="base">
              <a:buFont typeface="Wingdings" panose="05000000000000000000" pitchFamily="2" charset="2"/>
              <a:buChar char="Ø"/>
            </a:pPr>
            <a:r>
              <a:rPr lang="en-US" sz="2100" dirty="0"/>
              <a:t>Per the world health organization, Employees are less likely to experience work-related stress when demands and pressures of work are matched to their knowledge and abilities, control can be exercised over their work and the way they do it, support is received from supervisors and colleagues, and participation in decisions that concern their jobs is provided. ​</a:t>
            </a:r>
          </a:p>
          <a:p>
            <a:pPr marL="800100" lvl="1" indent="-342900" rtl="0" fontAlgn="base">
              <a:buFont typeface="Wingdings" panose="05000000000000000000" pitchFamily="2" charset="2"/>
              <a:buChar char="Ø"/>
            </a:pPr>
            <a:r>
              <a:rPr lang="en-US" sz="2100" i="1" dirty="0"/>
              <a:t>Share links: World Health Organization page on Stress in the workplace.​ </a:t>
            </a:r>
            <a:r>
              <a:rPr lang="en-US" sz="2100" i="1" u="sng" dirty="0">
                <a:hlinkClick r:id="rId3"/>
              </a:rPr>
              <a:t>https://www.who.int/occupational_health/topics/stressatwp/en/</a:t>
            </a:r>
            <a:r>
              <a:rPr lang="en-US" sz="2100" i="1" dirty="0"/>
              <a:t>​</a:t>
            </a:r>
          </a:p>
          <a:p>
            <a:pPr rtl="0" fontAlgn="base"/>
            <a:endParaRPr lang="en-US" sz="2100" dirty="0"/>
          </a:p>
          <a:p>
            <a:pPr rtl="0" fontAlgn="base"/>
            <a:r>
              <a:rPr lang="en-US" sz="2100" dirty="0"/>
              <a:t>​</a:t>
            </a:r>
          </a:p>
          <a:p>
            <a:endParaRPr lang="en-US" dirty="0"/>
          </a:p>
        </p:txBody>
      </p:sp>
    </p:spTree>
    <p:extLst>
      <p:ext uri="{BB962C8B-B14F-4D97-AF65-F5344CB8AC3E}">
        <p14:creationId xmlns:p14="http://schemas.microsoft.com/office/powerpoint/2010/main" val="6889215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Talking Points:</a:t>
            </a:r>
          </a:p>
          <a:p>
            <a:pPr marL="171450" indent="-171450">
              <a:buFont typeface="Wingdings" panose="05000000000000000000" pitchFamily="2" charset="2"/>
              <a:buChar char="Ø"/>
            </a:pPr>
            <a:r>
              <a:rPr lang="en-US" i="1" dirty="0"/>
              <a:t>Apply the statistics from the previous slide to being a DSP – how does this show up as a new DSP?</a:t>
            </a:r>
          </a:p>
          <a:p>
            <a:pPr marL="171450" indent="-171450">
              <a:buFont typeface="Wingdings" panose="05000000000000000000" pitchFamily="2" charset="2"/>
              <a:buChar char="Ø"/>
            </a:pPr>
            <a:r>
              <a:rPr lang="en-US" i="0" dirty="0"/>
              <a:t>Frontline Initiative is a publication created by the University of MN for DSPs. The issue we have listed here is especially for self-care for DSPs and would be a good resource to share with a new DSP and regularly with more seasoned DSPs. </a:t>
            </a:r>
          </a:p>
        </p:txBody>
      </p:sp>
    </p:spTree>
    <p:extLst>
      <p:ext uri="{BB962C8B-B14F-4D97-AF65-F5344CB8AC3E}">
        <p14:creationId xmlns:p14="http://schemas.microsoft.com/office/powerpoint/2010/main" val="19452523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en-US" sz="2100" dirty="0"/>
              <a:t>Talking Points:</a:t>
            </a:r>
          </a:p>
          <a:p>
            <a:pPr marL="342900" indent="-342900" rtl="0" fontAlgn="base">
              <a:buFont typeface="Wingdings" panose="05000000000000000000" pitchFamily="2" charset="2"/>
              <a:buChar char="Ø"/>
            </a:pPr>
            <a:r>
              <a:rPr lang="en-US" sz="2100" dirty="0"/>
              <a:t>New employees often experience stress due to unfamiliar circumstances and expectations. Helping new employees anticipate situations that are generally found to be stressful to new workers and providing them with support and strategies to manage stress will improve their chance of being successful at their new position.  ​This can be done through ROPES.</a:t>
            </a:r>
          </a:p>
          <a:p>
            <a:pPr marL="342900" indent="-342900" rtl="0" fontAlgn="base">
              <a:buFont typeface="Wingdings" panose="05000000000000000000" pitchFamily="2" charset="2"/>
              <a:buChar char="Ø"/>
            </a:pPr>
            <a:r>
              <a:rPr lang="en-US" sz="2100" i="1" dirty="0"/>
              <a:t>Explain information on slide. </a:t>
            </a:r>
          </a:p>
          <a:p>
            <a:pPr marL="342900" indent="-342900" rtl="0" fontAlgn="base">
              <a:buFont typeface="Wingdings" panose="05000000000000000000" pitchFamily="2" charset="2"/>
              <a:buChar char="Ø"/>
            </a:pPr>
            <a:r>
              <a:rPr lang="en-US" sz="2100" i="0" dirty="0"/>
              <a:t>Again, th</a:t>
            </a:r>
            <a:r>
              <a:rPr lang="en-US" i="0" dirty="0"/>
              <a:t>is is a place where applying pers</a:t>
            </a:r>
            <a:r>
              <a:rPr lang="en-US" dirty="0"/>
              <a:t>on centered practices is key  knowing what each</a:t>
            </a:r>
            <a:r>
              <a:rPr lang="en-US" baseline="0" dirty="0"/>
              <a:t> individual finds stressful and supporting them with that target information and support is key to retention. </a:t>
            </a:r>
          </a:p>
          <a:p>
            <a:endParaRPr lang="en-US" dirty="0">
              <a:cs typeface="Calibri" panose="020F0502020204030204"/>
            </a:endParaRPr>
          </a:p>
          <a:p>
            <a:r>
              <a:rPr lang="en-US" i="1" dirty="0">
                <a:cs typeface="Calibri" panose="020F0502020204030204"/>
              </a:rPr>
              <a:t>Resource used for this slide: </a:t>
            </a:r>
            <a:r>
              <a:rPr lang="en-US" i="1" dirty="0">
                <a:hlinkClick r:id="rId3"/>
              </a:rPr>
              <a:t>https://ici.umn.edu/products/docs/Staff_Recruitment_book/Ch_5.pdf</a:t>
            </a:r>
            <a:endParaRPr lang="en-US" i="1" dirty="0"/>
          </a:p>
        </p:txBody>
      </p:sp>
    </p:spTree>
    <p:extLst>
      <p:ext uri="{BB962C8B-B14F-4D97-AF65-F5344CB8AC3E}">
        <p14:creationId xmlns:p14="http://schemas.microsoft.com/office/powerpoint/2010/main" val="29291251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fontAlgn="base"/>
            <a:r>
              <a:rPr lang="en-US" sz="1800" b="1" i="0" u="none" strike="noStrike" dirty="0">
                <a:solidFill>
                  <a:srgbClr val="000000"/>
                </a:solidFill>
                <a:effectLst/>
                <a:latin typeface="Calibri" panose="020F0502020204030204" pitchFamily="34" charset="0"/>
              </a:rPr>
              <a:t>Timing: Total of 40-45 minutes (approx. 1-3 minutes/slide)</a:t>
            </a:r>
            <a:endParaRPr lang="en-US" sz="1800" b="0" i="0" dirty="0">
              <a:solidFill>
                <a:srgbClr val="444444"/>
              </a:solidFill>
              <a:effectLst/>
              <a:latin typeface="Calibri" panose="020F0502020204030204" pitchFamily="34" charset="0"/>
            </a:endParaRPr>
          </a:p>
          <a:p>
            <a:pPr marL="285750" indent="-285750" algn="l" rtl="0" fontAlgn="base">
              <a:buFont typeface="Wingdings" panose="05000000000000000000" pitchFamily="2" charset="2"/>
              <a:buChar char="Ø"/>
            </a:pPr>
            <a:r>
              <a:rPr lang="en-US" sz="1800" b="0" i="1" u="none" strike="noStrike" dirty="0">
                <a:solidFill>
                  <a:srgbClr val="000000"/>
                </a:solidFill>
                <a:effectLst/>
                <a:latin typeface="Calibri" panose="020F0502020204030204" pitchFamily="34" charset="0"/>
              </a:rPr>
              <a:t>Action – Record as desired</a:t>
            </a:r>
            <a:r>
              <a:rPr lang="en-US" sz="1800" b="0" i="0" u="none" strike="noStrike" dirty="0">
                <a:solidFill>
                  <a:srgbClr val="444444"/>
                </a:solidFill>
                <a:effectLst/>
                <a:latin typeface="Calibri" panose="020F0502020204030204" pitchFamily="34" charset="0"/>
              </a:rPr>
              <a:t>​</a:t>
            </a:r>
            <a:r>
              <a:rPr lang="en-US" sz="1800" b="0" i="0" dirty="0">
                <a:solidFill>
                  <a:srgbClr val="444444"/>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marL="285750" indent="-285750" algn="l" rtl="0" fontAlgn="base">
              <a:buFont typeface="Wingdings" panose="05000000000000000000" pitchFamily="2" charset="2"/>
              <a:buChar char="Ø"/>
            </a:pPr>
            <a:r>
              <a:rPr lang="en-US" sz="1800" b="0" i="0" u="none" strike="noStrike" dirty="0">
                <a:solidFill>
                  <a:srgbClr val="000000"/>
                </a:solidFill>
                <a:effectLst/>
                <a:latin typeface="Calibri" panose="020F0502020204030204" pitchFamily="34" charset="0"/>
              </a:rPr>
              <a:t>Welcome</a:t>
            </a:r>
            <a:r>
              <a:rPr lang="en-US" sz="1800" b="0" i="0" dirty="0">
                <a:solidFill>
                  <a:srgbClr val="444444"/>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marL="285750" indent="-285750" algn="l" rtl="0" fontAlgn="base">
              <a:buFont typeface="Wingdings" panose="05000000000000000000" pitchFamily="2" charset="2"/>
              <a:buChar char="Ø"/>
            </a:pPr>
            <a:r>
              <a:rPr lang="en-US" sz="1800" b="0" i="0" u="none" strike="noStrike" dirty="0">
                <a:solidFill>
                  <a:srgbClr val="000000"/>
                </a:solidFill>
                <a:effectLst/>
                <a:latin typeface="Calibri" panose="020F0502020204030204" pitchFamily="34" charset="0"/>
              </a:rPr>
              <a:t>My name is xx and I am a xx with the Institute on Community Integration at the University of Minnesota. I am here today with my colleagues from the University of MN, __________ and ________________. Also Regional Coaches from Tennessee ____________________ and ___________________.</a:t>
            </a:r>
            <a:r>
              <a:rPr lang="en-US" sz="1800" b="0" i="0" u="none" strike="noStrike" dirty="0">
                <a:solidFill>
                  <a:srgbClr val="444444"/>
                </a:solidFill>
                <a:effectLst/>
                <a:latin typeface="Calibri" panose="020F0502020204030204" pitchFamily="34" charset="0"/>
              </a:rPr>
              <a:t>​</a:t>
            </a:r>
            <a:r>
              <a:rPr lang="en-US" sz="1800" b="0" i="0" dirty="0">
                <a:solidFill>
                  <a:srgbClr val="444444"/>
                </a:solidFill>
                <a:effectLst/>
                <a:latin typeface="Calibri" panose="020F0502020204030204" pitchFamily="34" charset="0"/>
              </a:rPr>
              <a:t>​</a:t>
            </a:r>
            <a:endParaRPr lang="en-US" sz="1800" b="0" i="0" dirty="0">
              <a:solidFill>
                <a:srgbClr val="444444"/>
              </a:solidFill>
              <a:effectLst/>
              <a:latin typeface="Arial" panose="020B0604020202020204" pitchFamily="34" charset="0"/>
            </a:endParaRPr>
          </a:p>
          <a:p>
            <a:pPr marL="285750" indent="-285750" algn="l" rtl="0" fontAlgn="base">
              <a:buFont typeface="Wingdings" panose="05000000000000000000" pitchFamily="2" charset="2"/>
              <a:buChar char="Ø"/>
            </a:pPr>
            <a:r>
              <a:rPr lang="en-US" sz="1800" b="0" i="0" u="none" strike="noStrike" dirty="0">
                <a:solidFill>
                  <a:srgbClr val="000000"/>
                </a:solidFill>
                <a:effectLst/>
                <a:latin typeface="Calibri" panose="020F0502020204030204" pitchFamily="34" charset="0"/>
              </a:rPr>
              <a:t>Thank you so much for joining us today. During today’s session we will talk about Orientation and Onboarding.</a:t>
            </a:r>
            <a:endParaRPr lang="en-US" sz="1800" b="0" i="0" dirty="0">
              <a:solidFill>
                <a:srgbClr val="444444"/>
              </a:solidFill>
              <a:effectLst/>
              <a:latin typeface="Arial" panose="020B0604020202020204" pitchFamily="34" charset="0"/>
            </a:endParaRPr>
          </a:p>
          <a:p>
            <a:pPr marL="285750" indent="-285750" algn="l" rtl="0" fontAlgn="base">
              <a:buFont typeface="Wingdings" panose="05000000000000000000" pitchFamily="2" charset="2"/>
              <a:buChar char="Ø"/>
            </a:pPr>
            <a:r>
              <a:rPr lang="en-US" sz="1800" b="0" i="1" u="none" strike="noStrike" dirty="0">
                <a:solidFill>
                  <a:srgbClr val="000000"/>
                </a:solidFill>
                <a:effectLst/>
                <a:latin typeface="Calibri" panose="020F0502020204030204" pitchFamily="34" charset="0"/>
              </a:rPr>
              <a:t>If being recorded: </a:t>
            </a:r>
            <a:r>
              <a:rPr lang="en-US" sz="1800" b="0" i="0" u="none" strike="noStrike" dirty="0">
                <a:solidFill>
                  <a:srgbClr val="000000"/>
                </a:solidFill>
                <a:effectLst/>
                <a:latin typeface="Calibri" panose="020F0502020204030204" pitchFamily="34" charset="0"/>
              </a:rPr>
              <a:t>This webinar is currently being </a:t>
            </a:r>
            <a:r>
              <a:rPr lang="en-US" sz="1800" b="1" i="0" u="none" strike="noStrike" dirty="0">
                <a:solidFill>
                  <a:srgbClr val="000000"/>
                </a:solidFill>
                <a:effectLst/>
                <a:latin typeface="Calibri" panose="020F0502020204030204" pitchFamily="34" charset="0"/>
              </a:rPr>
              <a:t>recorded</a:t>
            </a:r>
            <a:r>
              <a:rPr lang="en-US" sz="1800" b="0" i="0" u="none" strike="noStrike" dirty="0">
                <a:solidFill>
                  <a:srgbClr val="000000"/>
                </a:solidFill>
                <a:effectLst/>
                <a:latin typeface="Calibri" panose="020F0502020204030204" pitchFamily="34" charset="0"/>
              </a:rPr>
              <a:t>. We will send the recording to you if you would like to view again or share with others in your organization. </a:t>
            </a:r>
            <a:endParaRPr lang="en-US" sz="1800" b="0" i="0" dirty="0">
              <a:solidFill>
                <a:srgbClr val="444444"/>
              </a:solidFill>
              <a:effectLst/>
              <a:latin typeface="Arial" panose="020B0604020202020204" pitchFamily="34" charset="0"/>
            </a:endParaRPr>
          </a:p>
          <a:p>
            <a:endParaRPr lang="en-US" dirty="0"/>
          </a:p>
        </p:txBody>
      </p:sp>
    </p:spTree>
    <p:extLst>
      <p:ext uri="{BB962C8B-B14F-4D97-AF65-F5344CB8AC3E}">
        <p14:creationId xmlns:p14="http://schemas.microsoft.com/office/powerpoint/2010/main" val="298539139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en-US" sz="2100" dirty="0"/>
              <a:t>Talking Points:</a:t>
            </a:r>
          </a:p>
          <a:p>
            <a:pPr marL="342900" indent="-342900" rtl="0" fontAlgn="base">
              <a:buFont typeface="Wingdings" panose="05000000000000000000" pitchFamily="2" charset="2"/>
              <a:buChar char="Ø"/>
            </a:pPr>
            <a:r>
              <a:rPr lang="en-US" sz="2100" dirty="0"/>
              <a:t>Building a strategic plan for a successful onboarding and orientation program takes thoughtful planning. ​</a:t>
            </a:r>
          </a:p>
          <a:p>
            <a:pPr marL="342900" indent="-342900" rtl="0" fontAlgn="base">
              <a:buFont typeface="Wingdings" panose="05000000000000000000" pitchFamily="2" charset="2"/>
              <a:buChar char="Ø"/>
            </a:pPr>
            <a:r>
              <a:rPr lang="en-US" sz="2100" dirty="0"/>
              <a:t>It can be useful to use an instructional design method such as ADDIE to review the steps in developing and implementing a strategic onboarding program.​  (Assess, Design, Develop, Implement, Evaluate) </a:t>
            </a:r>
          </a:p>
          <a:p>
            <a:pPr marL="342900" indent="-342900" rtl="0" fontAlgn="base">
              <a:buFont typeface="Wingdings" panose="05000000000000000000" pitchFamily="2" charset="2"/>
              <a:buChar char="Ø"/>
            </a:pPr>
            <a:r>
              <a:rPr lang="en-US" sz="2100" dirty="0"/>
              <a:t>We’ll go through that process now. </a:t>
            </a:r>
          </a:p>
          <a:p>
            <a:endParaRPr lang="en-US" dirty="0"/>
          </a:p>
        </p:txBody>
      </p:sp>
    </p:spTree>
    <p:extLst>
      <p:ext uri="{BB962C8B-B14F-4D97-AF65-F5344CB8AC3E}">
        <p14:creationId xmlns:p14="http://schemas.microsoft.com/office/powerpoint/2010/main" val="280333577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en-US" sz="2100" dirty="0"/>
              <a:t>Talking points:​</a:t>
            </a:r>
          </a:p>
          <a:p>
            <a:pPr marL="342900" indent="-342900" rtl="0" fontAlgn="base">
              <a:buFont typeface="Wingdings" panose="05000000000000000000" pitchFamily="2" charset="2"/>
              <a:buChar char="Ø"/>
            </a:pPr>
            <a:r>
              <a:rPr lang="en-US" sz="2100" dirty="0"/>
              <a:t>Build a strategic plan for onboarding and orientation:​</a:t>
            </a:r>
          </a:p>
          <a:p>
            <a:pPr marL="800100" lvl="1" indent="-342900" fontAlgn="base">
              <a:buFont typeface="Wingdings" panose="05000000000000000000" pitchFamily="2" charset="2"/>
              <a:buChar char="Ø"/>
            </a:pPr>
            <a:r>
              <a:rPr lang="en-US" sz="2100" dirty="0"/>
              <a:t>The A , analyze, in ADDIE is Assessing the needs of new DSPs ​</a:t>
            </a:r>
            <a:r>
              <a:rPr lang="en-US" dirty="0"/>
              <a:t> ( The use of the DSP core competencies and core competency assessment are a great place to start)</a:t>
            </a:r>
            <a:endParaRPr lang="en-US" sz="2100" dirty="0">
              <a:cs typeface="Calibri"/>
            </a:endParaRPr>
          </a:p>
          <a:p>
            <a:pPr marL="1257300" lvl="2" indent="-342900" rtl="0" fontAlgn="base">
              <a:buFont typeface="Wingdings" panose="05000000000000000000" pitchFamily="2" charset="2"/>
              <a:buChar char="Ø"/>
            </a:pPr>
            <a:r>
              <a:rPr lang="en-US" sz="2100" dirty="0"/>
              <a:t>What competencies and skills are needed on the job?​ </a:t>
            </a:r>
          </a:p>
          <a:p>
            <a:pPr marL="1257300" lvl="2" indent="-342900" rtl="0" fontAlgn="base">
              <a:buFont typeface="Wingdings" panose="05000000000000000000" pitchFamily="2" charset="2"/>
              <a:buChar char="Ø"/>
            </a:pPr>
            <a:r>
              <a:rPr lang="en-US" sz="2100" dirty="0"/>
              <a:t>Set timelines and priorities for training on these skills.​</a:t>
            </a:r>
          </a:p>
          <a:p>
            <a:pPr marL="1257300" lvl="2" indent="-342900" rtl="0" fontAlgn="base">
              <a:buFont typeface="Wingdings" panose="05000000000000000000" pitchFamily="2" charset="2"/>
              <a:buChar char="Ø"/>
            </a:pPr>
            <a:r>
              <a:rPr lang="en-US" sz="2100" dirty="0"/>
              <a:t>Tailor training programs based on the individual needs of DSPs.​</a:t>
            </a:r>
          </a:p>
          <a:p>
            <a:pPr marL="1257300" lvl="2" indent="-342900" rtl="0" fontAlgn="base">
              <a:buFont typeface="Wingdings" panose="05000000000000000000" pitchFamily="2" charset="2"/>
              <a:buChar char="Ø"/>
            </a:pPr>
            <a:r>
              <a:rPr lang="en-US" sz="2100" dirty="0"/>
              <a:t>Evaluate current orientation/onboarding practices.​</a:t>
            </a:r>
          </a:p>
          <a:p>
            <a:pPr marL="1257300" lvl="2" indent="-342900" rtl="0" fontAlgn="base">
              <a:buFont typeface="Wingdings" panose="05000000000000000000" pitchFamily="2" charset="2"/>
              <a:buChar char="Ø"/>
            </a:pPr>
            <a:r>
              <a:rPr lang="en-US" sz="2100" dirty="0"/>
              <a:t>What’s working, what’s not, and what needs to change?​</a:t>
            </a:r>
          </a:p>
          <a:p>
            <a:pPr marL="1257300" lvl="2" indent="-342900" rtl="0" fontAlgn="base">
              <a:buFont typeface="Wingdings" panose="05000000000000000000" pitchFamily="2" charset="2"/>
              <a:buChar char="Ø"/>
            </a:pPr>
            <a:r>
              <a:rPr lang="en-US" sz="2100" dirty="0"/>
              <a:t>What did we try? What happened,? What did we like,? What didn't we like? What will we do next.?​</a:t>
            </a:r>
          </a:p>
          <a:p>
            <a:endParaRPr lang="en-US" dirty="0"/>
          </a:p>
        </p:txBody>
      </p:sp>
    </p:spTree>
    <p:extLst>
      <p:ext uri="{BB962C8B-B14F-4D97-AF65-F5344CB8AC3E}">
        <p14:creationId xmlns:p14="http://schemas.microsoft.com/office/powerpoint/2010/main" val="111685215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en-US" sz="2100" dirty="0"/>
              <a:t>Talking Points:</a:t>
            </a:r>
          </a:p>
          <a:p>
            <a:pPr marL="342900" indent="-342900" rtl="0" fontAlgn="base">
              <a:buFont typeface="Wingdings" panose="05000000000000000000" pitchFamily="2" charset="2"/>
              <a:buChar char="Ø"/>
            </a:pPr>
            <a:r>
              <a:rPr lang="en-US" sz="2100" dirty="0"/>
              <a:t>The first D in ADDIE is to Design a written plan for onboarding.</a:t>
            </a:r>
          </a:p>
          <a:p>
            <a:pPr marL="800100" lvl="1" indent="-342900" rtl="0" fontAlgn="base">
              <a:buFont typeface="Wingdings" panose="05000000000000000000" pitchFamily="2" charset="2"/>
              <a:buChar char="Ø"/>
            </a:pPr>
            <a:r>
              <a:rPr lang="en-US" sz="2100" dirty="0"/>
              <a:t>Define a clear future vision.​</a:t>
            </a:r>
          </a:p>
          <a:p>
            <a:pPr marL="800100" lvl="1" indent="-342900" rtl="0" fontAlgn="base">
              <a:buFont typeface="Wingdings" panose="05000000000000000000" pitchFamily="2" charset="2"/>
              <a:buChar char="Ø"/>
            </a:pPr>
            <a:r>
              <a:rPr lang="en-US" sz="2100" dirty="0"/>
              <a:t>Define learning objectives, goals, and timelines.​</a:t>
            </a:r>
          </a:p>
          <a:p>
            <a:pPr marL="342900" indent="-342900" rtl="0" fontAlgn="base">
              <a:buFont typeface="Wingdings" panose="05000000000000000000" pitchFamily="2" charset="2"/>
              <a:buChar char="Ø"/>
            </a:pPr>
            <a:r>
              <a:rPr lang="en-US" sz="2100" dirty="0"/>
              <a:t>The second D is to Develop the onboarding program.​</a:t>
            </a:r>
          </a:p>
          <a:p>
            <a:pPr marL="342900" indent="-342900" rtl="0" fontAlgn="base">
              <a:buFont typeface="Wingdings" panose="05000000000000000000" pitchFamily="2" charset="2"/>
              <a:buChar char="Ø"/>
            </a:pPr>
            <a:r>
              <a:rPr lang="en-US" sz="2100" dirty="0"/>
              <a:t>The I is to Implement the program, including Kick-off ​and Rollout​</a:t>
            </a:r>
          </a:p>
          <a:p>
            <a:pPr marL="342900" indent="-342900" rtl="0" fontAlgn="base">
              <a:buFont typeface="Wingdings" panose="05000000000000000000" pitchFamily="2" charset="2"/>
              <a:buChar char="Ø"/>
            </a:pPr>
            <a:r>
              <a:rPr lang="en-US" sz="2100" dirty="0"/>
              <a:t>The E is to Evaluate and continuously revise program Based on outcomes and feedback​</a:t>
            </a:r>
          </a:p>
          <a:p>
            <a:endParaRPr lang="en-US" dirty="0"/>
          </a:p>
        </p:txBody>
      </p:sp>
    </p:spTree>
    <p:extLst>
      <p:ext uri="{BB962C8B-B14F-4D97-AF65-F5344CB8AC3E}">
        <p14:creationId xmlns:p14="http://schemas.microsoft.com/office/powerpoint/2010/main" val="2572447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en-US" sz="2100" dirty="0"/>
              <a:t>Talking Points:​</a:t>
            </a:r>
          </a:p>
          <a:p>
            <a:pPr marL="342900" indent="-342900" rtl="0" fontAlgn="base">
              <a:buFont typeface="Wingdings" panose="05000000000000000000" pitchFamily="2" charset="2"/>
              <a:buChar char="Ø"/>
            </a:pPr>
            <a:r>
              <a:rPr lang="en-US" sz="2100" i="1" dirty="0"/>
              <a:t>If time, optional Activity: Before showing the animated text, ask the participants for their thoughts on ways FLSs could help the new DSP fit in to the job and organization.</a:t>
            </a:r>
          </a:p>
          <a:p>
            <a:pPr marL="342900" indent="-342900" rtl="0" fontAlgn="base">
              <a:buFont typeface="Wingdings" panose="05000000000000000000" pitchFamily="2" charset="2"/>
              <a:buChar char="Ø"/>
            </a:pPr>
            <a:r>
              <a:rPr lang="en-US" sz="2100" i="1" dirty="0"/>
              <a:t>Review and emphasize the strategies that the participants didn’t already suggest as things that could be done to improve the orientation programs within their organizations.​ More strategies on next slide. </a:t>
            </a:r>
          </a:p>
        </p:txBody>
      </p:sp>
    </p:spTree>
    <p:extLst>
      <p:ext uri="{BB962C8B-B14F-4D97-AF65-F5344CB8AC3E}">
        <p14:creationId xmlns:p14="http://schemas.microsoft.com/office/powerpoint/2010/main" val="107738078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Continued from previous slide</a:t>
            </a:r>
          </a:p>
        </p:txBody>
      </p:sp>
    </p:spTree>
    <p:extLst>
      <p:ext uri="{BB962C8B-B14F-4D97-AF65-F5344CB8AC3E}">
        <p14:creationId xmlns:p14="http://schemas.microsoft.com/office/powerpoint/2010/main" val="181277423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en-US" sz="2100" dirty="0"/>
              <a:t>Talking Points:​</a:t>
            </a:r>
          </a:p>
          <a:p>
            <a:pPr marL="342900" indent="-342900" fontAlgn="base">
              <a:buFont typeface="Wingdings" panose="05000000000000000000" pitchFamily="2" charset="2"/>
              <a:buChar char="Ø"/>
            </a:pPr>
            <a:r>
              <a:rPr lang="en-US" sz="2100" i="1" dirty="0"/>
              <a:t>Review the session goals with participants. ​</a:t>
            </a:r>
            <a:r>
              <a:rPr lang="en-US" i="1" dirty="0"/>
              <a:t> Did we meet them?  Did you walk away with at least one new strategy you may be able to implement based on your data</a:t>
            </a:r>
            <a:endParaRPr lang="en-US" sz="2100" i="1" dirty="0">
              <a:cs typeface="Calibri"/>
            </a:endParaRPr>
          </a:p>
          <a:p>
            <a:pPr rtl="0" fontAlgn="base"/>
            <a:r>
              <a:rPr lang="en-US" sz="2100" dirty="0"/>
              <a:t>​</a:t>
            </a:r>
            <a:endParaRPr lang="en-US" dirty="0"/>
          </a:p>
        </p:txBody>
      </p:sp>
    </p:spTree>
    <p:extLst>
      <p:ext uri="{BB962C8B-B14F-4D97-AF65-F5344CB8AC3E}">
        <p14:creationId xmlns:p14="http://schemas.microsoft.com/office/powerpoint/2010/main" val="196994352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Quick review</a:t>
            </a:r>
          </a:p>
        </p:txBody>
      </p:sp>
    </p:spTree>
    <p:extLst>
      <p:ext uri="{BB962C8B-B14F-4D97-AF65-F5344CB8AC3E}">
        <p14:creationId xmlns:p14="http://schemas.microsoft.com/office/powerpoint/2010/main" val="147833791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Read slide</a:t>
            </a:r>
          </a:p>
        </p:txBody>
      </p:sp>
      <p:sp>
        <p:nvSpPr>
          <p:cNvPr id="4" name="Slide Number Placeholder 3"/>
          <p:cNvSpPr>
            <a:spLocks noGrp="1"/>
          </p:cNvSpPr>
          <p:nvPr>
            <p:ph type="sldNum" sz="quarter" idx="10"/>
          </p:nvPr>
        </p:nvSpPr>
        <p:spPr/>
        <p:txBody>
          <a:bodyPr/>
          <a:lstStyle/>
          <a:p>
            <a:fld id="{35A677A1-90BB-BF4C-9B1D-1923743CB92F}" type="slidenum">
              <a:rPr lang="en-US" smtClean="0"/>
              <a:t>27</a:t>
            </a:fld>
            <a:endParaRPr lang="en-US"/>
          </a:p>
        </p:txBody>
      </p:sp>
    </p:spTree>
    <p:extLst>
      <p:ext uri="{BB962C8B-B14F-4D97-AF65-F5344CB8AC3E}">
        <p14:creationId xmlns:p14="http://schemas.microsoft.com/office/powerpoint/2010/main" val="210544275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Change slide </a:t>
            </a:r>
            <a:r>
              <a:rPr lang="en-US" i="1"/>
              <a:t>as needed.</a:t>
            </a:r>
          </a:p>
        </p:txBody>
      </p:sp>
      <p:sp>
        <p:nvSpPr>
          <p:cNvPr id="4" name="Slide Number Placeholder 3"/>
          <p:cNvSpPr>
            <a:spLocks noGrp="1"/>
          </p:cNvSpPr>
          <p:nvPr>
            <p:ph type="sldNum" sz="quarter" idx="10"/>
          </p:nvPr>
        </p:nvSpPr>
        <p:spPr/>
        <p:txBody>
          <a:bodyPr/>
          <a:lstStyle/>
          <a:p>
            <a:fld id="{35A677A1-90BB-BF4C-9B1D-1923743CB92F}" type="slidenum">
              <a:rPr lang="en-US" smtClean="0"/>
              <a:t>28</a:t>
            </a:fld>
            <a:endParaRPr lang="en-US"/>
          </a:p>
        </p:txBody>
      </p:sp>
    </p:spTree>
    <p:extLst>
      <p:ext uri="{BB962C8B-B14F-4D97-AF65-F5344CB8AC3E}">
        <p14:creationId xmlns:p14="http://schemas.microsoft.com/office/powerpoint/2010/main" val="37901528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en-US" sz="2100" dirty="0"/>
              <a:t>Talking points:​</a:t>
            </a:r>
          </a:p>
          <a:p>
            <a:pPr marL="342900" indent="-342900" rtl="0" fontAlgn="base">
              <a:buFont typeface="Wingdings" panose="05000000000000000000" pitchFamily="2" charset="2"/>
              <a:buChar char="Ø"/>
            </a:pPr>
            <a:r>
              <a:rPr lang="en-US" sz="2100" dirty="0"/>
              <a:t>Read the slide.</a:t>
            </a:r>
          </a:p>
          <a:p>
            <a:pPr marL="342900" indent="-342900" rtl="0" fontAlgn="base">
              <a:buFont typeface="Wingdings" panose="05000000000000000000" pitchFamily="2" charset="2"/>
              <a:buChar char="Ø"/>
            </a:pPr>
            <a:r>
              <a:rPr lang="en-US" sz="2100" dirty="0"/>
              <a:t>This session is about orientation and onboarding new direct support professionals (DSPs) and the frontline supervisors (FLS) role in these activities.​</a:t>
            </a:r>
          </a:p>
          <a:p>
            <a:pPr marL="342900" indent="-342900" rtl="0" fontAlgn="base">
              <a:buFont typeface="Wingdings" panose="05000000000000000000" pitchFamily="2" charset="2"/>
              <a:buChar char="Ø"/>
            </a:pPr>
            <a:r>
              <a:rPr lang="en-US" sz="2100" dirty="0"/>
              <a:t>We will talk about orientation and onboarding as retention intervention strategies.  ​</a:t>
            </a:r>
          </a:p>
        </p:txBody>
      </p:sp>
    </p:spTree>
    <p:extLst>
      <p:ext uri="{BB962C8B-B14F-4D97-AF65-F5344CB8AC3E}">
        <p14:creationId xmlns:p14="http://schemas.microsoft.com/office/powerpoint/2010/main" val="12010843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en-US" sz="2100" dirty="0"/>
              <a:t>Talking Points:​</a:t>
            </a:r>
          </a:p>
          <a:p>
            <a:pPr marL="342900" indent="-342900" rtl="0" fontAlgn="base">
              <a:buFont typeface="Wingdings" panose="05000000000000000000" pitchFamily="2" charset="2"/>
              <a:buChar char="Ø"/>
            </a:pPr>
            <a:r>
              <a:rPr lang="en-US" sz="2100" dirty="0"/>
              <a:t>Review the session goals</a:t>
            </a:r>
            <a:endParaRPr lang="en-US" dirty="0"/>
          </a:p>
        </p:txBody>
      </p:sp>
    </p:spTree>
    <p:extLst>
      <p:ext uri="{BB962C8B-B14F-4D97-AF65-F5344CB8AC3E}">
        <p14:creationId xmlns:p14="http://schemas.microsoft.com/office/powerpoint/2010/main" val="16886902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en-US" sz="2100" b="1" dirty="0"/>
              <a:t>Activity: 5 – 10 minutes </a:t>
            </a:r>
          </a:p>
          <a:p>
            <a:pPr marL="0" marR="0" lvl="0" indent="0" algn="l" defTabSz="914400" rtl="0" eaLnBrk="1" fontAlgn="base" latinLnBrk="0" hangingPunct="1">
              <a:lnSpc>
                <a:spcPct val="100000"/>
              </a:lnSpc>
              <a:spcBef>
                <a:spcPts val="0"/>
              </a:spcBef>
              <a:spcAft>
                <a:spcPts val="0"/>
              </a:spcAft>
              <a:buClrTx/>
              <a:buSzTx/>
              <a:buFontTx/>
              <a:buNone/>
              <a:tabLst/>
              <a:defRPr/>
            </a:pPr>
            <a:r>
              <a:rPr lang="en-US" sz="2100" dirty="0"/>
              <a:t>Purpose: Setting the context and purpose of this lesson and the importance of orientation and onboarding.  Also, to show that first days on the job colors how people feel about the job and the organization. To point out that there may be a common theme or experience when starting a job. ​</a:t>
            </a:r>
          </a:p>
          <a:p>
            <a:pPr rtl="0" fontAlgn="base"/>
            <a:endParaRPr lang="en-US" sz="2100" dirty="0"/>
          </a:p>
          <a:p>
            <a:pPr marL="0" marR="0" lvl="0" indent="0" algn="l" defTabSz="914400" rtl="0" eaLnBrk="1" fontAlgn="base" latinLnBrk="0" hangingPunct="1">
              <a:lnSpc>
                <a:spcPct val="100000"/>
              </a:lnSpc>
              <a:spcBef>
                <a:spcPts val="0"/>
              </a:spcBef>
              <a:spcAft>
                <a:spcPts val="0"/>
              </a:spcAft>
              <a:buClrTx/>
              <a:buSzTx/>
              <a:buFontTx/>
              <a:buNone/>
              <a:tabLst/>
              <a:defRPr/>
            </a:pPr>
            <a:r>
              <a:rPr lang="en-US" sz="2100" dirty="0"/>
              <a:t>Put up this slide and ask the audience to reflect on their very first day on the job, either as a DSP or as a FLS. (The audience can use any first day on the job experience for this exercise.)​</a:t>
            </a:r>
          </a:p>
          <a:p>
            <a:pPr marL="0" indent="0" rtl="0" fontAlgn="base">
              <a:buFont typeface="Wingdings" panose="05000000000000000000" pitchFamily="2" charset="2"/>
              <a:buNone/>
            </a:pPr>
            <a:r>
              <a:rPr lang="en-US" sz="2100" i="1" dirty="0"/>
              <a:t>Activity Options:</a:t>
            </a:r>
          </a:p>
          <a:p>
            <a:pPr marL="342900" indent="-342900" rtl="0" fontAlgn="base">
              <a:buFont typeface="Wingdings" panose="05000000000000000000" pitchFamily="2" charset="2"/>
              <a:buChar char="Ø"/>
            </a:pPr>
            <a:r>
              <a:rPr lang="en-US" sz="2100" i="1" dirty="0"/>
              <a:t>Have them write down their responses and then share with a partner. ​After a few minutes – popcorn style  – ask the audience to share what they wrote down with the whole group. As people respond, ask for a share of hands if others had similar experiences. ​</a:t>
            </a:r>
          </a:p>
          <a:p>
            <a:pPr marL="342900" indent="-342900" rtl="0" fontAlgn="base">
              <a:buFont typeface="Wingdings" panose="05000000000000000000" pitchFamily="2" charset="2"/>
              <a:buChar char="Ø"/>
            </a:pPr>
            <a:r>
              <a:rPr lang="en-US" sz="2100" b="0" i="1" dirty="0"/>
              <a:t>For a Webinar presentation use the chat feature. Ask those who are willing to consider the first four questions and answer the last one on the page. Give Kudos to those who do use the chat and remind everyone that this will come in handy again whenever they have a question which we will address at the end of the session. ​</a:t>
            </a:r>
          </a:p>
          <a:p>
            <a:pPr rtl="0" fontAlgn="base"/>
            <a:r>
              <a:rPr lang="en-US" sz="2100" dirty="0"/>
              <a:t>​</a:t>
            </a:r>
          </a:p>
          <a:p>
            <a:pPr rtl="0" fontAlgn="base"/>
            <a:r>
              <a:rPr lang="en-US" sz="2100" dirty="0"/>
              <a:t>​</a:t>
            </a:r>
            <a:endParaRPr lang="en-US" sz="2100" i="1" dirty="0"/>
          </a:p>
          <a:p>
            <a:pPr rtl="0" fontAlgn="base"/>
            <a:r>
              <a:rPr lang="en-US" sz="2100" i="1" dirty="0"/>
              <a:t>Alternative/Follow-up questions:​</a:t>
            </a:r>
          </a:p>
          <a:p>
            <a:pPr rtl="0" fontAlgn="base"/>
            <a:r>
              <a:rPr lang="en-US" sz="2100" i="1" dirty="0"/>
              <a:t>Did anyone start a job but knew fairly early on it wasn’t a good match? If so, what would have made it a better experience for you?​</a:t>
            </a:r>
          </a:p>
        </p:txBody>
      </p:sp>
    </p:spTree>
    <p:extLst>
      <p:ext uri="{BB962C8B-B14F-4D97-AF65-F5344CB8AC3E}">
        <p14:creationId xmlns:p14="http://schemas.microsoft.com/office/powerpoint/2010/main" val="41184524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Talking Points:</a:t>
            </a:r>
          </a:p>
          <a:p>
            <a:pPr marL="171450" indent="-171450">
              <a:buFont typeface="Wingdings" panose="05000000000000000000" pitchFamily="2" charset="2"/>
              <a:buChar char="Ø"/>
            </a:pPr>
            <a:r>
              <a:rPr lang="en-US" i="1" dirty="0">
                <a:cs typeface="Calibri"/>
              </a:rPr>
              <a:t>Read slide, give time for reflection. </a:t>
            </a:r>
          </a:p>
          <a:p>
            <a:pPr marL="171450" indent="-171450">
              <a:buFont typeface="Wingdings" panose="05000000000000000000" pitchFamily="2" charset="2"/>
              <a:buChar char="Ø"/>
            </a:pPr>
            <a:r>
              <a:rPr lang="en-US" i="1" dirty="0">
                <a:cs typeface="Calibri"/>
              </a:rPr>
              <a:t>Follow-up questions: Does your organization collect this data? How might you go about it if you don't as of yet? </a:t>
            </a:r>
          </a:p>
          <a:p>
            <a:pPr marL="171450" indent="-171450">
              <a:buFont typeface="Wingdings" panose="05000000000000000000" pitchFamily="2" charset="2"/>
              <a:buChar char="Ø"/>
            </a:pPr>
            <a:r>
              <a:rPr lang="en-US" dirty="0">
                <a:cs typeface="Calibri"/>
              </a:rPr>
              <a:t>Often, people leave because what is important to them in their role is not supported or changes over time.  Orientation and Onboarding processes are a great time to start incorporating this concept.  Find out why a person chooses to work in the field and support them from that place and remember to check in regularly in case there is discontent or a shift in the individual vision. </a:t>
            </a:r>
          </a:p>
          <a:p>
            <a:endParaRPr lang="en-US" dirty="0">
              <a:cs typeface="Calibri"/>
            </a:endParaRPr>
          </a:p>
        </p:txBody>
      </p:sp>
    </p:spTree>
    <p:extLst>
      <p:ext uri="{BB962C8B-B14F-4D97-AF65-F5344CB8AC3E}">
        <p14:creationId xmlns:p14="http://schemas.microsoft.com/office/powerpoint/2010/main" val="31614972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en-US" sz="2100" dirty="0"/>
              <a:t>Talking Points:</a:t>
            </a:r>
          </a:p>
          <a:p>
            <a:pPr marL="342900" indent="-342900" rtl="0" fontAlgn="base">
              <a:buFont typeface="Wingdings" panose="05000000000000000000" pitchFamily="2" charset="2"/>
              <a:buChar char="Ø"/>
            </a:pPr>
            <a:r>
              <a:rPr lang="en-US" sz="2100" dirty="0"/>
              <a:t>Employees want to know what is expected of them from the start. Supervisors need to show and tell new employees what is expected of them on the job and how to do these tasks. ​</a:t>
            </a:r>
          </a:p>
          <a:p>
            <a:pPr marL="342900" indent="-342900" rtl="0" fontAlgn="base">
              <a:buFont typeface="Wingdings" panose="05000000000000000000" pitchFamily="2" charset="2"/>
              <a:buChar char="Ø"/>
            </a:pPr>
            <a:r>
              <a:rPr lang="en-US" sz="2100" dirty="0"/>
              <a:t>​Effective training and orientation not only improves the performance of direct support professionals but also improves the chances that new employees will stay on the job longer. </a:t>
            </a:r>
          </a:p>
          <a:p>
            <a:pPr marL="342900" indent="-342900" rtl="0" fontAlgn="base">
              <a:buFont typeface="Wingdings" panose="05000000000000000000" pitchFamily="2" charset="2"/>
              <a:buChar char="Ø"/>
            </a:pPr>
            <a:r>
              <a:rPr lang="en-US" sz="2100" dirty="0"/>
              <a:t>However, most training offered to direct support professionals is designed to meet state and federal training requirements or the employer's needs rather than meeting the needs of the person receiving supports or the needs of the employee. ​</a:t>
            </a:r>
          </a:p>
          <a:p>
            <a:pPr marL="342900" indent="-342900" rtl="0" fontAlgn="base">
              <a:buFont typeface="Wingdings" panose="05000000000000000000" pitchFamily="2" charset="2"/>
              <a:buChar char="Ø"/>
            </a:pPr>
            <a:r>
              <a:rPr lang="en-US" sz="2100" dirty="0"/>
              <a:t>​Starting a new job can be emotional. All of these things are important, but it is also important to provide support and care to new employees, so they feel welcomed and comfortable on the job. ​</a:t>
            </a:r>
          </a:p>
        </p:txBody>
      </p:sp>
    </p:spTree>
    <p:extLst>
      <p:ext uri="{BB962C8B-B14F-4D97-AF65-F5344CB8AC3E}">
        <p14:creationId xmlns:p14="http://schemas.microsoft.com/office/powerpoint/2010/main" val="39132214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Talking Points:</a:t>
            </a:r>
          </a:p>
          <a:p>
            <a:pPr marL="171450" indent="-171450">
              <a:buFont typeface="Wingdings" panose="05000000000000000000" pitchFamily="2" charset="2"/>
              <a:buChar char="Ø"/>
            </a:pPr>
            <a:r>
              <a:rPr lang="en-US" dirty="0"/>
              <a:t>There are expectations new DSPs have for onboarding and orientation. The questions they may be asking include…</a:t>
            </a:r>
            <a:r>
              <a:rPr lang="en-US" i="1" dirty="0"/>
              <a:t>Read slide</a:t>
            </a:r>
          </a:p>
        </p:txBody>
      </p:sp>
    </p:spTree>
    <p:extLst>
      <p:ext uri="{BB962C8B-B14F-4D97-AF65-F5344CB8AC3E}">
        <p14:creationId xmlns:p14="http://schemas.microsoft.com/office/powerpoint/2010/main" val="8252255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Talking Points:</a:t>
            </a:r>
          </a:p>
          <a:p>
            <a:pPr marL="171450" indent="-171450">
              <a:buFont typeface="Wingdings" panose="05000000000000000000" pitchFamily="2" charset="2"/>
              <a:buChar char="Ø"/>
            </a:pPr>
            <a:r>
              <a:rPr lang="en-US" dirty="0"/>
              <a:t>Similarly, there are expectations new FLSs have for onboarding and orientation. The questions they may be asking include…</a:t>
            </a:r>
            <a:r>
              <a:rPr lang="en-US" i="1" dirty="0"/>
              <a:t>Read slide</a:t>
            </a:r>
          </a:p>
          <a:p>
            <a:endParaRPr lang="en-US" dirty="0"/>
          </a:p>
        </p:txBody>
      </p:sp>
    </p:spTree>
    <p:extLst>
      <p:ext uri="{BB962C8B-B14F-4D97-AF65-F5344CB8AC3E}">
        <p14:creationId xmlns:p14="http://schemas.microsoft.com/office/powerpoint/2010/main" val="125514927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38200" y="531765"/>
            <a:ext cx="5331593" cy="3801015"/>
          </a:xfrm>
        </p:spPr>
        <p:txBody>
          <a:bodyPr anchor="ctr"/>
          <a:lstStyle>
            <a:lvl1pPr algn="l">
              <a:defRPr sz="6000"/>
            </a:lvl1pPr>
          </a:lstStyle>
          <a:p>
            <a:r>
              <a:rPr lang="en-US" dirty="0"/>
              <a:t>Click to edit Master title style</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8ABE3C1-DBE1-495D-B57B-2849774B866A}" type="datetimeFigureOut">
              <a:rPr lang="en-US" smtClean="0"/>
              <a:t>7/22/2021</a:t>
            </a:fld>
            <a:endParaRPr lang="en-US" dirty="0"/>
          </a:p>
        </p:txBody>
      </p:sp>
      <p:sp>
        <p:nvSpPr>
          <p:cNvPr id="7" name="Rectangle 6">
            <a:extLst>
              <a:ext uri="{FF2B5EF4-FFF2-40B4-BE49-F238E27FC236}">
                <a16:creationId xmlns:a16="http://schemas.microsoft.com/office/drawing/2014/main" id="{5D4095D5-6B0B-E541-B3B3-DE7CE23F9517}"/>
              </a:ext>
            </a:extLst>
          </p:cNvPr>
          <p:cNvSpPr/>
          <p:nvPr userDrawn="1"/>
        </p:nvSpPr>
        <p:spPr>
          <a:xfrm>
            <a:off x="818147" y="-1"/>
            <a:ext cx="5351647" cy="404261"/>
          </a:xfrm>
          <a:prstGeom prst="rect">
            <a:avLst/>
          </a:prstGeom>
          <a:solidFill>
            <a:srgbClr val="8EC7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02327A38-3038-524C-B488-896D7EE9ABBB}"/>
              </a:ext>
            </a:extLst>
          </p:cNvPr>
          <p:cNvSpPr/>
          <p:nvPr userDrawn="1"/>
        </p:nvSpPr>
        <p:spPr>
          <a:xfrm>
            <a:off x="818146" y="4469307"/>
            <a:ext cx="5351647" cy="2388694"/>
          </a:xfrm>
          <a:prstGeom prst="rect">
            <a:avLst/>
          </a:prstGeom>
          <a:solidFill>
            <a:srgbClr val="4C76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E11E13D-5495-2E4E-B8E9-8278BCBBA209}"/>
              </a:ext>
            </a:extLst>
          </p:cNvPr>
          <p:cNvSpPr/>
          <p:nvPr userDrawn="1"/>
        </p:nvSpPr>
        <p:spPr>
          <a:xfrm>
            <a:off x="6737684" y="4544715"/>
            <a:ext cx="5454316" cy="75411"/>
          </a:xfrm>
          <a:prstGeom prst="rect">
            <a:avLst/>
          </a:prstGeom>
          <a:solidFill>
            <a:srgbClr val="8EC7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21B0B003-7E13-BC4D-AB56-0F75B198ED1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159720" y="6276081"/>
            <a:ext cx="1487776" cy="462521"/>
          </a:xfrm>
          <a:prstGeom prst="rect">
            <a:avLst/>
          </a:prstGeom>
        </p:spPr>
      </p:pic>
      <p:pic>
        <p:nvPicPr>
          <p:cNvPr id="11" name="Picture 10">
            <a:extLst>
              <a:ext uri="{FF2B5EF4-FFF2-40B4-BE49-F238E27FC236}">
                <a16:creationId xmlns:a16="http://schemas.microsoft.com/office/drawing/2014/main" id="{F76BAF2D-1416-6F4C-946E-29510DD9A958}"/>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13450" t="19894" r="22003" b="36357"/>
          <a:stretch/>
        </p:blipFill>
        <p:spPr>
          <a:xfrm>
            <a:off x="6170988" y="6041922"/>
            <a:ext cx="1830010" cy="730870"/>
          </a:xfrm>
          <a:prstGeom prst="rect">
            <a:avLst/>
          </a:prstGeom>
        </p:spPr>
      </p:pic>
      <p:pic>
        <p:nvPicPr>
          <p:cNvPr id="12" name="Picture 11">
            <a:extLst>
              <a:ext uri="{FF2B5EF4-FFF2-40B4-BE49-F238E27FC236}">
                <a16:creationId xmlns:a16="http://schemas.microsoft.com/office/drawing/2014/main" id="{3A198D90-59E2-E745-AE40-BF19D75A02E5}"/>
              </a:ext>
            </a:extLst>
          </p:cNvPr>
          <p:cNvPicPr>
            <a:picLocks noChangeAspect="1"/>
          </p:cNvPicPr>
          <p:nvPr userDrawn="1"/>
        </p:nvPicPr>
        <p:blipFill rotWithShape="1">
          <a:blip r:embed="rId4" cstate="print">
            <a:extLst>
              <a:ext uri="{28A0092B-C50C-407E-A947-70E740481C1C}">
                <a14:useLocalDpi xmlns:a14="http://schemas.microsoft.com/office/drawing/2010/main" val="0"/>
              </a:ext>
            </a:extLst>
          </a:blip>
          <a:srcRect l="26516"/>
          <a:stretch/>
        </p:blipFill>
        <p:spPr>
          <a:xfrm>
            <a:off x="9887501" y="6333056"/>
            <a:ext cx="2172792" cy="388419"/>
          </a:xfrm>
          <a:prstGeom prst="rect">
            <a:avLst/>
          </a:prstGeom>
        </p:spPr>
      </p:pic>
    </p:spTree>
    <p:extLst>
      <p:ext uri="{BB962C8B-B14F-4D97-AF65-F5344CB8AC3E}">
        <p14:creationId xmlns:p14="http://schemas.microsoft.com/office/powerpoint/2010/main" val="497289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42C7999D-FFF7-4B5D-A991-3BB29E6DD703}" type="datetimeFigureOut">
              <a:rPr lang="en-US" smtClean="0"/>
              <a:t>7/22/2021</a:t>
            </a:fld>
            <a:endParaRPr 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4CD6A595-1AF5-448D-81BA-CFAB830FD781}" type="slidenum">
              <a:rPr lang="en-US" smtClean="0"/>
              <a:t>‹#›</a:t>
            </a:fld>
            <a:endParaRPr lang="en-US"/>
          </a:p>
        </p:txBody>
      </p:sp>
    </p:spTree>
    <p:extLst>
      <p:ext uri="{BB962C8B-B14F-4D97-AF65-F5344CB8AC3E}">
        <p14:creationId xmlns:p14="http://schemas.microsoft.com/office/powerpoint/2010/main" val="35926352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42C7999D-FFF7-4B5D-A991-3BB29E6DD703}" type="datetimeFigureOut">
              <a:rPr lang="en-US" smtClean="0"/>
              <a:t>7/22/2021</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4CD6A595-1AF5-448D-81BA-CFAB830FD781}" type="slidenum">
              <a:rPr lang="en-US" smtClean="0"/>
              <a:t>‹#›</a:t>
            </a:fld>
            <a:endParaRPr lang="en-US"/>
          </a:p>
        </p:txBody>
      </p:sp>
    </p:spTree>
    <p:extLst>
      <p:ext uri="{BB962C8B-B14F-4D97-AF65-F5344CB8AC3E}">
        <p14:creationId xmlns:p14="http://schemas.microsoft.com/office/powerpoint/2010/main" val="2637307768"/>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9D6E9DEC-419B-4CC5-A080-3B06BD5A8291}" type="datetimeFigureOut">
              <a:rPr lang="en-US" smtClean="0"/>
              <a:t>7/22/2021</a:t>
            </a:fld>
            <a:endParaRPr lang="en-US" dirty="0"/>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937399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42C7999D-FFF7-4B5D-A991-3BB29E6DD703}" type="datetimeFigureOut">
              <a:rPr lang="en-US" smtClean="0"/>
              <a:t>7/22/2021</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4CD6A595-1AF5-448D-81BA-CFAB830FD781}" type="slidenum">
              <a:rPr lang="en-US" smtClean="0"/>
              <a:t>‹#›</a:t>
            </a:fld>
            <a:endParaRPr lang="en-US"/>
          </a:p>
        </p:txBody>
      </p:sp>
    </p:spTree>
    <p:extLst>
      <p:ext uri="{BB962C8B-B14F-4D97-AF65-F5344CB8AC3E}">
        <p14:creationId xmlns:p14="http://schemas.microsoft.com/office/powerpoint/2010/main" val="6100857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42C7999D-FFF7-4B5D-A991-3BB29E6DD703}" type="datetimeFigureOut">
              <a:rPr lang="en-US" smtClean="0"/>
              <a:t>7/22/2021</a:t>
            </a:fld>
            <a:endParaRPr lang="en-US"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4CD6A595-1AF5-448D-81BA-CFAB830FD781}" type="slidenum">
              <a:rPr lang="en-US" smtClean="0"/>
              <a:t>‹#›</a:t>
            </a:fld>
            <a:endParaRPr lang="en-US"/>
          </a:p>
        </p:txBody>
      </p:sp>
    </p:spTree>
    <p:extLst>
      <p:ext uri="{BB962C8B-B14F-4D97-AF65-F5344CB8AC3E}">
        <p14:creationId xmlns:p14="http://schemas.microsoft.com/office/powerpoint/2010/main" val="4307576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lnSpc>
                <a:spcPct val="100000"/>
              </a:lnSpc>
              <a:spcAft>
                <a:spcPts val="1200"/>
              </a:spcAft>
              <a:defRPr/>
            </a:lvl1pPr>
            <a:lvl2pPr>
              <a:lnSpc>
                <a:spcPct val="100000"/>
              </a:lnSpc>
              <a:spcAft>
                <a:spcPts val="1200"/>
              </a:spcAft>
              <a:defRPr/>
            </a:lvl2pPr>
            <a:lvl3pPr>
              <a:lnSpc>
                <a:spcPct val="100000"/>
              </a:lnSpc>
              <a:spcAft>
                <a:spcPts val="1200"/>
              </a:spcAft>
              <a:defRPr/>
            </a:lvl3pPr>
            <a:lvl4pPr>
              <a:lnSpc>
                <a:spcPct val="100000"/>
              </a:lnSpc>
              <a:spcAft>
                <a:spcPts val="1200"/>
              </a:spcAft>
              <a:defRPr/>
            </a:lvl4pPr>
            <a:lvl5pPr>
              <a:lnSpc>
                <a:spcPct val="100000"/>
              </a:lnSpc>
              <a:spcAft>
                <a:spcPts val="1200"/>
              </a:spcAf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42C7999D-FFF7-4B5D-A991-3BB29E6DD703}" type="datetimeFigureOut">
              <a:rPr lang="en-US" smtClean="0"/>
              <a:t>7/22/2021</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4CD6A595-1AF5-448D-81BA-CFAB830FD781}" type="slidenum">
              <a:rPr lang="en-US" smtClean="0"/>
              <a:t>‹#›</a:t>
            </a:fld>
            <a:endParaRPr lang="en-US"/>
          </a:p>
        </p:txBody>
      </p:sp>
      <p:sp>
        <p:nvSpPr>
          <p:cNvPr id="7" name="Rectangle 6">
            <a:extLst>
              <a:ext uri="{FF2B5EF4-FFF2-40B4-BE49-F238E27FC236}">
                <a16:creationId xmlns:a16="http://schemas.microsoft.com/office/drawing/2014/main" id="{36A0920D-EFD8-D840-B054-5D23C248CBFF}"/>
              </a:ext>
            </a:extLst>
          </p:cNvPr>
          <p:cNvSpPr/>
          <p:nvPr userDrawn="1"/>
        </p:nvSpPr>
        <p:spPr>
          <a:xfrm>
            <a:off x="847023" y="358540"/>
            <a:ext cx="11344978" cy="51159"/>
          </a:xfrm>
          <a:prstGeom prst="rect">
            <a:avLst/>
          </a:prstGeom>
          <a:solidFill>
            <a:srgbClr val="8EC7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644F66F-3F35-AE4F-8217-CF6C93567902}"/>
              </a:ext>
            </a:extLst>
          </p:cNvPr>
          <p:cNvSpPr/>
          <p:nvPr userDrawn="1"/>
        </p:nvSpPr>
        <p:spPr>
          <a:xfrm>
            <a:off x="2191657" y="6260093"/>
            <a:ext cx="7794172" cy="597907"/>
          </a:xfrm>
          <a:prstGeom prst="rect">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101329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BD24011-C832-684A-8DD1-47FDC5EA7202}"/>
              </a:ext>
            </a:extLst>
          </p:cNvPr>
          <p:cNvSpPr/>
          <p:nvPr userDrawn="1"/>
        </p:nvSpPr>
        <p:spPr>
          <a:xfrm>
            <a:off x="847252" y="402937"/>
            <a:ext cx="3594226" cy="493354"/>
          </a:xfrm>
          <a:prstGeom prst="rect">
            <a:avLst/>
          </a:prstGeom>
          <a:solidFill>
            <a:srgbClr val="4C76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 name="Rectangle 3">
            <a:extLst>
              <a:ext uri="{FF2B5EF4-FFF2-40B4-BE49-F238E27FC236}">
                <a16:creationId xmlns:a16="http://schemas.microsoft.com/office/drawing/2014/main" id="{FE2B2CE5-86D5-A64B-B556-C42CD68907F1}"/>
              </a:ext>
            </a:extLst>
          </p:cNvPr>
          <p:cNvSpPr/>
          <p:nvPr userDrawn="1"/>
        </p:nvSpPr>
        <p:spPr>
          <a:xfrm>
            <a:off x="847023" y="358540"/>
            <a:ext cx="11344978" cy="51159"/>
          </a:xfrm>
          <a:prstGeom prst="rect">
            <a:avLst/>
          </a:prstGeom>
          <a:solidFill>
            <a:srgbClr val="8EC7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Content Placeholder 2">
            <a:extLst>
              <a:ext uri="{FF2B5EF4-FFF2-40B4-BE49-F238E27FC236}">
                <a16:creationId xmlns:a16="http://schemas.microsoft.com/office/drawing/2014/main" id="{CAACBB2F-09A0-AD40-9777-EE1E77A81F7A}"/>
              </a:ext>
            </a:extLst>
          </p:cNvPr>
          <p:cNvSpPr>
            <a:spLocks noGrp="1"/>
          </p:cNvSpPr>
          <p:nvPr>
            <p:ph idx="1"/>
          </p:nvPr>
        </p:nvSpPr>
        <p:spPr>
          <a:xfrm>
            <a:off x="838200" y="1188053"/>
            <a:ext cx="10515600" cy="4988910"/>
          </a:xfrm>
        </p:spPr>
        <p:txBody>
          <a:bodyPr/>
          <a:lstStyle>
            <a:lvl1pPr>
              <a:lnSpc>
                <a:spcPct val="100000"/>
              </a:lnSpc>
              <a:spcAft>
                <a:spcPts val="1200"/>
              </a:spcAft>
              <a:defRPr/>
            </a:lvl1pPr>
            <a:lvl2pPr>
              <a:lnSpc>
                <a:spcPct val="100000"/>
              </a:lnSpc>
              <a:spcAft>
                <a:spcPts val="1200"/>
              </a:spcAft>
              <a:defRPr/>
            </a:lvl2pPr>
            <a:lvl3pPr>
              <a:lnSpc>
                <a:spcPct val="100000"/>
              </a:lnSpc>
              <a:spcAft>
                <a:spcPts val="1200"/>
              </a:spcAft>
              <a:defRPr/>
            </a:lvl3pPr>
            <a:lvl4pPr>
              <a:lnSpc>
                <a:spcPct val="100000"/>
              </a:lnSpc>
              <a:spcAft>
                <a:spcPts val="1200"/>
              </a:spcAft>
              <a:defRPr/>
            </a:lvl4pPr>
            <a:lvl5pPr>
              <a:lnSpc>
                <a:spcPct val="100000"/>
              </a:lnSpc>
              <a:spcAft>
                <a:spcPts val="1200"/>
              </a:spcAf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itle 1">
            <a:extLst>
              <a:ext uri="{FF2B5EF4-FFF2-40B4-BE49-F238E27FC236}">
                <a16:creationId xmlns:a16="http://schemas.microsoft.com/office/drawing/2014/main" id="{FF74080A-7183-D044-8F23-50E787BC444B}"/>
              </a:ext>
            </a:extLst>
          </p:cNvPr>
          <p:cNvSpPr>
            <a:spLocks noGrp="1"/>
          </p:cNvSpPr>
          <p:nvPr>
            <p:ph type="title"/>
          </p:nvPr>
        </p:nvSpPr>
        <p:spPr>
          <a:xfrm>
            <a:off x="944988" y="476439"/>
            <a:ext cx="3353356" cy="344515"/>
          </a:xfrm>
        </p:spPr>
        <p:txBody>
          <a:bodyPr>
            <a:noAutofit/>
          </a:bodyPr>
          <a:lstStyle>
            <a:lvl1pPr>
              <a:defRPr sz="1800"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Tree>
    <p:extLst>
      <p:ext uri="{BB962C8B-B14F-4D97-AF65-F5344CB8AC3E}">
        <p14:creationId xmlns:p14="http://schemas.microsoft.com/office/powerpoint/2010/main" val="5105646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42C7999D-FFF7-4B5D-A991-3BB29E6DD703}" type="datetimeFigureOut">
              <a:rPr lang="en-US" smtClean="0"/>
              <a:t>7/22/2021</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4CD6A595-1AF5-448D-81BA-CFAB830FD781}" type="slidenum">
              <a:rPr lang="en-US" smtClean="0"/>
              <a:t>‹#›</a:t>
            </a:fld>
            <a:endParaRPr lang="en-US"/>
          </a:p>
        </p:txBody>
      </p:sp>
      <p:sp>
        <p:nvSpPr>
          <p:cNvPr id="7" name="Rectangle 6">
            <a:extLst>
              <a:ext uri="{FF2B5EF4-FFF2-40B4-BE49-F238E27FC236}">
                <a16:creationId xmlns:a16="http://schemas.microsoft.com/office/drawing/2014/main" id="{006A1A6F-789C-7C44-9179-157E0BCAEA32}"/>
              </a:ext>
            </a:extLst>
          </p:cNvPr>
          <p:cNvSpPr/>
          <p:nvPr userDrawn="1"/>
        </p:nvSpPr>
        <p:spPr>
          <a:xfrm>
            <a:off x="818147" y="1664018"/>
            <a:ext cx="10529304" cy="45719"/>
          </a:xfrm>
          <a:prstGeom prst="rect">
            <a:avLst/>
          </a:prstGeom>
          <a:solidFill>
            <a:srgbClr val="8EC7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A49FE60B-4005-CA44-89C5-CA8B7CEC5705}"/>
              </a:ext>
            </a:extLst>
          </p:cNvPr>
          <p:cNvSpPr/>
          <p:nvPr userDrawn="1"/>
        </p:nvSpPr>
        <p:spPr>
          <a:xfrm>
            <a:off x="818146" y="4589463"/>
            <a:ext cx="10529304" cy="45719"/>
          </a:xfrm>
          <a:prstGeom prst="rect">
            <a:avLst/>
          </a:prstGeom>
          <a:solidFill>
            <a:srgbClr val="4C76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96426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9FD7AB8-1011-9D4B-BCE3-9AA61E5EC5B6}"/>
              </a:ext>
            </a:extLst>
          </p:cNvPr>
          <p:cNvSpPr/>
          <p:nvPr userDrawn="1"/>
        </p:nvSpPr>
        <p:spPr>
          <a:xfrm>
            <a:off x="0" y="0"/>
            <a:ext cx="12192000" cy="6858000"/>
          </a:xfrm>
          <a:prstGeom prst="rect">
            <a:avLst/>
          </a:prstGeom>
          <a:solidFill>
            <a:srgbClr val="CBCB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ounded Rectangle 9">
            <a:extLst>
              <a:ext uri="{FF2B5EF4-FFF2-40B4-BE49-F238E27FC236}">
                <a16:creationId xmlns:a16="http://schemas.microsoft.com/office/drawing/2014/main" id="{913F1A8E-B361-034F-905F-9E9FE732489D}"/>
              </a:ext>
            </a:extLst>
          </p:cNvPr>
          <p:cNvSpPr/>
          <p:nvPr userDrawn="1"/>
        </p:nvSpPr>
        <p:spPr>
          <a:xfrm>
            <a:off x="1095284" y="1029788"/>
            <a:ext cx="9988731" cy="4798423"/>
          </a:xfrm>
          <a:prstGeom prst="roundRect">
            <a:avLst>
              <a:gd name="adj" fmla="val 7593"/>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184366" y="1353671"/>
            <a:ext cx="9805851" cy="4071768"/>
          </a:xfrm>
        </p:spPr>
        <p:txBody>
          <a:bodyPr anchor="ctr">
            <a:normAutofit/>
          </a:bodyPr>
          <a:lstStyle>
            <a:lvl1pPr>
              <a:defRPr sz="5000"/>
            </a:lvl1pPr>
          </a:lstStyle>
          <a:p>
            <a:r>
              <a:rPr lang="en-US" dirty="0"/>
              <a:t>Click to edit Master title style</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42C7999D-FFF7-4B5D-A991-3BB29E6DD703}" type="datetimeFigureOut">
              <a:rPr lang="en-US" smtClean="0"/>
              <a:t>7/22/2021</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4CD6A595-1AF5-448D-81BA-CFAB830FD781}" type="slidenum">
              <a:rPr lang="en-US" smtClean="0"/>
              <a:t>‹#›</a:t>
            </a:fld>
            <a:endParaRPr lang="en-US"/>
          </a:p>
        </p:txBody>
      </p:sp>
    </p:spTree>
    <p:extLst>
      <p:ext uri="{BB962C8B-B14F-4D97-AF65-F5344CB8AC3E}">
        <p14:creationId xmlns:p14="http://schemas.microsoft.com/office/powerpoint/2010/main" val="15958651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77504" y="1428207"/>
            <a:ext cx="10276296" cy="3940628"/>
          </a:xfrm>
        </p:spPr>
        <p:txBody>
          <a:bodyPr anchor="ctr"/>
          <a:lstStyle>
            <a:lvl1pPr>
              <a:defRPr sz="6000"/>
            </a:lvl1pPr>
          </a:lstStyle>
          <a:p>
            <a:r>
              <a:rPr lang="en-US" dirty="0"/>
              <a:t>Click to edit Master title style</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42C7999D-FFF7-4B5D-A991-3BB29E6DD703}" type="datetimeFigureOut">
              <a:rPr lang="en-US" smtClean="0"/>
              <a:t>7/22/2021</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4CD6A595-1AF5-448D-81BA-CFAB830FD781}" type="slidenum">
              <a:rPr lang="en-US" smtClean="0"/>
              <a:t>‹#›</a:t>
            </a:fld>
            <a:endParaRPr lang="en-US"/>
          </a:p>
        </p:txBody>
      </p:sp>
      <p:sp>
        <p:nvSpPr>
          <p:cNvPr id="12" name="Rectangle 11">
            <a:extLst>
              <a:ext uri="{FF2B5EF4-FFF2-40B4-BE49-F238E27FC236}">
                <a16:creationId xmlns:a16="http://schemas.microsoft.com/office/drawing/2014/main" id="{D9B21D71-06FB-E64D-A5F6-CCE9BAFC0BEE}"/>
              </a:ext>
            </a:extLst>
          </p:cNvPr>
          <p:cNvSpPr/>
          <p:nvPr userDrawn="1"/>
        </p:nvSpPr>
        <p:spPr>
          <a:xfrm>
            <a:off x="892537" y="1445624"/>
            <a:ext cx="10559235" cy="3923211"/>
          </a:xfrm>
          <a:prstGeom prst="rect">
            <a:avLst/>
          </a:prstGeom>
          <a:noFill/>
          <a:ln w="38100">
            <a:solidFill>
              <a:srgbClr val="8EC7D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09FD7AB8-1011-9D4B-BCE3-9AA61E5EC5B6}"/>
              </a:ext>
            </a:extLst>
          </p:cNvPr>
          <p:cNvSpPr/>
          <p:nvPr userDrawn="1"/>
        </p:nvSpPr>
        <p:spPr>
          <a:xfrm>
            <a:off x="838200" y="1419498"/>
            <a:ext cx="108676" cy="3971108"/>
          </a:xfrm>
          <a:prstGeom prst="rect">
            <a:avLst/>
          </a:prstGeom>
          <a:solidFill>
            <a:srgbClr val="4C76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845266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42C7999D-FFF7-4B5D-A991-3BB29E6DD703}" type="datetimeFigureOut">
              <a:rPr lang="en-US" smtClean="0"/>
              <a:t>7/22/2021</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4CD6A595-1AF5-448D-81BA-CFAB830FD781}" type="slidenum">
              <a:rPr lang="en-US" smtClean="0"/>
              <a:t>‹#›</a:t>
            </a:fld>
            <a:endParaRPr lang="en-US"/>
          </a:p>
        </p:txBody>
      </p:sp>
      <p:sp>
        <p:nvSpPr>
          <p:cNvPr id="8" name="Rectangle 7">
            <a:extLst>
              <a:ext uri="{FF2B5EF4-FFF2-40B4-BE49-F238E27FC236}">
                <a16:creationId xmlns:a16="http://schemas.microsoft.com/office/drawing/2014/main" id="{996ECC58-DC6C-2A4F-8290-D2220A39C945}"/>
              </a:ext>
            </a:extLst>
          </p:cNvPr>
          <p:cNvSpPr/>
          <p:nvPr userDrawn="1"/>
        </p:nvSpPr>
        <p:spPr>
          <a:xfrm>
            <a:off x="847023" y="358540"/>
            <a:ext cx="11344978" cy="51159"/>
          </a:xfrm>
          <a:prstGeom prst="rect">
            <a:avLst/>
          </a:prstGeom>
          <a:solidFill>
            <a:srgbClr val="8EC7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1150654"/>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i="0">
                <a:solidFill>
                  <a:srgbClr val="4C768C"/>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i="0">
                <a:solidFill>
                  <a:srgbClr val="4C768C"/>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9D6E9DEC-419B-4CC5-A080-3B06BD5A8291}" type="datetimeFigureOut">
              <a:rPr lang="en-US" smtClean="0"/>
              <a:t>7/22/2021</a:t>
            </a:fld>
            <a:endParaRPr lang="en-US" dirty="0"/>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fld id="{6D22F896-40B5-4ADD-8801-0D06FADFA095}" type="slidenum">
              <a:rPr lang="en-US" smtClean="0"/>
              <a:pPr/>
              <a:t>‹#›</a:t>
            </a:fld>
            <a:endParaRPr lang="en-US" dirty="0"/>
          </a:p>
        </p:txBody>
      </p:sp>
      <p:sp>
        <p:nvSpPr>
          <p:cNvPr id="10" name="Rectangle 9">
            <a:extLst>
              <a:ext uri="{FF2B5EF4-FFF2-40B4-BE49-F238E27FC236}">
                <a16:creationId xmlns:a16="http://schemas.microsoft.com/office/drawing/2014/main" id="{D8B04E29-1FB7-2D43-9379-B7D757767005}"/>
              </a:ext>
            </a:extLst>
          </p:cNvPr>
          <p:cNvSpPr/>
          <p:nvPr userDrawn="1"/>
        </p:nvSpPr>
        <p:spPr>
          <a:xfrm>
            <a:off x="847023" y="358540"/>
            <a:ext cx="11344978" cy="51159"/>
          </a:xfrm>
          <a:prstGeom prst="rect">
            <a:avLst/>
          </a:prstGeom>
          <a:solidFill>
            <a:srgbClr val="8EC7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57427715"/>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42C7999D-FFF7-4B5D-A991-3BB29E6DD703}" type="datetimeFigureOut">
              <a:rPr lang="en-US" smtClean="0"/>
              <a:t>7/22/2021</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4CD6A595-1AF5-448D-81BA-CFAB830FD781}" type="slidenum">
              <a:rPr lang="en-US" smtClean="0"/>
              <a:t>‹#›</a:t>
            </a:fld>
            <a:endParaRPr lang="en-US"/>
          </a:p>
        </p:txBody>
      </p:sp>
      <p:sp>
        <p:nvSpPr>
          <p:cNvPr id="6" name="Rectangle 5">
            <a:extLst>
              <a:ext uri="{FF2B5EF4-FFF2-40B4-BE49-F238E27FC236}">
                <a16:creationId xmlns:a16="http://schemas.microsoft.com/office/drawing/2014/main" id="{58B3F4C6-A444-A14D-957A-BEC11AE76162}"/>
              </a:ext>
            </a:extLst>
          </p:cNvPr>
          <p:cNvSpPr/>
          <p:nvPr userDrawn="1"/>
        </p:nvSpPr>
        <p:spPr>
          <a:xfrm>
            <a:off x="847023" y="358540"/>
            <a:ext cx="11344978" cy="51159"/>
          </a:xfrm>
          <a:prstGeom prst="rect">
            <a:avLst/>
          </a:prstGeom>
          <a:solidFill>
            <a:srgbClr val="8EC7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435193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69471478"/>
      </p:ext>
    </p:extLst>
  </p:cSld>
  <p:clrMap bg1="lt1" tx1="dk1" bg2="lt2" tx2="dk2" accent1="accent1" accent2="accent2" accent3="accent3" accent4="accent4" accent5="accent5" accent6="accent6" hlink="hlink" folHlink="folHlink"/>
  <p:sldLayoutIdLst>
    <p:sldLayoutId id="2147483899" r:id="rId1"/>
    <p:sldLayoutId id="2147483900" r:id="rId2"/>
    <p:sldLayoutId id="2147483912" r:id="rId3"/>
    <p:sldLayoutId id="2147483901" r:id="rId4"/>
    <p:sldLayoutId id="2147483910" r:id="rId5"/>
    <p:sldLayoutId id="2147483911" r:id="rId6"/>
    <p:sldLayoutId id="2147483902" r:id="rId7"/>
    <p:sldLayoutId id="2147483903" r:id="rId8"/>
    <p:sldLayoutId id="2147483904" r:id="rId9"/>
    <p:sldLayoutId id="2147483905" r:id="rId10"/>
    <p:sldLayoutId id="2147483906" r:id="rId11"/>
    <p:sldLayoutId id="2147483907" r:id="rId12"/>
    <p:sldLayoutId id="2147483908" r:id="rId13"/>
    <p:sldLayoutId id="2147483909" r:id="rId14"/>
  </p:sldLayoutIdLst>
  <p:txStyles>
    <p:titleStyle>
      <a:lvl1pPr algn="l" defTabSz="914400" rtl="0" eaLnBrk="1" latinLnBrk="0" hangingPunct="1">
        <a:lnSpc>
          <a:spcPct val="90000"/>
        </a:lnSpc>
        <a:spcBef>
          <a:spcPct val="0"/>
        </a:spcBef>
        <a:buNone/>
        <a:defRPr sz="4400" b="0" i="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1pPr>
    </p:titleStyle>
    <p:bodyStyle>
      <a:lvl1pPr marL="228600" indent="-228600" algn="l" defTabSz="914400" rtl="0" eaLnBrk="1" latinLnBrk="0" hangingPunct="1">
        <a:lnSpc>
          <a:spcPct val="150000"/>
        </a:lnSpc>
        <a:spcBef>
          <a:spcPts val="1000"/>
        </a:spcBef>
        <a:buFont typeface="Arial" panose="020B0604020202020204" pitchFamily="34" charset="0"/>
        <a:buChar char="•"/>
        <a:defRPr sz="2800" b="0" i="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1pPr>
      <a:lvl2pPr marL="685800" indent="-228600" algn="l" defTabSz="914400" rtl="0" eaLnBrk="1" latinLnBrk="0" hangingPunct="1">
        <a:lnSpc>
          <a:spcPct val="150000"/>
        </a:lnSpc>
        <a:spcBef>
          <a:spcPts val="500"/>
        </a:spcBef>
        <a:buFont typeface="Arial" panose="020B0604020202020204" pitchFamily="34" charset="0"/>
        <a:buChar char="•"/>
        <a:defRPr sz="2400" b="0" i="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2pPr>
      <a:lvl3pPr marL="1143000" indent="-228600" algn="l" defTabSz="914400" rtl="0" eaLnBrk="1" latinLnBrk="0" hangingPunct="1">
        <a:lnSpc>
          <a:spcPct val="150000"/>
        </a:lnSpc>
        <a:spcBef>
          <a:spcPts val="500"/>
        </a:spcBef>
        <a:buFont typeface="Arial" panose="020B0604020202020204" pitchFamily="34" charset="0"/>
        <a:buChar char="•"/>
        <a:defRPr sz="2000" b="0" i="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3pPr>
      <a:lvl4pPr marL="1600200" indent="-228600" algn="l" defTabSz="914400" rtl="0" eaLnBrk="1" latinLnBrk="0" hangingPunct="1">
        <a:lnSpc>
          <a:spcPct val="150000"/>
        </a:lnSpc>
        <a:spcBef>
          <a:spcPts val="500"/>
        </a:spcBef>
        <a:buFont typeface="Arial" panose="020B0604020202020204" pitchFamily="34" charset="0"/>
        <a:buChar char="•"/>
        <a:defRPr sz="1800" b="0" i="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4pPr>
      <a:lvl5pPr marL="2057400" indent="-228600" algn="l" defTabSz="914400" rtl="0" eaLnBrk="1" latinLnBrk="0" hangingPunct="1">
        <a:lnSpc>
          <a:spcPct val="150000"/>
        </a:lnSpc>
        <a:spcBef>
          <a:spcPts val="500"/>
        </a:spcBef>
        <a:buFont typeface="Arial" panose="020B0604020202020204" pitchFamily="34" charset="0"/>
        <a:buChar char="•"/>
        <a:defRPr sz="1800" b="0" i="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0.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nadsp.org/frontline-initiative/"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hyperlink" Target="https://www.who.int/occupational_health/topics/stressatwp/en/" TargetMode="Externa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hyperlink" Target="https://www.learnupon.com/blog/addie-5-steps/" TargetMode="External"/><Relationship Id="rId3" Type="http://schemas.openxmlformats.org/officeDocument/2006/relationships/hyperlink" Target="https://nadsp.org/15-competency-areas/" TargetMode="External"/><Relationship Id="rId7" Type="http://schemas.openxmlformats.org/officeDocument/2006/relationships/hyperlink" Target="https://rtc.umn.edu/docs/selfdsp.pdf"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hyperlink" Target="https://ici.umn.edu/products/docs/Staff_Recruitment_book/Ch_5.pdf" TargetMode="External"/><Relationship Id="rId5" Type="http://schemas.openxmlformats.org/officeDocument/2006/relationships/hyperlink" Target="https://www.who.int/occupational_health/topics/stressatwp/en/" TargetMode="External"/><Relationship Id="rId4" Type="http://schemas.openxmlformats.org/officeDocument/2006/relationships/hyperlink" Target="https://nadsp.org/frontline-initiative/" TargetMode="Externa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9.xml"/><Relationship Id="rId5" Type="http://schemas.openxmlformats.org/officeDocument/2006/relationships/image" Target="../media/image3.png"/><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9.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71708D21-42BA-3247-A723-A7BB066ED79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30713" y="6361289"/>
            <a:ext cx="1487776" cy="462521"/>
          </a:xfrm>
          <a:prstGeom prst="rect">
            <a:avLst/>
          </a:prstGeom>
        </p:spPr>
      </p:pic>
      <p:pic>
        <p:nvPicPr>
          <p:cNvPr id="3" name="Picture 2">
            <a:extLst>
              <a:ext uri="{FF2B5EF4-FFF2-40B4-BE49-F238E27FC236}">
                <a16:creationId xmlns:a16="http://schemas.microsoft.com/office/drawing/2014/main" id="{F44B10CA-1E1D-CC47-BB91-F288E3469FF7}"/>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13450" t="19894" r="22003" b="36357"/>
          <a:stretch/>
        </p:blipFill>
        <p:spPr>
          <a:xfrm>
            <a:off x="0" y="6111890"/>
            <a:ext cx="1830010" cy="730870"/>
          </a:xfrm>
          <a:prstGeom prst="rect">
            <a:avLst/>
          </a:prstGeom>
        </p:spPr>
      </p:pic>
      <p:pic>
        <p:nvPicPr>
          <p:cNvPr id="4" name="Picture 3">
            <a:extLst>
              <a:ext uri="{FF2B5EF4-FFF2-40B4-BE49-F238E27FC236}">
                <a16:creationId xmlns:a16="http://schemas.microsoft.com/office/drawing/2014/main" id="{6B86911A-79AF-C947-A8EF-C7722DA9072B}"/>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26516"/>
          <a:stretch/>
        </p:blipFill>
        <p:spPr>
          <a:xfrm>
            <a:off x="9919193" y="6387784"/>
            <a:ext cx="2172792" cy="388419"/>
          </a:xfrm>
          <a:prstGeom prst="rect">
            <a:avLst/>
          </a:prstGeom>
        </p:spPr>
      </p:pic>
      <p:sp>
        <p:nvSpPr>
          <p:cNvPr id="5" name="Rectangle 4">
            <a:extLst>
              <a:ext uri="{FF2B5EF4-FFF2-40B4-BE49-F238E27FC236}">
                <a16:creationId xmlns:a16="http://schemas.microsoft.com/office/drawing/2014/main" id="{ADB122AA-FDB1-6C41-8B98-238DAFB438B0}"/>
              </a:ext>
            </a:extLst>
          </p:cNvPr>
          <p:cNvSpPr/>
          <p:nvPr/>
        </p:nvSpPr>
        <p:spPr>
          <a:xfrm>
            <a:off x="0" y="0"/>
            <a:ext cx="12192000" cy="6004560"/>
          </a:xfrm>
          <a:prstGeom prst="rect">
            <a:avLst/>
          </a:prstGeom>
          <a:solidFill>
            <a:srgbClr val="4C76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A8D17D6A-41DF-2B43-9EA4-0D4282334417}"/>
              </a:ext>
            </a:extLst>
          </p:cNvPr>
          <p:cNvSpPr txBox="1"/>
          <p:nvPr/>
        </p:nvSpPr>
        <p:spPr>
          <a:xfrm>
            <a:off x="1082040" y="1249737"/>
            <a:ext cx="9982200" cy="3170099"/>
          </a:xfrm>
          <a:prstGeom prst="rect">
            <a:avLst/>
          </a:prstGeom>
          <a:noFill/>
        </p:spPr>
        <p:txBody>
          <a:bodyPr wrap="square" rtlCol="0">
            <a:spAutoFit/>
          </a:bodyPr>
          <a:lstStyle/>
          <a:p>
            <a:pPr algn="ctr"/>
            <a:r>
              <a:rPr lang="en-US" sz="5000" b="1" dirty="0">
                <a:solidFill>
                  <a:schemeClr val="bg1"/>
                </a:solidFill>
                <a:latin typeface="Open Sans Semibold" panose="020B0606030504020204" pitchFamily="34" charset="0"/>
                <a:ea typeface="Open Sans Semibold" panose="020B0606030504020204" pitchFamily="34" charset="0"/>
                <a:cs typeface="Open Sans Semibold" panose="020B0606030504020204" pitchFamily="34" charset="0"/>
              </a:rPr>
              <a:t>Welcome to the Webinar Series on the Workforce Toolkit.</a:t>
            </a:r>
          </a:p>
          <a:p>
            <a:pPr algn="ctr"/>
            <a:endParaRPr lang="en-US" sz="5000" dirty="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endParaRPr>
          </a:p>
          <a:p>
            <a:pPr algn="ctr"/>
            <a:r>
              <a:rPr lang="en-US" sz="5000" dirty="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rPr>
              <a:t>We will begin at 2:00 pm central</a:t>
            </a:r>
          </a:p>
        </p:txBody>
      </p:sp>
    </p:spTree>
    <p:extLst>
      <p:ext uri="{BB962C8B-B14F-4D97-AF65-F5344CB8AC3E}">
        <p14:creationId xmlns:p14="http://schemas.microsoft.com/office/powerpoint/2010/main" val="20654507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Orientation is an Event</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694798" y="1473550"/>
            <a:ext cx="8631936" cy="5394960"/>
          </a:xfrm>
        </p:spPr>
      </p:pic>
    </p:spTree>
    <p:extLst>
      <p:ext uri="{BB962C8B-B14F-4D97-AF65-F5344CB8AC3E}">
        <p14:creationId xmlns:p14="http://schemas.microsoft.com/office/powerpoint/2010/main" val="18434171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572E4-A6A4-E447-A776-5753B0182880}"/>
              </a:ext>
            </a:extLst>
          </p:cNvPr>
          <p:cNvSpPr>
            <a:spLocks noGrp="1"/>
          </p:cNvSpPr>
          <p:nvPr>
            <p:ph type="title"/>
          </p:nvPr>
        </p:nvSpPr>
        <p:spPr/>
        <p:txBody>
          <a:bodyPr/>
          <a:lstStyle/>
          <a:p>
            <a:r>
              <a:rPr lang="en-US" dirty="0"/>
              <a:t>Onboarding is a process</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034347" y="1690688"/>
            <a:ext cx="6123305" cy="4919050"/>
          </a:xfrm>
        </p:spPr>
      </p:pic>
    </p:spTree>
    <p:extLst>
      <p:ext uri="{BB962C8B-B14F-4D97-AF65-F5344CB8AC3E}">
        <p14:creationId xmlns:p14="http://schemas.microsoft.com/office/powerpoint/2010/main" val="26954107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Role of the Frontline Supervisor</a:t>
            </a:r>
          </a:p>
        </p:txBody>
      </p:sp>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558493" y="1512362"/>
            <a:ext cx="5075014" cy="5075014"/>
          </a:xfrm>
        </p:spPr>
      </p:pic>
    </p:spTree>
    <p:extLst>
      <p:ext uri="{BB962C8B-B14F-4D97-AF65-F5344CB8AC3E}">
        <p14:creationId xmlns:p14="http://schemas.microsoft.com/office/powerpoint/2010/main" val="4529396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fontAlgn="base"/>
            <a:r>
              <a:rPr lang="en-US" dirty="0"/>
              <a:t>Welcome, support, and engage new DSPs in the job and organization​</a:t>
            </a:r>
          </a:p>
          <a:p>
            <a:pPr fontAlgn="base"/>
            <a:r>
              <a:rPr lang="en-US" dirty="0"/>
              <a:t>Teach and train on required work skills​</a:t>
            </a:r>
          </a:p>
          <a:p>
            <a:pPr fontAlgn="base"/>
            <a:r>
              <a:rPr lang="en-US" dirty="0"/>
              <a:t>Communicate clearly​</a:t>
            </a:r>
          </a:p>
          <a:p>
            <a:pPr fontAlgn="base"/>
            <a:r>
              <a:rPr lang="en-US" dirty="0"/>
              <a:t>Provide regular check-ins and feedback on progress​</a:t>
            </a:r>
          </a:p>
          <a:p>
            <a:pPr fontAlgn="base"/>
            <a:r>
              <a:rPr lang="en-US" dirty="0"/>
              <a:t>Listen​</a:t>
            </a:r>
          </a:p>
          <a:p>
            <a:endParaRPr lang="en-US" dirty="0"/>
          </a:p>
        </p:txBody>
      </p:sp>
      <p:sp>
        <p:nvSpPr>
          <p:cNvPr id="3" name="Title 2"/>
          <p:cNvSpPr>
            <a:spLocks noGrp="1"/>
          </p:cNvSpPr>
          <p:nvPr>
            <p:ph type="title"/>
          </p:nvPr>
        </p:nvSpPr>
        <p:spPr/>
        <p:txBody>
          <a:bodyPr/>
          <a:lstStyle/>
          <a:p>
            <a:r>
              <a:rPr lang="en-US" dirty="0"/>
              <a:t>Role of FLS</a:t>
            </a:r>
          </a:p>
        </p:txBody>
      </p:sp>
    </p:spTree>
    <p:extLst>
      <p:ext uri="{BB962C8B-B14F-4D97-AF65-F5344CB8AC3E}">
        <p14:creationId xmlns:p14="http://schemas.microsoft.com/office/powerpoint/2010/main" val="2157191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fontAlgn="base"/>
            <a:r>
              <a:rPr lang="en-US" dirty="0"/>
              <a:t>Role model​</a:t>
            </a:r>
          </a:p>
          <a:p>
            <a:pPr fontAlgn="base"/>
            <a:r>
              <a:rPr lang="en-US" dirty="0"/>
              <a:t>Coach and mentor​</a:t>
            </a:r>
          </a:p>
          <a:p>
            <a:pPr fontAlgn="base"/>
            <a:r>
              <a:rPr lang="en-US" dirty="0"/>
              <a:t>Answer questions​</a:t>
            </a:r>
          </a:p>
          <a:p>
            <a:pPr fontAlgn="base"/>
            <a:r>
              <a:rPr lang="en-US" dirty="0"/>
              <a:t>Show appreciation and respect for all workers​</a:t>
            </a:r>
          </a:p>
          <a:p>
            <a:pPr fontAlgn="base"/>
            <a:r>
              <a:rPr lang="en-US" dirty="0"/>
              <a:t>Be available​</a:t>
            </a:r>
          </a:p>
        </p:txBody>
      </p:sp>
      <p:sp>
        <p:nvSpPr>
          <p:cNvPr id="3" name="Title 2"/>
          <p:cNvSpPr>
            <a:spLocks noGrp="1"/>
          </p:cNvSpPr>
          <p:nvPr>
            <p:ph type="title"/>
          </p:nvPr>
        </p:nvSpPr>
        <p:spPr/>
        <p:txBody>
          <a:bodyPr/>
          <a:lstStyle/>
          <a:p>
            <a:r>
              <a:rPr lang="en-US" dirty="0"/>
              <a:t>Role of FLS</a:t>
            </a:r>
          </a:p>
        </p:txBody>
      </p:sp>
    </p:spTree>
    <p:extLst>
      <p:ext uri="{BB962C8B-B14F-4D97-AF65-F5344CB8AC3E}">
        <p14:creationId xmlns:p14="http://schemas.microsoft.com/office/powerpoint/2010/main" val="32675715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572E4-A6A4-E447-A776-5753B0182880}"/>
              </a:ext>
            </a:extLst>
          </p:cNvPr>
          <p:cNvSpPr>
            <a:spLocks noGrp="1"/>
          </p:cNvSpPr>
          <p:nvPr>
            <p:ph type="title"/>
          </p:nvPr>
        </p:nvSpPr>
        <p:spPr/>
        <p:txBody>
          <a:bodyPr/>
          <a:lstStyle/>
          <a:p>
            <a:r>
              <a:rPr lang="en-US" sz="2400" dirty="0"/>
              <a:t>Thinking back to </a:t>
            </a:r>
            <a:br>
              <a:rPr lang="en-US" dirty="0"/>
            </a:br>
            <a:r>
              <a:rPr lang="en-US" dirty="0"/>
              <a:t>your first day on the job...​</a:t>
            </a:r>
          </a:p>
        </p:txBody>
      </p:sp>
      <p:sp>
        <p:nvSpPr>
          <p:cNvPr id="3" name="Content Placeholder 2">
            <a:extLst>
              <a:ext uri="{FF2B5EF4-FFF2-40B4-BE49-F238E27FC236}">
                <a16:creationId xmlns:a16="http://schemas.microsoft.com/office/drawing/2014/main" id="{D6F209E5-5F13-8849-8E99-E102B95B4BB7}"/>
              </a:ext>
            </a:extLst>
          </p:cNvPr>
          <p:cNvSpPr>
            <a:spLocks noGrp="1"/>
          </p:cNvSpPr>
          <p:nvPr>
            <p:ph idx="1"/>
          </p:nvPr>
        </p:nvSpPr>
        <p:spPr/>
        <p:txBody>
          <a:bodyPr/>
          <a:lstStyle/>
          <a:p>
            <a:pPr fontAlgn="base"/>
            <a:r>
              <a:rPr lang="en-US" dirty="0"/>
              <a:t>What went well?​</a:t>
            </a:r>
          </a:p>
          <a:p>
            <a:pPr fontAlgn="base"/>
            <a:r>
              <a:rPr lang="en-US" dirty="0"/>
              <a:t>What didn’t go so well?​</a:t>
            </a:r>
          </a:p>
          <a:p>
            <a:pPr fontAlgn="base"/>
            <a:r>
              <a:rPr lang="en-US" dirty="0"/>
              <a:t>What made you want to stay?​</a:t>
            </a:r>
          </a:p>
          <a:p>
            <a:pPr fontAlgn="base"/>
            <a:r>
              <a:rPr lang="en-US" dirty="0"/>
              <a:t>What made you not want to stay?</a:t>
            </a:r>
          </a:p>
          <a:p>
            <a:pPr fontAlgn="base"/>
            <a:r>
              <a:rPr lang="en-US" dirty="0"/>
              <a:t>​Knowing what you know now, what suggestions might you make about creating a great first day for new direct support professionals (DSPs) and frontline supervisors (FLSs)?</a:t>
            </a:r>
          </a:p>
          <a:p>
            <a:endParaRPr lang="en-US" dirty="0"/>
          </a:p>
        </p:txBody>
      </p:sp>
    </p:spTree>
    <p:extLst>
      <p:ext uri="{BB962C8B-B14F-4D97-AF65-F5344CB8AC3E}">
        <p14:creationId xmlns:p14="http://schemas.microsoft.com/office/powerpoint/2010/main" val="4170845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1353800" cy="1325563"/>
          </a:xfrm>
        </p:spPr>
        <p:txBody>
          <a:bodyPr/>
          <a:lstStyle/>
          <a:p>
            <a:r>
              <a:rPr lang="en-US" dirty="0"/>
              <a:t>Some of the Hardest Things When Starting​</a:t>
            </a:r>
          </a:p>
        </p:txBody>
      </p:sp>
      <p:sp>
        <p:nvSpPr>
          <p:cNvPr id="3" name="Content Placeholder 2"/>
          <p:cNvSpPr>
            <a:spLocks noGrp="1"/>
          </p:cNvSpPr>
          <p:nvPr>
            <p:ph idx="1"/>
          </p:nvPr>
        </p:nvSpPr>
        <p:spPr/>
        <p:txBody>
          <a:bodyPr>
            <a:normAutofit fontScale="77500" lnSpcReduction="20000"/>
          </a:bodyPr>
          <a:lstStyle/>
          <a:p>
            <a:pPr fontAlgn="base"/>
            <a:r>
              <a:rPr lang="en-US" dirty="0"/>
              <a:t>Getting to know the people supported</a:t>
            </a:r>
          </a:p>
          <a:p>
            <a:pPr fontAlgn="base"/>
            <a:r>
              <a:rPr lang="en-US" dirty="0"/>
              <a:t>Routines and duties​</a:t>
            </a:r>
          </a:p>
          <a:p>
            <a:pPr fontAlgn="base"/>
            <a:r>
              <a:rPr lang="en-US" dirty="0"/>
              <a:t>Getting to know other staff members​</a:t>
            </a:r>
          </a:p>
          <a:p>
            <a:pPr fontAlgn="base"/>
            <a:r>
              <a:rPr lang="en-US" dirty="0"/>
              <a:t>Navigating team dynamics</a:t>
            </a:r>
          </a:p>
          <a:p>
            <a:pPr fontAlgn="base"/>
            <a:r>
              <a:rPr lang="en-US" dirty="0"/>
              <a:t>Adjusting to new schedules​</a:t>
            </a:r>
          </a:p>
          <a:p>
            <a:pPr fontAlgn="base"/>
            <a:r>
              <a:rPr lang="en-US" dirty="0"/>
              <a:t>Learning and remembering </a:t>
            </a:r>
          </a:p>
          <a:p>
            <a:pPr fontAlgn="base"/>
            <a:r>
              <a:rPr lang="en-US" dirty="0"/>
              <a:t>Environmental protocol</a:t>
            </a:r>
          </a:p>
          <a:p>
            <a:pPr fontAlgn="base"/>
            <a:r>
              <a:rPr lang="en-US" dirty="0"/>
              <a:t>Knowing who to ask</a:t>
            </a:r>
          </a:p>
          <a:p>
            <a:pPr marL="0" indent="0">
              <a:buNone/>
            </a:pPr>
            <a:endParaRPr lang="en-US" dirty="0"/>
          </a:p>
        </p:txBody>
      </p:sp>
    </p:spTree>
    <p:extLst>
      <p:ext uri="{BB962C8B-B14F-4D97-AF65-F5344CB8AC3E}">
        <p14:creationId xmlns:p14="http://schemas.microsoft.com/office/powerpoint/2010/main" val="26884044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371344" y="1490472"/>
            <a:ext cx="7156704" cy="5367528"/>
          </a:xfrm>
        </p:spPr>
      </p:pic>
      <p:sp>
        <p:nvSpPr>
          <p:cNvPr id="2" name="Title 1"/>
          <p:cNvSpPr>
            <a:spLocks noGrp="1"/>
          </p:cNvSpPr>
          <p:nvPr>
            <p:ph type="title"/>
          </p:nvPr>
        </p:nvSpPr>
        <p:spPr>
          <a:xfrm>
            <a:off x="691896" y="401701"/>
            <a:ext cx="10515600" cy="1325563"/>
          </a:xfrm>
        </p:spPr>
        <p:txBody>
          <a:bodyPr/>
          <a:lstStyle/>
          <a:p>
            <a:r>
              <a:rPr lang="en-US" dirty="0"/>
              <a:t>On-the-Job Stressors</a:t>
            </a:r>
          </a:p>
        </p:txBody>
      </p:sp>
    </p:spTree>
    <p:extLst>
      <p:ext uri="{BB962C8B-B14F-4D97-AF65-F5344CB8AC3E}">
        <p14:creationId xmlns:p14="http://schemas.microsoft.com/office/powerpoint/2010/main" val="4196009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On-the-Job Stressors</a:t>
            </a:r>
          </a:p>
        </p:txBody>
      </p:sp>
      <p:sp>
        <p:nvSpPr>
          <p:cNvPr id="3" name="Content Placeholder 2"/>
          <p:cNvSpPr>
            <a:spLocks noGrp="1"/>
          </p:cNvSpPr>
          <p:nvPr>
            <p:ph idx="1"/>
          </p:nvPr>
        </p:nvSpPr>
        <p:spPr/>
        <p:txBody>
          <a:bodyPr>
            <a:normAutofit fontScale="92500" lnSpcReduction="20000"/>
          </a:bodyPr>
          <a:lstStyle/>
          <a:p>
            <a:pPr fontAlgn="base"/>
            <a:r>
              <a:rPr lang="en-US" dirty="0"/>
              <a:t>Demands and pressures mismatched to current knowledge, skills, and attitudes​</a:t>
            </a:r>
          </a:p>
          <a:p>
            <a:pPr fontAlgn="base"/>
            <a:r>
              <a:rPr lang="en-US" dirty="0"/>
              <a:t>Lack of support from supervisor and co-workers​</a:t>
            </a:r>
          </a:p>
          <a:p>
            <a:pPr fontAlgn="base"/>
            <a:r>
              <a:rPr lang="en-US" dirty="0"/>
              <a:t>Lack of control over work processes​</a:t>
            </a:r>
          </a:p>
          <a:p>
            <a:pPr fontAlgn="base"/>
            <a:r>
              <a:rPr lang="en-US" dirty="0"/>
              <a:t>Frontline Initiative: Vol 16, Number 1 Self- Care for DSPs</a:t>
            </a:r>
          </a:p>
          <a:p>
            <a:pPr lvl="1" fontAlgn="base"/>
            <a:r>
              <a:rPr lang="en-US" dirty="0">
                <a:hlinkClick r:id="rId3"/>
              </a:rPr>
              <a:t>https://nadsp.org/frontline-initiative/</a:t>
            </a:r>
            <a:endParaRPr lang="en-US" dirty="0"/>
          </a:p>
          <a:p>
            <a:pPr fontAlgn="base"/>
            <a:r>
              <a:rPr lang="en-US" dirty="0"/>
              <a:t>World Health Organization page on Stress in the workplace.​</a:t>
            </a:r>
          </a:p>
          <a:p>
            <a:pPr lvl="1" fontAlgn="base"/>
            <a:r>
              <a:rPr lang="en-US" u="sng" dirty="0">
                <a:hlinkClick r:id="rId4"/>
              </a:rPr>
              <a:t>https://www.who.int/occupational_health/topics/stressatwp/en/</a:t>
            </a:r>
            <a:r>
              <a:rPr lang="en-US" dirty="0"/>
              <a:t>​</a:t>
            </a:r>
          </a:p>
          <a:p>
            <a:pPr marL="0" indent="0">
              <a:buNone/>
            </a:pPr>
            <a:endParaRPr lang="en-US" dirty="0"/>
          </a:p>
        </p:txBody>
      </p:sp>
    </p:spTree>
    <p:extLst>
      <p:ext uri="{BB962C8B-B14F-4D97-AF65-F5344CB8AC3E}">
        <p14:creationId xmlns:p14="http://schemas.microsoft.com/office/powerpoint/2010/main" val="35876952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11429"/>
            <a:ext cx="10515600" cy="1325563"/>
          </a:xfrm>
        </p:spPr>
        <p:txBody>
          <a:bodyPr/>
          <a:lstStyle/>
          <a:p>
            <a:r>
              <a:rPr lang="en-US" dirty="0"/>
              <a:t>Realistic Orientation Programs for New Employee Stress (ROPES)​</a:t>
            </a:r>
          </a:p>
        </p:txBody>
      </p:sp>
      <p:sp>
        <p:nvSpPr>
          <p:cNvPr id="3" name="Content Placeholder 2"/>
          <p:cNvSpPr>
            <a:spLocks noGrp="1"/>
          </p:cNvSpPr>
          <p:nvPr>
            <p:ph idx="1"/>
          </p:nvPr>
        </p:nvSpPr>
        <p:spPr>
          <a:xfrm>
            <a:off x="838200" y="2067179"/>
            <a:ext cx="10515600" cy="4351338"/>
          </a:xfrm>
        </p:spPr>
        <p:txBody>
          <a:bodyPr>
            <a:normAutofit lnSpcReduction="10000"/>
          </a:bodyPr>
          <a:lstStyle/>
          <a:p>
            <a:pPr fontAlgn="base"/>
            <a:r>
              <a:rPr lang="en-US" dirty="0"/>
              <a:t>Provide realistic information about initial stressors.​</a:t>
            </a:r>
          </a:p>
          <a:p>
            <a:pPr fontAlgn="base"/>
            <a:r>
              <a:rPr lang="en-US" dirty="0"/>
              <a:t>Provide general support and assurance (1-1, small group).​</a:t>
            </a:r>
          </a:p>
          <a:p>
            <a:pPr fontAlgn="base"/>
            <a:r>
              <a:rPr lang="en-US" dirty="0"/>
              <a:t>Demonstrate, discuss, and rehearse various coping skills.​</a:t>
            </a:r>
          </a:p>
          <a:p>
            <a:pPr fontAlgn="base"/>
            <a:r>
              <a:rPr lang="en-US" dirty="0"/>
              <a:t>Deal directly with stress, change thinking about stress, manage symptoms of stress​</a:t>
            </a:r>
          </a:p>
          <a:p>
            <a:pPr fontAlgn="base"/>
            <a:r>
              <a:rPr lang="en-US" dirty="0"/>
              <a:t>Teach self-control of thoughts and feelings.​</a:t>
            </a:r>
          </a:p>
          <a:p>
            <a:pPr fontAlgn="base"/>
            <a:r>
              <a:rPr lang="en-US" dirty="0"/>
              <a:t>Target information about stressors to specific new staff. ​</a:t>
            </a:r>
          </a:p>
          <a:p>
            <a:pPr marL="0" indent="0">
              <a:buNone/>
            </a:pPr>
            <a:endParaRPr lang="en-US" dirty="0"/>
          </a:p>
        </p:txBody>
      </p:sp>
    </p:spTree>
    <p:extLst>
      <p:ext uri="{BB962C8B-B14F-4D97-AF65-F5344CB8AC3E}">
        <p14:creationId xmlns:p14="http://schemas.microsoft.com/office/powerpoint/2010/main" val="42823836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47E7B4-6F68-2F4F-8D01-AC4529AB433E}"/>
              </a:ext>
            </a:extLst>
          </p:cNvPr>
          <p:cNvSpPr>
            <a:spLocks noGrp="1"/>
          </p:cNvSpPr>
          <p:nvPr>
            <p:ph type="ctrTitle"/>
          </p:nvPr>
        </p:nvSpPr>
        <p:spPr>
          <a:xfrm>
            <a:off x="735105" y="435980"/>
            <a:ext cx="6022311" cy="6422020"/>
          </a:xfrm>
        </p:spPr>
        <p:txBody>
          <a:bodyPr>
            <a:normAutofit/>
          </a:bodyPr>
          <a:lstStyle/>
          <a:p>
            <a:r>
              <a:rPr lang="en-US" sz="3000" dirty="0"/>
              <a:t>The Importance of </a:t>
            </a:r>
            <a:r>
              <a:rPr lang="en-US" dirty="0"/>
              <a:t>Orientation &amp; Onboarding</a:t>
            </a:r>
            <a:br>
              <a:rPr lang="en-US" dirty="0"/>
            </a:br>
            <a:br>
              <a:rPr lang="en-US" dirty="0"/>
            </a:br>
            <a:br>
              <a:rPr lang="en-US" dirty="0"/>
            </a:br>
            <a:r>
              <a:rPr lang="en-US" sz="4400" dirty="0">
                <a:solidFill>
                  <a:schemeClr val="bg1"/>
                </a:solidFill>
              </a:rPr>
              <a:t>tenncare.ici.umn.edu</a:t>
            </a:r>
          </a:p>
        </p:txBody>
      </p:sp>
      <p:pic>
        <p:nvPicPr>
          <p:cNvPr id="7" name="Picture 6">
            <a:extLst>
              <a:ext uri="{FF2B5EF4-FFF2-40B4-BE49-F238E27FC236}">
                <a16:creationId xmlns:a16="http://schemas.microsoft.com/office/drawing/2014/main" id="{EA044493-ED03-044E-85AC-AC7842B1BD1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57416" y="709724"/>
            <a:ext cx="5434584" cy="3623056"/>
          </a:xfrm>
          <a:prstGeom prst="rect">
            <a:avLst/>
          </a:prstGeom>
        </p:spPr>
      </p:pic>
      <p:sp>
        <p:nvSpPr>
          <p:cNvPr id="4" name="Rectangle 3"/>
          <p:cNvSpPr/>
          <p:nvPr/>
        </p:nvSpPr>
        <p:spPr>
          <a:xfrm>
            <a:off x="6757416" y="4858871"/>
            <a:ext cx="5309078" cy="13447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0" i="0" dirty="0">
                <a:solidFill>
                  <a:schemeClr val="tx1"/>
                </a:solidFill>
                <a:effectLst/>
                <a:latin typeface="Slack-Lato"/>
              </a:rPr>
              <a:t>Presenter's name and affiliation</a:t>
            </a:r>
            <a:endParaRPr lang="en-US" sz="2800" dirty="0">
              <a:solidFill>
                <a:schemeClr val="tx1"/>
              </a:solidFill>
            </a:endParaRPr>
          </a:p>
        </p:txBody>
      </p:sp>
    </p:spTree>
    <p:extLst>
      <p:ext uri="{BB962C8B-B14F-4D97-AF65-F5344CB8AC3E}">
        <p14:creationId xmlns:p14="http://schemas.microsoft.com/office/powerpoint/2010/main" val="14307453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ADDIE Model of Instructional Design.</a:t>
            </a:r>
          </a:p>
        </p:txBody>
      </p:sp>
      <p:graphicFrame>
        <p:nvGraphicFramePr>
          <p:cNvPr id="4" name="Content Placeholder 3">
            <a:extLst>
              <a:ext uri="{FF2B5EF4-FFF2-40B4-BE49-F238E27FC236}">
                <a16:creationId xmlns:a16="http://schemas.microsoft.com/office/drawing/2014/main" id="{3E0C353D-70CE-3C4B-A2D2-35B8B6FB833F}"/>
              </a:ext>
            </a:extLst>
          </p:cNvPr>
          <p:cNvGraphicFramePr>
            <a:graphicFrameLocks noGrp="1"/>
          </p:cNvGraphicFramePr>
          <p:nvPr>
            <p:ph idx="1"/>
            <p:extLst>
              <p:ext uri="{D42A27DB-BD31-4B8C-83A1-F6EECF244321}">
                <p14:modId xmlns:p14="http://schemas.microsoft.com/office/powerpoint/2010/main" val="361478243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891746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Getting Started</a:t>
            </a:r>
          </a:p>
        </p:txBody>
      </p:sp>
      <p:sp>
        <p:nvSpPr>
          <p:cNvPr id="3" name="Content Placeholder 2"/>
          <p:cNvSpPr>
            <a:spLocks noGrp="1"/>
          </p:cNvSpPr>
          <p:nvPr>
            <p:ph idx="1"/>
          </p:nvPr>
        </p:nvSpPr>
        <p:spPr/>
        <p:txBody>
          <a:bodyPr>
            <a:normAutofit/>
          </a:bodyPr>
          <a:lstStyle/>
          <a:p>
            <a:pPr marL="0" indent="0" fontAlgn="base">
              <a:buNone/>
            </a:pPr>
            <a:r>
              <a:rPr lang="en-US" dirty="0"/>
              <a:t>Build a strategic plan for onboarding and orientation:​</a:t>
            </a:r>
          </a:p>
          <a:p>
            <a:pPr lvl="1" fontAlgn="base"/>
            <a:r>
              <a:rPr lang="en-US" dirty="0"/>
              <a:t>Assess needs of new DSPs ​</a:t>
            </a:r>
          </a:p>
          <a:p>
            <a:pPr lvl="1" fontAlgn="base"/>
            <a:r>
              <a:rPr lang="en-US" dirty="0"/>
              <a:t>What competencies and skills are needed for the job?  ​</a:t>
            </a:r>
          </a:p>
          <a:p>
            <a:pPr lvl="1" fontAlgn="base"/>
            <a:r>
              <a:rPr lang="en-US" dirty="0"/>
              <a:t>Set training priorities and timelines​</a:t>
            </a:r>
          </a:p>
          <a:p>
            <a:pPr lvl="1" fontAlgn="base"/>
            <a:r>
              <a:rPr lang="en-US" dirty="0"/>
              <a:t>Tailor training programs based on the individual needs of DSPs​</a:t>
            </a:r>
          </a:p>
          <a:p>
            <a:pPr lvl="1" fontAlgn="base"/>
            <a:r>
              <a:rPr lang="en-US" dirty="0"/>
              <a:t>Evaluate current orientation/onboarding practices ​</a:t>
            </a:r>
          </a:p>
          <a:p>
            <a:pPr marL="0" indent="0">
              <a:buNone/>
            </a:pPr>
            <a:endParaRPr lang="en-US" dirty="0"/>
          </a:p>
        </p:txBody>
      </p:sp>
    </p:spTree>
    <p:extLst>
      <p:ext uri="{BB962C8B-B14F-4D97-AF65-F5344CB8AC3E}">
        <p14:creationId xmlns:p14="http://schemas.microsoft.com/office/powerpoint/2010/main" val="5721922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Developing a Plan</a:t>
            </a:r>
          </a:p>
        </p:txBody>
      </p:sp>
      <p:sp>
        <p:nvSpPr>
          <p:cNvPr id="3" name="Content Placeholder 2"/>
          <p:cNvSpPr>
            <a:spLocks noGrp="1"/>
          </p:cNvSpPr>
          <p:nvPr>
            <p:ph idx="1"/>
          </p:nvPr>
        </p:nvSpPr>
        <p:spPr>
          <a:xfrm>
            <a:off x="838200" y="1825625"/>
            <a:ext cx="11201400" cy="4351338"/>
          </a:xfrm>
        </p:spPr>
        <p:txBody>
          <a:bodyPr/>
          <a:lstStyle/>
          <a:p>
            <a:pPr fontAlgn="base"/>
            <a:r>
              <a:rPr lang="en-US" dirty="0"/>
              <a:t>Design a written plan for onboarding​</a:t>
            </a:r>
          </a:p>
          <a:p>
            <a:pPr fontAlgn="base"/>
            <a:r>
              <a:rPr lang="en-US" dirty="0"/>
              <a:t>Define a clear future vision, learning objectives, goals, and timelines​</a:t>
            </a:r>
          </a:p>
          <a:p>
            <a:pPr fontAlgn="base"/>
            <a:r>
              <a:rPr lang="en-US" dirty="0"/>
              <a:t>Develop the onboarding program  ​</a:t>
            </a:r>
          </a:p>
          <a:p>
            <a:pPr fontAlgn="base"/>
            <a:r>
              <a:rPr lang="en-US" dirty="0"/>
              <a:t>Implement the program​</a:t>
            </a:r>
          </a:p>
          <a:p>
            <a:pPr fontAlgn="base"/>
            <a:r>
              <a:rPr lang="en-US" dirty="0"/>
              <a:t>Evaluate and continuously revise program​</a:t>
            </a:r>
          </a:p>
          <a:p>
            <a:pPr marL="0" indent="0">
              <a:buNone/>
            </a:pPr>
            <a:endParaRPr lang="en-US" dirty="0"/>
          </a:p>
        </p:txBody>
      </p:sp>
    </p:spTree>
    <p:extLst>
      <p:ext uri="{BB962C8B-B14F-4D97-AF65-F5344CB8AC3E}">
        <p14:creationId xmlns:p14="http://schemas.microsoft.com/office/powerpoint/2010/main" val="16937553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3097" y="365125"/>
            <a:ext cx="11353800" cy="1325563"/>
          </a:xfrm>
        </p:spPr>
        <p:txBody>
          <a:bodyPr/>
          <a:lstStyle/>
          <a:p>
            <a:r>
              <a:rPr lang="en-US" dirty="0"/>
              <a:t>Frontline Supervisor’s Onboarding Strategies</a:t>
            </a:r>
          </a:p>
        </p:txBody>
      </p:sp>
      <p:sp>
        <p:nvSpPr>
          <p:cNvPr id="3" name="Content Placeholder 2"/>
          <p:cNvSpPr>
            <a:spLocks noGrp="1"/>
          </p:cNvSpPr>
          <p:nvPr>
            <p:ph sz="half" idx="1"/>
          </p:nvPr>
        </p:nvSpPr>
        <p:spPr/>
        <p:txBody>
          <a:bodyPr>
            <a:normAutofit fontScale="77500" lnSpcReduction="20000"/>
          </a:bodyPr>
          <a:lstStyle/>
          <a:p>
            <a:pPr fontAlgn="base"/>
            <a:r>
              <a:rPr lang="en-US" dirty="0"/>
              <a:t>Welcome gifts (mugs, pens, balloons, T-shirts)​</a:t>
            </a:r>
          </a:p>
          <a:p>
            <a:pPr fontAlgn="base"/>
            <a:r>
              <a:rPr lang="en-US" dirty="0"/>
              <a:t>Job shadowing (at least 1-2 weeks) ​</a:t>
            </a:r>
          </a:p>
          <a:p>
            <a:pPr fontAlgn="base"/>
            <a:r>
              <a:rPr lang="en-US" dirty="0"/>
              <a:t>Differential information based on experience​</a:t>
            </a:r>
          </a:p>
          <a:p>
            <a:pPr fontAlgn="base"/>
            <a:r>
              <a:rPr lang="en-US" dirty="0"/>
              <a:t>Use interaction and storytelling​</a:t>
            </a:r>
          </a:p>
          <a:p>
            <a:pPr fontAlgn="base"/>
            <a:r>
              <a:rPr lang="en-US" dirty="0"/>
              <a:t>Pace information​</a:t>
            </a:r>
          </a:p>
          <a:p>
            <a:pPr fontAlgn="base"/>
            <a:r>
              <a:rPr lang="en-US" dirty="0"/>
              <a:t>Follow-up with new hires​</a:t>
            </a:r>
          </a:p>
          <a:p>
            <a:pPr marL="0" indent="0">
              <a:buNone/>
            </a:pPr>
            <a:endParaRPr lang="en-US" dirty="0"/>
          </a:p>
        </p:txBody>
      </p:sp>
      <p:pic>
        <p:nvPicPr>
          <p:cNvPr id="5" name="Content Placeholder 4"/>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6529754" y="1825625"/>
            <a:ext cx="5122161" cy="4114800"/>
          </a:xfrm>
        </p:spPr>
      </p:pic>
    </p:spTree>
    <p:extLst>
      <p:ext uri="{BB962C8B-B14F-4D97-AF65-F5344CB8AC3E}">
        <p14:creationId xmlns:p14="http://schemas.microsoft.com/office/powerpoint/2010/main" val="8768559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p:txBody>
          <a:bodyPr>
            <a:normAutofit fontScale="77500" lnSpcReduction="20000"/>
          </a:bodyPr>
          <a:lstStyle/>
          <a:p>
            <a:pPr fontAlgn="base"/>
            <a:r>
              <a:rPr lang="en-US" dirty="0"/>
              <a:t>Re-unite orientation cohort ​</a:t>
            </a:r>
          </a:p>
          <a:p>
            <a:pPr fontAlgn="base"/>
            <a:r>
              <a:rPr lang="en-US" dirty="0"/>
              <a:t>Use adult learning principles to reach different learning styles​</a:t>
            </a:r>
          </a:p>
          <a:p>
            <a:pPr fontAlgn="base"/>
            <a:r>
              <a:rPr lang="en-US" dirty="0"/>
              <a:t>Provide concrete strategies for stress​</a:t>
            </a:r>
          </a:p>
          <a:p>
            <a:pPr fontAlgn="base"/>
            <a:r>
              <a:rPr lang="en-US" dirty="0"/>
              <a:t>Assign a mentor​</a:t>
            </a:r>
          </a:p>
          <a:p>
            <a:pPr fontAlgn="base"/>
            <a:r>
              <a:rPr lang="en-US" dirty="0"/>
              <a:t>Introduce and involve consumers and family members​</a:t>
            </a:r>
          </a:p>
          <a:p>
            <a:pPr marL="0" indent="0">
              <a:buNone/>
            </a:pPr>
            <a:endParaRPr lang="en-US" dirty="0"/>
          </a:p>
        </p:txBody>
      </p:sp>
      <p:pic>
        <p:nvPicPr>
          <p:cNvPr id="5" name="Content Placeholder 4"/>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6811108" y="1825625"/>
            <a:ext cx="4894509" cy="3931920"/>
          </a:xfrm>
        </p:spPr>
      </p:pic>
      <p:sp>
        <p:nvSpPr>
          <p:cNvPr id="7" name="Title 1">
            <a:extLst>
              <a:ext uri="{FF2B5EF4-FFF2-40B4-BE49-F238E27FC236}">
                <a16:creationId xmlns:a16="http://schemas.microsoft.com/office/drawing/2014/main" id="{6B2FACFC-87BE-F44F-89A7-7DDF62F05F1D}"/>
              </a:ext>
            </a:extLst>
          </p:cNvPr>
          <p:cNvSpPr txBox="1">
            <a:spLocks/>
          </p:cNvSpPr>
          <p:nvPr/>
        </p:nvSpPr>
        <p:spPr>
          <a:xfrm>
            <a:off x="733097" y="365125"/>
            <a:ext cx="113538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0" i="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1pPr>
          </a:lstStyle>
          <a:p>
            <a:r>
              <a:rPr lang="en-US"/>
              <a:t>Frontline Supervisor’s Onboarding Strategies</a:t>
            </a:r>
            <a:endParaRPr lang="en-US" dirty="0"/>
          </a:p>
        </p:txBody>
      </p:sp>
    </p:spTree>
    <p:extLst>
      <p:ext uri="{BB962C8B-B14F-4D97-AF65-F5344CB8AC3E}">
        <p14:creationId xmlns:p14="http://schemas.microsoft.com/office/powerpoint/2010/main" val="18333203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572E4-A6A4-E447-A776-5753B0182880}"/>
              </a:ext>
            </a:extLst>
          </p:cNvPr>
          <p:cNvSpPr>
            <a:spLocks noGrp="1"/>
          </p:cNvSpPr>
          <p:nvPr>
            <p:ph type="title"/>
          </p:nvPr>
        </p:nvSpPr>
        <p:spPr/>
        <p:txBody>
          <a:bodyPr/>
          <a:lstStyle/>
          <a:p>
            <a:r>
              <a:rPr lang="en-US" dirty="0"/>
              <a:t>Our Goals for Today</a:t>
            </a:r>
          </a:p>
        </p:txBody>
      </p:sp>
      <p:sp>
        <p:nvSpPr>
          <p:cNvPr id="3" name="Content Placeholder 2">
            <a:extLst>
              <a:ext uri="{FF2B5EF4-FFF2-40B4-BE49-F238E27FC236}">
                <a16:creationId xmlns:a16="http://schemas.microsoft.com/office/drawing/2014/main" id="{D6F209E5-5F13-8849-8E99-E102B95B4BB7}"/>
              </a:ext>
            </a:extLst>
          </p:cNvPr>
          <p:cNvSpPr>
            <a:spLocks noGrp="1"/>
          </p:cNvSpPr>
          <p:nvPr>
            <p:ph idx="1"/>
          </p:nvPr>
        </p:nvSpPr>
        <p:spPr/>
        <p:txBody>
          <a:bodyPr>
            <a:normAutofit lnSpcReduction="10000"/>
          </a:bodyPr>
          <a:lstStyle/>
          <a:p>
            <a:pPr fontAlgn="base"/>
            <a:r>
              <a:rPr lang="en-US" dirty="0"/>
              <a:t>Define onboarding and explain its true purpose​</a:t>
            </a:r>
          </a:p>
          <a:p>
            <a:pPr fontAlgn="base"/>
            <a:r>
              <a:rPr lang="en-US" dirty="0"/>
              <a:t>Explain orientation​</a:t>
            </a:r>
          </a:p>
          <a:p>
            <a:pPr fontAlgn="base"/>
            <a:r>
              <a:rPr lang="en-US" dirty="0"/>
              <a:t>Discuss the role of the frontline supervisor in orientation and onboarding​</a:t>
            </a:r>
          </a:p>
          <a:p>
            <a:pPr fontAlgn="base"/>
            <a:r>
              <a:rPr lang="en-US" dirty="0"/>
              <a:t>Describe ways to improve onboarding and orientation practices​</a:t>
            </a:r>
          </a:p>
          <a:p>
            <a:pPr fontAlgn="base"/>
            <a:r>
              <a:rPr lang="en-US" dirty="0"/>
              <a:t>Share examples of successful onboarding and orientation practices​</a:t>
            </a:r>
          </a:p>
        </p:txBody>
      </p:sp>
    </p:spTree>
    <p:extLst>
      <p:ext uri="{BB962C8B-B14F-4D97-AF65-F5344CB8AC3E}">
        <p14:creationId xmlns:p14="http://schemas.microsoft.com/office/powerpoint/2010/main" val="193014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0-#ppt_h/2"/>
                                          </p:val>
                                        </p:tav>
                                        <p:tav tm="100000">
                                          <p:val>
                                            <p:strVal val="#ppt_y"/>
                                          </p:val>
                                        </p:tav>
                                      </p:tavLst>
                                    </p:anim>
                                  </p:childTnLst>
                                </p:cTn>
                              </p:par>
                              <p:par>
                                <p:cTn id="9" presetID="2" presetClass="entr" presetSubtype="3"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0-#ppt_h/2"/>
                                          </p:val>
                                        </p:tav>
                                        <p:tav tm="100000">
                                          <p:val>
                                            <p:strVal val="#ppt_y"/>
                                          </p:val>
                                        </p:tav>
                                      </p:tavLst>
                                    </p:anim>
                                  </p:childTnLst>
                                </p:cTn>
                              </p:par>
                              <p:par>
                                <p:cTn id="13" presetID="2" presetClass="entr" presetSubtype="3"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0-#ppt_h/2"/>
                                          </p:val>
                                        </p:tav>
                                        <p:tav tm="100000">
                                          <p:val>
                                            <p:strVal val="#ppt_y"/>
                                          </p:val>
                                        </p:tav>
                                      </p:tavLst>
                                    </p:anim>
                                  </p:childTnLst>
                                </p:cTn>
                              </p:par>
                              <p:par>
                                <p:cTn id="17" presetID="2" presetClass="entr" presetSubtype="3"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0-#ppt_h/2"/>
                                          </p:val>
                                        </p:tav>
                                        <p:tav tm="100000">
                                          <p:val>
                                            <p:strVal val="#ppt_y"/>
                                          </p:val>
                                        </p:tav>
                                      </p:tavLst>
                                    </p:anim>
                                  </p:childTnLst>
                                </p:cTn>
                              </p:par>
                              <p:par>
                                <p:cTn id="21" presetID="2" presetClass="entr" presetSubtype="3"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DBE0A-B156-4EBC-A5BC-0DBBB71A5598}"/>
              </a:ext>
            </a:extLst>
          </p:cNvPr>
          <p:cNvSpPr>
            <a:spLocks noGrp="1"/>
          </p:cNvSpPr>
          <p:nvPr>
            <p:ph type="title"/>
          </p:nvPr>
        </p:nvSpPr>
        <p:spPr/>
        <p:txBody>
          <a:bodyPr/>
          <a:lstStyle/>
          <a:p>
            <a:r>
              <a:rPr lang="en-US" dirty="0">
                <a:latin typeface="Open Sans Light"/>
              </a:rPr>
              <a:t>Resource Links</a:t>
            </a:r>
            <a:endParaRPr lang="en-US" dirty="0"/>
          </a:p>
        </p:txBody>
      </p:sp>
      <p:sp>
        <p:nvSpPr>
          <p:cNvPr id="3" name="Content Placeholder 2">
            <a:extLst>
              <a:ext uri="{FF2B5EF4-FFF2-40B4-BE49-F238E27FC236}">
                <a16:creationId xmlns:a16="http://schemas.microsoft.com/office/drawing/2014/main" id="{2E6F70E5-624C-4B91-967D-ABBEBA493CD5}"/>
              </a:ext>
            </a:extLst>
          </p:cNvPr>
          <p:cNvSpPr>
            <a:spLocks noGrp="1"/>
          </p:cNvSpPr>
          <p:nvPr>
            <p:ph idx="1"/>
          </p:nvPr>
        </p:nvSpPr>
        <p:spPr/>
        <p:txBody>
          <a:bodyPr vert="horz" lIns="91440" tIns="45720" rIns="91440" bIns="45720" rtlCol="0" anchor="t">
            <a:normAutofit fontScale="47500" lnSpcReduction="20000"/>
          </a:bodyPr>
          <a:lstStyle/>
          <a:p>
            <a:pPr marL="0" indent="0">
              <a:buNone/>
            </a:pPr>
            <a:r>
              <a:rPr lang="en-US" sz="3300" b="1" dirty="0">
                <a:latin typeface="Open Sans Light"/>
              </a:rPr>
              <a:t>NADSP</a:t>
            </a:r>
            <a:r>
              <a:rPr lang="en-US" sz="3300" dirty="0">
                <a:latin typeface="Open Sans Light"/>
              </a:rPr>
              <a:t> </a:t>
            </a:r>
          </a:p>
          <a:p>
            <a:pPr lvl="1"/>
            <a:r>
              <a:rPr lang="en-US" sz="3300" dirty="0"/>
              <a:t>Competencies; </a:t>
            </a:r>
            <a:r>
              <a:rPr lang="en-US" sz="3300" dirty="0">
                <a:hlinkClick r:id="rId3"/>
              </a:rPr>
              <a:t>https://nadsp.org/15-competency-areas/</a:t>
            </a:r>
            <a:endParaRPr lang="en-US" sz="3300" dirty="0"/>
          </a:p>
          <a:p>
            <a:pPr lvl="1"/>
            <a:r>
              <a:rPr lang="en-US" sz="3300" dirty="0"/>
              <a:t>Frontline Initiative: </a:t>
            </a:r>
            <a:r>
              <a:rPr lang="en-US" sz="3300" dirty="0">
                <a:hlinkClick r:id="rId4"/>
              </a:rPr>
              <a:t>https://nadsp.org/frontline-initiative/</a:t>
            </a:r>
            <a:r>
              <a:rPr lang="en-US" sz="3300" dirty="0"/>
              <a:t> </a:t>
            </a:r>
          </a:p>
          <a:p>
            <a:pPr marL="0" indent="0">
              <a:buNone/>
            </a:pPr>
            <a:r>
              <a:rPr lang="en-US" sz="3300" b="1" dirty="0">
                <a:latin typeface="Open Sans Light"/>
              </a:rPr>
              <a:t>World Health Organization</a:t>
            </a:r>
          </a:p>
          <a:p>
            <a:pPr lvl="1"/>
            <a:r>
              <a:rPr lang="en-US" sz="3300" u="sng" dirty="0">
                <a:latin typeface="Open Sans Light"/>
                <a:hlinkClick r:id="rId5"/>
              </a:rPr>
              <a:t>https://www.who.int/occupational_health/topics/stressatwp/en/</a:t>
            </a:r>
            <a:r>
              <a:rPr lang="en-US" sz="3300" dirty="0">
                <a:latin typeface="Open Sans Light"/>
              </a:rPr>
              <a:t> </a:t>
            </a:r>
          </a:p>
          <a:p>
            <a:pPr marL="0" indent="0">
              <a:buNone/>
            </a:pPr>
            <a:r>
              <a:rPr lang="en-US" sz="3300" b="1" dirty="0">
                <a:latin typeface="Open Sans Light"/>
              </a:rPr>
              <a:t>Institute on Community Integration</a:t>
            </a:r>
          </a:p>
          <a:p>
            <a:pPr lvl="1"/>
            <a:r>
              <a:rPr lang="en-US" sz="3300" dirty="0">
                <a:latin typeface="Open Sans Light"/>
              </a:rPr>
              <a:t>Ropes:</a:t>
            </a:r>
            <a:r>
              <a:rPr lang="en-US" sz="3300" dirty="0"/>
              <a:t>  </a:t>
            </a:r>
            <a:r>
              <a:rPr lang="en-US" sz="3300" dirty="0">
                <a:latin typeface="Open Sans Light"/>
                <a:hlinkClick r:id="rId6"/>
              </a:rPr>
              <a:t>https://ici.umn.edu/products/docs/Staff_Recruitment_book/Ch_5.pdf</a:t>
            </a:r>
            <a:r>
              <a:rPr lang="en-US" sz="3300" dirty="0">
                <a:latin typeface="Open Sans Light"/>
              </a:rPr>
              <a:t> </a:t>
            </a:r>
          </a:p>
          <a:p>
            <a:pPr lvl="1"/>
            <a:r>
              <a:rPr lang="en-US" sz="3300" dirty="0">
                <a:latin typeface="Open Sans Light"/>
              </a:rPr>
              <a:t>DSP Self Assessment:  :</a:t>
            </a:r>
            <a:r>
              <a:rPr lang="en-US" sz="3300" dirty="0">
                <a:hlinkClick r:id="rId7"/>
              </a:rPr>
              <a:t>https://rtc.umn.edu/docs/selfdsp.pdf</a:t>
            </a:r>
            <a:endParaRPr lang="en-US" sz="3300" dirty="0">
              <a:latin typeface="Open Sans Light"/>
            </a:endParaRPr>
          </a:p>
          <a:p>
            <a:pPr marL="0" indent="0">
              <a:buNone/>
            </a:pPr>
            <a:r>
              <a:rPr lang="en-US" sz="3300" b="1" dirty="0">
                <a:latin typeface="Open Sans Light"/>
              </a:rPr>
              <a:t>Learn Upon</a:t>
            </a:r>
          </a:p>
          <a:p>
            <a:pPr lvl="1"/>
            <a:r>
              <a:rPr lang="en-US" sz="3300" dirty="0">
                <a:latin typeface="Open Sans Light"/>
              </a:rPr>
              <a:t>ADDIE instructional design: </a:t>
            </a:r>
            <a:r>
              <a:rPr lang="en-US" sz="3300" dirty="0">
                <a:latin typeface="Open Sans Light"/>
                <a:hlinkClick r:id="rId8"/>
              </a:rPr>
              <a:t>https://www.learnupon.com/blog/addie-5-steps/</a:t>
            </a:r>
            <a:endParaRPr lang="en-US" sz="3300" dirty="0">
              <a:hlinkClick r:id="" action="ppaction://noaction"/>
            </a:endParaRPr>
          </a:p>
          <a:p>
            <a:pPr lvl="1"/>
            <a:endParaRPr lang="en-US" dirty="0"/>
          </a:p>
        </p:txBody>
      </p:sp>
      <p:sp>
        <p:nvSpPr>
          <p:cNvPr id="4" name="Rectangle 3"/>
          <p:cNvSpPr/>
          <p:nvPr/>
        </p:nvSpPr>
        <p:spPr>
          <a:xfrm>
            <a:off x="5974813" y="3244334"/>
            <a:ext cx="242374" cy="369332"/>
          </a:xfrm>
          <a:prstGeom prst="rect">
            <a:avLst/>
          </a:prstGeom>
        </p:spPr>
        <p:txBody>
          <a:bodyPr wrap="none">
            <a:spAutoFit/>
          </a:bodyPr>
          <a:lstStyle/>
          <a:p>
            <a:r>
              <a:rPr lang="en-US" dirty="0">
                <a:solidFill>
                  <a:srgbClr val="000000"/>
                </a:solidFill>
                <a:latin typeface="Times New Roman" panose="02020603050405020304" pitchFamily="18" charset="0"/>
              </a:rPr>
              <a:t> </a:t>
            </a:r>
            <a:endParaRPr lang="en-US" dirty="0"/>
          </a:p>
        </p:txBody>
      </p:sp>
    </p:spTree>
    <p:extLst>
      <p:ext uri="{BB962C8B-B14F-4D97-AF65-F5344CB8AC3E}">
        <p14:creationId xmlns:p14="http://schemas.microsoft.com/office/powerpoint/2010/main" val="40177835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F1229D-5A0D-8C4E-9C36-DDD699DD02D7}"/>
              </a:ext>
            </a:extLst>
          </p:cNvPr>
          <p:cNvSpPr>
            <a:spLocks noGrp="1"/>
          </p:cNvSpPr>
          <p:nvPr>
            <p:ph type="title"/>
          </p:nvPr>
        </p:nvSpPr>
        <p:spPr/>
        <p:txBody>
          <a:bodyPr/>
          <a:lstStyle/>
          <a:p>
            <a:r>
              <a:rPr lang="en-US" dirty="0"/>
              <a:t>Questions?</a:t>
            </a:r>
          </a:p>
        </p:txBody>
      </p:sp>
      <p:sp>
        <p:nvSpPr>
          <p:cNvPr id="3" name="Content Placeholder 2">
            <a:extLst>
              <a:ext uri="{FF2B5EF4-FFF2-40B4-BE49-F238E27FC236}">
                <a16:creationId xmlns:a16="http://schemas.microsoft.com/office/drawing/2014/main" id="{B4B206DF-21FF-984B-8F30-67F752F935A1}"/>
              </a:ext>
            </a:extLst>
          </p:cNvPr>
          <p:cNvSpPr txBox="1">
            <a:spLocks/>
          </p:cNvSpPr>
          <p:nvPr/>
        </p:nvSpPr>
        <p:spPr>
          <a:xfrm>
            <a:off x="838200" y="1825625"/>
            <a:ext cx="10515600" cy="4351338"/>
          </a:xfrm>
          <a:prstGeom prst="rect">
            <a:avLst/>
          </a:prstGeom>
        </p:spPr>
        <p:txBody>
          <a:bodyPr anchor="ctr"/>
          <a:lstStyle>
            <a:lvl1pPr marL="228600" indent="-228600" algn="l" defTabSz="914400" rtl="0" eaLnBrk="1" latinLnBrk="0" hangingPunct="1">
              <a:lnSpc>
                <a:spcPct val="150000"/>
              </a:lnSpc>
              <a:spcBef>
                <a:spcPts val="1000"/>
              </a:spcBef>
              <a:buFont typeface="Arial" panose="020B0604020202020204" pitchFamily="34" charset="0"/>
              <a:buChar char="•"/>
              <a:defRPr sz="2800" b="0" i="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1pPr>
            <a:lvl2pPr marL="685800" indent="-228600" algn="l" defTabSz="914400" rtl="0" eaLnBrk="1" latinLnBrk="0" hangingPunct="1">
              <a:lnSpc>
                <a:spcPct val="150000"/>
              </a:lnSpc>
              <a:spcBef>
                <a:spcPts val="500"/>
              </a:spcBef>
              <a:buFont typeface="Arial" panose="020B0604020202020204" pitchFamily="34" charset="0"/>
              <a:buChar char="•"/>
              <a:defRPr sz="2400" b="0" i="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2pPr>
            <a:lvl3pPr marL="1143000" indent="-228600" algn="l" defTabSz="914400" rtl="0" eaLnBrk="1" latinLnBrk="0" hangingPunct="1">
              <a:lnSpc>
                <a:spcPct val="150000"/>
              </a:lnSpc>
              <a:spcBef>
                <a:spcPts val="500"/>
              </a:spcBef>
              <a:buFont typeface="Arial" panose="020B0604020202020204" pitchFamily="34" charset="0"/>
              <a:buChar char="•"/>
              <a:defRPr sz="2000" b="0" i="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3pPr>
            <a:lvl4pPr marL="1600200" indent="-228600" algn="l" defTabSz="914400" rtl="0" eaLnBrk="1" latinLnBrk="0" hangingPunct="1">
              <a:lnSpc>
                <a:spcPct val="150000"/>
              </a:lnSpc>
              <a:spcBef>
                <a:spcPts val="500"/>
              </a:spcBef>
              <a:buFont typeface="Arial" panose="020B0604020202020204" pitchFamily="34" charset="0"/>
              <a:buChar char="•"/>
              <a:defRPr sz="1800" b="0" i="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4pPr>
            <a:lvl5pPr marL="2057400" indent="-228600" algn="l" defTabSz="914400" rtl="0" eaLnBrk="1" latinLnBrk="0" hangingPunct="1">
              <a:lnSpc>
                <a:spcPct val="150000"/>
              </a:lnSpc>
              <a:spcBef>
                <a:spcPts val="500"/>
              </a:spcBef>
              <a:buFont typeface="Arial" panose="020B0604020202020204" pitchFamily="34" charset="0"/>
              <a:buChar char="•"/>
              <a:defRPr sz="1800" b="0" i="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To receive the slides from today’s webinar or to further discuss this strategy: </a:t>
            </a:r>
          </a:p>
          <a:p>
            <a:r>
              <a:rPr lang="en-US" dirty="0"/>
              <a:t>Contact your UMN consultant </a:t>
            </a:r>
          </a:p>
          <a:p>
            <a:r>
              <a:rPr lang="en-US" dirty="0"/>
              <a:t>Go to: tenncare.ici.umn.edu</a:t>
            </a:r>
          </a:p>
          <a:p>
            <a:r>
              <a:rPr lang="en-US" dirty="0"/>
              <a:t>Email us at: dsp-tn@umn.edu</a:t>
            </a:r>
          </a:p>
          <a:p>
            <a:endParaRPr lang="en-US" dirty="0"/>
          </a:p>
        </p:txBody>
      </p:sp>
      <p:pic>
        <p:nvPicPr>
          <p:cNvPr id="4" name="Picture 3">
            <a:extLst>
              <a:ext uri="{FF2B5EF4-FFF2-40B4-BE49-F238E27FC236}">
                <a16:creationId xmlns:a16="http://schemas.microsoft.com/office/drawing/2014/main" id="{86970AA4-5E84-4B49-9BA3-3C24DFA2956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30713" y="6361289"/>
            <a:ext cx="1487776" cy="462521"/>
          </a:xfrm>
          <a:prstGeom prst="rect">
            <a:avLst/>
          </a:prstGeom>
        </p:spPr>
      </p:pic>
      <p:pic>
        <p:nvPicPr>
          <p:cNvPr id="5" name="Picture 4">
            <a:extLst>
              <a:ext uri="{FF2B5EF4-FFF2-40B4-BE49-F238E27FC236}">
                <a16:creationId xmlns:a16="http://schemas.microsoft.com/office/drawing/2014/main" id="{306D60C8-DC94-244D-874B-F2C07F038752}"/>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13450" t="19894" r="22003" b="36357"/>
          <a:stretch/>
        </p:blipFill>
        <p:spPr>
          <a:xfrm>
            <a:off x="0" y="6111890"/>
            <a:ext cx="1830010" cy="730870"/>
          </a:xfrm>
          <a:prstGeom prst="rect">
            <a:avLst/>
          </a:prstGeom>
        </p:spPr>
      </p:pic>
      <p:pic>
        <p:nvPicPr>
          <p:cNvPr id="6" name="Picture 5">
            <a:extLst>
              <a:ext uri="{FF2B5EF4-FFF2-40B4-BE49-F238E27FC236}">
                <a16:creationId xmlns:a16="http://schemas.microsoft.com/office/drawing/2014/main" id="{DE572A66-06F4-544B-A5CF-34CF327D20C8}"/>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26516"/>
          <a:stretch/>
        </p:blipFill>
        <p:spPr>
          <a:xfrm>
            <a:off x="9919193" y="6387784"/>
            <a:ext cx="2172792" cy="388419"/>
          </a:xfrm>
          <a:prstGeom prst="rect">
            <a:avLst/>
          </a:prstGeom>
        </p:spPr>
      </p:pic>
    </p:spTree>
    <p:extLst>
      <p:ext uri="{BB962C8B-B14F-4D97-AF65-F5344CB8AC3E}">
        <p14:creationId xmlns:p14="http://schemas.microsoft.com/office/powerpoint/2010/main" val="3932123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F1229D-5A0D-8C4E-9C36-DDD699DD02D7}"/>
              </a:ext>
            </a:extLst>
          </p:cNvPr>
          <p:cNvSpPr>
            <a:spLocks noGrp="1"/>
          </p:cNvSpPr>
          <p:nvPr>
            <p:ph type="title"/>
          </p:nvPr>
        </p:nvSpPr>
        <p:spPr/>
        <p:txBody>
          <a:bodyPr/>
          <a:lstStyle/>
          <a:p>
            <a:r>
              <a:rPr lang="en-US" dirty="0"/>
              <a:t>Next Workforce Toolkit Webinars</a:t>
            </a:r>
          </a:p>
        </p:txBody>
      </p:sp>
      <p:sp>
        <p:nvSpPr>
          <p:cNvPr id="3" name="Content Placeholder 2">
            <a:extLst>
              <a:ext uri="{FF2B5EF4-FFF2-40B4-BE49-F238E27FC236}">
                <a16:creationId xmlns:a16="http://schemas.microsoft.com/office/drawing/2014/main" id="{B4B206DF-21FF-984B-8F30-67F752F935A1}"/>
              </a:ext>
            </a:extLst>
          </p:cNvPr>
          <p:cNvSpPr txBox="1">
            <a:spLocks/>
          </p:cNvSpPr>
          <p:nvPr/>
        </p:nvSpPr>
        <p:spPr>
          <a:xfrm>
            <a:off x="838200" y="1373680"/>
            <a:ext cx="10515600" cy="4351338"/>
          </a:xfrm>
          <a:prstGeom prst="rect">
            <a:avLst/>
          </a:prstGeom>
        </p:spPr>
        <p:txBody>
          <a:bodyPr anchor="ctr"/>
          <a:lstStyle>
            <a:lvl1pPr marL="228600" indent="-228600" algn="l" defTabSz="914400" rtl="0" eaLnBrk="1" latinLnBrk="0" hangingPunct="1">
              <a:lnSpc>
                <a:spcPct val="150000"/>
              </a:lnSpc>
              <a:spcBef>
                <a:spcPts val="1000"/>
              </a:spcBef>
              <a:buFont typeface="Arial" panose="020B0604020202020204" pitchFamily="34" charset="0"/>
              <a:buChar char="•"/>
              <a:defRPr sz="2800" b="0" i="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1pPr>
            <a:lvl2pPr marL="685800" indent="-228600" algn="l" defTabSz="914400" rtl="0" eaLnBrk="1" latinLnBrk="0" hangingPunct="1">
              <a:lnSpc>
                <a:spcPct val="150000"/>
              </a:lnSpc>
              <a:spcBef>
                <a:spcPts val="500"/>
              </a:spcBef>
              <a:buFont typeface="Arial" panose="020B0604020202020204" pitchFamily="34" charset="0"/>
              <a:buChar char="•"/>
              <a:defRPr sz="2400" b="0" i="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2pPr>
            <a:lvl3pPr marL="1143000" indent="-228600" algn="l" defTabSz="914400" rtl="0" eaLnBrk="1" latinLnBrk="0" hangingPunct="1">
              <a:lnSpc>
                <a:spcPct val="150000"/>
              </a:lnSpc>
              <a:spcBef>
                <a:spcPts val="500"/>
              </a:spcBef>
              <a:buFont typeface="Arial" panose="020B0604020202020204" pitchFamily="34" charset="0"/>
              <a:buChar char="•"/>
              <a:defRPr sz="2000" b="0" i="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3pPr>
            <a:lvl4pPr marL="1600200" indent="-228600" algn="l" defTabSz="914400" rtl="0" eaLnBrk="1" latinLnBrk="0" hangingPunct="1">
              <a:lnSpc>
                <a:spcPct val="150000"/>
              </a:lnSpc>
              <a:spcBef>
                <a:spcPts val="500"/>
              </a:spcBef>
              <a:buFont typeface="Arial" panose="020B0604020202020204" pitchFamily="34" charset="0"/>
              <a:buChar char="•"/>
              <a:defRPr sz="1800" b="0" i="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4pPr>
            <a:lvl5pPr marL="2057400" indent="-228600" algn="l" defTabSz="914400" rtl="0" eaLnBrk="1" latinLnBrk="0" hangingPunct="1">
              <a:lnSpc>
                <a:spcPct val="150000"/>
              </a:lnSpc>
              <a:spcBef>
                <a:spcPts val="500"/>
              </a:spcBef>
              <a:buFont typeface="Arial" panose="020B0604020202020204" pitchFamily="34" charset="0"/>
              <a:buChar char="•"/>
              <a:defRPr sz="1800" b="0" i="0" kern="1200">
                <a:solidFill>
                  <a:schemeClr val="tx1"/>
                </a:solidFill>
                <a:latin typeface="Open Sans Light" panose="020B0306030504020204" pitchFamily="34" charset="0"/>
                <a:ea typeface="Open Sans Light" panose="020B0306030504020204" pitchFamily="34" charset="0"/>
                <a:cs typeface="Open Sans Light" panose="020B03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US" b="1" dirty="0"/>
              <a:t>Professionalizing DSPs and the their Career Path</a:t>
            </a:r>
          </a:p>
          <a:p>
            <a:pPr lvl="1">
              <a:lnSpc>
                <a:spcPct val="100000"/>
              </a:lnSpc>
            </a:pPr>
            <a:r>
              <a:rPr lang="en-US" sz="2800" dirty="0"/>
              <a:t>April 23, 2pm central time</a:t>
            </a:r>
          </a:p>
          <a:p>
            <a:pPr marL="0" indent="0">
              <a:lnSpc>
                <a:spcPct val="100000"/>
              </a:lnSpc>
              <a:buNone/>
            </a:pPr>
            <a:r>
              <a:rPr lang="en-US" b="1" dirty="0">
                <a:latin typeface="Open Sans Light"/>
              </a:rPr>
              <a:t>QuILTSS</a:t>
            </a:r>
            <a:r>
              <a:rPr lang="en-US" dirty="0">
                <a:latin typeface="Open Sans Light"/>
              </a:rPr>
              <a:t> - May</a:t>
            </a:r>
            <a:endParaRPr lang="en-US" dirty="0"/>
          </a:p>
          <a:p>
            <a:pPr marL="0" indent="0">
              <a:lnSpc>
                <a:spcPct val="100000"/>
              </a:lnSpc>
              <a:buNone/>
            </a:pPr>
            <a:r>
              <a:rPr lang="en-US" b="1" dirty="0">
                <a:latin typeface="Open Sans Light"/>
              </a:rPr>
              <a:t>Peer Mentoring Program</a:t>
            </a:r>
            <a:r>
              <a:rPr lang="en-US" dirty="0">
                <a:latin typeface="Open Sans Light"/>
              </a:rPr>
              <a:t> - May</a:t>
            </a:r>
          </a:p>
          <a:p>
            <a:pPr marL="0" indent="0">
              <a:lnSpc>
                <a:spcPct val="100000"/>
              </a:lnSpc>
              <a:buNone/>
            </a:pPr>
            <a:r>
              <a:rPr lang="en-US" b="1" dirty="0">
                <a:latin typeface="Open Sans Light"/>
              </a:rPr>
              <a:t>Performance Coaching</a:t>
            </a:r>
            <a:r>
              <a:rPr lang="en-US" dirty="0">
                <a:latin typeface="Open Sans Light"/>
              </a:rPr>
              <a:t> - June</a:t>
            </a:r>
          </a:p>
          <a:p>
            <a:pPr marL="0" indent="0">
              <a:lnSpc>
                <a:spcPct val="100000"/>
              </a:lnSpc>
              <a:buNone/>
            </a:pPr>
            <a:r>
              <a:rPr lang="en-US" b="1" dirty="0">
                <a:latin typeface="Open Sans Light"/>
              </a:rPr>
              <a:t>Employee Development</a:t>
            </a:r>
            <a:r>
              <a:rPr lang="en-US" dirty="0">
                <a:latin typeface="Open Sans Light"/>
              </a:rPr>
              <a:t>- June</a:t>
            </a:r>
            <a:endParaRPr lang="en-US" dirty="0"/>
          </a:p>
        </p:txBody>
      </p:sp>
      <p:pic>
        <p:nvPicPr>
          <p:cNvPr id="4" name="Picture 3">
            <a:extLst>
              <a:ext uri="{FF2B5EF4-FFF2-40B4-BE49-F238E27FC236}">
                <a16:creationId xmlns:a16="http://schemas.microsoft.com/office/drawing/2014/main" id="{12D1A6BE-574D-6E48-9CFE-EAC08781D27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130713" y="6361289"/>
            <a:ext cx="1487776" cy="462521"/>
          </a:xfrm>
          <a:prstGeom prst="rect">
            <a:avLst/>
          </a:prstGeom>
        </p:spPr>
      </p:pic>
      <p:pic>
        <p:nvPicPr>
          <p:cNvPr id="5" name="Picture 4">
            <a:extLst>
              <a:ext uri="{FF2B5EF4-FFF2-40B4-BE49-F238E27FC236}">
                <a16:creationId xmlns:a16="http://schemas.microsoft.com/office/drawing/2014/main" id="{5B8777DD-D4AD-5B46-9B15-85F434C0D628}"/>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13450" t="19894" r="22003" b="36357"/>
          <a:stretch/>
        </p:blipFill>
        <p:spPr>
          <a:xfrm>
            <a:off x="0" y="6111890"/>
            <a:ext cx="1830010" cy="730870"/>
          </a:xfrm>
          <a:prstGeom prst="rect">
            <a:avLst/>
          </a:prstGeom>
        </p:spPr>
      </p:pic>
      <p:pic>
        <p:nvPicPr>
          <p:cNvPr id="6" name="Picture 5">
            <a:extLst>
              <a:ext uri="{FF2B5EF4-FFF2-40B4-BE49-F238E27FC236}">
                <a16:creationId xmlns:a16="http://schemas.microsoft.com/office/drawing/2014/main" id="{DB776433-0516-4C40-B971-51D948E713E2}"/>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26516"/>
          <a:stretch/>
        </p:blipFill>
        <p:spPr>
          <a:xfrm>
            <a:off x="9919193" y="6387784"/>
            <a:ext cx="2172792" cy="388419"/>
          </a:xfrm>
          <a:prstGeom prst="rect">
            <a:avLst/>
          </a:prstGeom>
        </p:spPr>
      </p:pic>
    </p:spTree>
    <p:extLst>
      <p:ext uri="{BB962C8B-B14F-4D97-AF65-F5344CB8AC3E}">
        <p14:creationId xmlns:p14="http://schemas.microsoft.com/office/powerpoint/2010/main" val="2498307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572E4-A6A4-E447-A776-5753B0182880}"/>
              </a:ext>
            </a:extLst>
          </p:cNvPr>
          <p:cNvSpPr>
            <a:spLocks noGrp="1"/>
          </p:cNvSpPr>
          <p:nvPr>
            <p:ph type="title"/>
          </p:nvPr>
        </p:nvSpPr>
        <p:spPr/>
        <p:txBody>
          <a:bodyPr/>
          <a:lstStyle/>
          <a:p>
            <a:r>
              <a:rPr lang="en-US" dirty="0"/>
              <a:t>Everyone plays a role</a:t>
            </a:r>
          </a:p>
        </p:txBody>
      </p:sp>
      <p:sp>
        <p:nvSpPr>
          <p:cNvPr id="3" name="Content Placeholder 2">
            <a:extLst>
              <a:ext uri="{FF2B5EF4-FFF2-40B4-BE49-F238E27FC236}">
                <a16:creationId xmlns:a16="http://schemas.microsoft.com/office/drawing/2014/main" id="{D6F209E5-5F13-8849-8E99-E102B95B4BB7}"/>
              </a:ext>
            </a:extLst>
          </p:cNvPr>
          <p:cNvSpPr>
            <a:spLocks noGrp="1"/>
          </p:cNvSpPr>
          <p:nvPr>
            <p:ph idx="1"/>
          </p:nvPr>
        </p:nvSpPr>
        <p:spPr/>
        <p:txBody>
          <a:bodyPr/>
          <a:lstStyle/>
          <a:p>
            <a:pPr marL="0" indent="0" fontAlgn="base">
              <a:buNone/>
            </a:pPr>
            <a:r>
              <a:rPr lang="en-US" b="1" dirty="0"/>
              <a:t>Spotlight</a:t>
            </a:r>
            <a:r>
              <a:rPr lang="en-US" dirty="0"/>
              <a:t>​</a:t>
            </a:r>
          </a:p>
          <a:p>
            <a:pPr lvl="1" fontAlgn="base"/>
            <a:r>
              <a:rPr lang="en-US" dirty="0"/>
              <a:t>What is orientation?​</a:t>
            </a:r>
          </a:p>
          <a:p>
            <a:pPr lvl="1" fontAlgn="base"/>
            <a:r>
              <a:rPr lang="en-US" dirty="0"/>
              <a:t>What is onboarding?​</a:t>
            </a:r>
          </a:p>
          <a:p>
            <a:pPr lvl="1" fontAlgn="base"/>
            <a:r>
              <a:rPr lang="en-US" dirty="0"/>
              <a:t>How can these help retention of DSPs?​</a:t>
            </a:r>
          </a:p>
          <a:p>
            <a:endParaRPr lang="en-US" dirty="0"/>
          </a:p>
        </p:txBody>
      </p:sp>
    </p:spTree>
    <p:extLst>
      <p:ext uri="{BB962C8B-B14F-4D97-AF65-F5344CB8AC3E}">
        <p14:creationId xmlns:p14="http://schemas.microsoft.com/office/powerpoint/2010/main" val="28955326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572E4-A6A4-E447-A776-5753B0182880}"/>
              </a:ext>
            </a:extLst>
          </p:cNvPr>
          <p:cNvSpPr>
            <a:spLocks noGrp="1"/>
          </p:cNvSpPr>
          <p:nvPr>
            <p:ph type="title"/>
          </p:nvPr>
        </p:nvSpPr>
        <p:spPr/>
        <p:txBody>
          <a:bodyPr/>
          <a:lstStyle/>
          <a:p>
            <a:r>
              <a:rPr lang="en-US" dirty="0"/>
              <a:t>Our Goals for Today</a:t>
            </a:r>
          </a:p>
        </p:txBody>
      </p:sp>
      <p:sp>
        <p:nvSpPr>
          <p:cNvPr id="3" name="Content Placeholder 2">
            <a:extLst>
              <a:ext uri="{FF2B5EF4-FFF2-40B4-BE49-F238E27FC236}">
                <a16:creationId xmlns:a16="http://schemas.microsoft.com/office/drawing/2014/main" id="{D6F209E5-5F13-8849-8E99-E102B95B4BB7}"/>
              </a:ext>
            </a:extLst>
          </p:cNvPr>
          <p:cNvSpPr>
            <a:spLocks noGrp="1"/>
          </p:cNvSpPr>
          <p:nvPr>
            <p:ph idx="1"/>
          </p:nvPr>
        </p:nvSpPr>
        <p:spPr/>
        <p:txBody>
          <a:bodyPr>
            <a:normAutofit lnSpcReduction="10000"/>
          </a:bodyPr>
          <a:lstStyle/>
          <a:p>
            <a:pPr fontAlgn="base"/>
            <a:r>
              <a:rPr lang="en-US" dirty="0"/>
              <a:t>Define onboarding and explain its true purpose​</a:t>
            </a:r>
          </a:p>
          <a:p>
            <a:pPr fontAlgn="base"/>
            <a:r>
              <a:rPr lang="en-US" dirty="0"/>
              <a:t>Explain orientation​</a:t>
            </a:r>
          </a:p>
          <a:p>
            <a:pPr fontAlgn="base"/>
            <a:r>
              <a:rPr lang="en-US" dirty="0"/>
              <a:t>Discuss the role of the frontline supervisor in orientation and onboarding​</a:t>
            </a:r>
          </a:p>
          <a:p>
            <a:pPr fontAlgn="base"/>
            <a:r>
              <a:rPr lang="en-US" dirty="0"/>
              <a:t>Describe ways to improve onboarding and orientation practices​</a:t>
            </a:r>
          </a:p>
          <a:p>
            <a:pPr fontAlgn="base"/>
            <a:r>
              <a:rPr lang="en-US" dirty="0"/>
              <a:t>Share examples of successful onboarding and orientation practices​</a:t>
            </a:r>
          </a:p>
        </p:txBody>
      </p:sp>
    </p:spTree>
    <p:extLst>
      <p:ext uri="{BB962C8B-B14F-4D97-AF65-F5344CB8AC3E}">
        <p14:creationId xmlns:p14="http://schemas.microsoft.com/office/powerpoint/2010/main" val="3919019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0-#ppt_h/2"/>
                                          </p:val>
                                        </p:tav>
                                        <p:tav tm="100000">
                                          <p:val>
                                            <p:strVal val="#ppt_y"/>
                                          </p:val>
                                        </p:tav>
                                      </p:tavLst>
                                    </p:anim>
                                  </p:childTnLst>
                                </p:cTn>
                              </p:par>
                              <p:par>
                                <p:cTn id="9" presetID="2" presetClass="entr" presetSubtype="3"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0-#ppt_h/2"/>
                                          </p:val>
                                        </p:tav>
                                        <p:tav tm="100000">
                                          <p:val>
                                            <p:strVal val="#ppt_y"/>
                                          </p:val>
                                        </p:tav>
                                      </p:tavLst>
                                    </p:anim>
                                  </p:childTnLst>
                                </p:cTn>
                              </p:par>
                              <p:par>
                                <p:cTn id="13" presetID="2" presetClass="entr" presetSubtype="3"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0-#ppt_h/2"/>
                                          </p:val>
                                        </p:tav>
                                        <p:tav tm="100000">
                                          <p:val>
                                            <p:strVal val="#ppt_y"/>
                                          </p:val>
                                        </p:tav>
                                      </p:tavLst>
                                    </p:anim>
                                  </p:childTnLst>
                                </p:cTn>
                              </p:par>
                              <p:par>
                                <p:cTn id="17" presetID="2" presetClass="entr" presetSubtype="3"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0-#ppt_h/2"/>
                                          </p:val>
                                        </p:tav>
                                        <p:tav tm="100000">
                                          <p:val>
                                            <p:strVal val="#ppt_y"/>
                                          </p:val>
                                        </p:tav>
                                      </p:tavLst>
                                    </p:anim>
                                  </p:childTnLst>
                                </p:cTn>
                              </p:par>
                              <p:par>
                                <p:cTn id="21" presetID="2" presetClass="entr" presetSubtype="3"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572E4-A6A4-E447-A776-5753B0182880}"/>
              </a:ext>
            </a:extLst>
          </p:cNvPr>
          <p:cNvSpPr>
            <a:spLocks noGrp="1"/>
          </p:cNvSpPr>
          <p:nvPr>
            <p:ph type="title"/>
          </p:nvPr>
        </p:nvSpPr>
        <p:spPr/>
        <p:txBody>
          <a:bodyPr/>
          <a:lstStyle/>
          <a:p>
            <a:r>
              <a:rPr lang="en-US" sz="2400" dirty="0"/>
              <a:t>Thinking back to </a:t>
            </a:r>
            <a:br>
              <a:rPr lang="en-US" dirty="0"/>
            </a:br>
            <a:r>
              <a:rPr lang="en-US" dirty="0"/>
              <a:t>your first day on the job...​</a:t>
            </a:r>
          </a:p>
        </p:txBody>
      </p:sp>
      <p:sp>
        <p:nvSpPr>
          <p:cNvPr id="3" name="Content Placeholder 2">
            <a:extLst>
              <a:ext uri="{FF2B5EF4-FFF2-40B4-BE49-F238E27FC236}">
                <a16:creationId xmlns:a16="http://schemas.microsoft.com/office/drawing/2014/main" id="{D6F209E5-5F13-8849-8E99-E102B95B4BB7}"/>
              </a:ext>
            </a:extLst>
          </p:cNvPr>
          <p:cNvSpPr>
            <a:spLocks noGrp="1"/>
          </p:cNvSpPr>
          <p:nvPr>
            <p:ph idx="1"/>
          </p:nvPr>
        </p:nvSpPr>
        <p:spPr/>
        <p:txBody>
          <a:bodyPr/>
          <a:lstStyle/>
          <a:p>
            <a:pPr fontAlgn="base"/>
            <a:r>
              <a:rPr lang="en-US" dirty="0"/>
              <a:t>What went well?​</a:t>
            </a:r>
          </a:p>
          <a:p>
            <a:pPr fontAlgn="base"/>
            <a:r>
              <a:rPr lang="en-US" dirty="0"/>
              <a:t>What didn’t go so well?​</a:t>
            </a:r>
          </a:p>
          <a:p>
            <a:pPr fontAlgn="base"/>
            <a:r>
              <a:rPr lang="en-US" dirty="0"/>
              <a:t>What made you want to stay?​</a:t>
            </a:r>
          </a:p>
          <a:p>
            <a:pPr fontAlgn="base"/>
            <a:r>
              <a:rPr lang="en-US" dirty="0"/>
              <a:t>What made you not want to stay?</a:t>
            </a:r>
          </a:p>
          <a:p>
            <a:pPr fontAlgn="base"/>
            <a:r>
              <a:rPr lang="en-US" dirty="0"/>
              <a:t>​Knowing what you know now, what suggestions might you make about creating a great first day for new direct support professionals (DSPs) and frontline supervisors (FLSs)?</a:t>
            </a:r>
          </a:p>
          <a:p>
            <a:endParaRPr lang="en-US" dirty="0"/>
          </a:p>
        </p:txBody>
      </p:sp>
    </p:spTree>
    <p:extLst>
      <p:ext uri="{BB962C8B-B14F-4D97-AF65-F5344CB8AC3E}">
        <p14:creationId xmlns:p14="http://schemas.microsoft.com/office/powerpoint/2010/main" val="4163494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1" presetClass="entr" presetSubtype="1"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wheel(1)">
                                      <p:cBhvr>
                                        <p:cTn id="31"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Open Sans Light"/>
              </a:rPr>
              <a:t>What about your last day on a job...</a:t>
            </a:r>
            <a:endParaRPr lang="en-US" dirty="0"/>
          </a:p>
        </p:txBody>
      </p:sp>
      <p:sp>
        <p:nvSpPr>
          <p:cNvPr id="3" name="Content Placeholder 2"/>
          <p:cNvSpPr>
            <a:spLocks noGrp="1"/>
          </p:cNvSpPr>
          <p:nvPr>
            <p:ph idx="1"/>
          </p:nvPr>
        </p:nvSpPr>
        <p:spPr/>
        <p:txBody>
          <a:bodyPr vert="horz" lIns="91440" tIns="45720" rIns="91440" bIns="45720" rtlCol="0" anchor="t">
            <a:normAutofit lnSpcReduction="10000"/>
          </a:bodyPr>
          <a:lstStyle/>
          <a:p>
            <a:r>
              <a:rPr lang="en-US" dirty="0">
                <a:latin typeface="Open Sans Light"/>
              </a:rPr>
              <a:t>Why did you leave? </a:t>
            </a:r>
            <a:endParaRPr lang="en-US"/>
          </a:p>
          <a:p>
            <a:r>
              <a:rPr lang="en-US" dirty="0">
                <a:latin typeface="Open Sans Light"/>
              </a:rPr>
              <a:t>Did you have an opportunity to share that information? </a:t>
            </a:r>
            <a:endParaRPr lang="en-US"/>
          </a:p>
          <a:p>
            <a:pPr lvl="1"/>
            <a:r>
              <a:rPr lang="en-US" dirty="0">
                <a:latin typeface="Open Sans Light"/>
              </a:rPr>
              <a:t> Did you have an exit interview?</a:t>
            </a:r>
            <a:endParaRPr lang="en-US"/>
          </a:p>
          <a:p>
            <a:pPr lvl="1"/>
            <a:r>
              <a:rPr lang="en-US" dirty="0">
                <a:latin typeface="Open Sans Light"/>
              </a:rPr>
              <a:t> Was there a survey or questionnaire? </a:t>
            </a:r>
            <a:endParaRPr lang="en-US"/>
          </a:p>
          <a:p>
            <a:pPr marL="0" indent="0">
              <a:buNone/>
            </a:pPr>
            <a:r>
              <a:rPr lang="en-US" dirty="0">
                <a:latin typeface="Open Sans Light"/>
              </a:rPr>
              <a:t>This type of data can be very important to an organization. Knowing where your corporate strengths and weaknesses are can help you support new employees while avoiding past mistakes.</a:t>
            </a:r>
            <a:endParaRPr lang="en-US" dirty="0"/>
          </a:p>
        </p:txBody>
      </p:sp>
    </p:spTree>
    <p:extLst>
      <p:ext uri="{BB962C8B-B14F-4D97-AF65-F5344CB8AC3E}">
        <p14:creationId xmlns:p14="http://schemas.microsoft.com/office/powerpoint/2010/main" val="36059030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 the Beginning…</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686375" y="1747870"/>
            <a:ext cx="6819249" cy="5120640"/>
          </a:xfrm>
        </p:spPr>
      </p:pic>
    </p:spTree>
    <p:extLst>
      <p:ext uri="{BB962C8B-B14F-4D97-AF65-F5344CB8AC3E}">
        <p14:creationId xmlns:p14="http://schemas.microsoft.com/office/powerpoint/2010/main" val="20726272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D2598D8-42BD-944D-BD87-CBE151328C4D}"/>
              </a:ext>
            </a:extLst>
          </p:cNvPr>
          <p:cNvSpPr>
            <a:spLocks noGrp="1"/>
          </p:cNvSpPr>
          <p:nvPr>
            <p:ph idx="1"/>
          </p:nvPr>
        </p:nvSpPr>
        <p:spPr/>
        <p:txBody>
          <a:bodyPr/>
          <a:lstStyle/>
          <a:p>
            <a:pPr fontAlgn="base"/>
            <a:r>
              <a:rPr lang="en-US" dirty="0"/>
              <a:t>What do I need to know to do my job well?​</a:t>
            </a:r>
          </a:p>
          <a:p>
            <a:pPr fontAlgn="base"/>
            <a:r>
              <a:rPr lang="en-US" dirty="0"/>
              <a:t>What is expected of me?​</a:t>
            </a:r>
          </a:p>
          <a:p>
            <a:pPr fontAlgn="base"/>
            <a:r>
              <a:rPr lang="en-US" dirty="0"/>
              <a:t>How do I do what is expected of me?​</a:t>
            </a:r>
          </a:p>
          <a:p>
            <a:pPr fontAlgn="base"/>
            <a:r>
              <a:rPr lang="en-US" dirty="0"/>
              <a:t>Who can I turn to if I have questions?​</a:t>
            </a:r>
          </a:p>
          <a:p>
            <a:pPr fontAlgn="base"/>
            <a:r>
              <a:rPr lang="en-US" dirty="0"/>
              <a:t>Will I fit in?​</a:t>
            </a:r>
          </a:p>
        </p:txBody>
      </p:sp>
      <p:sp>
        <p:nvSpPr>
          <p:cNvPr id="3" name="Title 2">
            <a:extLst>
              <a:ext uri="{FF2B5EF4-FFF2-40B4-BE49-F238E27FC236}">
                <a16:creationId xmlns:a16="http://schemas.microsoft.com/office/drawing/2014/main" id="{B5AAF872-FBC7-9843-A401-EBB27414FD1C}"/>
              </a:ext>
            </a:extLst>
          </p:cNvPr>
          <p:cNvSpPr>
            <a:spLocks noGrp="1"/>
          </p:cNvSpPr>
          <p:nvPr>
            <p:ph type="title"/>
          </p:nvPr>
        </p:nvSpPr>
        <p:spPr/>
        <p:txBody>
          <a:bodyPr/>
          <a:lstStyle/>
          <a:p>
            <a:r>
              <a:rPr lang="en-US" dirty="0"/>
              <a:t>What every DSP is asking</a:t>
            </a:r>
          </a:p>
        </p:txBody>
      </p:sp>
    </p:spTree>
    <p:extLst>
      <p:ext uri="{BB962C8B-B14F-4D97-AF65-F5344CB8AC3E}">
        <p14:creationId xmlns:p14="http://schemas.microsoft.com/office/powerpoint/2010/main" val="11881192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fontAlgn="base"/>
            <a:r>
              <a:rPr lang="en-US" dirty="0"/>
              <a:t>What does the employee need to know to do their job well?​</a:t>
            </a:r>
          </a:p>
          <a:p>
            <a:pPr fontAlgn="base"/>
            <a:r>
              <a:rPr lang="en-US" dirty="0"/>
              <a:t>What do they already know?​</a:t>
            </a:r>
          </a:p>
          <a:p>
            <a:pPr fontAlgn="base"/>
            <a:r>
              <a:rPr lang="en-US" dirty="0"/>
              <a:t>What do they need to learn?​</a:t>
            </a:r>
          </a:p>
          <a:p>
            <a:pPr fontAlgn="base"/>
            <a:r>
              <a:rPr lang="en-US" dirty="0"/>
              <a:t>How can I support them and make them feel comfortable?</a:t>
            </a:r>
          </a:p>
        </p:txBody>
      </p:sp>
      <p:sp>
        <p:nvSpPr>
          <p:cNvPr id="4" name="Rectangle 3">
            <a:extLst>
              <a:ext uri="{FF2B5EF4-FFF2-40B4-BE49-F238E27FC236}">
                <a16:creationId xmlns:a16="http://schemas.microsoft.com/office/drawing/2014/main" id="{6D94D984-DC61-8F4A-A2E2-45080C1924CA}"/>
              </a:ext>
            </a:extLst>
          </p:cNvPr>
          <p:cNvSpPr/>
          <p:nvPr/>
        </p:nvSpPr>
        <p:spPr>
          <a:xfrm>
            <a:off x="4443984" y="410811"/>
            <a:ext cx="950976" cy="485302"/>
          </a:xfrm>
          <a:prstGeom prst="rect">
            <a:avLst/>
          </a:prstGeom>
          <a:solidFill>
            <a:srgbClr val="4C76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p:cNvSpPr>
            <a:spLocks noGrp="1"/>
          </p:cNvSpPr>
          <p:nvPr>
            <p:ph type="title"/>
          </p:nvPr>
        </p:nvSpPr>
        <p:spPr>
          <a:xfrm>
            <a:off x="944988" y="476439"/>
            <a:ext cx="4449972" cy="344515"/>
          </a:xfrm>
        </p:spPr>
        <p:txBody>
          <a:bodyPr/>
          <a:lstStyle/>
          <a:p>
            <a:r>
              <a:rPr lang="en-US" dirty="0"/>
              <a:t>What Frontline Supervisors are asking</a:t>
            </a:r>
          </a:p>
        </p:txBody>
      </p:sp>
    </p:spTree>
    <p:extLst>
      <p:ext uri="{BB962C8B-B14F-4D97-AF65-F5344CB8AC3E}">
        <p14:creationId xmlns:p14="http://schemas.microsoft.com/office/powerpoint/2010/main" val="422408780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13628</TotalTime>
  <Words>3596</Words>
  <Application>Microsoft Office PowerPoint</Application>
  <PresentationFormat>Widescreen</PresentationFormat>
  <Paragraphs>299</Paragraphs>
  <Slides>28</Slides>
  <Notes>28</Notes>
  <HiddenSlides>1</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28</vt:i4>
      </vt:variant>
    </vt:vector>
  </HeadingPairs>
  <TitlesOfParts>
    <vt:vector size="37" baseType="lpstr">
      <vt:lpstr>Arial</vt:lpstr>
      <vt:lpstr>Calibri</vt:lpstr>
      <vt:lpstr>Open Sans</vt:lpstr>
      <vt:lpstr>Open Sans Light</vt:lpstr>
      <vt:lpstr>Open Sans Semibold</vt:lpstr>
      <vt:lpstr>Slack-Lato</vt:lpstr>
      <vt:lpstr>Times New Roman</vt:lpstr>
      <vt:lpstr>Wingdings</vt:lpstr>
      <vt:lpstr>Office Theme</vt:lpstr>
      <vt:lpstr>PowerPoint Presentation</vt:lpstr>
      <vt:lpstr>The Importance of Orientation &amp; Onboarding   tenncare.ici.umn.edu</vt:lpstr>
      <vt:lpstr>Everyone plays a role</vt:lpstr>
      <vt:lpstr>Our Goals for Today</vt:lpstr>
      <vt:lpstr>Thinking back to  your first day on the job...​</vt:lpstr>
      <vt:lpstr>What about your last day on a job...</vt:lpstr>
      <vt:lpstr>In the Beginning…</vt:lpstr>
      <vt:lpstr>What every DSP is asking</vt:lpstr>
      <vt:lpstr>What Frontline Supervisors are asking</vt:lpstr>
      <vt:lpstr>Orientation is an Event</vt:lpstr>
      <vt:lpstr>Onboarding is a process</vt:lpstr>
      <vt:lpstr>Role of the Frontline Supervisor</vt:lpstr>
      <vt:lpstr>Role of FLS</vt:lpstr>
      <vt:lpstr>Role of FLS</vt:lpstr>
      <vt:lpstr>Thinking back to  your first day on the job...​</vt:lpstr>
      <vt:lpstr>Some of the Hardest Things When Starting​</vt:lpstr>
      <vt:lpstr>On-the-Job Stressors</vt:lpstr>
      <vt:lpstr>On-the-Job Stressors</vt:lpstr>
      <vt:lpstr>Realistic Orientation Programs for New Employee Stress (ROPES)​</vt:lpstr>
      <vt:lpstr>ADDIE Model of Instructional Design.</vt:lpstr>
      <vt:lpstr>Getting Started</vt:lpstr>
      <vt:lpstr>Developing a Plan</vt:lpstr>
      <vt:lpstr>Frontline Supervisor’s Onboarding Strategies</vt:lpstr>
      <vt:lpstr>PowerPoint Presentation</vt:lpstr>
      <vt:lpstr>Our Goals for Today</vt:lpstr>
      <vt:lpstr>Resource Links</vt:lpstr>
      <vt:lpstr>Questions?</vt:lpstr>
      <vt:lpstr>Next Workforce Toolkit Webinars</vt:lpstr>
    </vt:vector>
  </TitlesOfParts>
  <Company>University of Minnesota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Selection and Matching</dc:title>
  <dc:creator>Laurie "Chet" Tschetter</dc:creator>
  <cp:lastModifiedBy>Megan L Sanders</cp:lastModifiedBy>
  <cp:revision>560</cp:revision>
  <dcterms:created xsi:type="dcterms:W3CDTF">2019-07-13T17:40:34Z</dcterms:created>
  <dcterms:modified xsi:type="dcterms:W3CDTF">2021-07-22T13:34:00Z</dcterms:modified>
</cp:coreProperties>
</file>