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9" r:id="rId3"/>
  </p:sldMasterIdLst>
  <p:notesMasterIdLst>
    <p:notesMasterId r:id="rId92"/>
  </p:notesMasterIdLst>
  <p:sldIdLst>
    <p:sldId id="405" r:id="rId4"/>
    <p:sldId id="392" r:id="rId5"/>
    <p:sldId id="393" r:id="rId6"/>
    <p:sldId id="431" r:id="rId7"/>
    <p:sldId id="395" r:id="rId8"/>
    <p:sldId id="407" r:id="rId9"/>
    <p:sldId id="409" r:id="rId10"/>
    <p:sldId id="410" r:id="rId11"/>
    <p:sldId id="411" r:id="rId12"/>
    <p:sldId id="323" r:id="rId13"/>
    <p:sldId id="334" r:id="rId14"/>
    <p:sldId id="408" r:id="rId15"/>
    <p:sldId id="298" r:id="rId16"/>
    <p:sldId id="415" r:id="rId17"/>
    <p:sldId id="412" r:id="rId18"/>
    <p:sldId id="294" r:id="rId19"/>
    <p:sldId id="268" r:id="rId20"/>
    <p:sldId id="300" r:id="rId21"/>
    <p:sldId id="301" r:id="rId22"/>
    <p:sldId id="302" r:id="rId23"/>
    <p:sldId id="430" r:id="rId24"/>
    <p:sldId id="303" r:id="rId25"/>
    <p:sldId id="306" r:id="rId26"/>
    <p:sldId id="307" r:id="rId27"/>
    <p:sldId id="271" r:id="rId28"/>
    <p:sldId id="309" r:id="rId29"/>
    <p:sldId id="423" r:id="rId30"/>
    <p:sldId id="310" r:id="rId31"/>
    <p:sldId id="274" r:id="rId32"/>
    <p:sldId id="275" r:id="rId33"/>
    <p:sldId id="380" r:id="rId34"/>
    <p:sldId id="313" r:id="rId35"/>
    <p:sldId id="424" r:id="rId36"/>
    <p:sldId id="314" r:id="rId37"/>
    <p:sldId id="315" r:id="rId38"/>
    <p:sldId id="277" r:id="rId39"/>
    <p:sldId id="425" r:id="rId40"/>
    <p:sldId id="429" r:id="rId41"/>
    <p:sldId id="379" r:id="rId42"/>
    <p:sldId id="308" r:id="rId43"/>
    <p:sldId id="399" r:id="rId44"/>
    <p:sldId id="276" r:id="rId45"/>
    <p:sldId id="316" r:id="rId46"/>
    <p:sldId id="325" r:id="rId47"/>
    <p:sldId id="324" r:id="rId48"/>
    <p:sldId id="322" r:id="rId49"/>
    <p:sldId id="416" r:id="rId50"/>
    <p:sldId id="413" r:id="rId51"/>
    <p:sldId id="279" r:id="rId52"/>
    <p:sldId id="414" r:id="rId53"/>
    <p:sldId id="383" r:id="rId54"/>
    <p:sldId id="342" r:id="rId55"/>
    <p:sldId id="343" r:id="rId56"/>
    <p:sldId id="418" r:id="rId57"/>
    <p:sldId id="344" r:id="rId58"/>
    <p:sldId id="340" r:id="rId59"/>
    <p:sldId id="349" r:id="rId60"/>
    <p:sldId id="350" r:id="rId61"/>
    <p:sldId id="351" r:id="rId62"/>
    <p:sldId id="352" r:id="rId63"/>
    <p:sldId id="353" r:id="rId64"/>
    <p:sldId id="354" r:id="rId65"/>
    <p:sldId id="355" r:id="rId66"/>
    <p:sldId id="356" r:id="rId67"/>
    <p:sldId id="357" r:id="rId68"/>
    <p:sldId id="284" r:id="rId69"/>
    <p:sldId id="401" r:id="rId70"/>
    <p:sldId id="386" r:id="rId71"/>
    <p:sldId id="285" r:id="rId72"/>
    <p:sldId id="360" r:id="rId73"/>
    <p:sldId id="361" r:id="rId74"/>
    <p:sldId id="362" r:id="rId75"/>
    <p:sldId id="363" r:id="rId76"/>
    <p:sldId id="390" r:id="rId77"/>
    <p:sldId id="365" r:id="rId78"/>
    <p:sldId id="366" r:id="rId79"/>
    <p:sldId id="417" r:id="rId80"/>
    <p:sldId id="384" r:id="rId81"/>
    <p:sldId id="370" r:id="rId82"/>
    <p:sldId id="420" r:id="rId83"/>
    <p:sldId id="326" r:id="rId84"/>
    <p:sldId id="329" r:id="rId85"/>
    <p:sldId id="330" r:id="rId86"/>
    <p:sldId id="331" r:id="rId87"/>
    <p:sldId id="402" r:id="rId88"/>
    <p:sldId id="403" r:id="rId89"/>
    <p:sldId id="419" r:id="rId90"/>
    <p:sldId id="40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Hall" initials="SH" lastIdx="18" clrIdx="1"/>
  <p:cmAuthor id="2" name="Nancy J McCulloh" initials="NM" lastIdx="1" clrIdx="2"/>
  <p:cmAuthor id="3" name="Barbara A Kleist" initials="BAK" lastIdx="21" clrIdx="3"/>
  <p:cmAuthor id="4" name="Laurie &quot;Chet&quot; Tschetter" initials="LT" lastIdx="8" clrIdx="4"/>
  <p:cmAuthor id="5" name="Connie J Burkhart" initials="CB" lastIdx="1" clrIdx="5"/>
  <p:cmAuthor id="6" name="Barbara Kleist" initials="BK"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CBD7"/>
    <a:srgbClr val="33CCCC"/>
    <a:srgbClr val="5FD4D1"/>
    <a:srgbClr val="5BBBD5"/>
    <a:srgbClr val="48D1EC"/>
    <a:srgbClr val="6EB4C2"/>
    <a:srgbClr val="D0EBF2"/>
    <a:srgbClr val="5DC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6DA37-791F-43AE-B213-95080C7CE7B2}" v="4" dt="2020-11-12T21:13:32.524"/>
    <p1510:client id="{3089600C-7D62-4D56-95C0-061F05BBE764}" v="4" dt="2020-11-12T19:28:59.506"/>
    <p1510:client id="{6E23D8AF-D610-4475-8C9F-ACF0081702C4}" v="9" dt="2020-11-05T22:11:21.354"/>
    <p1510:client id="{7A4230BD-AF2C-4EB4-B46C-B352BD6B749C}" v="170" dt="2020-11-09T15:23:24.681"/>
    <p1510:client id="{8E8D1841-7B60-4A96-890E-3244BB38EB1F}" v="3" dt="2020-11-06T23:40:13.765"/>
    <p1510:client id="{AA9C25A8-14BE-43AF-95F3-E7CFFE210700}" v="24" dt="2020-11-12T19:20:54.315"/>
    <p1510:client id="{AFD12ABB-0D32-41A3-93D6-579DC4723778}" v="16" dt="2020-11-12T19:26:31.175"/>
    <p1510:client id="{B09BD80C-8F33-4CF7-9701-C8BC3D14FB95}" v="124" dt="2020-11-05T22:23:46.401"/>
    <p1510:client id="{B419E416-D68E-47CB-A372-87B678768237}" v="14" dt="2020-11-12T19:17:59.769"/>
    <p1510:client id="{C1637CCE-48B7-4649-A6BC-BF1DA49FA765}" v="128" dt="2020-11-05T16:16:18.198"/>
    <p1510:client id="{E0C6B873-2D1D-4F2C-93B4-8BBEE7C2F6AC}" v="141" dt="2020-11-06T19:45:40.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11" autoAdjust="0"/>
    <p:restoredTop sz="54953" autoAdjust="0"/>
  </p:normalViewPr>
  <p:slideViewPr>
    <p:cSldViewPr snapToGrid="0">
      <p:cViewPr varScale="1">
        <p:scale>
          <a:sx n="62" d="100"/>
          <a:sy n="62" d="100"/>
        </p:scale>
        <p:origin x="2730" y="78"/>
      </p:cViewPr>
      <p:guideLst/>
    </p:cSldViewPr>
  </p:slideViewPr>
  <p:notesTextViewPr>
    <p:cViewPr>
      <p:scale>
        <a:sx n="125" d="100"/>
        <a:sy n="125" d="100"/>
      </p:scale>
      <p:origin x="0" y="0"/>
    </p:cViewPr>
  </p:notesTextViewPr>
  <p:sorterViewPr>
    <p:cViewPr>
      <p:scale>
        <a:sx n="111" d="100"/>
        <a:sy n="111" d="100"/>
      </p:scale>
      <p:origin x="0" y="-6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commentAuthors" Target="commentAuthors.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L Sanders" userId="aci/7zgQlrcnXuHGELJfXhKZ/U85HA8B+teecM70a60=" providerId="None" clId="Web-{3089600C-7D62-4D56-95C0-061F05BBE764}"/>
    <pc:docChg chg="modSld">
      <pc:chgData name="Megan L Sanders" userId="aci/7zgQlrcnXuHGELJfXhKZ/U85HA8B+teecM70a60=" providerId="None" clId="Web-{3089600C-7D62-4D56-95C0-061F05BBE764}" dt="2020-11-12T19:28:59.506" v="3" actId="20577"/>
      <pc:docMkLst>
        <pc:docMk/>
      </pc:docMkLst>
      <pc:sldChg chg="modSp">
        <pc:chgData name="Megan L Sanders" userId="aci/7zgQlrcnXuHGELJfXhKZ/U85HA8B+teecM70a60=" providerId="None" clId="Web-{3089600C-7D62-4D56-95C0-061F05BBE764}" dt="2020-11-12T19:28:59.506" v="2" actId="20577"/>
        <pc:sldMkLst>
          <pc:docMk/>
          <pc:sldMk cId="2246362604" sldId="276"/>
        </pc:sldMkLst>
        <pc:spChg chg="mod">
          <ac:chgData name="Megan L Sanders" userId="aci/7zgQlrcnXuHGELJfXhKZ/U85HA8B+teecM70a60=" providerId="None" clId="Web-{3089600C-7D62-4D56-95C0-061F05BBE764}" dt="2020-11-12T19:28:59.506" v="2" actId="20577"/>
          <ac:spMkLst>
            <pc:docMk/>
            <pc:sldMk cId="2246362604" sldId="276"/>
            <ac:spMk id="4" creationId="{00000000-0000-0000-0000-000000000000}"/>
          </ac:spMkLst>
        </pc:spChg>
      </pc:sldChg>
    </pc:docChg>
  </pc:docChgLst>
  <pc:docChgLst>
    <pc:chgData name="Megan L Sanders" userId="aci/7zgQlrcnXuHGELJfXhKZ/U85HA8B+teecM70a60=" providerId="None" clId="Web-{6E23D8AF-D610-4475-8C9F-ACF0081702C4}"/>
    <pc:docChg chg="modSld">
      <pc:chgData name="Megan L Sanders" userId="aci/7zgQlrcnXuHGELJfXhKZ/U85HA8B+teecM70a60=" providerId="None" clId="Web-{6E23D8AF-D610-4475-8C9F-ACF0081702C4}" dt="2020-11-05T22:11:21.354" v="8"/>
      <pc:docMkLst>
        <pc:docMk/>
      </pc:docMkLst>
      <pc:sldChg chg="modSp">
        <pc:chgData name="Megan L Sanders" userId="aci/7zgQlrcnXuHGELJfXhKZ/U85HA8B+teecM70a60=" providerId="None" clId="Web-{6E23D8AF-D610-4475-8C9F-ACF0081702C4}" dt="2020-11-05T21:48:17.538" v="0" actId="20577"/>
        <pc:sldMkLst>
          <pc:docMk/>
          <pc:sldMk cId="121395034" sldId="301"/>
        </pc:sldMkLst>
        <pc:spChg chg="mod">
          <ac:chgData name="Megan L Sanders" userId="aci/7zgQlrcnXuHGELJfXhKZ/U85HA8B+teecM70a60=" providerId="None" clId="Web-{6E23D8AF-D610-4475-8C9F-ACF0081702C4}" dt="2020-11-05T21:48:17.538" v="0" actId="20577"/>
          <ac:spMkLst>
            <pc:docMk/>
            <pc:sldMk cId="121395034" sldId="301"/>
            <ac:spMk id="3" creationId="{8B28E3E6-7B37-9C44-9E5F-922D8868270E}"/>
          </ac:spMkLst>
        </pc:spChg>
      </pc:sldChg>
      <pc:sldChg chg="modSp">
        <pc:chgData name="Megan L Sanders" userId="aci/7zgQlrcnXuHGELJfXhKZ/U85HA8B+teecM70a60=" providerId="None" clId="Web-{6E23D8AF-D610-4475-8C9F-ACF0081702C4}" dt="2020-11-05T22:11:21.354" v="8"/>
        <pc:sldMkLst>
          <pc:docMk/>
          <pc:sldMk cId="2135231619" sldId="414"/>
        </pc:sldMkLst>
        <pc:graphicFrameChg chg="mod modGraphic">
          <ac:chgData name="Megan L Sanders" userId="aci/7zgQlrcnXuHGELJfXhKZ/U85HA8B+teecM70a60=" providerId="None" clId="Web-{6E23D8AF-D610-4475-8C9F-ACF0081702C4}" dt="2020-11-05T22:11:21.354" v="8"/>
          <ac:graphicFrameMkLst>
            <pc:docMk/>
            <pc:sldMk cId="2135231619" sldId="414"/>
            <ac:graphicFrameMk id="11" creationId="{00000000-0000-0000-0000-000000000000}"/>
          </ac:graphicFrameMkLst>
        </pc:graphicFrameChg>
      </pc:sldChg>
    </pc:docChg>
  </pc:docChgLst>
  <pc:docChgLst>
    <pc:chgData name="Megan L Sanders" userId="aci/7zgQlrcnXuHGELJfXhKZ/U85HA8B+teecM70a60=" providerId="None" clId="Web-{AA9C25A8-14BE-43AF-95F3-E7CFFE210700}"/>
    <pc:docChg chg="modSld">
      <pc:chgData name="Megan L Sanders" userId="aci/7zgQlrcnXuHGELJfXhKZ/U85HA8B+teecM70a60=" providerId="None" clId="Web-{AA9C25A8-14BE-43AF-95F3-E7CFFE210700}" dt="2020-11-12T19:20:54.315" v="23" actId="20577"/>
      <pc:docMkLst>
        <pc:docMk/>
      </pc:docMkLst>
      <pc:sldChg chg="modSp">
        <pc:chgData name="Megan L Sanders" userId="aci/7zgQlrcnXuHGELJfXhKZ/U85HA8B+teecM70a60=" providerId="None" clId="Web-{AA9C25A8-14BE-43AF-95F3-E7CFFE210700}" dt="2020-11-12T19:20:54.315" v="22" actId="20577"/>
        <pc:sldMkLst>
          <pc:docMk/>
          <pc:sldMk cId="2246362604" sldId="276"/>
        </pc:sldMkLst>
        <pc:spChg chg="mod">
          <ac:chgData name="Megan L Sanders" userId="aci/7zgQlrcnXuHGELJfXhKZ/U85HA8B+teecM70a60=" providerId="None" clId="Web-{AA9C25A8-14BE-43AF-95F3-E7CFFE210700}" dt="2020-11-12T19:20:54.315" v="22" actId="20577"/>
          <ac:spMkLst>
            <pc:docMk/>
            <pc:sldMk cId="2246362604" sldId="276"/>
            <ac:spMk id="4" creationId="{00000000-0000-0000-0000-000000000000}"/>
          </ac:spMkLst>
        </pc:spChg>
      </pc:sldChg>
    </pc:docChg>
  </pc:docChgLst>
  <pc:docChgLst>
    <pc:chgData name="Megan L Sanders" userId="aci/7zgQlrcnXuHGELJfXhKZ/U85HA8B+teecM70a60=" providerId="None" clId="Web-{B419E416-D68E-47CB-A372-87B678768237}"/>
    <pc:docChg chg="modSld">
      <pc:chgData name="Megan L Sanders" userId="aci/7zgQlrcnXuHGELJfXhKZ/U85HA8B+teecM70a60=" providerId="None" clId="Web-{B419E416-D68E-47CB-A372-87B678768237}" dt="2020-11-12T19:17:59.769" v="13" actId="20577"/>
      <pc:docMkLst>
        <pc:docMk/>
      </pc:docMkLst>
      <pc:sldChg chg="modSp">
        <pc:chgData name="Megan L Sanders" userId="aci/7zgQlrcnXuHGELJfXhKZ/U85HA8B+teecM70a60=" providerId="None" clId="Web-{B419E416-D68E-47CB-A372-87B678768237}" dt="2020-11-12T19:17:59.769" v="12" actId="20577"/>
        <pc:sldMkLst>
          <pc:docMk/>
          <pc:sldMk cId="2246362604" sldId="276"/>
        </pc:sldMkLst>
        <pc:spChg chg="mod">
          <ac:chgData name="Megan L Sanders" userId="aci/7zgQlrcnXuHGELJfXhKZ/U85HA8B+teecM70a60=" providerId="None" clId="Web-{B419E416-D68E-47CB-A372-87B678768237}" dt="2020-11-12T19:17:59.769" v="12" actId="20577"/>
          <ac:spMkLst>
            <pc:docMk/>
            <pc:sldMk cId="2246362604" sldId="276"/>
            <ac:spMk id="4" creationId="{00000000-0000-0000-0000-000000000000}"/>
          </ac:spMkLst>
        </pc:spChg>
      </pc:sldChg>
    </pc:docChg>
  </pc:docChgLst>
  <pc:docChgLst>
    <pc:chgData name="Laurie &quot;Chet&quot; Tschetter" userId="ZfbOj8bIWOg4GtN4cFtDONZxAPuygRbIMIWUQj+akMI=" providerId="None" clId="Web-{C1637CCE-48B7-4649-A6BC-BF1DA49FA765}"/>
    <pc:docChg chg="addSld delSld modSld sldOrd">
      <pc:chgData name="Laurie &quot;Chet&quot; Tschetter" userId="ZfbOj8bIWOg4GtN4cFtDONZxAPuygRbIMIWUQj+akMI=" providerId="None" clId="Web-{C1637CCE-48B7-4649-A6BC-BF1DA49FA765}" dt="2020-11-05T16:16:18.183" v="123"/>
      <pc:docMkLst>
        <pc:docMk/>
      </pc:docMkLst>
      <pc:sldChg chg="addCm">
        <pc:chgData name="Laurie &quot;Chet&quot; Tschetter" userId="ZfbOj8bIWOg4GtN4cFtDONZxAPuygRbIMIWUQj+akMI=" providerId="None" clId="Web-{C1637CCE-48B7-4649-A6BC-BF1DA49FA765}" dt="2020-11-05T15:44:19.146" v="0"/>
        <pc:sldMkLst>
          <pc:docMk/>
          <pc:sldMk cId="3905858490" sldId="350"/>
        </pc:sldMkLst>
      </pc:sldChg>
      <pc:sldChg chg="addCm">
        <pc:chgData name="Laurie &quot;Chet&quot; Tschetter" userId="ZfbOj8bIWOg4GtN4cFtDONZxAPuygRbIMIWUQj+akMI=" providerId="None" clId="Web-{C1637CCE-48B7-4649-A6BC-BF1DA49FA765}" dt="2020-11-05T15:45:02.943" v="1"/>
        <pc:sldMkLst>
          <pc:docMk/>
          <pc:sldMk cId="2324078010" sldId="354"/>
        </pc:sldMkLst>
      </pc:sldChg>
      <pc:sldChg chg="addCm">
        <pc:chgData name="Laurie &quot;Chet&quot; Tschetter" userId="ZfbOj8bIWOg4GtN4cFtDONZxAPuygRbIMIWUQj+akMI=" providerId="None" clId="Web-{C1637CCE-48B7-4649-A6BC-BF1DA49FA765}" dt="2020-11-05T15:45:31.975" v="2"/>
        <pc:sldMkLst>
          <pc:docMk/>
          <pc:sldMk cId="3145332831" sldId="355"/>
        </pc:sldMkLst>
      </pc:sldChg>
      <pc:sldChg chg="addCm">
        <pc:chgData name="Laurie &quot;Chet&quot; Tschetter" userId="ZfbOj8bIWOg4GtN4cFtDONZxAPuygRbIMIWUQj+akMI=" providerId="None" clId="Web-{C1637CCE-48B7-4649-A6BC-BF1DA49FA765}" dt="2020-11-05T15:46:04.334" v="3"/>
        <pc:sldMkLst>
          <pc:docMk/>
          <pc:sldMk cId="610908558" sldId="357"/>
        </pc:sldMkLst>
      </pc:sldChg>
      <pc:sldChg chg="addCm">
        <pc:chgData name="Laurie &quot;Chet&quot; Tschetter" userId="ZfbOj8bIWOg4GtN4cFtDONZxAPuygRbIMIWUQj+akMI=" providerId="None" clId="Web-{C1637CCE-48B7-4649-A6BC-BF1DA49FA765}" dt="2020-11-05T15:58:41.664" v="80"/>
        <pc:sldMkLst>
          <pc:docMk/>
          <pc:sldMk cId="3123460565" sldId="399"/>
        </pc:sldMkLst>
      </pc:sldChg>
      <pc:sldChg chg="addSp delSp modSp">
        <pc:chgData name="Laurie &quot;Chet&quot; Tschetter" userId="ZfbOj8bIWOg4GtN4cFtDONZxAPuygRbIMIWUQj+akMI=" providerId="None" clId="Web-{C1637CCE-48B7-4649-A6BC-BF1DA49FA765}" dt="2020-11-05T16:15:26.901" v="115"/>
        <pc:sldMkLst>
          <pc:docMk/>
          <pc:sldMk cId="2550348758" sldId="421"/>
        </pc:sldMkLst>
        <pc:picChg chg="add del mod">
          <ac:chgData name="Laurie &quot;Chet&quot; Tschetter" userId="ZfbOj8bIWOg4GtN4cFtDONZxAPuygRbIMIWUQj+akMI=" providerId="None" clId="Web-{C1637CCE-48B7-4649-A6BC-BF1DA49FA765}" dt="2020-11-05T16:15:26.901" v="115"/>
          <ac:picMkLst>
            <pc:docMk/>
            <pc:sldMk cId="2550348758" sldId="421"/>
            <ac:picMk id="5" creationId="{C0A77FB0-F4F9-44D1-9F73-7B2F84E4C08D}"/>
          </ac:picMkLst>
        </pc:picChg>
      </pc:sldChg>
      <pc:sldChg chg="new del">
        <pc:chgData name="Laurie &quot;Chet&quot; Tschetter" userId="ZfbOj8bIWOg4GtN4cFtDONZxAPuygRbIMIWUQj+akMI=" providerId="None" clId="Web-{C1637CCE-48B7-4649-A6BC-BF1DA49FA765}" dt="2020-11-05T15:48:54.616" v="6"/>
        <pc:sldMkLst>
          <pc:docMk/>
          <pc:sldMk cId="1184093585" sldId="422"/>
        </pc:sldMkLst>
      </pc:sldChg>
      <pc:sldChg chg="modSp add replId">
        <pc:chgData name="Laurie &quot;Chet&quot; Tschetter" userId="ZfbOj8bIWOg4GtN4cFtDONZxAPuygRbIMIWUQj+akMI=" providerId="None" clId="Web-{C1637CCE-48B7-4649-A6BC-BF1DA49FA765}" dt="2020-11-05T15:49:40.663" v="34" actId="20577"/>
        <pc:sldMkLst>
          <pc:docMk/>
          <pc:sldMk cId="3023545966" sldId="423"/>
        </pc:sldMkLst>
        <pc:graphicFrameChg chg="modGraphic">
          <ac:chgData name="Laurie &quot;Chet&quot; Tschetter" userId="ZfbOj8bIWOg4GtN4cFtDONZxAPuygRbIMIWUQj+akMI=" providerId="None" clId="Web-{C1637CCE-48B7-4649-A6BC-BF1DA49FA765}" dt="2020-11-05T15:49:40.663" v="34" actId="20577"/>
          <ac:graphicFrameMkLst>
            <pc:docMk/>
            <pc:sldMk cId="3023545966" sldId="423"/>
            <ac:graphicFrameMk id="5" creationId="{00000000-0000-0000-0000-000000000000}"/>
          </ac:graphicFrameMkLst>
        </pc:graphicFrameChg>
      </pc:sldChg>
      <pc:sldChg chg="modSp add replId">
        <pc:chgData name="Laurie &quot;Chet&quot; Tschetter" userId="ZfbOj8bIWOg4GtN4cFtDONZxAPuygRbIMIWUQj+akMI=" providerId="None" clId="Web-{C1637CCE-48B7-4649-A6BC-BF1DA49FA765}" dt="2020-11-05T15:50:31.616" v="45" actId="20577"/>
        <pc:sldMkLst>
          <pc:docMk/>
          <pc:sldMk cId="4180491373" sldId="424"/>
        </pc:sldMkLst>
        <pc:graphicFrameChg chg="modGraphic">
          <ac:chgData name="Laurie &quot;Chet&quot; Tschetter" userId="ZfbOj8bIWOg4GtN4cFtDONZxAPuygRbIMIWUQj+akMI=" providerId="None" clId="Web-{C1637CCE-48B7-4649-A6BC-BF1DA49FA765}" dt="2020-11-05T15:50:31.616" v="45" actId="20577"/>
          <ac:graphicFrameMkLst>
            <pc:docMk/>
            <pc:sldMk cId="4180491373" sldId="424"/>
            <ac:graphicFrameMk id="5" creationId="{00000000-0000-0000-0000-000000000000}"/>
          </ac:graphicFrameMkLst>
        </pc:graphicFrameChg>
      </pc:sldChg>
      <pc:sldChg chg="modSp add ord replId">
        <pc:chgData name="Laurie &quot;Chet&quot; Tschetter" userId="ZfbOj8bIWOg4GtN4cFtDONZxAPuygRbIMIWUQj+akMI=" providerId="None" clId="Web-{C1637CCE-48B7-4649-A6BC-BF1DA49FA765}" dt="2020-11-05T15:52:10.601" v="79" actId="20577"/>
        <pc:sldMkLst>
          <pc:docMk/>
          <pc:sldMk cId="1712587957" sldId="425"/>
        </pc:sldMkLst>
        <pc:graphicFrameChg chg="modGraphic">
          <ac:chgData name="Laurie &quot;Chet&quot; Tschetter" userId="ZfbOj8bIWOg4GtN4cFtDONZxAPuygRbIMIWUQj+akMI=" providerId="None" clId="Web-{C1637CCE-48B7-4649-A6BC-BF1DA49FA765}" dt="2020-11-05T15:52:10.601" v="79" actId="20577"/>
          <ac:graphicFrameMkLst>
            <pc:docMk/>
            <pc:sldMk cId="1712587957" sldId="425"/>
            <ac:graphicFrameMk id="5" creationId="{00000000-0000-0000-0000-000000000000}"/>
          </ac:graphicFrameMkLst>
        </pc:graphicFrameChg>
      </pc:sldChg>
      <pc:sldChg chg="modSp add replId">
        <pc:chgData name="Laurie &quot;Chet&quot; Tschetter" userId="ZfbOj8bIWOg4GtN4cFtDONZxAPuygRbIMIWUQj+akMI=" providerId="None" clId="Web-{C1637CCE-48B7-4649-A6BC-BF1DA49FA765}" dt="2020-11-05T15:59:31.836" v="93" actId="20577"/>
        <pc:sldMkLst>
          <pc:docMk/>
          <pc:sldMk cId="3478009014" sldId="426"/>
        </pc:sldMkLst>
        <pc:spChg chg="mod">
          <ac:chgData name="Laurie &quot;Chet&quot; Tschetter" userId="ZfbOj8bIWOg4GtN4cFtDONZxAPuygRbIMIWUQj+akMI=" providerId="None" clId="Web-{C1637CCE-48B7-4649-A6BC-BF1DA49FA765}" dt="2020-11-05T15:59:31.836" v="93" actId="20577"/>
          <ac:spMkLst>
            <pc:docMk/>
            <pc:sldMk cId="3478009014" sldId="426"/>
            <ac:spMk id="3" creationId="{00000000-0000-0000-0000-000000000000}"/>
          </ac:spMkLst>
        </pc:spChg>
      </pc:sldChg>
      <pc:sldChg chg="modSp add replId">
        <pc:chgData name="Laurie &quot;Chet&quot; Tschetter" userId="ZfbOj8bIWOg4GtN4cFtDONZxAPuygRbIMIWUQj+akMI=" providerId="None" clId="Web-{C1637CCE-48B7-4649-A6BC-BF1DA49FA765}" dt="2020-11-05T15:59:48.071" v="113" actId="20577"/>
        <pc:sldMkLst>
          <pc:docMk/>
          <pc:sldMk cId="2222919325" sldId="427"/>
        </pc:sldMkLst>
        <pc:spChg chg="mod">
          <ac:chgData name="Laurie &quot;Chet&quot; Tschetter" userId="ZfbOj8bIWOg4GtN4cFtDONZxAPuygRbIMIWUQj+akMI=" providerId="None" clId="Web-{C1637CCE-48B7-4649-A6BC-BF1DA49FA765}" dt="2020-11-05T15:59:48.071" v="113" actId="20577"/>
          <ac:spMkLst>
            <pc:docMk/>
            <pc:sldMk cId="2222919325" sldId="427"/>
            <ac:spMk id="3" creationId="{00000000-0000-0000-0000-000000000000}"/>
          </ac:spMkLst>
        </pc:spChg>
      </pc:sldChg>
      <pc:sldChg chg="addSp delSp modSp new del">
        <pc:chgData name="Laurie &quot;Chet&quot; Tschetter" userId="ZfbOj8bIWOg4GtN4cFtDONZxAPuygRbIMIWUQj+akMI=" providerId="None" clId="Web-{C1637CCE-48B7-4649-A6BC-BF1DA49FA765}" dt="2020-11-05T16:16:18.183" v="123"/>
        <pc:sldMkLst>
          <pc:docMk/>
          <pc:sldMk cId="2179419728" sldId="428"/>
        </pc:sldMkLst>
        <pc:spChg chg="del">
          <ac:chgData name="Laurie &quot;Chet&quot; Tschetter" userId="ZfbOj8bIWOg4GtN4cFtDONZxAPuygRbIMIWUQj+akMI=" providerId="None" clId="Web-{C1637CCE-48B7-4649-A6BC-BF1DA49FA765}" dt="2020-11-05T16:15:45.136" v="117"/>
          <ac:spMkLst>
            <pc:docMk/>
            <pc:sldMk cId="2179419728" sldId="428"/>
            <ac:spMk id="3" creationId="{E0E98DEA-223C-4D1F-B8FA-34F8C61A418E}"/>
          </ac:spMkLst>
        </pc:spChg>
        <pc:picChg chg="add mod ord">
          <ac:chgData name="Laurie &quot;Chet&quot; Tschetter" userId="ZfbOj8bIWOg4GtN4cFtDONZxAPuygRbIMIWUQj+akMI=" providerId="None" clId="Web-{C1637CCE-48B7-4649-A6BC-BF1DA49FA765}" dt="2020-11-05T16:16:09.401" v="122" actId="14100"/>
          <ac:picMkLst>
            <pc:docMk/>
            <pc:sldMk cId="2179419728" sldId="428"/>
            <ac:picMk id="4" creationId="{601B3B40-936F-4399-A94D-5630E9D00717}"/>
          </ac:picMkLst>
        </pc:picChg>
      </pc:sldChg>
    </pc:docChg>
  </pc:docChgLst>
  <pc:docChgLst>
    <pc:chgData name="Laurie &quot;Chet&quot; Tschetter" userId="ZfbOj8bIWOg4GtN4cFtDONZxAPuygRbIMIWUQj+akMI=" providerId="None" clId="Web-{E0C6B873-2D1D-4F2C-93B4-8BBEE7C2F6AC}"/>
    <pc:docChg chg="modSld">
      <pc:chgData name="Laurie &quot;Chet&quot; Tschetter" userId="ZfbOj8bIWOg4GtN4cFtDONZxAPuygRbIMIWUQj+akMI=" providerId="None" clId="Web-{E0C6B873-2D1D-4F2C-93B4-8BBEE7C2F6AC}" dt="2020-11-06T19:45:40.517" v="140" actId="20577"/>
      <pc:docMkLst>
        <pc:docMk/>
      </pc:docMkLst>
      <pc:sldChg chg="modSp">
        <pc:chgData name="Laurie &quot;Chet&quot; Tschetter" userId="ZfbOj8bIWOg4GtN4cFtDONZxAPuygRbIMIWUQj+akMI=" providerId="None" clId="Web-{E0C6B873-2D1D-4F2C-93B4-8BBEE7C2F6AC}" dt="2020-11-06T19:30:16.478" v="8" actId="20577"/>
        <pc:sldMkLst>
          <pc:docMk/>
          <pc:sldMk cId="3324131568" sldId="313"/>
        </pc:sldMkLst>
        <pc:spChg chg="mod">
          <ac:chgData name="Laurie &quot;Chet&quot; Tschetter" userId="ZfbOj8bIWOg4GtN4cFtDONZxAPuygRbIMIWUQj+akMI=" providerId="None" clId="Web-{E0C6B873-2D1D-4F2C-93B4-8BBEE7C2F6AC}" dt="2020-11-06T19:29:32.538" v="4" actId="20577"/>
          <ac:spMkLst>
            <pc:docMk/>
            <pc:sldMk cId="3324131568" sldId="313"/>
            <ac:spMk id="2" creationId="{810DA33A-E6BC-C645-AA1D-4319EF7FED64}"/>
          </ac:spMkLst>
        </pc:spChg>
        <pc:spChg chg="mod">
          <ac:chgData name="Laurie &quot;Chet&quot; Tschetter" userId="ZfbOj8bIWOg4GtN4cFtDONZxAPuygRbIMIWUQj+akMI=" providerId="None" clId="Web-{E0C6B873-2D1D-4F2C-93B4-8BBEE7C2F6AC}" dt="2020-11-06T19:30:16.478" v="8" actId="20577"/>
          <ac:spMkLst>
            <pc:docMk/>
            <pc:sldMk cId="3324131568" sldId="313"/>
            <ac:spMk id="3" creationId="{D8CC390D-31D2-4347-8C59-8B86513B7307}"/>
          </ac:spMkLst>
        </pc:spChg>
      </pc:sldChg>
      <pc:sldChg chg="modSp">
        <pc:chgData name="Laurie &quot;Chet&quot; Tschetter" userId="ZfbOj8bIWOg4GtN4cFtDONZxAPuygRbIMIWUQj+akMI=" providerId="None" clId="Web-{E0C6B873-2D1D-4F2C-93B4-8BBEE7C2F6AC}" dt="2020-11-06T19:45:40.517" v="139" actId="20577"/>
        <pc:sldMkLst>
          <pc:docMk/>
          <pc:sldMk cId="762282005" sldId="315"/>
        </pc:sldMkLst>
        <pc:spChg chg="mod">
          <ac:chgData name="Laurie &quot;Chet&quot; Tschetter" userId="ZfbOj8bIWOg4GtN4cFtDONZxAPuygRbIMIWUQj+akMI=" providerId="None" clId="Web-{E0C6B873-2D1D-4F2C-93B4-8BBEE7C2F6AC}" dt="2020-11-06T19:45:40.517" v="139" actId="20577"/>
          <ac:spMkLst>
            <pc:docMk/>
            <pc:sldMk cId="762282005" sldId="315"/>
            <ac:spMk id="2" creationId="{810DA33A-E6BC-C645-AA1D-4319EF7FED64}"/>
          </ac:spMkLst>
        </pc:spChg>
        <pc:spChg chg="mod">
          <ac:chgData name="Laurie &quot;Chet&quot; Tschetter" userId="ZfbOj8bIWOg4GtN4cFtDONZxAPuygRbIMIWUQj+akMI=" providerId="None" clId="Web-{E0C6B873-2D1D-4F2C-93B4-8BBEE7C2F6AC}" dt="2020-11-06T19:33:02.910" v="24" actId="20577"/>
          <ac:spMkLst>
            <pc:docMk/>
            <pc:sldMk cId="762282005" sldId="315"/>
            <ac:spMk id="3" creationId="{D8CC390D-31D2-4347-8C59-8B86513B7307}"/>
          </ac:spMkLst>
        </pc:spChg>
      </pc:sldChg>
      <pc:sldChg chg="modSp">
        <pc:chgData name="Laurie &quot;Chet&quot; Tschetter" userId="ZfbOj8bIWOg4GtN4cFtDONZxAPuygRbIMIWUQj+akMI=" providerId="None" clId="Web-{E0C6B873-2D1D-4F2C-93B4-8BBEE7C2F6AC}" dt="2020-11-06T19:37:12.096" v="91" actId="20577"/>
        <pc:sldMkLst>
          <pc:docMk/>
          <pc:sldMk cId="3754313185" sldId="340"/>
        </pc:sldMkLst>
        <pc:spChg chg="mod">
          <ac:chgData name="Laurie &quot;Chet&quot; Tschetter" userId="ZfbOj8bIWOg4GtN4cFtDONZxAPuygRbIMIWUQj+akMI=" providerId="None" clId="Web-{E0C6B873-2D1D-4F2C-93B4-8BBEE7C2F6AC}" dt="2020-11-06T19:37:12.096" v="91" actId="20577"/>
          <ac:spMkLst>
            <pc:docMk/>
            <pc:sldMk cId="3754313185" sldId="340"/>
            <ac:spMk id="4" creationId="{A539043A-E856-1749-AB84-B25A3FB4E356}"/>
          </ac:spMkLst>
        </pc:spChg>
        <pc:spChg chg="mod">
          <ac:chgData name="Laurie &quot;Chet&quot; Tschetter" userId="ZfbOj8bIWOg4GtN4cFtDONZxAPuygRbIMIWUQj+akMI=" providerId="None" clId="Web-{E0C6B873-2D1D-4F2C-93B4-8BBEE7C2F6AC}" dt="2020-11-06T19:35:52.545" v="57" actId="20577"/>
          <ac:spMkLst>
            <pc:docMk/>
            <pc:sldMk cId="3754313185" sldId="340"/>
            <ac:spMk id="112642" creationId="{00000000-0000-0000-0000-000000000000}"/>
          </ac:spMkLst>
        </pc:spChg>
      </pc:sldChg>
      <pc:sldChg chg="delCm">
        <pc:chgData name="Laurie &quot;Chet&quot; Tschetter" userId="ZfbOj8bIWOg4GtN4cFtDONZxAPuygRbIMIWUQj+akMI=" providerId="None" clId="Web-{E0C6B873-2D1D-4F2C-93B4-8BBEE7C2F6AC}" dt="2020-11-06T19:39:10.041" v="96"/>
        <pc:sldMkLst>
          <pc:docMk/>
          <pc:sldMk cId="3905858490" sldId="350"/>
        </pc:sldMkLst>
      </pc:sldChg>
      <pc:sldChg chg="delCm">
        <pc:chgData name="Laurie &quot;Chet&quot; Tschetter" userId="ZfbOj8bIWOg4GtN4cFtDONZxAPuygRbIMIWUQj+akMI=" providerId="None" clId="Web-{E0C6B873-2D1D-4F2C-93B4-8BBEE7C2F6AC}" dt="2020-11-06T19:38:56.337" v="95"/>
        <pc:sldMkLst>
          <pc:docMk/>
          <pc:sldMk cId="2324078010" sldId="354"/>
        </pc:sldMkLst>
      </pc:sldChg>
      <pc:sldChg chg="delCm">
        <pc:chgData name="Laurie &quot;Chet&quot; Tschetter" userId="ZfbOj8bIWOg4GtN4cFtDONZxAPuygRbIMIWUQj+akMI=" providerId="None" clId="Web-{E0C6B873-2D1D-4F2C-93B4-8BBEE7C2F6AC}" dt="2020-11-06T19:38:47.399" v="94"/>
        <pc:sldMkLst>
          <pc:docMk/>
          <pc:sldMk cId="3145332831" sldId="355"/>
        </pc:sldMkLst>
      </pc:sldChg>
      <pc:sldChg chg="delCm">
        <pc:chgData name="Laurie &quot;Chet&quot; Tschetter" userId="ZfbOj8bIWOg4GtN4cFtDONZxAPuygRbIMIWUQj+akMI=" providerId="None" clId="Web-{E0C6B873-2D1D-4F2C-93B4-8BBEE7C2F6AC}" dt="2020-11-06T19:38:32.804" v="93"/>
        <pc:sldMkLst>
          <pc:docMk/>
          <pc:sldMk cId="610908558" sldId="357"/>
        </pc:sldMkLst>
      </pc:sldChg>
    </pc:docChg>
  </pc:docChgLst>
  <pc:docChgLst>
    <pc:chgData name="Laurie &quot;Chet&quot; Tschetter" userId="ZfbOj8bIWOg4GtN4cFtDONZxAPuygRbIMIWUQj+akMI=" providerId="None" clId="Web-{0956DA37-791F-43AE-B213-95080C7CE7B2}"/>
    <pc:docChg chg="modSld">
      <pc:chgData name="Laurie &quot;Chet&quot; Tschetter" userId="ZfbOj8bIWOg4GtN4cFtDONZxAPuygRbIMIWUQj+akMI=" providerId="None" clId="Web-{0956DA37-791F-43AE-B213-95080C7CE7B2}" dt="2020-11-12T21:13:32.524" v="3" actId="20577"/>
      <pc:docMkLst>
        <pc:docMk/>
      </pc:docMkLst>
      <pc:sldChg chg="modSp">
        <pc:chgData name="Laurie &quot;Chet&quot; Tschetter" userId="ZfbOj8bIWOg4GtN4cFtDONZxAPuygRbIMIWUQj+akMI=" providerId="None" clId="Web-{0956DA37-791F-43AE-B213-95080C7CE7B2}" dt="2020-11-12T21:13:32.524" v="2" actId="20577"/>
        <pc:sldMkLst>
          <pc:docMk/>
          <pc:sldMk cId="2246362604" sldId="276"/>
        </pc:sldMkLst>
        <pc:spChg chg="mod">
          <ac:chgData name="Laurie &quot;Chet&quot; Tschetter" userId="ZfbOj8bIWOg4GtN4cFtDONZxAPuygRbIMIWUQj+akMI=" providerId="None" clId="Web-{0956DA37-791F-43AE-B213-95080C7CE7B2}" dt="2020-11-12T21:13:32.524" v="2" actId="20577"/>
          <ac:spMkLst>
            <pc:docMk/>
            <pc:sldMk cId="2246362604" sldId="276"/>
            <ac:spMk id="4" creationId="{00000000-0000-0000-0000-000000000000}"/>
          </ac:spMkLst>
        </pc:spChg>
      </pc:sldChg>
    </pc:docChg>
  </pc:docChgLst>
  <pc:docChgLst>
    <pc:chgData name="Megan L Sanders" userId="aci/7zgQlrcnXuHGELJfXhKZ/U85HA8B+teecM70a60=" providerId="None" clId="Web-{AFD12ABB-0D32-41A3-93D6-579DC4723778}"/>
    <pc:docChg chg="modSld">
      <pc:chgData name="Megan L Sanders" userId="aci/7zgQlrcnXuHGELJfXhKZ/U85HA8B+teecM70a60=" providerId="None" clId="Web-{AFD12ABB-0D32-41A3-93D6-579DC4723778}" dt="2020-11-12T19:26:31.175" v="15" actId="20577"/>
      <pc:docMkLst>
        <pc:docMk/>
      </pc:docMkLst>
      <pc:sldChg chg="modSp">
        <pc:chgData name="Megan L Sanders" userId="aci/7zgQlrcnXuHGELJfXhKZ/U85HA8B+teecM70a60=" providerId="None" clId="Web-{AFD12ABB-0D32-41A3-93D6-579DC4723778}" dt="2020-11-12T19:26:31.175" v="14" actId="20577"/>
        <pc:sldMkLst>
          <pc:docMk/>
          <pc:sldMk cId="2246362604" sldId="276"/>
        </pc:sldMkLst>
        <pc:spChg chg="mod">
          <ac:chgData name="Megan L Sanders" userId="aci/7zgQlrcnXuHGELJfXhKZ/U85HA8B+teecM70a60=" providerId="None" clId="Web-{AFD12ABB-0D32-41A3-93D6-579DC4723778}" dt="2020-11-12T19:26:31.175" v="14" actId="20577"/>
          <ac:spMkLst>
            <pc:docMk/>
            <pc:sldMk cId="2246362604" sldId="276"/>
            <ac:spMk id="4" creationId="{00000000-0000-0000-0000-000000000000}"/>
          </ac:spMkLst>
        </pc:spChg>
      </pc:sldChg>
    </pc:docChg>
  </pc:docChgLst>
  <pc:docChgLst>
    <pc:chgData name="Laurie &quot;Chet&quot; Tschetter" userId="ZfbOj8bIWOg4GtN4cFtDONZxAPuygRbIMIWUQj+akMI=" providerId="None" clId="Web-{8E8D1841-7B60-4A96-890E-3244BB38EB1F}"/>
    <pc:docChg chg="">
      <pc:chgData name="Laurie &quot;Chet&quot; Tschetter" userId="ZfbOj8bIWOg4GtN4cFtDONZxAPuygRbIMIWUQj+akMI=" providerId="None" clId="Web-{8E8D1841-7B60-4A96-890E-3244BB38EB1F}" dt="2020-11-06T23:40:13.765" v="2"/>
      <pc:docMkLst>
        <pc:docMk/>
      </pc:docMkLst>
      <pc:sldChg chg="delCm">
        <pc:chgData name="Laurie &quot;Chet&quot; Tschetter" userId="ZfbOj8bIWOg4GtN4cFtDONZxAPuygRbIMIWUQj+akMI=" providerId="None" clId="Web-{8E8D1841-7B60-4A96-890E-3244BB38EB1F}" dt="2020-11-06T23:37:34.779" v="1"/>
        <pc:sldMkLst>
          <pc:docMk/>
          <pc:sldMk cId="2107540384" sldId="271"/>
        </pc:sldMkLst>
      </pc:sldChg>
      <pc:sldChg chg="delCm">
        <pc:chgData name="Laurie &quot;Chet&quot; Tschetter" userId="ZfbOj8bIWOg4GtN4cFtDONZxAPuygRbIMIWUQj+akMI=" providerId="None" clId="Web-{8E8D1841-7B60-4A96-890E-3244BB38EB1F}" dt="2020-11-06T23:40:13.765" v="2"/>
        <pc:sldMkLst>
          <pc:docMk/>
          <pc:sldMk cId="4267814748" sldId="285"/>
        </pc:sldMkLst>
      </pc:sldChg>
      <pc:sldChg chg="delCm">
        <pc:chgData name="Laurie &quot;Chet&quot; Tschetter" userId="ZfbOj8bIWOg4GtN4cFtDONZxAPuygRbIMIWUQj+akMI=" providerId="None" clId="Web-{8E8D1841-7B60-4A96-890E-3244BB38EB1F}" dt="2020-11-06T23:36:59.497" v="0"/>
        <pc:sldMkLst>
          <pc:docMk/>
          <pc:sldMk cId="1520680848" sldId="409"/>
        </pc:sldMkLst>
      </pc:sldChg>
    </pc:docChg>
  </pc:docChgLst>
  <pc:docChgLst>
    <pc:chgData name="Sarah Hall" userId="BiXO0zYXhc6Agds5NGJJgiS9uhs+fnwkjjDPe7tjfJg=" providerId="None" clId="Web-{7A4230BD-AF2C-4EB4-B46C-B352BD6B749C}"/>
    <pc:docChg chg="modSld">
      <pc:chgData name="Sarah Hall" userId="BiXO0zYXhc6Agds5NGJJgiS9uhs+fnwkjjDPe7tjfJg=" providerId="None" clId="Web-{7A4230BD-AF2C-4EB4-B46C-B352BD6B749C}" dt="2020-11-09T15:23:24.681" v="153" actId="20577"/>
      <pc:docMkLst>
        <pc:docMk/>
      </pc:docMkLst>
      <pc:sldChg chg="modSp">
        <pc:chgData name="Sarah Hall" userId="BiXO0zYXhc6Agds5NGJJgiS9uhs+fnwkjjDPe7tjfJg=" providerId="None" clId="Web-{7A4230BD-AF2C-4EB4-B46C-B352BD6B749C}" dt="2020-11-09T15:11:33.061" v="54" actId="20577"/>
        <pc:sldMkLst>
          <pc:docMk/>
          <pc:sldMk cId="2806219091" sldId="268"/>
        </pc:sldMkLst>
        <pc:spChg chg="mod">
          <ac:chgData name="Sarah Hall" userId="BiXO0zYXhc6Agds5NGJJgiS9uhs+fnwkjjDPe7tjfJg=" providerId="None" clId="Web-{7A4230BD-AF2C-4EB4-B46C-B352BD6B749C}" dt="2020-11-09T15:11:33.061" v="54" actId="20577"/>
          <ac:spMkLst>
            <pc:docMk/>
            <pc:sldMk cId="2806219091" sldId="268"/>
            <ac:spMk id="3" creationId="{00000000-0000-0000-0000-000000000000}"/>
          </ac:spMkLst>
        </pc:spChg>
      </pc:sldChg>
      <pc:sldChg chg="modSp">
        <pc:chgData name="Sarah Hall" userId="BiXO0zYXhc6Agds5NGJJgiS9uhs+fnwkjjDPe7tjfJg=" providerId="None" clId="Web-{7A4230BD-AF2C-4EB4-B46C-B352BD6B749C}" dt="2020-11-09T15:13:34.469" v="85" actId="20577"/>
        <pc:sldMkLst>
          <pc:docMk/>
          <pc:sldMk cId="1244679019" sldId="274"/>
        </pc:sldMkLst>
        <pc:spChg chg="mod">
          <ac:chgData name="Sarah Hall" userId="BiXO0zYXhc6Agds5NGJJgiS9uhs+fnwkjjDPe7tjfJg=" providerId="None" clId="Web-{7A4230BD-AF2C-4EB4-B46C-B352BD6B749C}" dt="2020-11-09T15:13:34.469" v="85" actId="20577"/>
          <ac:spMkLst>
            <pc:docMk/>
            <pc:sldMk cId="1244679019" sldId="274"/>
            <ac:spMk id="5" creationId="{00000000-0000-0000-0000-000000000000}"/>
          </ac:spMkLst>
        </pc:spChg>
      </pc:sldChg>
      <pc:sldChg chg="modSp">
        <pc:chgData name="Sarah Hall" userId="BiXO0zYXhc6Agds5NGJJgiS9uhs+fnwkjjDPe7tjfJg=" providerId="None" clId="Web-{7A4230BD-AF2C-4EB4-B46C-B352BD6B749C}" dt="2020-11-09T15:16:44.628" v="116" actId="14100"/>
        <pc:sldMkLst>
          <pc:docMk/>
          <pc:sldMk cId="2246362604" sldId="276"/>
        </pc:sldMkLst>
        <pc:spChg chg="mod">
          <ac:chgData name="Sarah Hall" userId="BiXO0zYXhc6Agds5NGJJgiS9uhs+fnwkjjDPe7tjfJg=" providerId="None" clId="Web-{7A4230BD-AF2C-4EB4-B46C-B352BD6B749C}" dt="2020-11-09T15:16:38.144" v="110" actId="20577"/>
          <ac:spMkLst>
            <pc:docMk/>
            <pc:sldMk cId="2246362604" sldId="276"/>
            <ac:spMk id="2" creationId="{00000000-0000-0000-0000-000000000000}"/>
          </ac:spMkLst>
        </pc:spChg>
        <pc:spChg chg="mod">
          <ac:chgData name="Sarah Hall" userId="BiXO0zYXhc6Agds5NGJJgiS9uhs+fnwkjjDPe7tjfJg=" providerId="None" clId="Web-{7A4230BD-AF2C-4EB4-B46C-B352BD6B749C}" dt="2020-11-09T15:16:44.628" v="116" actId="14100"/>
          <ac:spMkLst>
            <pc:docMk/>
            <pc:sldMk cId="2246362604" sldId="276"/>
            <ac:spMk id="4" creationId="{00000000-0000-0000-0000-000000000000}"/>
          </ac:spMkLst>
        </pc:spChg>
      </pc:sldChg>
      <pc:sldChg chg="modSp">
        <pc:chgData name="Sarah Hall" userId="BiXO0zYXhc6Agds5NGJJgiS9uhs+fnwkjjDPe7tjfJg=" providerId="None" clId="Web-{7A4230BD-AF2C-4EB4-B46C-B352BD6B749C}" dt="2020-11-09T15:14:36.080" v="93" actId="20577"/>
        <pc:sldMkLst>
          <pc:docMk/>
          <pc:sldMk cId="1029643143" sldId="277"/>
        </pc:sldMkLst>
        <pc:graphicFrameChg chg="modGraphic">
          <ac:chgData name="Sarah Hall" userId="BiXO0zYXhc6Agds5NGJJgiS9uhs+fnwkjjDPe7tjfJg=" providerId="None" clId="Web-{7A4230BD-AF2C-4EB4-B46C-B352BD6B749C}" dt="2020-11-09T15:14:36.080" v="93" actId="20577"/>
          <ac:graphicFrameMkLst>
            <pc:docMk/>
            <pc:sldMk cId="1029643143" sldId="277"/>
            <ac:graphicFrameMk id="4" creationId="{00000000-0000-0000-0000-000000000000}"/>
          </ac:graphicFrameMkLst>
        </pc:graphicFrameChg>
      </pc:sldChg>
      <pc:sldChg chg="modSp">
        <pc:chgData name="Sarah Hall" userId="BiXO0zYXhc6Agds5NGJJgiS9uhs+fnwkjjDPe7tjfJg=" providerId="None" clId="Web-{7A4230BD-AF2C-4EB4-B46C-B352BD6B749C}" dt="2020-11-09T15:11:01.327" v="41" actId="20577"/>
        <pc:sldMkLst>
          <pc:docMk/>
          <pc:sldMk cId="1332124976" sldId="298"/>
        </pc:sldMkLst>
        <pc:spChg chg="mod">
          <ac:chgData name="Sarah Hall" userId="BiXO0zYXhc6Agds5NGJJgiS9uhs+fnwkjjDPe7tjfJg=" providerId="None" clId="Web-{7A4230BD-AF2C-4EB4-B46C-B352BD6B749C}" dt="2020-11-09T15:10:45.889" v="33" actId="20577"/>
          <ac:spMkLst>
            <pc:docMk/>
            <pc:sldMk cId="1332124976" sldId="298"/>
            <ac:spMk id="2" creationId="{B4872ADB-7AAB-4E54-A942-BD04022E6B50}"/>
          </ac:spMkLst>
        </pc:spChg>
        <pc:spChg chg="mod">
          <ac:chgData name="Sarah Hall" userId="BiXO0zYXhc6Agds5NGJJgiS9uhs+fnwkjjDPe7tjfJg=" providerId="None" clId="Web-{7A4230BD-AF2C-4EB4-B46C-B352BD6B749C}" dt="2020-11-09T15:11:01.327" v="41" actId="20577"/>
          <ac:spMkLst>
            <pc:docMk/>
            <pc:sldMk cId="1332124976" sldId="298"/>
            <ac:spMk id="3" creationId="{3BCF4DA8-91C4-40BF-98DF-DF66C45D0217}"/>
          </ac:spMkLst>
        </pc:spChg>
      </pc:sldChg>
      <pc:sldChg chg="modSp">
        <pc:chgData name="Sarah Hall" userId="BiXO0zYXhc6Agds5NGJJgiS9uhs+fnwkjjDPe7tjfJg=" providerId="None" clId="Web-{7A4230BD-AF2C-4EB4-B46C-B352BD6B749C}" dt="2020-11-09T15:11:49.702" v="61" actId="20577"/>
        <pc:sldMkLst>
          <pc:docMk/>
          <pc:sldMk cId="213349656" sldId="300"/>
        </pc:sldMkLst>
        <pc:spChg chg="mod">
          <ac:chgData name="Sarah Hall" userId="BiXO0zYXhc6Agds5NGJJgiS9uhs+fnwkjjDPe7tjfJg=" providerId="None" clId="Web-{7A4230BD-AF2C-4EB4-B46C-B352BD6B749C}" dt="2020-11-09T15:11:49.702" v="61" actId="20577"/>
          <ac:spMkLst>
            <pc:docMk/>
            <pc:sldMk cId="213349656" sldId="300"/>
            <ac:spMk id="2" creationId="{9F3AF3F6-13AB-1044-A67C-B723B98C582E}"/>
          </ac:spMkLst>
        </pc:spChg>
      </pc:sldChg>
      <pc:sldChg chg="modSp">
        <pc:chgData name="Sarah Hall" userId="BiXO0zYXhc6Agds5NGJJgiS9uhs+fnwkjjDPe7tjfJg=" providerId="None" clId="Web-{7A4230BD-AF2C-4EB4-B46C-B352BD6B749C}" dt="2020-11-09T15:12:05.609" v="65" actId="20577"/>
        <pc:sldMkLst>
          <pc:docMk/>
          <pc:sldMk cId="121395034" sldId="301"/>
        </pc:sldMkLst>
        <pc:spChg chg="mod">
          <ac:chgData name="Sarah Hall" userId="BiXO0zYXhc6Agds5NGJJgiS9uhs+fnwkjjDPe7tjfJg=" providerId="None" clId="Web-{7A4230BD-AF2C-4EB4-B46C-B352BD6B749C}" dt="2020-11-09T15:12:05.609" v="65" actId="20577"/>
          <ac:spMkLst>
            <pc:docMk/>
            <pc:sldMk cId="121395034" sldId="301"/>
            <ac:spMk id="3" creationId="{8B28E3E6-7B37-9C44-9E5F-922D8868270E}"/>
          </ac:spMkLst>
        </pc:spChg>
      </pc:sldChg>
      <pc:sldChg chg="modSp">
        <pc:chgData name="Sarah Hall" userId="BiXO0zYXhc6Agds5NGJJgiS9uhs+fnwkjjDPe7tjfJg=" providerId="None" clId="Web-{7A4230BD-AF2C-4EB4-B46C-B352BD6B749C}" dt="2020-11-09T15:12:37.875" v="72" actId="20577"/>
        <pc:sldMkLst>
          <pc:docMk/>
          <pc:sldMk cId="194376324" sldId="303"/>
        </pc:sldMkLst>
        <pc:spChg chg="mod">
          <ac:chgData name="Sarah Hall" userId="BiXO0zYXhc6Agds5NGJJgiS9uhs+fnwkjjDPe7tjfJg=" providerId="None" clId="Web-{7A4230BD-AF2C-4EB4-B46C-B352BD6B749C}" dt="2020-11-09T15:12:37.875" v="72" actId="20577"/>
          <ac:spMkLst>
            <pc:docMk/>
            <pc:sldMk cId="194376324" sldId="303"/>
            <ac:spMk id="2" creationId="{66D3EEBE-1914-3F41-AA5B-E2116829667D}"/>
          </ac:spMkLst>
        </pc:spChg>
      </pc:sldChg>
      <pc:sldChg chg="modSp">
        <pc:chgData name="Sarah Hall" userId="BiXO0zYXhc6Agds5NGJJgiS9uhs+fnwkjjDPe7tjfJg=" providerId="None" clId="Web-{7A4230BD-AF2C-4EB4-B46C-B352BD6B749C}" dt="2020-11-09T15:12:52.250" v="76" actId="20577"/>
        <pc:sldMkLst>
          <pc:docMk/>
          <pc:sldMk cId="867849675" sldId="306"/>
        </pc:sldMkLst>
        <pc:spChg chg="mod">
          <ac:chgData name="Sarah Hall" userId="BiXO0zYXhc6Agds5NGJJgiS9uhs+fnwkjjDPe7tjfJg=" providerId="None" clId="Web-{7A4230BD-AF2C-4EB4-B46C-B352BD6B749C}" dt="2020-11-09T15:12:52.250" v="76" actId="20577"/>
          <ac:spMkLst>
            <pc:docMk/>
            <pc:sldMk cId="867849675" sldId="306"/>
            <ac:spMk id="5" creationId="{00000000-0000-0000-0000-000000000000}"/>
          </ac:spMkLst>
        </pc:spChg>
      </pc:sldChg>
      <pc:sldChg chg="modSp">
        <pc:chgData name="Sarah Hall" userId="BiXO0zYXhc6Agds5NGJJgiS9uhs+fnwkjjDPe7tjfJg=" providerId="None" clId="Web-{7A4230BD-AF2C-4EB4-B46C-B352BD6B749C}" dt="2020-11-09T15:15:53.612" v="103" actId="20577"/>
        <pc:sldMkLst>
          <pc:docMk/>
          <pc:sldMk cId="1942555319" sldId="308"/>
        </pc:sldMkLst>
        <pc:graphicFrameChg chg="modGraphic">
          <ac:chgData name="Sarah Hall" userId="BiXO0zYXhc6Agds5NGJJgiS9uhs+fnwkjjDPe7tjfJg=" providerId="None" clId="Web-{7A4230BD-AF2C-4EB4-B46C-B352BD6B749C}" dt="2020-11-09T15:15:53.612" v="103" actId="20577"/>
          <ac:graphicFrameMkLst>
            <pc:docMk/>
            <pc:sldMk cId="1942555319" sldId="308"/>
            <ac:graphicFrameMk id="7" creationId="{00000000-0000-0000-0000-000000000000}"/>
          </ac:graphicFrameMkLst>
        </pc:graphicFrameChg>
      </pc:sldChg>
      <pc:sldChg chg="modSp">
        <pc:chgData name="Sarah Hall" userId="BiXO0zYXhc6Agds5NGJJgiS9uhs+fnwkjjDPe7tjfJg=" providerId="None" clId="Web-{7A4230BD-AF2C-4EB4-B46C-B352BD6B749C}" dt="2020-11-09T15:17:04.254" v="119" actId="20577"/>
        <pc:sldMkLst>
          <pc:docMk/>
          <pc:sldMk cId="1598561304" sldId="325"/>
        </pc:sldMkLst>
        <pc:spChg chg="mod">
          <ac:chgData name="Sarah Hall" userId="BiXO0zYXhc6Agds5NGJJgiS9uhs+fnwkjjDPe7tjfJg=" providerId="None" clId="Web-{7A4230BD-AF2C-4EB4-B46C-B352BD6B749C}" dt="2020-11-09T15:17:04.254" v="119" actId="20577"/>
          <ac:spMkLst>
            <pc:docMk/>
            <pc:sldMk cId="1598561304" sldId="325"/>
            <ac:spMk id="5" creationId="{3C685781-C4A0-1849-A216-8A09427DB156}"/>
          </ac:spMkLst>
        </pc:spChg>
      </pc:sldChg>
      <pc:sldChg chg="modSp">
        <pc:chgData name="Sarah Hall" userId="BiXO0zYXhc6Agds5NGJJgiS9uhs+fnwkjjDPe7tjfJg=" providerId="None" clId="Web-{7A4230BD-AF2C-4EB4-B46C-B352BD6B749C}" dt="2020-11-09T15:23:24.681" v="152" actId="20577"/>
        <pc:sldMkLst>
          <pc:docMk/>
          <pc:sldMk cId="2612475625" sldId="326"/>
        </pc:sldMkLst>
        <pc:spChg chg="mod">
          <ac:chgData name="Sarah Hall" userId="BiXO0zYXhc6Agds5NGJJgiS9uhs+fnwkjjDPe7tjfJg=" providerId="None" clId="Web-{7A4230BD-AF2C-4EB4-B46C-B352BD6B749C}" dt="2020-11-09T15:23:24.681" v="152" actId="20577"/>
          <ac:spMkLst>
            <pc:docMk/>
            <pc:sldMk cId="2612475625" sldId="326"/>
            <ac:spMk id="2" creationId="{5049008C-7160-4BFC-B43D-F5C2B237D3F3}"/>
          </ac:spMkLst>
        </pc:spChg>
      </pc:sldChg>
      <pc:sldChg chg="modSp">
        <pc:chgData name="Sarah Hall" userId="BiXO0zYXhc6Agds5NGJJgiS9uhs+fnwkjjDPe7tjfJg=" providerId="None" clId="Web-{7A4230BD-AF2C-4EB4-B46C-B352BD6B749C}" dt="2020-11-09T15:10:28.670" v="29" actId="20577"/>
        <pc:sldMkLst>
          <pc:docMk/>
          <pc:sldMk cId="2735694578" sldId="334"/>
        </pc:sldMkLst>
        <pc:spChg chg="mod">
          <ac:chgData name="Sarah Hall" userId="BiXO0zYXhc6Agds5NGJJgiS9uhs+fnwkjjDPe7tjfJg=" providerId="None" clId="Web-{7A4230BD-AF2C-4EB4-B46C-B352BD6B749C}" dt="2020-11-09T15:10:28.670" v="29" actId="20577"/>
          <ac:spMkLst>
            <pc:docMk/>
            <pc:sldMk cId="2735694578" sldId="334"/>
            <ac:spMk id="102402" creationId="{00000000-0000-0000-0000-000000000000}"/>
          </ac:spMkLst>
        </pc:spChg>
      </pc:sldChg>
      <pc:sldChg chg="modSp">
        <pc:chgData name="Sarah Hall" userId="BiXO0zYXhc6Agds5NGJJgiS9uhs+fnwkjjDPe7tjfJg=" providerId="None" clId="Web-{7A4230BD-AF2C-4EB4-B46C-B352BD6B749C}" dt="2020-11-09T15:18:41.583" v="126" actId="20577"/>
        <pc:sldMkLst>
          <pc:docMk/>
          <pc:sldMk cId="773827201" sldId="344"/>
        </pc:sldMkLst>
        <pc:spChg chg="mod">
          <ac:chgData name="Sarah Hall" userId="BiXO0zYXhc6Agds5NGJJgiS9uhs+fnwkjjDPe7tjfJg=" providerId="None" clId="Web-{7A4230BD-AF2C-4EB4-B46C-B352BD6B749C}" dt="2020-11-09T15:18:41.583" v="126" actId="20577"/>
          <ac:spMkLst>
            <pc:docMk/>
            <pc:sldMk cId="773827201" sldId="344"/>
            <ac:spMk id="122882" creationId="{00000000-0000-0000-0000-000000000000}"/>
          </ac:spMkLst>
        </pc:spChg>
      </pc:sldChg>
      <pc:sldChg chg="modSp">
        <pc:chgData name="Sarah Hall" userId="BiXO0zYXhc6Agds5NGJJgiS9uhs+fnwkjjDPe7tjfJg=" providerId="None" clId="Web-{7A4230BD-AF2C-4EB4-B46C-B352BD6B749C}" dt="2020-11-09T15:19:07.896" v="135" actId="20577"/>
        <pc:sldMkLst>
          <pc:docMk/>
          <pc:sldMk cId="4000872769" sldId="352"/>
        </pc:sldMkLst>
        <pc:spChg chg="mod">
          <ac:chgData name="Sarah Hall" userId="BiXO0zYXhc6Agds5NGJJgiS9uhs+fnwkjjDPe7tjfJg=" providerId="None" clId="Web-{7A4230BD-AF2C-4EB4-B46C-B352BD6B749C}" dt="2020-11-09T15:19:07.896" v="135" actId="20577"/>
          <ac:spMkLst>
            <pc:docMk/>
            <pc:sldMk cId="4000872769" sldId="352"/>
            <ac:spMk id="141314" creationId="{00000000-0000-0000-0000-000000000000}"/>
          </ac:spMkLst>
        </pc:spChg>
      </pc:sldChg>
      <pc:sldChg chg="modSp">
        <pc:chgData name="Sarah Hall" userId="BiXO0zYXhc6Agds5NGJJgiS9uhs+fnwkjjDPe7tjfJg=" providerId="None" clId="Web-{7A4230BD-AF2C-4EB4-B46C-B352BD6B749C}" dt="2020-11-09T15:19:40.678" v="140" actId="20577"/>
        <pc:sldMkLst>
          <pc:docMk/>
          <pc:sldMk cId="3145332831" sldId="355"/>
        </pc:sldMkLst>
        <pc:graphicFrameChg chg="modGraphic">
          <ac:chgData name="Sarah Hall" userId="BiXO0zYXhc6Agds5NGJJgiS9uhs+fnwkjjDPe7tjfJg=" providerId="None" clId="Web-{7A4230BD-AF2C-4EB4-B46C-B352BD6B749C}" dt="2020-11-09T15:19:40.678" v="140" actId="20577"/>
          <ac:graphicFrameMkLst>
            <pc:docMk/>
            <pc:sldMk cId="3145332831" sldId="355"/>
            <ac:graphicFrameMk id="4" creationId="{00000000-0000-0000-0000-000000000000}"/>
          </ac:graphicFrameMkLst>
        </pc:graphicFrameChg>
      </pc:sldChg>
      <pc:sldChg chg="modSp">
        <pc:chgData name="Sarah Hall" userId="BiXO0zYXhc6Agds5NGJJgiS9uhs+fnwkjjDPe7tjfJg=" providerId="None" clId="Web-{7A4230BD-AF2C-4EB4-B46C-B352BD6B749C}" dt="2020-11-09T15:22:07.383" v="143" actId="20577"/>
        <pc:sldMkLst>
          <pc:docMk/>
          <pc:sldMk cId="677384862" sldId="366"/>
        </pc:sldMkLst>
        <pc:spChg chg="mod">
          <ac:chgData name="Sarah Hall" userId="BiXO0zYXhc6Agds5NGJJgiS9uhs+fnwkjjDPe7tjfJg=" providerId="None" clId="Web-{7A4230BD-AF2C-4EB4-B46C-B352BD6B749C}" dt="2020-11-09T15:22:07.383" v="143" actId="20577"/>
          <ac:spMkLst>
            <pc:docMk/>
            <pc:sldMk cId="677384862" sldId="366"/>
            <ac:spMk id="5" creationId="{3C685781-C4A0-1849-A216-8A09427DB156}"/>
          </ac:spMkLst>
        </pc:spChg>
      </pc:sldChg>
      <pc:sldChg chg="modSp">
        <pc:chgData name="Sarah Hall" userId="BiXO0zYXhc6Agds5NGJJgiS9uhs+fnwkjjDPe7tjfJg=" providerId="None" clId="Web-{7A4230BD-AF2C-4EB4-B46C-B352BD6B749C}" dt="2020-11-09T15:15:10.971" v="98" actId="20577"/>
        <pc:sldMkLst>
          <pc:docMk/>
          <pc:sldMk cId="183464385" sldId="379"/>
        </pc:sldMkLst>
        <pc:graphicFrameChg chg="modGraphic">
          <ac:chgData name="Sarah Hall" userId="BiXO0zYXhc6Agds5NGJJgiS9uhs+fnwkjjDPe7tjfJg=" providerId="None" clId="Web-{7A4230BD-AF2C-4EB4-B46C-B352BD6B749C}" dt="2020-11-09T15:15:10.971" v="98" actId="20577"/>
          <ac:graphicFrameMkLst>
            <pc:docMk/>
            <pc:sldMk cId="183464385" sldId="379"/>
            <ac:graphicFrameMk id="2" creationId="{00000000-0000-0000-0000-000000000000}"/>
          </ac:graphicFrameMkLst>
        </pc:graphicFrameChg>
      </pc:sldChg>
      <pc:sldChg chg="modSp">
        <pc:chgData name="Sarah Hall" userId="BiXO0zYXhc6Agds5NGJJgiS9uhs+fnwkjjDPe7tjfJg=" providerId="None" clId="Web-{7A4230BD-AF2C-4EB4-B46C-B352BD6B749C}" dt="2020-11-09T15:18:11.239" v="125" actId="20577"/>
        <pc:sldMkLst>
          <pc:docMk/>
          <pc:sldMk cId="3816389733" sldId="383"/>
        </pc:sldMkLst>
        <pc:spChg chg="mod">
          <ac:chgData name="Sarah Hall" userId="BiXO0zYXhc6Agds5NGJJgiS9uhs+fnwkjjDPe7tjfJg=" providerId="None" clId="Web-{7A4230BD-AF2C-4EB4-B46C-B352BD6B749C}" dt="2020-11-09T15:18:11.239" v="125" actId="20577"/>
          <ac:spMkLst>
            <pc:docMk/>
            <pc:sldMk cId="3816389733" sldId="383"/>
            <ac:spMk id="114692" creationId="{00000000-0000-0000-0000-000000000000}"/>
          </ac:spMkLst>
        </pc:spChg>
      </pc:sldChg>
      <pc:sldChg chg="modSp">
        <pc:chgData name="Sarah Hall" userId="BiXO0zYXhc6Agds5NGJJgiS9uhs+fnwkjjDPe7tjfJg=" providerId="None" clId="Web-{7A4230BD-AF2C-4EB4-B46C-B352BD6B749C}" dt="2020-11-09T15:22:34.992" v="149" actId="20577"/>
        <pc:sldMkLst>
          <pc:docMk/>
          <pc:sldMk cId="2602123315" sldId="384"/>
        </pc:sldMkLst>
        <pc:graphicFrameChg chg="modGraphic">
          <ac:chgData name="Sarah Hall" userId="BiXO0zYXhc6Agds5NGJJgiS9uhs+fnwkjjDPe7tjfJg=" providerId="None" clId="Web-{7A4230BD-AF2C-4EB4-B46C-B352BD6B749C}" dt="2020-11-09T15:22:34.992" v="149" actId="20577"/>
          <ac:graphicFrameMkLst>
            <pc:docMk/>
            <pc:sldMk cId="2602123315" sldId="384"/>
            <ac:graphicFrameMk id="7" creationId="{00000000-0000-0000-0000-000000000000}"/>
          </ac:graphicFrameMkLst>
        </pc:graphicFrameChg>
      </pc:sldChg>
      <pc:sldChg chg="modSp">
        <pc:chgData name="Sarah Hall" userId="BiXO0zYXhc6Agds5NGJJgiS9uhs+fnwkjjDPe7tjfJg=" providerId="None" clId="Web-{7A4230BD-AF2C-4EB4-B46C-B352BD6B749C}" dt="2020-11-09T15:09:58.466" v="17" actId="20577"/>
        <pc:sldMkLst>
          <pc:docMk/>
          <pc:sldMk cId="1520680848" sldId="409"/>
        </pc:sldMkLst>
        <pc:spChg chg="mod">
          <ac:chgData name="Sarah Hall" userId="BiXO0zYXhc6Agds5NGJJgiS9uhs+fnwkjjDPe7tjfJg=" providerId="None" clId="Web-{7A4230BD-AF2C-4EB4-B46C-B352BD6B749C}" dt="2020-11-09T15:09:58.466" v="17" actId="20577"/>
          <ac:spMkLst>
            <pc:docMk/>
            <pc:sldMk cId="1520680848" sldId="409"/>
            <ac:spMk id="3" creationId="{00000000-0000-0000-0000-000000000000}"/>
          </ac:spMkLst>
        </pc:spChg>
      </pc:sldChg>
      <pc:sldChg chg="modSp">
        <pc:chgData name="Sarah Hall" userId="BiXO0zYXhc6Agds5NGJJgiS9uhs+fnwkjjDPe7tjfJg=" providerId="None" clId="Web-{7A4230BD-AF2C-4EB4-B46C-B352BD6B749C}" dt="2020-11-09T15:10:04.091" v="21" actId="20577"/>
        <pc:sldMkLst>
          <pc:docMk/>
          <pc:sldMk cId="4185861886" sldId="410"/>
        </pc:sldMkLst>
        <pc:spChg chg="mod">
          <ac:chgData name="Sarah Hall" userId="BiXO0zYXhc6Agds5NGJJgiS9uhs+fnwkjjDPe7tjfJg=" providerId="None" clId="Web-{7A4230BD-AF2C-4EB4-B46C-B352BD6B749C}" dt="2020-11-09T15:10:04.091" v="21" actId="20577"/>
          <ac:spMkLst>
            <pc:docMk/>
            <pc:sldMk cId="4185861886" sldId="410"/>
            <ac:spMk id="2" creationId="{15F1229D-5A0D-8C4E-9C36-DDD699DD02D7}"/>
          </ac:spMkLst>
        </pc:spChg>
      </pc:sldChg>
      <pc:sldChg chg="modSp">
        <pc:chgData name="Sarah Hall" userId="BiXO0zYXhc6Agds5NGJJgiS9uhs+fnwkjjDPe7tjfJg=" providerId="None" clId="Web-{7A4230BD-AF2C-4EB4-B46C-B352BD6B749C}" dt="2020-11-09T15:10:07.060" v="24" actId="20577"/>
        <pc:sldMkLst>
          <pc:docMk/>
          <pc:sldMk cId="1056407789" sldId="411"/>
        </pc:sldMkLst>
        <pc:spChg chg="mod">
          <ac:chgData name="Sarah Hall" userId="BiXO0zYXhc6Agds5NGJJgiS9uhs+fnwkjjDPe7tjfJg=" providerId="None" clId="Web-{7A4230BD-AF2C-4EB4-B46C-B352BD6B749C}" dt="2020-11-09T15:10:07.060" v="24" actId="20577"/>
          <ac:spMkLst>
            <pc:docMk/>
            <pc:sldMk cId="1056407789" sldId="411"/>
            <ac:spMk id="2" creationId="{15F1229D-5A0D-8C4E-9C36-DDD699DD02D7}"/>
          </ac:spMkLst>
        </pc:spChg>
      </pc:sldChg>
      <pc:sldChg chg="modSp">
        <pc:chgData name="Sarah Hall" userId="BiXO0zYXhc6Agds5NGJJgiS9uhs+fnwkjjDPe7tjfJg=" providerId="None" clId="Web-{7A4230BD-AF2C-4EB4-B46C-B352BD6B749C}" dt="2020-11-09T15:11:21.186" v="51" actId="20577"/>
        <pc:sldMkLst>
          <pc:docMk/>
          <pc:sldMk cId="194356700" sldId="412"/>
        </pc:sldMkLst>
        <pc:spChg chg="mod">
          <ac:chgData name="Sarah Hall" userId="BiXO0zYXhc6Agds5NGJJgiS9uhs+fnwkjjDPe7tjfJg=" providerId="None" clId="Web-{7A4230BD-AF2C-4EB4-B46C-B352BD6B749C}" dt="2020-11-09T15:11:21.186" v="51" actId="20577"/>
          <ac:spMkLst>
            <pc:docMk/>
            <pc:sldMk cId="194356700" sldId="412"/>
            <ac:spMk id="2" creationId="{00000000-0000-0000-0000-000000000000}"/>
          </ac:spMkLst>
        </pc:spChg>
      </pc:sldChg>
      <pc:sldChg chg="modSp">
        <pc:chgData name="Sarah Hall" userId="BiXO0zYXhc6Agds5NGJJgiS9uhs+fnwkjjDPe7tjfJg=" providerId="None" clId="Web-{7A4230BD-AF2C-4EB4-B46C-B352BD6B749C}" dt="2020-11-09T15:17:42.863" v="121" actId="20577"/>
        <pc:sldMkLst>
          <pc:docMk/>
          <pc:sldMk cId="2135231619" sldId="414"/>
        </pc:sldMkLst>
        <pc:spChg chg="mod">
          <ac:chgData name="Sarah Hall" userId="BiXO0zYXhc6Agds5NGJJgiS9uhs+fnwkjjDPe7tjfJg=" providerId="None" clId="Web-{7A4230BD-AF2C-4EB4-B46C-B352BD6B749C}" dt="2020-11-09T15:17:42.863" v="121" actId="20577"/>
          <ac:spMkLst>
            <pc:docMk/>
            <pc:sldMk cId="2135231619" sldId="414"/>
            <ac:spMk id="102402" creationId="{00000000-0000-0000-0000-000000000000}"/>
          </ac:spMkLst>
        </pc:spChg>
      </pc:sldChg>
      <pc:sldChg chg="modSp">
        <pc:chgData name="Sarah Hall" userId="BiXO0zYXhc6Agds5NGJJgiS9uhs+fnwkjjDPe7tjfJg=" providerId="None" clId="Web-{7A4230BD-AF2C-4EB4-B46C-B352BD6B749C}" dt="2020-11-09T15:04:50.650" v="5" actId="20577"/>
        <pc:sldMkLst>
          <pc:docMk/>
          <pc:sldMk cId="2222919325" sldId="427"/>
        </pc:sldMkLst>
        <pc:spChg chg="mod">
          <ac:chgData name="Sarah Hall" userId="BiXO0zYXhc6Agds5NGJJgiS9uhs+fnwkjjDPe7tjfJg=" providerId="None" clId="Web-{7A4230BD-AF2C-4EB4-B46C-B352BD6B749C}" dt="2020-11-09T15:04:50.650" v="5" actId="20577"/>
          <ac:spMkLst>
            <pc:docMk/>
            <pc:sldMk cId="2222919325" sldId="427"/>
            <ac:spMk id="3" creationId="{00000000-0000-0000-0000-000000000000}"/>
          </ac:spMkLst>
        </pc:spChg>
      </pc:sldChg>
      <pc:sldChg chg="modSp">
        <pc:chgData name="Sarah Hall" userId="BiXO0zYXhc6Agds5NGJJgiS9uhs+fnwkjjDPe7tjfJg=" providerId="None" clId="Web-{7A4230BD-AF2C-4EB4-B46C-B352BD6B749C}" dt="2020-11-09T15:08:56.215" v="6" actId="20577"/>
        <pc:sldMkLst>
          <pc:docMk/>
          <pc:sldMk cId="902347672" sldId="428"/>
        </pc:sldMkLst>
        <pc:spChg chg="mod">
          <ac:chgData name="Sarah Hall" userId="BiXO0zYXhc6Agds5NGJJgiS9uhs+fnwkjjDPe7tjfJg=" providerId="None" clId="Web-{7A4230BD-AF2C-4EB4-B46C-B352BD6B749C}" dt="2020-11-09T15:08:56.215" v="6" actId="20577"/>
          <ac:spMkLst>
            <pc:docMk/>
            <pc:sldMk cId="902347672" sldId="428"/>
            <ac:spMk id="6" creationId="{00000000-0000-0000-0000-000000000000}"/>
          </ac:spMkLst>
        </pc:spChg>
      </pc:sldChg>
    </pc:docChg>
  </pc:docChgLst>
  <pc:docChgLst>
    <pc:chgData name="Barbara Kleist" userId="DkLtby8Gl43s16tBvmjSfe0liUkskZlI5a0T1ZmUxI0=" providerId="None" clId="Web-{B09BD80C-8F33-4CF7-9701-C8BC3D14FB95}"/>
    <pc:docChg chg="addSld delSld modSld sldOrd">
      <pc:chgData name="Barbara Kleist" userId="DkLtby8Gl43s16tBvmjSfe0liUkskZlI5a0T1ZmUxI0=" providerId="None" clId="Web-{B09BD80C-8F33-4CF7-9701-C8BC3D14FB95}" dt="2020-11-05T22:23:46.401" v="117"/>
      <pc:docMkLst>
        <pc:docMk/>
      </pc:docMkLst>
      <pc:sldChg chg="modSp">
        <pc:chgData name="Barbara Kleist" userId="DkLtby8Gl43s16tBvmjSfe0liUkskZlI5a0T1ZmUxI0=" providerId="None" clId="Web-{B09BD80C-8F33-4CF7-9701-C8BC3D14FB95}" dt="2020-11-05T21:58:24.992" v="102" actId="20577"/>
        <pc:sldMkLst>
          <pc:docMk/>
          <pc:sldMk cId="2806219091" sldId="268"/>
        </pc:sldMkLst>
        <pc:spChg chg="mod">
          <ac:chgData name="Barbara Kleist" userId="DkLtby8Gl43s16tBvmjSfe0liUkskZlI5a0T1ZmUxI0=" providerId="None" clId="Web-{B09BD80C-8F33-4CF7-9701-C8BC3D14FB95}" dt="2020-11-05T21:58:24.992" v="102" actId="20577"/>
          <ac:spMkLst>
            <pc:docMk/>
            <pc:sldMk cId="2806219091" sldId="268"/>
            <ac:spMk id="3" creationId="{00000000-0000-0000-0000-000000000000}"/>
          </ac:spMkLst>
        </pc:spChg>
      </pc:sldChg>
      <pc:sldChg chg="addCm">
        <pc:chgData name="Barbara Kleist" userId="DkLtby8Gl43s16tBvmjSfe0liUkskZlI5a0T1ZmUxI0=" providerId="None" clId="Web-{B09BD80C-8F33-4CF7-9701-C8BC3D14FB95}" dt="2020-11-05T22:01:48.028" v="105"/>
        <pc:sldMkLst>
          <pc:docMk/>
          <pc:sldMk cId="2107540384" sldId="271"/>
        </pc:sldMkLst>
      </pc:sldChg>
      <pc:sldChg chg="ord">
        <pc:chgData name="Barbara Kleist" userId="DkLtby8Gl43s16tBvmjSfe0liUkskZlI5a0T1ZmUxI0=" providerId="None" clId="Web-{B09BD80C-8F33-4CF7-9701-C8BC3D14FB95}" dt="2020-11-05T22:06:15.284" v="106"/>
        <pc:sldMkLst>
          <pc:docMk/>
          <pc:sldMk cId="2246362604" sldId="276"/>
        </pc:sldMkLst>
      </pc:sldChg>
      <pc:sldChg chg="ord">
        <pc:chgData name="Barbara Kleist" userId="DkLtby8Gl43s16tBvmjSfe0liUkskZlI5a0T1ZmUxI0=" providerId="None" clId="Web-{B09BD80C-8F33-4CF7-9701-C8BC3D14FB95}" dt="2020-11-05T21:56:53.537" v="58"/>
        <pc:sldMkLst>
          <pc:docMk/>
          <pc:sldMk cId="1942555319" sldId="308"/>
        </pc:sldMkLst>
      </pc:sldChg>
      <pc:sldChg chg="ord">
        <pc:chgData name="Barbara Kleist" userId="DkLtby8Gl43s16tBvmjSfe0liUkskZlI5a0T1ZmUxI0=" providerId="None" clId="Web-{B09BD80C-8F33-4CF7-9701-C8BC3D14FB95}" dt="2020-11-05T21:54:29.987" v="25"/>
        <pc:sldMkLst>
          <pc:docMk/>
          <pc:sldMk cId="861126430" sldId="309"/>
        </pc:sldMkLst>
      </pc:sldChg>
      <pc:sldChg chg="ord">
        <pc:chgData name="Barbara Kleist" userId="DkLtby8Gl43s16tBvmjSfe0liUkskZlI5a0T1ZmUxI0=" providerId="None" clId="Web-{B09BD80C-8F33-4CF7-9701-C8BC3D14FB95}" dt="2020-11-05T21:57:00.115" v="61"/>
        <pc:sldMkLst>
          <pc:docMk/>
          <pc:sldMk cId="878193902" sldId="316"/>
        </pc:sldMkLst>
      </pc:sldChg>
      <pc:sldChg chg="modSp">
        <pc:chgData name="Barbara Kleist" userId="DkLtby8Gl43s16tBvmjSfe0liUkskZlI5a0T1ZmUxI0=" providerId="None" clId="Web-{B09BD80C-8F33-4CF7-9701-C8BC3D14FB95}" dt="2020-11-05T21:58:13.132" v="73"/>
        <pc:sldMkLst>
          <pc:docMk/>
          <pc:sldMk cId="2735694578" sldId="334"/>
        </pc:sldMkLst>
        <pc:graphicFrameChg chg="mod modGraphic">
          <ac:chgData name="Barbara Kleist" userId="DkLtby8Gl43s16tBvmjSfe0liUkskZlI5a0T1ZmUxI0=" providerId="None" clId="Web-{B09BD80C-8F33-4CF7-9701-C8BC3D14FB95}" dt="2020-11-05T21:58:13.132" v="73"/>
          <ac:graphicFrameMkLst>
            <pc:docMk/>
            <pc:sldMk cId="2735694578" sldId="334"/>
            <ac:graphicFrameMk id="11" creationId="{00000000-0000-0000-0000-000000000000}"/>
          </ac:graphicFrameMkLst>
        </pc:graphicFrameChg>
      </pc:sldChg>
      <pc:sldChg chg="ord">
        <pc:chgData name="Barbara Kleist" userId="DkLtby8Gl43s16tBvmjSfe0liUkskZlI5a0T1ZmUxI0=" providerId="None" clId="Web-{B09BD80C-8F33-4CF7-9701-C8BC3D14FB95}" dt="2020-11-05T22:14:06.138" v="109"/>
        <pc:sldMkLst>
          <pc:docMk/>
          <pc:sldMk cId="3754313185" sldId="340"/>
        </pc:sldMkLst>
      </pc:sldChg>
      <pc:sldChg chg="mod modShow">
        <pc:chgData name="Barbara Kleist" userId="DkLtby8Gl43s16tBvmjSfe0liUkskZlI5a0T1ZmUxI0=" providerId="None" clId="Web-{B09BD80C-8F33-4CF7-9701-C8BC3D14FB95}" dt="2020-11-05T22:15:49.359" v="110"/>
        <pc:sldMkLst>
          <pc:docMk/>
          <pc:sldMk cId="2370837084" sldId="343"/>
        </pc:sldMkLst>
      </pc:sldChg>
      <pc:sldChg chg="del">
        <pc:chgData name="Barbara Kleist" userId="DkLtby8Gl43s16tBvmjSfe0liUkskZlI5a0T1ZmUxI0=" providerId="None" clId="Web-{B09BD80C-8F33-4CF7-9701-C8BC3D14FB95}" dt="2020-11-05T22:23:46.401" v="117"/>
        <pc:sldMkLst>
          <pc:docMk/>
          <pc:sldMk cId="2069685517" sldId="364"/>
        </pc:sldMkLst>
      </pc:sldChg>
      <pc:sldChg chg="ord">
        <pc:chgData name="Barbara Kleist" userId="DkLtby8Gl43s16tBvmjSfe0liUkskZlI5a0T1ZmUxI0=" providerId="None" clId="Web-{B09BD80C-8F33-4CF7-9701-C8BC3D14FB95}" dt="2020-11-05T21:56:53.537" v="59"/>
        <pc:sldMkLst>
          <pc:docMk/>
          <pc:sldMk cId="183464385" sldId="379"/>
        </pc:sldMkLst>
      </pc:sldChg>
      <pc:sldChg chg="ord">
        <pc:chgData name="Barbara Kleist" userId="DkLtby8Gl43s16tBvmjSfe0liUkskZlI5a0T1ZmUxI0=" providerId="None" clId="Web-{B09BD80C-8F33-4CF7-9701-C8BC3D14FB95}" dt="2020-11-05T22:17:00.407" v="115"/>
        <pc:sldMkLst>
          <pc:docMk/>
          <pc:sldMk cId="2602123315" sldId="384"/>
        </pc:sldMkLst>
      </pc:sldChg>
      <pc:sldChg chg="ord">
        <pc:chgData name="Barbara Kleist" userId="DkLtby8Gl43s16tBvmjSfe0liUkskZlI5a0T1ZmUxI0=" providerId="None" clId="Web-{B09BD80C-8F33-4CF7-9701-C8BC3D14FB95}" dt="2020-11-05T21:56:53.537" v="57"/>
        <pc:sldMkLst>
          <pc:docMk/>
          <pc:sldMk cId="3123460565" sldId="399"/>
        </pc:sldMkLst>
      </pc:sldChg>
      <pc:sldChg chg="ord">
        <pc:chgData name="Barbara Kleist" userId="DkLtby8Gl43s16tBvmjSfe0liUkskZlI5a0T1ZmUxI0=" providerId="None" clId="Web-{B09BD80C-8F33-4CF7-9701-C8BC3D14FB95}" dt="2020-11-05T22:16:56.423" v="113"/>
        <pc:sldMkLst>
          <pc:docMk/>
          <pc:sldMk cId="1193401469" sldId="417"/>
        </pc:sldMkLst>
      </pc:sldChg>
      <pc:sldChg chg="ord">
        <pc:chgData name="Barbara Kleist" userId="DkLtby8Gl43s16tBvmjSfe0liUkskZlI5a0T1ZmUxI0=" providerId="None" clId="Web-{B09BD80C-8F33-4CF7-9701-C8BC3D14FB95}" dt="2020-11-05T22:12:58.136" v="108"/>
        <pc:sldMkLst>
          <pc:docMk/>
          <pc:sldMk cId="19151812" sldId="418"/>
        </pc:sldMkLst>
      </pc:sldChg>
      <pc:sldChg chg="ord">
        <pc:chgData name="Barbara Kleist" userId="DkLtby8Gl43s16tBvmjSfe0liUkskZlI5a0T1ZmUxI0=" providerId="None" clId="Web-{B09BD80C-8F33-4CF7-9701-C8BC3D14FB95}" dt="2020-11-05T22:20:39.022" v="116"/>
        <pc:sldMkLst>
          <pc:docMk/>
          <pc:sldMk cId="2551647382" sldId="420"/>
        </pc:sldMkLst>
      </pc:sldChg>
      <pc:sldChg chg="ord">
        <pc:chgData name="Barbara Kleist" userId="DkLtby8Gl43s16tBvmjSfe0liUkskZlI5a0T1ZmUxI0=" providerId="None" clId="Web-{B09BD80C-8F33-4CF7-9701-C8BC3D14FB95}" dt="2020-11-05T21:54:53.597" v="28"/>
        <pc:sldMkLst>
          <pc:docMk/>
          <pc:sldMk cId="3023545966" sldId="423"/>
        </pc:sldMkLst>
      </pc:sldChg>
      <pc:sldChg chg="modSp add ord replId">
        <pc:chgData name="Barbara Kleist" userId="DkLtby8Gl43s16tBvmjSfe0liUkskZlI5a0T1ZmUxI0=" providerId="None" clId="Web-{B09BD80C-8F33-4CF7-9701-C8BC3D14FB95}" dt="2020-11-05T21:56:53.537" v="60"/>
        <pc:sldMkLst>
          <pc:docMk/>
          <pc:sldMk cId="3002348573" sldId="429"/>
        </pc:sldMkLst>
        <pc:spChg chg="mod">
          <ac:chgData name="Barbara Kleist" userId="DkLtby8Gl43s16tBvmjSfe0liUkskZlI5a0T1ZmUxI0=" providerId="None" clId="Web-{B09BD80C-8F33-4CF7-9701-C8BC3D14FB95}" dt="2020-11-05T21:55:55.676" v="54" actId="20577"/>
          <ac:spMkLst>
            <pc:docMk/>
            <pc:sldMk cId="3002348573" sldId="429"/>
            <ac:spMk id="2" creationId="{9F3AF3F6-13AB-1044-A67C-B723B98C582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3600" dirty="0">
              <a:solidFill>
                <a:schemeClr val="tx1"/>
              </a:solidFill>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3600" dirty="0">
              <a:solidFill>
                <a:schemeClr val="tx1"/>
              </a:solidFill>
              <a:latin typeface="Calibri Light" panose="020F0302020204030204"/>
            </a:rPr>
            <a:t>PSA</a:t>
          </a:r>
          <a:endParaRPr lang="en-US" sz="3600" dirty="0">
            <a:solidFill>
              <a:schemeClr val="tx1"/>
            </a:solidFill>
          </a:endParaRP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3600" dirty="0">
              <a:solidFill>
                <a:schemeClr val="tx1"/>
              </a:solidFill>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4">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4"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4">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3" presStyleCnt="4" custLinFactNeighborX="-5392" custLinFactNeighborY="2578">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3" destOrd="0" parTransId="{7D0D2B64-E3A0-4DA5-A0E8-0537496EC21A}" sibTransId="{4BDA23B6-7D47-4743-94F7-856CEEF1E41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178CCF2A-C4CD-4029-81D3-324CF60F5EF7}" type="presParOf" srcId="{75AE1CE9-F5A2-4655-B583-FECBF979DF3D}" destId="{41011675-63F1-43C1-B0B4-AE28DBEAB14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839E02-678F-BE45-9A81-B928290DCC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2618486-7758-7946-8F40-48B3D2C79F7B}">
      <dgm:prSet custT="1"/>
      <dgm:spPr>
        <a:solidFill>
          <a:srgbClr val="5BBBD5"/>
        </a:solidFill>
      </dgm:spPr>
      <dgm:t>
        <a:bodyPr/>
        <a:lstStyle/>
        <a:p>
          <a:r>
            <a:rPr lang="en-US" sz="3200" b="0" i="0" dirty="0">
              <a:solidFill>
                <a:schemeClr val="tx1"/>
              </a:solidFill>
              <a:latin typeface="Open Sans" charset="0"/>
              <a:ea typeface="Open Sans" charset="0"/>
              <a:cs typeface="Open Sans" charset="0"/>
            </a:rPr>
            <a:t>Job Description</a:t>
          </a:r>
        </a:p>
      </dgm:t>
    </dgm:pt>
    <dgm:pt modelId="{C784FE82-6728-0D46-A70A-8F1130C249CF}" type="parTrans" cxnId="{1DD1735F-9548-AF4F-AB56-0A67E4A06DF5}">
      <dgm:prSet/>
      <dgm:spPr/>
      <dgm:t>
        <a:bodyPr/>
        <a:lstStyle/>
        <a:p>
          <a:endParaRPr lang="en-US"/>
        </a:p>
      </dgm:t>
    </dgm:pt>
    <dgm:pt modelId="{DABCCA96-020C-2A41-BC06-8261406428BA}" type="sibTrans" cxnId="{1DD1735F-9548-AF4F-AB56-0A67E4A06DF5}">
      <dgm:prSet/>
      <dgm:spPr/>
      <dgm:t>
        <a:bodyPr/>
        <a:lstStyle/>
        <a:p>
          <a:endParaRPr lang="en-US"/>
        </a:p>
      </dgm:t>
    </dgm:pt>
    <dgm:pt modelId="{1622B24A-4F57-A245-B019-B31A13C4B50A}">
      <dgm:prSet custT="1"/>
      <dgm:spPr>
        <a:solidFill>
          <a:srgbClr val="5BBBD5"/>
        </a:solidFill>
      </dgm:spPr>
      <dgm:t>
        <a:bodyPr/>
        <a:lstStyle/>
        <a:p>
          <a:r>
            <a:rPr lang="en-US" sz="3200" b="0" i="0" dirty="0">
              <a:solidFill>
                <a:schemeClr val="tx1"/>
              </a:solidFill>
              <a:latin typeface="Open Sans" charset="0"/>
              <a:ea typeface="Open Sans" charset="0"/>
              <a:cs typeface="Open Sans" charset="0"/>
            </a:rPr>
            <a:t>Job Analysis</a:t>
          </a:r>
        </a:p>
      </dgm:t>
    </dgm:pt>
    <dgm:pt modelId="{6A5B7357-9C37-F24A-85AC-B37AE8491CFC}" type="sibTrans" cxnId="{2385487F-A210-924B-A976-D322E94A83F2}">
      <dgm:prSet/>
      <dgm:spPr/>
      <dgm:t>
        <a:bodyPr/>
        <a:lstStyle/>
        <a:p>
          <a:endParaRPr lang="en-US"/>
        </a:p>
      </dgm:t>
    </dgm:pt>
    <dgm:pt modelId="{3B69D959-2362-3740-A628-B72EC42FA35F}" type="parTrans" cxnId="{2385487F-A210-924B-A976-D322E94A83F2}">
      <dgm:prSet/>
      <dgm:spPr/>
      <dgm:t>
        <a:bodyPr/>
        <a:lstStyle/>
        <a:p>
          <a:endParaRPr lang="en-US"/>
        </a:p>
      </dgm:t>
    </dgm:pt>
    <dgm:pt modelId="{3B3C408F-42B4-4640-BE1A-E1BD9106AE66}">
      <dgm:prSet custT="1"/>
      <dgm:spPr>
        <a:solidFill>
          <a:srgbClr val="5BBBD5"/>
        </a:solidFill>
      </dgm:spPr>
      <dgm:t>
        <a:bodyPr/>
        <a:lstStyle/>
        <a:p>
          <a:r>
            <a:rPr lang="en-US" sz="3200" b="0" i="0" dirty="0">
              <a:solidFill>
                <a:schemeClr val="tx1"/>
              </a:solidFill>
              <a:latin typeface="Open Sans" charset="0"/>
              <a:ea typeface="Open Sans" charset="0"/>
              <a:cs typeface="Open Sans" charset="0"/>
            </a:rPr>
            <a:t>Core Competencies</a:t>
          </a:r>
        </a:p>
      </dgm:t>
    </dgm:pt>
    <dgm:pt modelId="{F7E086DF-F9E0-4022-B73A-9283CB441F43}" type="parTrans" cxnId="{A128E427-488B-49C1-8EF9-F39053AEE079}">
      <dgm:prSet/>
      <dgm:spPr/>
      <dgm:t>
        <a:bodyPr/>
        <a:lstStyle/>
        <a:p>
          <a:endParaRPr lang="en-US"/>
        </a:p>
      </dgm:t>
    </dgm:pt>
    <dgm:pt modelId="{8A7C8866-875E-4E54-9746-E3F1CCF621BC}" type="sibTrans" cxnId="{A128E427-488B-49C1-8EF9-F39053AEE079}">
      <dgm:prSet/>
      <dgm:spPr/>
      <dgm:t>
        <a:bodyPr/>
        <a:lstStyle/>
        <a:p>
          <a:endParaRPr lang="en-US"/>
        </a:p>
      </dgm:t>
    </dgm:pt>
    <dgm:pt modelId="{75FEC573-DB0C-D743-AB39-E36F3320FF2F}" type="pres">
      <dgm:prSet presAssocID="{1F839E02-678F-BE45-9A81-B928290DCC44}" presName="linear" presStyleCnt="0">
        <dgm:presLayoutVars>
          <dgm:animLvl val="lvl"/>
          <dgm:resizeHandles val="exact"/>
        </dgm:presLayoutVars>
      </dgm:prSet>
      <dgm:spPr/>
    </dgm:pt>
    <dgm:pt modelId="{42BBA148-E644-4A42-B5E4-9F873414B9B6}" type="pres">
      <dgm:prSet presAssocID="{1622B24A-4F57-A245-B019-B31A13C4B50A}" presName="parentText" presStyleLbl="node1" presStyleIdx="0" presStyleCnt="3" custLinFactNeighborX="104" custLinFactNeighborY="-8775">
        <dgm:presLayoutVars>
          <dgm:chMax val="0"/>
          <dgm:bulletEnabled val="1"/>
        </dgm:presLayoutVars>
      </dgm:prSet>
      <dgm:spPr/>
    </dgm:pt>
    <dgm:pt modelId="{D60113E3-07A2-9840-AD58-D016E0E593FC}" type="pres">
      <dgm:prSet presAssocID="{6A5B7357-9C37-F24A-85AC-B37AE8491CFC}" presName="spacer" presStyleCnt="0"/>
      <dgm:spPr/>
    </dgm:pt>
    <dgm:pt modelId="{BF88A7D4-1020-2242-B614-4E73E859728A}" type="pres">
      <dgm:prSet presAssocID="{02618486-7758-7946-8F40-48B3D2C79F7B}" presName="parentText" presStyleLbl="node1" presStyleIdx="1" presStyleCnt="3">
        <dgm:presLayoutVars>
          <dgm:chMax val="0"/>
          <dgm:bulletEnabled val="1"/>
        </dgm:presLayoutVars>
      </dgm:prSet>
      <dgm:spPr/>
    </dgm:pt>
    <dgm:pt modelId="{0ECCD783-78C2-A947-844D-99C67F524C09}" type="pres">
      <dgm:prSet presAssocID="{DABCCA96-020C-2A41-BC06-8261406428BA}" presName="spacer" presStyleCnt="0"/>
      <dgm:spPr/>
    </dgm:pt>
    <dgm:pt modelId="{884DF258-1092-4260-9A68-AED47C20AF9C}" type="pres">
      <dgm:prSet presAssocID="{3B3C408F-42B4-4640-BE1A-E1BD9106AE66}" presName="parentText" presStyleLbl="node1" presStyleIdx="2" presStyleCnt="3">
        <dgm:presLayoutVars>
          <dgm:chMax val="0"/>
          <dgm:bulletEnabled val="1"/>
        </dgm:presLayoutVars>
      </dgm:prSet>
      <dgm:spPr/>
    </dgm:pt>
  </dgm:ptLst>
  <dgm:cxnLst>
    <dgm:cxn modelId="{1EBECE11-D3F3-3040-A06E-854D4F12193D}" type="presOf" srcId="{02618486-7758-7946-8F40-48B3D2C79F7B}" destId="{BF88A7D4-1020-2242-B614-4E73E859728A}" srcOrd="0" destOrd="0" presId="urn:microsoft.com/office/officeart/2005/8/layout/vList2"/>
    <dgm:cxn modelId="{A128E427-488B-49C1-8EF9-F39053AEE079}" srcId="{1F839E02-678F-BE45-9A81-B928290DCC44}" destId="{3B3C408F-42B4-4640-BE1A-E1BD9106AE66}" srcOrd="2" destOrd="0" parTransId="{F7E086DF-F9E0-4022-B73A-9283CB441F43}" sibTransId="{8A7C8866-875E-4E54-9746-E3F1CCF621BC}"/>
    <dgm:cxn modelId="{1DD1735F-9548-AF4F-AB56-0A67E4A06DF5}" srcId="{1F839E02-678F-BE45-9A81-B928290DCC44}" destId="{02618486-7758-7946-8F40-48B3D2C79F7B}" srcOrd="1" destOrd="0" parTransId="{C784FE82-6728-0D46-A70A-8F1130C249CF}" sibTransId="{DABCCA96-020C-2A41-BC06-8261406428BA}"/>
    <dgm:cxn modelId="{4BC73360-D04F-4878-A2E1-6CFA04CCA8E2}" type="presOf" srcId="{3B3C408F-42B4-4640-BE1A-E1BD9106AE66}" destId="{884DF258-1092-4260-9A68-AED47C20AF9C}" srcOrd="0" destOrd="0" presId="urn:microsoft.com/office/officeart/2005/8/layout/vList2"/>
    <dgm:cxn modelId="{FC2B3D76-4ADE-864F-BC87-A7017F206AD8}" type="presOf" srcId="{1622B24A-4F57-A245-B019-B31A13C4B50A}" destId="{42BBA148-E644-4A42-B5E4-9F873414B9B6}" srcOrd="0" destOrd="0" presId="urn:microsoft.com/office/officeart/2005/8/layout/vList2"/>
    <dgm:cxn modelId="{2385487F-A210-924B-A976-D322E94A83F2}" srcId="{1F839E02-678F-BE45-9A81-B928290DCC44}" destId="{1622B24A-4F57-A245-B019-B31A13C4B50A}" srcOrd="0" destOrd="0" parTransId="{3B69D959-2362-3740-A628-B72EC42FA35F}" sibTransId="{6A5B7357-9C37-F24A-85AC-B37AE8491CFC}"/>
    <dgm:cxn modelId="{CE495D9A-634E-9542-8350-51627A652BDE}" type="presOf" srcId="{1F839E02-678F-BE45-9A81-B928290DCC44}" destId="{75FEC573-DB0C-D743-AB39-E36F3320FF2F}" srcOrd="0" destOrd="0" presId="urn:microsoft.com/office/officeart/2005/8/layout/vList2"/>
    <dgm:cxn modelId="{8CF2F147-A0C3-4245-AD81-A0FB15834700}" type="presParOf" srcId="{75FEC573-DB0C-D743-AB39-E36F3320FF2F}" destId="{42BBA148-E644-4A42-B5E4-9F873414B9B6}" srcOrd="0" destOrd="0" presId="urn:microsoft.com/office/officeart/2005/8/layout/vList2"/>
    <dgm:cxn modelId="{1EB95473-0342-4E48-9F18-300E32063CAB}" type="presParOf" srcId="{75FEC573-DB0C-D743-AB39-E36F3320FF2F}" destId="{D60113E3-07A2-9840-AD58-D016E0E593FC}" srcOrd="1" destOrd="0" presId="urn:microsoft.com/office/officeart/2005/8/layout/vList2"/>
    <dgm:cxn modelId="{D61A6E4E-B289-3D44-9204-B7D97C11ED20}" type="presParOf" srcId="{75FEC573-DB0C-D743-AB39-E36F3320FF2F}" destId="{BF88A7D4-1020-2242-B614-4E73E859728A}" srcOrd="2" destOrd="0" presId="urn:microsoft.com/office/officeart/2005/8/layout/vList2"/>
    <dgm:cxn modelId="{1DDD1394-98AD-496B-8CB5-E2E17645BDDB}" type="presParOf" srcId="{75FEC573-DB0C-D743-AB39-E36F3320FF2F}" destId="{0ECCD783-78C2-A947-844D-99C67F524C09}" srcOrd="3" destOrd="0" presId="urn:microsoft.com/office/officeart/2005/8/layout/vList2"/>
    <dgm:cxn modelId="{58A27AF9-23D8-45CB-B7B1-3A083B7FAD89}" type="presParOf" srcId="{75FEC573-DB0C-D743-AB39-E36F3320FF2F}" destId="{884DF258-1092-4260-9A68-AED47C20AF9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024282-7BDE-4E01-892D-06A507ABFE7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9D46C4D-ABF7-4C33-A4AB-B8AFDCFE4998}">
      <dgm:prSet/>
      <dgm:spPr>
        <a:solidFill>
          <a:srgbClr val="5BBBD5"/>
        </a:solidFill>
      </dgm:spPr>
      <dgm:t>
        <a:bodyPr/>
        <a:lstStyle/>
        <a:p>
          <a:pPr rtl="0"/>
          <a:r>
            <a:rPr lang="en-US" b="0" i="0" dirty="0">
              <a:solidFill>
                <a:schemeClr val="tx1"/>
              </a:solidFill>
              <a:latin typeface="Open Sans" charset="0"/>
              <a:ea typeface="Open Sans" charset="0"/>
              <a:cs typeface="Open Sans" charset="0"/>
            </a:rPr>
            <a:t>Ask Behavior questions</a:t>
          </a:r>
        </a:p>
      </dgm:t>
    </dgm:pt>
    <dgm:pt modelId="{F8B2B770-E273-4017-BDEF-F602B40F3C26}" type="parTrans" cxnId="{D3BAB286-5E0C-472D-BDAE-55683B894864}">
      <dgm:prSet/>
      <dgm:spPr/>
      <dgm:t>
        <a:bodyPr/>
        <a:lstStyle/>
        <a:p>
          <a:endParaRPr lang="en-US"/>
        </a:p>
      </dgm:t>
    </dgm:pt>
    <dgm:pt modelId="{7F723AA9-A10A-4CFB-B6B6-E3E60E89FB98}" type="sibTrans" cxnId="{D3BAB286-5E0C-472D-BDAE-55683B894864}">
      <dgm:prSet/>
      <dgm:spPr/>
      <dgm:t>
        <a:bodyPr/>
        <a:lstStyle/>
        <a:p>
          <a:endParaRPr lang="en-US"/>
        </a:p>
      </dgm:t>
    </dgm:pt>
    <dgm:pt modelId="{96336123-BE5F-4621-9B97-6AA358D93411}">
      <dgm:prSet/>
      <dgm:spPr>
        <a:solidFill>
          <a:srgbClr val="5BBBD5"/>
        </a:solidFill>
      </dgm:spPr>
      <dgm:t>
        <a:bodyPr/>
        <a:lstStyle/>
        <a:p>
          <a:pPr rtl="0"/>
          <a:r>
            <a:rPr lang="en-US" b="0" i="0" dirty="0">
              <a:solidFill>
                <a:schemeClr val="tx1"/>
              </a:solidFill>
              <a:latin typeface="Open Sans" charset="0"/>
              <a:ea typeface="Open Sans" charset="0"/>
              <a:cs typeface="Open Sans" charset="0"/>
            </a:rPr>
            <a:t>Recall a past experience and how they handled it</a:t>
          </a:r>
        </a:p>
      </dgm:t>
    </dgm:pt>
    <dgm:pt modelId="{C1C005B9-B3CA-439D-BA32-705D937220E8}" type="parTrans" cxnId="{45B1891C-4052-44F0-A214-9864B714F41B}">
      <dgm:prSet/>
      <dgm:spPr/>
      <dgm:t>
        <a:bodyPr/>
        <a:lstStyle/>
        <a:p>
          <a:endParaRPr lang="en-US"/>
        </a:p>
      </dgm:t>
    </dgm:pt>
    <dgm:pt modelId="{CCB4BB5C-F41F-49FB-8B9E-4AE98E3206F9}" type="sibTrans" cxnId="{45B1891C-4052-44F0-A214-9864B714F41B}">
      <dgm:prSet/>
      <dgm:spPr/>
      <dgm:t>
        <a:bodyPr/>
        <a:lstStyle/>
        <a:p>
          <a:endParaRPr lang="en-US"/>
        </a:p>
      </dgm:t>
    </dgm:pt>
    <dgm:pt modelId="{BA722167-DB05-440E-BDEF-B3E766A580FA}">
      <dgm:prSet/>
      <dgm:spPr>
        <a:solidFill>
          <a:srgbClr val="5BBBD5"/>
        </a:solidFill>
      </dgm:spPr>
      <dgm:t>
        <a:bodyPr/>
        <a:lstStyle/>
        <a:p>
          <a:pPr rtl="0"/>
          <a:r>
            <a:rPr lang="en-US" b="0" i="0" dirty="0">
              <a:solidFill>
                <a:schemeClr val="tx1"/>
              </a:solidFill>
              <a:latin typeface="Open Sans" charset="0"/>
              <a:ea typeface="Open Sans" charset="0"/>
              <a:cs typeface="Open Sans" charset="0"/>
            </a:rPr>
            <a:t>(Situation, Behavior, Outcome)</a:t>
          </a:r>
        </a:p>
      </dgm:t>
    </dgm:pt>
    <dgm:pt modelId="{3940D2EB-E123-4808-820D-ED84F9B44C4B}" type="parTrans" cxnId="{DB71768A-0AFF-4AC2-BAD2-C2C69094EAAF}">
      <dgm:prSet/>
      <dgm:spPr/>
      <dgm:t>
        <a:bodyPr/>
        <a:lstStyle/>
        <a:p>
          <a:endParaRPr lang="en-US"/>
        </a:p>
      </dgm:t>
    </dgm:pt>
    <dgm:pt modelId="{F4EB62B9-0A98-45B4-8FAA-52367C042C99}" type="sibTrans" cxnId="{DB71768A-0AFF-4AC2-BAD2-C2C69094EAAF}">
      <dgm:prSet/>
      <dgm:spPr/>
      <dgm:t>
        <a:bodyPr/>
        <a:lstStyle/>
        <a:p>
          <a:endParaRPr lang="en-US"/>
        </a:p>
      </dgm:t>
    </dgm:pt>
    <dgm:pt modelId="{46B000CD-D3EB-45EA-BFD1-E5D89F061D1D}" type="pres">
      <dgm:prSet presAssocID="{10024282-7BDE-4E01-892D-06A507ABFE7D}" presName="linearFlow" presStyleCnt="0">
        <dgm:presLayoutVars>
          <dgm:dir/>
          <dgm:resizeHandles val="exact"/>
        </dgm:presLayoutVars>
      </dgm:prSet>
      <dgm:spPr/>
    </dgm:pt>
    <dgm:pt modelId="{E113AB89-5E35-476B-B78A-9EF429A2CAA7}" type="pres">
      <dgm:prSet presAssocID="{69D46C4D-ABF7-4C33-A4AB-B8AFDCFE4998}" presName="composite" presStyleCnt="0"/>
      <dgm:spPr/>
    </dgm:pt>
    <dgm:pt modelId="{48970B23-8516-403A-A952-F5CE128149B7}" type="pres">
      <dgm:prSet presAssocID="{69D46C4D-ABF7-4C33-A4AB-B8AFDCFE4998}" presName="imgShp" presStyleLbl="fgImgPlace1" presStyleIdx="0" presStyleCnt="3"/>
      <dgm:spPr>
        <a:solidFill>
          <a:srgbClr val="D0EBF2"/>
        </a:solidFill>
      </dgm:spPr>
    </dgm:pt>
    <dgm:pt modelId="{8DDA70E4-C668-44DE-A633-C7BE81D8B411}" type="pres">
      <dgm:prSet presAssocID="{69D46C4D-ABF7-4C33-A4AB-B8AFDCFE4998}" presName="txShp" presStyleLbl="node1" presStyleIdx="0" presStyleCnt="3">
        <dgm:presLayoutVars>
          <dgm:bulletEnabled val="1"/>
        </dgm:presLayoutVars>
      </dgm:prSet>
      <dgm:spPr/>
    </dgm:pt>
    <dgm:pt modelId="{974B7E38-6492-4734-9F9C-84ED877717A9}" type="pres">
      <dgm:prSet presAssocID="{7F723AA9-A10A-4CFB-B6B6-E3E60E89FB98}" presName="spacing" presStyleCnt="0"/>
      <dgm:spPr/>
    </dgm:pt>
    <dgm:pt modelId="{01F6447D-19F5-4E6B-8521-89137DA63AFC}" type="pres">
      <dgm:prSet presAssocID="{96336123-BE5F-4621-9B97-6AA358D93411}" presName="composite" presStyleCnt="0"/>
      <dgm:spPr/>
    </dgm:pt>
    <dgm:pt modelId="{D25AA59E-0011-4CE7-8EFF-1F5DCD65EC97}" type="pres">
      <dgm:prSet presAssocID="{96336123-BE5F-4621-9B97-6AA358D93411}" presName="imgShp" presStyleLbl="fgImgPlace1" presStyleIdx="1" presStyleCnt="3"/>
      <dgm:spPr>
        <a:solidFill>
          <a:srgbClr val="D0EBF2"/>
        </a:solidFill>
      </dgm:spPr>
    </dgm:pt>
    <dgm:pt modelId="{D0CF02A1-0639-4FDF-97B9-7EAA07757998}" type="pres">
      <dgm:prSet presAssocID="{96336123-BE5F-4621-9B97-6AA358D93411}" presName="txShp" presStyleLbl="node1" presStyleIdx="1" presStyleCnt="3">
        <dgm:presLayoutVars>
          <dgm:bulletEnabled val="1"/>
        </dgm:presLayoutVars>
      </dgm:prSet>
      <dgm:spPr/>
    </dgm:pt>
    <dgm:pt modelId="{3CE96F0A-8A95-4FA1-BCBE-B5477FB1D00C}" type="pres">
      <dgm:prSet presAssocID="{CCB4BB5C-F41F-49FB-8B9E-4AE98E3206F9}" presName="spacing" presStyleCnt="0"/>
      <dgm:spPr/>
    </dgm:pt>
    <dgm:pt modelId="{90A535FC-C9C1-4E27-9404-A7CFC7244209}" type="pres">
      <dgm:prSet presAssocID="{BA722167-DB05-440E-BDEF-B3E766A580FA}" presName="composite" presStyleCnt="0"/>
      <dgm:spPr/>
    </dgm:pt>
    <dgm:pt modelId="{FCDB5F8D-2B0D-4C04-BA36-A43946C3D609}" type="pres">
      <dgm:prSet presAssocID="{BA722167-DB05-440E-BDEF-B3E766A580FA}" presName="imgShp" presStyleLbl="fgImgPlace1" presStyleIdx="2" presStyleCnt="3" custLinFactNeighborX="2780" custLinFactNeighborY="-2780"/>
      <dgm:spPr>
        <a:solidFill>
          <a:srgbClr val="D0EBF2"/>
        </a:solidFill>
      </dgm:spPr>
    </dgm:pt>
    <dgm:pt modelId="{B1796B84-9916-41CC-9B80-BBA276C218DF}" type="pres">
      <dgm:prSet presAssocID="{BA722167-DB05-440E-BDEF-B3E766A580FA}" presName="txShp" presStyleLbl="node1" presStyleIdx="2" presStyleCnt="3">
        <dgm:presLayoutVars>
          <dgm:bulletEnabled val="1"/>
        </dgm:presLayoutVars>
      </dgm:prSet>
      <dgm:spPr/>
    </dgm:pt>
  </dgm:ptLst>
  <dgm:cxnLst>
    <dgm:cxn modelId="{E3C31202-C12D-4EC3-8F96-6748691C7445}" type="presOf" srcId="{10024282-7BDE-4E01-892D-06A507ABFE7D}" destId="{46B000CD-D3EB-45EA-BFD1-E5D89F061D1D}" srcOrd="0" destOrd="0" presId="urn:microsoft.com/office/officeart/2005/8/layout/vList3"/>
    <dgm:cxn modelId="{45B1891C-4052-44F0-A214-9864B714F41B}" srcId="{10024282-7BDE-4E01-892D-06A507ABFE7D}" destId="{96336123-BE5F-4621-9B97-6AA358D93411}" srcOrd="1" destOrd="0" parTransId="{C1C005B9-B3CA-439D-BA32-705D937220E8}" sibTransId="{CCB4BB5C-F41F-49FB-8B9E-4AE98E3206F9}"/>
    <dgm:cxn modelId="{C45B9648-42C8-4C45-A4BE-B6D6A84DCBFD}" type="presOf" srcId="{BA722167-DB05-440E-BDEF-B3E766A580FA}" destId="{B1796B84-9916-41CC-9B80-BBA276C218DF}" srcOrd="0" destOrd="0" presId="urn:microsoft.com/office/officeart/2005/8/layout/vList3"/>
    <dgm:cxn modelId="{D3BAB286-5E0C-472D-BDAE-55683B894864}" srcId="{10024282-7BDE-4E01-892D-06A507ABFE7D}" destId="{69D46C4D-ABF7-4C33-A4AB-B8AFDCFE4998}" srcOrd="0" destOrd="0" parTransId="{F8B2B770-E273-4017-BDEF-F602B40F3C26}" sibTransId="{7F723AA9-A10A-4CFB-B6B6-E3E60E89FB98}"/>
    <dgm:cxn modelId="{DB71768A-0AFF-4AC2-BAD2-C2C69094EAAF}" srcId="{10024282-7BDE-4E01-892D-06A507ABFE7D}" destId="{BA722167-DB05-440E-BDEF-B3E766A580FA}" srcOrd="2" destOrd="0" parTransId="{3940D2EB-E123-4808-820D-ED84F9B44C4B}" sibTransId="{F4EB62B9-0A98-45B4-8FAA-52367C042C99}"/>
    <dgm:cxn modelId="{C63E77DA-39B2-4764-A7C1-4E5A70DB96B2}" type="presOf" srcId="{69D46C4D-ABF7-4C33-A4AB-B8AFDCFE4998}" destId="{8DDA70E4-C668-44DE-A633-C7BE81D8B411}" srcOrd="0" destOrd="0" presId="urn:microsoft.com/office/officeart/2005/8/layout/vList3"/>
    <dgm:cxn modelId="{00E01BEC-AF41-440C-B097-57A88F1434D2}" type="presOf" srcId="{96336123-BE5F-4621-9B97-6AA358D93411}" destId="{D0CF02A1-0639-4FDF-97B9-7EAA07757998}" srcOrd="0" destOrd="0" presId="urn:microsoft.com/office/officeart/2005/8/layout/vList3"/>
    <dgm:cxn modelId="{6B381EDE-CC64-4594-B258-A08CE1552B87}" type="presParOf" srcId="{46B000CD-D3EB-45EA-BFD1-E5D89F061D1D}" destId="{E113AB89-5E35-476B-B78A-9EF429A2CAA7}" srcOrd="0" destOrd="0" presId="urn:microsoft.com/office/officeart/2005/8/layout/vList3"/>
    <dgm:cxn modelId="{52137F28-7192-4BA9-8AC4-9391606F618C}" type="presParOf" srcId="{E113AB89-5E35-476B-B78A-9EF429A2CAA7}" destId="{48970B23-8516-403A-A952-F5CE128149B7}" srcOrd="0" destOrd="0" presId="urn:microsoft.com/office/officeart/2005/8/layout/vList3"/>
    <dgm:cxn modelId="{6E0B50DA-4EF2-4F2A-AA55-BBA54A657AD2}" type="presParOf" srcId="{E113AB89-5E35-476B-B78A-9EF429A2CAA7}" destId="{8DDA70E4-C668-44DE-A633-C7BE81D8B411}" srcOrd="1" destOrd="0" presId="urn:microsoft.com/office/officeart/2005/8/layout/vList3"/>
    <dgm:cxn modelId="{23B9AE16-4A5F-4E97-9266-0B9D5ECFA206}" type="presParOf" srcId="{46B000CD-D3EB-45EA-BFD1-E5D89F061D1D}" destId="{974B7E38-6492-4734-9F9C-84ED877717A9}" srcOrd="1" destOrd="0" presId="urn:microsoft.com/office/officeart/2005/8/layout/vList3"/>
    <dgm:cxn modelId="{B906F1BE-112E-4FCB-96D5-A3CDE4BB9147}" type="presParOf" srcId="{46B000CD-D3EB-45EA-BFD1-E5D89F061D1D}" destId="{01F6447D-19F5-4E6B-8521-89137DA63AFC}" srcOrd="2" destOrd="0" presId="urn:microsoft.com/office/officeart/2005/8/layout/vList3"/>
    <dgm:cxn modelId="{B4E56653-1641-426C-9630-793C7A5E7872}" type="presParOf" srcId="{01F6447D-19F5-4E6B-8521-89137DA63AFC}" destId="{D25AA59E-0011-4CE7-8EFF-1F5DCD65EC97}" srcOrd="0" destOrd="0" presId="urn:microsoft.com/office/officeart/2005/8/layout/vList3"/>
    <dgm:cxn modelId="{AB63B3A6-A3DA-42FF-BE26-F72B2502B8C7}" type="presParOf" srcId="{01F6447D-19F5-4E6B-8521-89137DA63AFC}" destId="{D0CF02A1-0639-4FDF-97B9-7EAA07757998}" srcOrd="1" destOrd="0" presId="urn:microsoft.com/office/officeart/2005/8/layout/vList3"/>
    <dgm:cxn modelId="{393A18CD-EF83-44D5-9C2C-636991C3B159}" type="presParOf" srcId="{46B000CD-D3EB-45EA-BFD1-E5D89F061D1D}" destId="{3CE96F0A-8A95-4FA1-BCBE-B5477FB1D00C}" srcOrd="3" destOrd="0" presId="urn:microsoft.com/office/officeart/2005/8/layout/vList3"/>
    <dgm:cxn modelId="{4ECF9689-E5C0-4434-9D4E-B2F4A114384D}" type="presParOf" srcId="{46B000CD-D3EB-45EA-BFD1-E5D89F061D1D}" destId="{90A535FC-C9C1-4E27-9404-A7CFC7244209}" srcOrd="4" destOrd="0" presId="urn:microsoft.com/office/officeart/2005/8/layout/vList3"/>
    <dgm:cxn modelId="{FA899F84-CA04-4F1D-B859-A0226A19C378}" type="presParOf" srcId="{90A535FC-C9C1-4E27-9404-A7CFC7244209}" destId="{FCDB5F8D-2B0D-4C04-BA36-A43946C3D609}" srcOrd="0" destOrd="0" presId="urn:microsoft.com/office/officeart/2005/8/layout/vList3"/>
    <dgm:cxn modelId="{8CD390EE-9BC3-4E56-8300-142CF8404CD2}" type="presParOf" srcId="{90A535FC-C9C1-4E27-9404-A7CFC7244209}" destId="{B1796B84-9916-41CC-9B80-BBA276C218D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024282-7BDE-4E01-892D-06A507ABFE7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9D46C4D-ABF7-4C33-A4AB-B8AFDCFE4998}">
      <dgm:prSet/>
      <dgm:spPr>
        <a:solidFill>
          <a:srgbClr val="5BBBD5"/>
        </a:solidFill>
      </dgm:spPr>
      <dgm:t>
        <a:bodyPr/>
        <a:lstStyle/>
        <a:p>
          <a:pPr rtl="0"/>
          <a:r>
            <a:rPr lang="en-US" b="0" i="0" dirty="0">
              <a:solidFill>
                <a:schemeClr val="tx1"/>
              </a:solidFill>
              <a:latin typeface="Open Sans" charset="0"/>
              <a:ea typeface="Open Sans" charset="0"/>
              <a:cs typeface="Open Sans" charset="0"/>
            </a:rPr>
            <a:t>Ask Situational questions</a:t>
          </a:r>
        </a:p>
      </dgm:t>
    </dgm:pt>
    <dgm:pt modelId="{F8B2B770-E273-4017-BDEF-F602B40F3C26}" type="parTrans" cxnId="{D3BAB286-5E0C-472D-BDAE-55683B894864}">
      <dgm:prSet/>
      <dgm:spPr/>
      <dgm:t>
        <a:bodyPr/>
        <a:lstStyle/>
        <a:p>
          <a:endParaRPr lang="en-US"/>
        </a:p>
      </dgm:t>
    </dgm:pt>
    <dgm:pt modelId="{7F723AA9-A10A-4CFB-B6B6-E3E60E89FB98}" type="sibTrans" cxnId="{D3BAB286-5E0C-472D-BDAE-55683B894864}">
      <dgm:prSet/>
      <dgm:spPr/>
      <dgm:t>
        <a:bodyPr/>
        <a:lstStyle/>
        <a:p>
          <a:endParaRPr lang="en-US"/>
        </a:p>
      </dgm:t>
    </dgm:pt>
    <dgm:pt modelId="{96336123-BE5F-4621-9B97-6AA358D93411}">
      <dgm:prSet/>
      <dgm:spPr>
        <a:solidFill>
          <a:srgbClr val="5BBBD5"/>
        </a:solidFill>
      </dgm:spPr>
      <dgm:t>
        <a:bodyPr/>
        <a:lstStyle/>
        <a:p>
          <a:pPr rtl="0"/>
          <a:r>
            <a:rPr lang="en-US" b="0" i="0" dirty="0">
              <a:solidFill>
                <a:schemeClr val="tx1"/>
              </a:solidFill>
              <a:latin typeface="Open Sans"/>
              <a:ea typeface="Open Sans" charset="0"/>
              <a:cs typeface="Open Sans" charset="0"/>
            </a:rPr>
            <a:t>Present with a hypothetical situation; ask how they would handle it.</a:t>
          </a:r>
        </a:p>
      </dgm:t>
    </dgm:pt>
    <dgm:pt modelId="{C1C005B9-B3CA-439D-BA32-705D937220E8}" type="parTrans" cxnId="{45B1891C-4052-44F0-A214-9864B714F41B}">
      <dgm:prSet/>
      <dgm:spPr/>
      <dgm:t>
        <a:bodyPr/>
        <a:lstStyle/>
        <a:p>
          <a:endParaRPr lang="en-US"/>
        </a:p>
      </dgm:t>
    </dgm:pt>
    <dgm:pt modelId="{CCB4BB5C-F41F-49FB-8B9E-4AE98E3206F9}" type="sibTrans" cxnId="{45B1891C-4052-44F0-A214-9864B714F41B}">
      <dgm:prSet/>
      <dgm:spPr/>
      <dgm:t>
        <a:bodyPr/>
        <a:lstStyle/>
        <a:p>
          <a:endParaRPr lang="en-US"/>
        </a:p>
      </dgm:t>
    </dgm:pt>
    <dgm:pt modelId="{BA722167-DB05-440E-BDEF-B3E766A580FA}">
      <dgm:prSet/>
      <dgm:spPr>
        <a:solidFill>
          <a:srgbClr val="5BBBD5"/>
        </a:solidFill>
      </dgm:spPr>
      <dgm:t>
        <a:bodyPr/>
        <a:lstStyle/>
        <a:p>
          <a:pPr rtl="0"/>
          <a:r>
            <a:rPr lang="en-US" dirty="0">
              <a:solidFill>
                <a:schemeClr val="tx1"/>
              </a:solidFill>
            </a:rPr>
            <a:t>(Situation, Behavior, Anticipated Outcome)</a:t>
          </a:r>
        </a:p>
      </dgm:t>
    </dgm:pt>
    <dgm:pt modelId="{3940D2EB-E123-4808-820D-ED84F9B44C4B}" type="parTrans" cxnId="{DB71768A-0AFF-4AC2-BAD2-C2C69094EAAF}">
      <dgm:prSet/>
      <dgm:spPr/>
      <dgm:t>
        <a:bodyPr/>
        <a:lstStyle/>
        <a:p>
          <a:endParaRPr lang="en-US"/>
        </a:p>
      </dgm:t>
    </dgm:pt>
    <dgm:pt modelId="{F4EB62B9-0A98-45B4-8FAA-52367C042C99}" type="sibTrans" cxnId="{DB71768A-0AFF-4AC2-BAD2-C2C69094EAAF}">
      <dgm:prSet/>
      <dgm:spPr/>
      <dgm:t>
        <a:bodyPr/>
        <a:lstStyle/>
        <a:p>
          <a:endParaRPr lang="en-US"/>
        </a:p>
      </dgm:t>
    </dgm:pt>
    <dgm:pt modelId="{46B000CD-D3EB-45EA-BFD1-E5D89F061D1D}" type="pres">
      <dgm:prSet presAssocID="{10024282-7BDE-4E01-892D-06A507ABFE7D}" presName="linearFlow" presStyleCnt="0">
        <dgm:presLayoutVars>
          <dgm:dir/>
          <dgm:resizeHandles val="exact"/>
        </dgm:presLayoutVars>
      </dgm:prSet>
      <dgm:spPr/>
    </dgm:pt>
    <dgm:pt modelId="{E113AB89-5E35-476B-B78A-9EF429A2CAA7}" type="pres">
      <dgm:prSet presAssocID="{69D46C4D-ABF7-4C33-A4AB-B8AFDCFE4998}" presName="composite" presStyleCnt="0"/>
      <dgm:spPr/>
    </dgm:pt>
    <dgm:pt modelId="{48970B23-8516-403A-A952-F5CE128149B7}" type="pres">
      <dgm:prSet presAssocID="{69D46C4D-ABF7-4C33-A4AB-B8AFDCFE4998}" presName="imgShp" presStyleLbl="fgImgPlace1" presStyleIdx="0" presStyleCnt="3" custLinFactNeighborX="-63422" custLinFactNeighborY="1220"/>
      <dgm:spPr>
        <a:solidFill>
          <a:srgbClr val="D0EBF2"/>
        </a:solidFill>
      </dgm:spPr>
    </dgm:pt>
    <dgm:pt modelId="{8DDA70E4-C668-44DE-A633-C7BE81D8B411}" type="pres">
      <dgm:prSet presAssocID="{69D46C4D-ABF7-4C33-A4AB-B8AFDCFE4998}" presName="txShp" presStyleLbl="node1" presStyleIdx="0" presStyleCnt="3" custScaleX="117686" custLinFactNeighborX="1476" custLinFactNeighborY="4880">
        <dgm:presLayoutVars>
          <dgm:bulletEnabled val="1"/>
        </dgm:presLayoutVars>
      </dgm:prSet>
      <dgm:spPr/>
    </dgm:pt>
    <dgm:pt modelId="{974B7E38-6492-4734-9F9C-84ED877717A9}" type="pres">
      <dgm:prSet presAssocID="{7F723AA9-A10A-4CFB-B6B6-E3E60E89FB98}" presName="spacing" presStyleCnt="0"/>
      <dgm:spPr/>
    </dgm:pt>
    <dgm:pt modelId="{01F6447D-19F5-4E6B-8521-89137DA63AFC}" type="pres">
      <dgm:prSet presAssocID="{96336123-BE5F-4621-9B97-6AA358D93411}" presName="composite" presStyleCnt="0"/>
      <dgm:spPr/>
    </dgm:pt>
    <dgm:pt modelId="{D25AA59E-0011-4CE7-8EFF-1F5DCD65EC97}" type="pres">
      <dgm:prSet presAssocID="{96336123-BE5F-4621-9B97-6AA358D93411}" presName="imgShp" presStyleLbl="fgImgPlace1" presStyleIdx="1" presStyleCnt="3" custLinFactNeighborX="-67082" custLinFactNeighborY="0"/>
      <dgm:spPr>
        <a:solidFill>
          <a:srgbClr val="D0EBF2"/>
        </a:solidFill>
      </dgm:spPr>
    </dgm:pt>
    <dgm:pt modelId="{D0CF02A1-0639-4FDF-97B9-7EAA07757998}" type="pres">
      <dgm:prSet presAssocID="{96336123-BE5F-4621-9B97-6AA358D93411}" presName="txShp" presStyleLbl="node1" presStyleIdx="1" presStyleCnt="3" custScaleX="117686" custLinFactNeighborX="1898" custLinFactNeighborY="1220">
        <dgm:presLayoutVars>
          <dgm:bulletEnabled val="1"/>
        </dgm:presLayoutVars>
      </dgm:prSet>
      <dgm:spPr/>
    </dgm:pt>
    <dgm:pt modelId="{3CE96F0A-8A95-4FA1-BCBE-B5477FB1D00C}" type="pres">
      <dgm:prSet presAssocID="{CCB4BB5C-F41F-49FB-8B9E-4AE98E3206F9}" presName="spacing" presStyleCnt="0"/>
      <dgm:spPr/>
    </dgm:pt>
    <dgm:pt modelId="{90A535FC-C9C1-4E27-9404-A7CFC7244209}" type="pres">
      <dgm:prSet presAssocID="{BA722167-DB05-440E-BDEF-B3E766A580FA}" presName="composite" presStyleCnt="0"/>
      <dgm:spPr/>
    </dgm:pt>
    <dgm:pt modelId="{FCDB5F8D-2B0D-4C04-BA36-A43946C3D609}" type="pres">
      <dgm:prSet presAssocID="{BA722167-DB05-440E-BDEF-B3E766A580FA}" presName="imgShp" presStyleLbl="fgImgPlace1" presStyleIdx="2" presStyleCnt="3" custLinFactNeighborX="-64302" custLinFactNeighborY="879"/>
      <dgm:spPr>
        <a:solidFill>
          <a:srgbClr val="D0EBF2"/>
        </a:solidFill>
      </dgm:spPr>
    </dgm:pt>
    <dgm:pt modelId="{B1796B84-9916-41CC-9B80-BBA276C218DF}" type="pres">
      <dgm:prSet presAssocID="{BA722167-DB05-440E-BDEF-B3E766A580FA}" presName="txShp" presStyleLbl="node1" presStyleIdx="2" presStyleCnt="3" custScaleX="117686" custLinFactNeighborX="1476" custLinFactNeighborY="1220">
        <dgm:presLayoutVars>
          <dgm:bulletEnabled val="1"/>
        </dgm:presLayoutVars>
      </dgm:prSet>
      <dgm:spPr/>
    </dgm:pt>
  </dgm:ptLst>
  <dgm:cxnLst>
    <dgm:cxn modelId="{E3C31202-C12D-4EC3-8F96-6748691C7445}" type="presOf" srcId="{10024282-7BDE-4E01-892D-06A507ABFE7D}" destId="{46B000CD-D3EB-45EA-BFD1-E5D89F061D1D}" srcOrd="0" destOrd="0" presId="urn:microsoft.com/office/officeart/2005/8/layout/vList3"/>
    <dgm:cxn modelId="{45B1891C-4052-44F0-A214-9864B714F41B}" srcId="{10024282-7BDE-4E01-892D-06A507ABFE7D}" destId="{96336123-BE5F-4621-9B97-6AA358D93411}" srcOrd="1" destOrd="0" parTransId="{C1C005B9-B3CA-439D-BA32-705D937220E8}" sibTransId="{CCB4BB5C-F41F-49FB-8B9E-4AE98E3206F9}"/>
    <dgm:cxn modelId="{C45B9648-42C8-4C45-A4BE-B6D6A84DCBFD}" type="presOf" srcId="{BA722167-DB05-440E-BDEF-B3E766A580FA}" destId="{B1796B84-9916-41CC-9B80-BBA276C218DF}" srcOrd="0" destOrd="0" presId="urn:microsoft.com/office/officeart/2005/8/layout/vList3"/>
    <dgm:cxn modelId="{D3BAB286-5E0C-472D-BDAE-55683B894864}" srcId="{10024282-7BDE-4E01-892D-06A507ABFE7D}" destId="{69D46C4D-ABF7-4C33-A4AB-B8AFDCFE4998}" srcOrd="0" destOrd="0" parTransId="{F8B2B770-E273-4017-BDEF-F602B40F3C26}" sibTransId="{7F723AA9-A10A-4CFB-B6B6-E3E60E89FB98}"/>
    <dgm:cxn modelId="{DB71768A-0AFF-4AC2-BAD2-C2C69094EAAF}" srcId="{10024282-7BDE-4E01-892D-06A507ABFE7D}" destId="{BA722167-DB05-440E-BDEF-B3E766A580FA}" srcOrd="2" destOrd="0" parTransId="{3940D2EB-E123-4808-820D-ED84F9B44C4B}" sibTransId="{F4EB62B9-0A98-45B4-8FAA-52367C042C99}"/>
    <dgm:cxn modelId="{C63E77DA-39B2-4764-A7C1-4E5A70DB96B2}" type="presOf" srcId="{69D46C4D-ABF7-4C33-A4AB-B8AFDCFE4998}" destId="{8DDA70E4-C668-44DE-A633-C7BE81D8B411}" srcOrd="0" destOrd="0" presId="urn:microsoft.com/office/officeart/2005/8/layout/vList3"/>
    <dgm:cxn modelId="{00E01BEC-AF41-440C-B097-57A88F1434D2}" type="presOf" srcId="{96336123-BE5F-4621-9B97-6AA358D93411}" destId="{D0CF02A1-0639-4FDF-97B9-7EAA07757998}" srcOrd="0" destOrd="0" presId="urn:microsoft.com/office/officeart/2005/8/layout/vList3"/>
    <dgm:cxn modelId="{6B381EDE-CC64-4594-B258-A08CE1552B87}" type="presParOf" srcId="{46B000CD-D3EB-45EA-BFD1-E5D89F061D1D}" destId="{E113AB89-5E35-476B-B78A-9EF429A2CAA7}" srcOrd="0" destOrd="0" presId="urn:microsoft.com/office/officeart/2005/8/layout/vList3"/>
    <dgm:cxn modelId="{52137F28-7192-4BA9-8AC4-9391606F618C}" type="presParOf" srcId="{E113AB89-5E35-476B-B78A-9EF429A2CAA7}" destId="{48970B23-8516-403A-A952-F5CE128149B7}" srcOrd="0" destOrd="0" presId="urn:microsoft.com/office/officeart/2005/8/layout/vList3"/>
    <dgm:cxn modelId="{6E0B50DA-4EF2-4F2A-AA55-BBA54A657AD2}" type="presParOf" srcId="{E113AB89-5E35-476B-B78A-9EF429A2CAA7}" destId="{8DDA70E4-C668-44DE-A633-C7BE81D8B411}" srcOrd="1" destOrd="0" presId="urn:microsoft.com/office/officeart/2005/8/layout/vList3"/>
    <dgm:cxn modelId="{23B9AE16-4A5F-4E97-9266-0B9D5ECFA206}" type="presParOf" srcId="{46B000CD-D3EB-45EA-BFD1-E5D89F061D1D}" destId="{974B7E38-6492-4734-9F9C-84ED877717A9}" srcOrd="1" destOrd="0" presId="urn:microsoft.com/office/officeart/2005/8/layout/vList3"/>
    <dgm:cxn modelId="{B906F1BE-112E-4FCB-96D5-A3CDE4BB9147}" type="presParOf" srcId="{46B000CD-D3EB-45EA-BFD1-E5D89F061D1D}" destId="{01F6447D-19F5-4E6B-8521-89137DA63AFC}" srcOrd="2" destOrd="0" presId="urn:microsoft.com/office/officeart/2005/8/layout/vList3"/>
    <dgm:cxn modelId="{B4E56653-1641-426C-9630-793C7A5E7872}" type="presParOf" srcId="{01F6447D-19F5-4E6B-8521-89137DA63AFC}" destId="{D25AA59E-0011-4CE7-8EFF-1F5DCD65EC97}" srcOrd="0" destOrd="0" presId="urn:microsoft.com/office/officeart/2005/8/layout/vList3"/>
    <dgm:cxn modelId="{AB63B3A6-A3DA-42FF-BE26-F72B2502B8C7}" type="presParOf" srcId="{01F6447D-19F5-4E6B-8521-89137DA63AFC}" destId="{D0CF02A1-0639-4FDF-97B9-7EAA07757998}" srcOrd="1" destOrd="0" presId="urn:microsoft.com/office/officeart/2005/8/layout/vList3"/>
    <dgm:cxn modelId="{393A18CD-EF83-44D5-9C2C-636991C3B159}" type="presParOf" srcId="{46B000CD-D3EB-45EA-BFD1-E5D89F061D1D}" destId="{3CE96F0A-8A95-4FA1-BCBE-B5477FB1D00C}" srcOrd="3" destOrd="0" presId="urn:microsoft.com/office/officeart/2005/8/layout/vList3"/>
    <dgm:cxn modelId="{4ECF9689-E5C0-4434-9D4E-B2F4A114384D}" type="presParOf" srcId="{46B000CD-D3EB-45EA-BFD1-E5D89F061D1D}" destId="{90A535FC-C9C1-4E27-9404-A7CFC7244209}" srcOrd="4" destOrd="0" presId="urn:microsoft.com/office/officeart/2005/8/layout/vList3"/>
    <dgm:cxn modelId="{FA899F84-CA04-4F1D-B859-A0226A19C378}" type="presParOf" srcId="{90A535FC-C9C1-4E27-9404-A7CFC7244209}" destId="{FCDB5F8D-2B0D-4C04-BA36-A43946C3D609}" srcOrd="0" destOrd="0" presId="urn:microsoft.com/office/officeart/2005/8/layout/vList3"/>
    <dgm:cxn modelId="{8CD390EE-9BC3-4E56-8300-142CF8404CD2}" type="presParOf" srcId="{90A535FC-C9C1-4E27-9404-A7CFC7244209}" destId="{B1796B84-9916-41CC-9B80-BBA276C218D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FA8F46D-6CF2-4919-8B07-9C39C50407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5E63C4-584C-49D7-984C-FE6A278CD5FB}">
      <dgm:prSet/>
      <dgm:spPr>
        <a:solidFill>
          <a:srgbClr val="5BBBD5"/>
        </a:solidFill>
      </dgm:spPr>
      <dgm:t>
        <a:bodyPr/>
        <a:lstStyle/>
        <a:p>
          <a:pPr rtl="0"/>
          <a:r>
            <a:rPr lang="en-US" b="0" i="0" dirty="0">
              <a:solidFill>
                <a:schemeClr val="tx1"/>
              </a:solidFill>
              <a:latin typeface="Open Sans" charset="0"/>
              <a:ea typeface="Open Sans" charset="0"/>
              <a:cs typeface="Open Sans" charset="0"/>
            </a:rPr>
            <a:t>Complete List of Behavioral Interview Questions</a:t>
          </a:r>
        </a:p>
      </dgm:t>
    </dgm:pt>
    <dgm:pt modelId="{C9F2EE78-3CDD-4973-949A-0DA4DAD65588}" type="parTrans" cxnId="{FC3E3257-F3BC-4374-8554-8EB6D945F9D7}">
      <dgm:prSet/>
      <dgm:spPr/>
      <dgm:t>
        <a:bodyPr/>
        <a:lstStyle/>
        <a:p>
          <a:endParaRPr lang="en-US"/>
        </a:p>
      </dgm:t>
    </dgm:pt>
    <dgm:pt modelId="{50B5BD9B-028A-4ECA-B5C2-093A77AF8CB6}" type="sibTrans" cxnId="{FC3E3257-F3BC-4374-8554-8EB6D945F9D7}">
      <dgm:prSet/>
      <dgm:spPr/>
      <dgm:t>
        <a:bodyPr/>
        <a:lstStyle/>
        <a:p>
          <a:endParaRPr lang="en-US"/>
        </a:p>
      </dgm:t>
    </dgm:pt>
    <dgm:pt modelId="{45F91DEA-50B0-4C9B-A8F5-218E4B45C928}">
      <dgm:prSet custT="1"/>
      <dgm:spPr/>
      <dgm:t>
        <a:bodyPr/>
        <a:lstStyle/>
        <a:p>
          <a:pPr rtl="0"/>
          <a:r>
            <a:rPr lang="en-US" sz="2400" b="0" i="0" dirty="0">
              <a:latin typeface="Open Sans" charset="0"/>
              <a:ea typeface="Open Sans" charset="0"/>
              <a:cs typeface="Open Sans" charset="0"/>
            </a:rPr>
            <a:t>Three to six examples in each of the Core Competencies</a:t>
          </a:r>
        </a:p>
      </dgm:t>
    </dgm:pt>
    <dgm:pt modelId="{981DBA3A-BC53-49DE-B5E3-3C45C59560D2}" type="parTrans" cxnId="{24FFF471-700C-44CD-A482-D512820F3293}">
      <dgm:prSet/>
      <dgm:spPr/>
      <dgm:t>
        <a:bodyPr/>
        <a:lstStyle/>
        <a:p>
          <a:endParaRPr lang="en-US"/>
        </a:p>
      </dgm:t>
    </dgm:pt>
    <dgm:pt modelId="{5B1EA074-002C-4681-BDEB-8D44D21EDBB7}" type="sibTrans" cxnId="{24FFF471-700C-44CD-A482-D512820F3293}">
      <dgm:prSet/>
      <dgm:spPr/>
      <dgm:t>
        <a:bodyPr/>
        <a:lstStyle/>
        <a:p>
          <a:endParaRPr lang="en-US"/>
        </a:p>
      </dgm:t>
    </dgm:pt>
    <dgm:pt modelId="{481E4B02-4AC1-4EF5-B024-3D2C94D8C2FA}">
      <dgm:prSet custT="1"/>
      <dgm:spPr/>
      <dgm:t>
        <a:bodyPr/>
        <a:lstStyle/>
        <a:p>
          <a:pPr rtl="0"/>
          <a:r>
            <a:rPr lang="en-US" sz="2400" b="0" i="0" dirty="0">
              <a:latin typeface="Open Sans" charset="0"/>
              <a:ea typeface="Open Sans" charset="0"/>
              <a:cs typeface="Open Sans" charset="0"/>
            </a:rPr>
            <a:t>You may use these questions, or they may spark and idea for a question that better matches the organization</a:t>
          </a:r>
        </a:p>
      </dgm:t>
    </dgm:pt>
    <dgm:pt modelId="{FBEA5B70-5D10-4DC7-B31A-9ECBE518C5CA}" type="parTrans" cxnId="{71B6F2B7-C420-49CC-BE61-514BA66FF16C}">
      <dgm:prSet/>
      <dgm:spPr/>
      <dgm:t>
        <a:bodyPr/>
        <a:lstStyle/>
        <a:p>
          <a:endParaRPr lang="en-US"/>
        </a:p>
      </dgm:t>
    </dgm:pt>
    <dgm:pt modelId="{CB0531C1-0477-46E1-B28F-3240E1AA04B0}" type="sibTrans" cxnId="{71B6F2B7-C420-49CC-BE61-514BA66FF16C}">
      <dgm:prSet/>
      <dgm:spPr/>
      <dgm:t>
        <a:bodyPr/>
        <a:lstStyle/>
        <a:p>
          <a:endParaRPr lang="en-US"/>
        </a:p>
      </dgm:t>
    </dgm:pt>
    <dgm:pt modelId="{D82F8D92-E6D9-4E86-A1DA-F2A4CCA42C71}" type="pres">
      <dgm:prSet presAssocID="{3FA8F46D-6CF2-4919-8B07-9C39C5040775}" presName="linear" presStyleCnt="0">
        <dgm:presLayoutVars>
          <dgm:animLvl val="lvl"/>
          <dgm:resizeHandles val="exact"/>
        </dgm:presLayoutVars>
      </dgm:prSet>
      <dgm:spPr/>
    </dgm:pt>
    <dgm:pt modelId="{8562FD19-D79D-4B75-B5EF-55A9EF1D8D14}" type="pres">
      <dgm:prSet presAssocID="{6F5E63C4-584C-49D7-984C-FE6A278CD5FB}" presName="parentText" presStyleLbl="node1" presStyleIdx="0" presStyleCnt="1">
        <dgm:presLayoutVars>
          <dgm:chMax val="0"/>
          <dgm:bulletEnabled val="1"/>
        </dgm:presLayoutVars>
      </dgm:prSet>
      <dgm:spPr/>
    </dgm:pt>
    <dgm:pt modelId="{EB7498FB-24FC-4A73-A0F8-B5CE98FEFFA3}" type="pres">
      <dgm:prSet presAssocID="{6F5E63C4-584C-49D7-984C-FE6A278CD5FB}" presName="childText" presStyleLbl="revTx" presStyleIdx="0" presStyleCnt="1">
        <dgm:presLayoutVars>
          <dgm:bulletEnabled val="1"/>
        </dgm:presLayoutVars>
      </dgm:prSet>
      <dgm:spPr/>
    </dgm:pt>
  </dgm:ptLst>
  <dgm:cxnLst>
    <dgm:cxn modelId="{0838BD00-2186-4783-A3A0-D4A6CF9114C8}" type="presOf" srcId="{3FA8F46D-6CF2-4919-8B07-9C39C5040775}" destId="{D82F8D92-E6D9-4E86-A1DA-F2A4CCA42C71}" srcOrd="0" destOrd="0" presId="urn:microsoft.com/office/officeart/2005/8/layout/vList2"/>
    <dgm:cxn modelId="{94A8C947-C57F-4409-B734-476747F3B46B}" type="presOf" srcId="{6F5E63C4-584C-49D7-984C-FE6A278CD5FB}" destId="{8562FD19-D79D-4B75-B5EF-55A9EF1D8D14}" srcOrd="0" destOrd="0" presId="urn:microsoft.com/office/officeart/2005/8/layout/vList2"/>
    <dgm:cxn modelId="{24FFF471-700C-44CD-A482-D512820F3293}" srcId="{6F5E63C4-584C-49D7-984C-FE6A278CD5FB}" destId="{45F91DEA-50B0-4C9B-A8F5-218E4B45C928}" srcOrd="0" destOrd="0" parTransId="{981DBA3A-BC53-49DE-B5E3-3C45C59560D2}" sibTransId="{5B1EA074-002C-4681-BDEB-8D44D21EDBB7}"/>
    <dgm:cxn modelId="{FC3E3257-F3BC-4374-8554-8EB6D945F9D7}" srcId="{3FA8F46D-6CF2-4919-8B07-9C39C5040775}" destId="{6F5E63C4-584C-49D7-984C-FE6A278CD5FB}" srcOrd="0" destOrd="0" parTransId="{C9F2EE78-3CDD-4973-949A-0DA4DAD65588}" sibTransId="{50B5BD9B-028A-4ECA-B5C2-093A77AF8CB6}"/>
    <dgm:cxn modelId="{2D1AE681-57E1-4002-860F-49F5C5359505}" type="presOf" srcId="{481E4B02-4AC1-4EF5-B024-3D2C94D8C2FA}" destId="{EB7498FB-24FC-4A73-A0F8-B5CE98FEFFA3}" srcOrd="0" destOrd="1" presId="urn:microsoft.com/office/officeart/2005/8/layout/vList2"/>
    <dgm:cxn modelId="{4CE96C94-605B-4340-A974-5742E8C46F22}" type="presOf" srcId="{45F91DEA-50B0-4C9B-A8F5-218E4B45C928}" destId="{EB7498FB-24FC-4A73-A0F8-B5CE98FEFFA3}" srcOrd="0" destOrd="0" presId="urn:microsoft.com/office/officeart/2005/8/layout/vList2"/>
    <dgm:cxn modelId="{71B6F2B7-C420-49CC-BE61-514BA66FF16C}" srcId="{6F5E63C4-584C-49D7-984C-FE6A278CD5FB}" destId="{481E4B02-4AC1-4EF5-B024-3D2C94D8C2FA}" srcOrd="1" destOrd="0" parTransId="{FBEA5B70-5D10-4DC7-B31A-9ECBE518C5CA}" sibTransId="{CB0531C1-0477-46E1-B28F-3240E1AA04B0}"/>
    <dgm:cxn modelId="{99C7CAAA-9EAA-477E-8E78-ADB5F4855AAC}" type="presParOf" srcId="{D82F8D92-E6D9-4E86-A1DA-F2A4CCA42C71}" destId="{8562FD19-D79D-4B75-B5EF-55A9EF1D8D14}" srcOrd="0" destOrd="0" presId="urn:microsoft.com/office/officeart/2005/8/layout/vList2"/>
    <dgm:cxn modelId="{D8F84298-31D3-4ED0-A645-A64A6CD56644}" type="presParOf" srcId="{D82F8D92-E6D9-4E86-A1DA-F2A4CCA42C71}" destId="{EB7498FB-24FC-4A73-A0F8-B5CE98FEFFA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17E6113-DAC5-41CE-9B9C-992B7C62AC8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E0460B4F-7BB9-4A75-B920-2EDA0079C75D}">
      <dgm:prSet/>
      <dgm:spPr/>
      <dgm:t>
        <a:bodyPr/>
        <a:lstStyle/>
        <a:p>
          <a:pPr rtl="0"/>
          <a:r>
            <a:rPr lang="en-US" b="0" i="0" dirty="0">
              <a:latin typeface="Open Sans" charset="0"/>
              <a:ea typeface="Open Sans" charset="0"/>
              <a:cs typeface="Open Sans" charset="0"/>
            </a:rPr>
            <a:t>Sample Question:</a:t>
          </a:r>
        </a:p>
      </dgm:t>
    </dgm:pt>
    <dgm:pt modelId="{C621B934-EEBC-430F-8A6C-DF73CE1A008F}" type="parTrans" cxnId="{5560DE3C-836A-404F-B7B1-3F9B6AD68FE2}">
      <dgm:prSet/>
      <dgm:spPr/>
      <dgm:t>
        <a:bodyPr/>
        <a:lstStyle/>
        <a:p>
          <a:endParaRPr lang="en-US"/>
        </a:p>
      </dgm:t>
    </dgm:pt>
    <dgm:pt modelId="{4DA85A0B-EB19-493C-894F-C6FB7471CEDF}" type="sibTrans" cxnId="{5560DE3C-836A-404F-B7B1-3F9B6AD68FE2}">
      <dgm:prSet/>
      <dgm:spPr/>
      <dgm:t>
        <a:bodyPr/>
        <a:lstStyle/>
        <a:p>
          <a:endParaRPr lang="en-US"/>
        </a:p>
      </dgm:t>
    </dgm:pt>
    <dgm:pt modelId="{60F53846-7E7A-4BE8-AF7F-F79C9C124389}">
      <dgm:prSet/>
      <dgm:spPr/>
      <dgm:t>
        <a:bodyPr/>
        <a:lstStyle/>
        <a:p>
          <a:pPr rtl="0"/>
          <a:r>
            <a:rPr lang="en-US" b="0" i="0" dirty="0">
              <a:latin typeface="Open Sans" charset="0"/>
              <a:ea typeface="Open Sans" charset="0"/>
              <a:cs typeface="Open Sans" charset="0"/>
            </a:rPr>
            <a:t>Competency area 4: COMMUNITY &amp; SERVICE NETWORKING</a:t>
          </a:r>
        </a:p>
      </dgm:t>
    </dgm:pt>
    <dgm:pt modelId="{5C6C2B94-3914-4E68-9DA9-3A2B8D918330}" type="parTrans" cxnId="{C91696A4-61E3-4DBA-8266-C93BAA6DBF42}">
      <dgm:prSet/>
      <dgm:spPr/>
      <dgm:t>
        <a:bodyPr/>
        <a:lstStyle/>
        <a:p>
          <a:endParaRPr lang="en-US"/>
        </a:p>
      </dgm:t>
    </dgm:pt>
    <dgm:pt modelId="{0B43C60F-EC9B-4830-A09A-F5734617A93F}" type="sibTrans" cxnId="{C91696A4-61E3-4DBA-8266-C93BAA6DBF42}">
      <dgm:prSet/>
      <dgm:spPr/>
      <dgm:t>
        <a:bodyPr/>
        <a:lstStyle/>
        <a:p>
          <a:endParaRPr lang="en-US"/>
        </a:p>
      </dgm:t>
    </dgm:pt>
    <dgm:pt modelId="{37DBD2B9-C9D2-4B6C-8656-513E9303B414}">
      <dgm:prSet/>
      <dgm:spPr/>
      <dgm:t>
        <a:bodyPr/>
        <a:lstStyle/>
        <a:p>
          <a:pPr rtl="0"/>
          <a:r>
            <a:rPr lang="en-US" b="0" i="0" dirty="0">
              <a:latin typeface="Open Sans" charset="0"/>
              <a:ea typeface="Open Sans" charset="0"/>
              <a:cs typeface="Open Sans" charset="0"/>
            </a:rPr>
            <a:t>Please describe some community resources you have had contact with in your own neighborhood. How might those resources be used by a person with a disability?</a:t>
          </a:r>
        </a:p>
      </dgm:t>
    </dgm:pt>
    <dgm:pt modelId="{0250DC4B-FE45-4B35-982C-25CFBD90F981}" type="parTrans" cxnId="{926FD6FC-68E5-48C3-9E1A-61E8C1271858}">
      <dgm:prSet/>
      <dgm:spPr/>
      <dgm:t>
        <a:bodyPr/>
        <a:lstStyle/>
        <a:p>
          <a:endParaRPr lang="en-US"/>
        </a:p>
      </dgm:t>
    </dgm:pt>
    <dgm:pt modelId="{0E55C4CF-B61B-4C41-91B0-F0A583D7A512}" type="sibTrans" cxnId="{926FD6FC-68E5-48C3-9E1A-61E8C1271858}">
      <dgm:prSet/>
      <dgm:spPr/>
      <dgm:t>
        <a:bodyPr/>
        <a:lstStyle/>
        <a:p>
          <a:endParaRPr lang="en-US"/>
        </a:p>
      </dgm:t>
    </dgm:pt>
    <dgm:pt modelId="{D94461E6-B488-486C-988F-1F625B4D7DAC}" type="pres">
      <dgm:prSet presAssocID="{117E6113-DAC5-41CE-9B9C-992B7C62AC84}" presName="Name0" presStyleCnt="0">
        <dgm:presLayoutVars>
          <dgm:chMax val="7"/>
          <dgm:dir/>
          <dgm:animLvl val="lvl"/>
          <dgm:resizeHandles val="exact"/>
        </dgm:presLayoutVars>
      </dgm:prSet>
      <dgm:spPr/>
    </dgm:pt>
    <dgm:pt modelId="{4B7743C5-1FF7-4297-8A04-7AC8BB6DD347}" type="pres">
      <dgm:prSet presAssocID="{E0460B4F-7BB9-4A75-B920-2EDA0079C75D}" presName="circle1" presStyleLbl="node1" presStyleIdx="0" presStyleCnt="3"/>
      <dgm:spPr>
        <a:solidFill>
          <a:srgbClr val="5BBBD5"/>
        </a:solidFill>
      </dgm:spPr>
    </dgm:pt>
    <dgm:pt modelId="{E9D3C6FD-0C2D-4FFB-AE7C-08B637B68BD2}" type="pres">
      <dgm:prSet presAssocID="{E0460B4F-7BB9-4A75-B920-2EDA0079C75D}" presName="space" presStyleCnt="0"/>
      <dgm:spPr/>
    </dgm:pt>
    <dgm:pt modelId="{597DDA02-F690-41AD-8FA2-BDDD7937057A}" type="pres">
      <dgm:prSet presAssocID="{E0460B4F-7BB9-4A75-B920-2EDA0079C75D}" presName="rect1" presStyleLbl="alignAcc1" presStyleIdx="0" presStyleCnt="3"/>
      <dgm:spPr/>
    </dgm:pt>
    <dgm:pt modelId="{DCA69AD7-32A6-4931-B4ED-2BD0BDE1842A}" type="pres">
      <dgm:prSet presAssocID="{60F53846-7E7A-4BE8-AF7F-F79C9C124389}" presName="vertSpace2" presStyleLbl="node1" presStyleIdx="0" presStyleCnt="3"/>
      <dgm:spPr/>
    </dgm:pt>
    <dgm:pt modelId="{0FD6F015-1658-4F54-A78C-58E1C986BC4A}" type="pres">
      <dgm:prSet presAssocID="{60F53846-7E7A-4BE8-AF7F-F79C9C124389}" presName="circle2" presStyleLbl="node1" presStyleIdx="1" presStyleCnt="3"/>
      <dgm:spPr>
        <a:solidFill>
          <a:schemeClr val="tx1"/>
        </a:solidFill>
      </dgm:spPr>
    </dgm:pt>
    <dgm:pt modelId="{D6C11F46-8720-4581-9923-59A17D6C4A58}" type="pres">
      <dgm:prSet presAssocID="{60F53846-7E7A-4BE8-AF7F-F79C9C124389}" presName="rect2" presStyleLbl="alignAcc1" presStyleIdx="1" presStyleCnt="3"/>
      <dgm:spPr/>
    </dgm:pt>
    <dgm:pt modelId="{8E0130C0-1C8A-4A78-8242-C87C8F2E2B06}" type="pres">
      <dgm:prSet presAssocID="{37DBD2B9-C9D2-4B6C-8656-513E9303B414}" presName="vertSpace3" presStyleLbl="node1" presStyleIdx="1" presStyleCnt="3"/>
      <dgm:spPr/>
    </dgm:pt>
    <dgm:pt modelId="{719741FE-2F13-43E9-AEF1-20D4F7E4AF83}" type="pres">
      <dgm:prSet presAssocID="{37DBD2B9-C9D2-4B6C-8656-513E9303B414}" presName="circle3" presStyleLbl="node1" presStyleIdx="2" presStyleCnt="3"/>
      <dgm:spPr>
        <a:solidFill>
          <a:srgbClr val="D0EBF2"/>
        </a:solidFill>
      </dgm:spPr>
    </dgm:pt>
    <dgm:pt modelId="{F9B1A7B7-E8E2-4B32-8447-F95064FB4539}" type="pres">
      <dgm:prSet presAssocID="{37DBD2B9-C9D2-4B6C-8656-513E9303B414}" presName="rect3" presStyleLbl="alignAcc1" presStyleIdx="2" presStyleCnt="3"/>
      <dgm:spPr/>
    </dgm:pt>
    <dgm:pt modelId="{A3765AF2-B986-47A6-A6AC-FF1A3F75A426}" type="pres">
      <dgm:prSet presAssocID="{E0460B4F-7BB9-4A75-B920-2EDA0079C75D}" presName="rect1ParTxNoCh" presStyleLbl="alignAcc1" presStyleIdx="2" presStyleCnt="3">
        <dgm:presLayoutVars>
          <dgm:chMax val="1"/>
          <dgm:bulletEnabled val="1"/>
        </dgm:presLayoutVars>
      </dgm:prSet>
      <dgm:spPr/>
    </dgm:pt>
    <dgm:pt modelId="{4C449D56-3A94-4279-B754-2C45EDFB4F23}" type="pres">
      <dgm:prSet presAssocID="{60F53846-7E7A-4BE8-AF7F-F79C9C124389}" presName="rect2ParTxNoCh" presStyleLbl="alignAcc1" presStyleIdx="2" presStyleCnt="3">
        <dgm:presLayoutVars>
          <dgm:chMax val="1"/>
          <dgm:bulletEnabled val="1"/>
        </dgm:presLayoutVars>
      </dgm:prSet>
      <dgm:spPr/>
    </dgm:pt>
    <dgm:pt modelId="{0FAD520C-1665-4C9C-BDF4-C378AFD53823}" type="pres">
      <dgm:prSet presAssocID="{37DBD2B9-C9D2-4B6C-8656-513E9303B414}" presName="rect3ParTxNoCh" presStyleLbl="alignAcc1" presStyleIdx="2" presStyleCnt="3">
        <dgm:presLayoutVars>
          <dgm:chMax val="1"/>
          <dgm:bulletEnabled val="1"/>
        </dgm:presLayoutVars>
      </dgm:prSet>
      <dgm:spPr/>
    </dgm:pt>
  </dgm:ptLst>
  <dgm:cxnLst>
    <dgm:cxn modelId="{9647A036-8FA1-43A9-B44C-CDEB719893DB}" type="presOf" srcId="{E0460B4F-7BB9-4A75-B920-2EDA0079C75D}" destId="{A3765AF2-B986-47A6-A6AC-FF1A3F75A426}" srcOrd="1" destOrd="0" presId="urn:microsoft.com/office/officeart/2005/8/layout/target3"/>
    <dgm:cxn modelId="{5560DE3C-836A-404F-B7B1-3F9B6AD68FE2}" srcId="{117E6113-DAC5-41CE-9B9C-992B7C62AC84}" destId="{E0460B4F-7BB9-4A75-B920-2EDA0079C75D}" srcOrd="0" destOrd="0" parTransId="{C621B934-EEBC-430F-8A6C-DF73CE1A008F}" sibTransId="{4DA85A0B-EB19-493C-894F-C6FB7471CEDF}"/>
    <dgm:cxn modelId="{FBE03D3F-6FED-4316-9421-91454C596D8A}" type="presOf" srcId="{37DBD2B9-C9D2-4B6C-8656-513E9303B414}" destId="{F9B1A7B7-E8E2-4B32-8447-F95064FB4539}" srcOrd="0" destOrd="0" presId="urn:microsoft.com/office/officeart/2005/8/layout/target3"/>
    <dgm:cxn modelId="{EFF16C40-5F75-4E65-8F1C-005EBFC70EFA}" type="presOf" srcId="{117E6113-DAC5-41CE-9B9C-992B7C62AC84}" destId="{D94461E6-B488-486C-988F-1F625B4D7DAC}" srcOrd="0" destOrd="0" presId="urn:microsoft.com/office/officeart/2005/8/layout/target3"/>
    <dgm:cxn modelId="{7AF0889C-7469-4443-8805-FBBCF7935993}" type="presOf" srcId="{60F53846-7E7A-4BE8-AF7F-F79C9C124389}" destId="{4C449D56-3A94-4279-B754-2C45EDFB4F23}" srcOrd="1" destOrd="0" presId="urn:microsoft.com/office/officeart/2005/8/layout/target3"/>
    <dgm:cxn modelId="{C91696A4-61E3-4DBA-8266-C93BAA6DBF42}" srcId="{117E6113-DAC5-41CE-9B9C-992B7C62AC84}" destId="{60F53846-7E7A-4BE8-AF7F-F79C9C124389}" srcOrd="1" destOrd="0" parTransId="{5C6C2B94-3914-4E68-9DA9-3A2B8D918330}" sibTransId="{0B43C60F-EC9B-4830-A09A-F5734617A93F}"/>
    <dgm:cxn modelId="{5EA606B7-121A-48F2-8DCB-6440992ED005}" type="presOf" srcId="{37DBD2B9-C9D2-4B6C-8656-513E9303B414}" destId="{0FAD520C-1665-4C9C-BDF4-C378AFD53823}" srcOrd="1" destOrd="0" presId="urn:microsoft.com/office/officeart/2005/8/layout/target3"/>
    <dgm:cxn modelId="{3A86C4B7-6C48-4E67-9538-8BAC5837A05B}" type="presOf" srcId="{60F53846-7E7A-4BE8-AF7F-F79C9C124389}" destId="{D6C11F46-8720-4581-9923-59A17D6C4A58}" srcOrd="0" destOrd="0" presId="urn:microsoft.com/office/officeart/2005/8/layout/target3"/>
    <dgm:cxn modelId="{0E83AFE0-CA78-4171-A303-67D86196F6C8}" type="presOf" srcId="{E0460B4F-7BB9-4A75-B920-2EDA0079C75D}" destId="{597DDA02-F690-41AD-8FA2-BDDD7937057A}" srcOrd="0" destOrd="0" presId="urn:microsoft.com/office/officeart/2005/8/layout/target3"/>
    <dgm:cxn modelId="{926FD6FC-68E5-48C3-9E1A-61E8C1271858}" srcId="{117E6113-DAC5-41CE-9B9C-992B7C62AC84}" destId="{37DBD2B9-C9D2-4B6C-8656-513E9303B414}" srcOrd="2" destOrd="0" parTransId="{0250DC4B-FE45-4B35-982C-25CFBD90F981}" sibTransId="{0E55C4CF-B61B-4C41-91B0-F0A583D7A512}"/>
    <dgm:cxn modelId="{202C8F4C-5D05-491C-9374-4915C997EA49}" type="presParOf" srcId="{D94461E6-B488-486C-988F-1F625B4D7DAC}" destId="{4B7743C5-1FF7-4297-8A04-7AC8BB6DD347}" srcOrd="0" destOrd="0" presId="urn:microsoft.com/office/officeart/2005/8/layout/target3"/>
    <dgm:cxn modelId="{F2795A42-0262-4891-9EBB-71F5B3E1A5AE}" type="presParOf" srcId="{D94461E6-B488-486C-988F-1F625B4D7DAC}" destId="{E9D3C6FD-0C2D-4FFB-AE7C-08B637B68BD2}" srcOrd="1" destOrd="0" presId="urn:microsoft.com/office/officeart/2005/8/layout/target3"/>
    <dgm:cxn modelId="{2E13F82F-0128-428F-B33F-E3A4A540EB74}" type="presParOf" srcId="{D94461E6-B488-486C-988F-1F625B4D7DAC}" destId="{597DDA02-F690-41AD-8FA2-BDDD7937057A}" srcOrd="2" destOrd="0" presId="urn:microsoft.com/office/officeart/2005/8/layout/target3"/>
    <dgm:cxn modelId="{1A5395F3-6815-4C01-BFBA-7F84D849FAE1}" type="presParOf" srcId="{D94461E6-B488-486C-988F-1F625B4D7DAC}" destId="{DCA69AD7-32A6-4931-B4ED-2BD0BDE1842A}" srcOrd="3" destOrd="0" presId="urn:microsoft.com/office/officeart/2005/8/layout/target3"/>
    <dgm:cxn modelId="{714D645C-6DAE-4996-A78C-1952F80B4ACD}" type="presParOf" srcId="{D94461E6-B488-486C-988F-1F625B4D7DAC}" destId="{0FD6F015-1658-4F54-A78C-58E1C986BC4A}" srcOrd="4" destOrd="0" presId="urn:microsoft.com/office/officeart/2005/8/layout/target3"/>
    <dgm:cxn modelId="{965E62E5-7876-4263-AD82-F2A29688CF33}" type="presParOf" srcId="{D94461E6-B488-486C-988F-1F625B4D7DAC}" destId="{D6C11F46-8720-4581-9923-59A17D6C4A58}" srcOrd="5" destOrd="0" presId="urn:microsoft.com/office/officeart/2005/8/layout/target3"/>
    <dgm:cxn modelId="{DF32E2F1-D07A-4752-9D47-679D35839D3D}" type="presParOf" srcId="{D94461E6-B488-486C-988F-1F625B4D7DAC}" destId="{8E0130C0-1C8A-4A78-8242-C87C8F2E2B06}" srcOrd="6" destOrd="0" presId="urn:microsoft.com/office/officeart/2005/8/layout/target3"/>
    <dgm:cxn modelId="{528C11F5-124C-443F-9A6B-B253A3A63075}" type="presParOf" srcId="{D94461E6-B488-486C-988F-1F625B4D7DAC}" destId="{719741FE-2F13-43E9-AEF1-20D4F7E4AF83}" srcOrd="7" destOrd="0" presId="urn:microsoft.com/office/officeart/2005/8/layout/target3"/>
    <dgm:cxn modelId="{B229797D-71E8-43E7-8CF7-063DD4ABACB3}" type="presParOf" srcId="{D94461E6-B488-486C-988F-1F625B4D7DAC}" destId="{F9B1A7B7-E8E2-4B32-8447-F95064FB4539}" srcOrd="8" destOrd="0" presId="urn:microsoft.com/office/officeart/2005/8/layout/target3"/>
    <dgm:cxn modelId="{30D99FEC-C6AD-4F8A-90F1-D6556600348E}" type="presParOf" srcId="{D94461E6-B488-486C-988F-1F625B4D7DAC}" destId="{A3765AF2-B986-47A6-A6AC-FF1A3F75A426}" srcOrd="9" destOrd="0" presId="urn:microsoft.com/office/officeart/2005/8/layout/target3"/>
    <dgm:cxn modelId="{B2F43C25-BB74-42D3-85D1-909429358209}" type="presParOf" srcId="{D94461E6-B488-486C-988F-1F625B4D7DAC}" destId="{4C449D56-3A94-4279-B754-2C45EDFB4F23}" srcOrd="10" destOrd="0" presId="urn:microsoft.com/office/officeart/2005/8/layout/target3"/>
    <dgm:cxn modelId="{705C40C5-4D5B-4BC8-AA39-8B3B311B7877}" type="presParOf" srcId="{D94461E6-B488-486C-988F-1F625B4D7DAC}" destId="{0FAD520C-1665-4C9C-BDF4-C378AFD53823}"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3600" dirty="0">
              <a:solidFill>
                <a:schemeClr val="tx1"/>
              </a:solidFill>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custT="1"/>
      <dgm:spPr>
        <a:solidFill>
          <a:srgbClr val="5BBBD5"/>
        </a:solidFill>
      </dgm:spPr>
      <dgm:t>
        <a:bodyPr/>
        <a:lstStyle/>
        <a:p>
          <a:pPr rtl="0"/>
          <a:r>
            <a:rPr lang="en-US" sz="3600" dirty="0">
              <a:solidFill>
                <a:schemeClr val="tx1"/>
              </a:solidFill>
            </a:rPr>
            <a:t>Structured Behavioral Interview</a:t>
          </a: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3600" dirty="0">
              <a:solidFill>
                <a:schemeClr val="tx1"/>
              </a:solidFill>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4">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4"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4">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3" presStyleCnt="4" custLinFactNeighborX="-5392" custLinFactNeighborY="2578">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3" destOrd="0" parTransId="{7D0D2B64-E3A0-4DA5-A0E8-0537496EC21A}" sibTransId="{4BDA23B6-7D47-4743-94F7-856CEEF1E41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178CCF2A-C4CD-4029-81D3-324CF60F5EF7}" type="presParOf" srcId="{75AE1CE9-F5A2-4655-B583-FECBF979DF3D}" destId="{41011675-63F1-43C1-B0B4-AE28DBEAB14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415F1ED-59D3-44A1-9EC3-20C4DE5EAEBF}"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E591670B-8ACA-4853-AAFF-074B53F6B677}">
      <dgm:prSet custT="1"/>
      <dgm:spPr>
        <a:solidFill>
          <a:srgbClr val="48D1EC">
            <a:alpha val="50000"/>
          </a:srgbClr>
        </a:solidFill>
      </dgm:spPr>
      <dgm:t>
        <a:bodyPr/>
        <a:lstStyle/>
        <a:p>
          <a:pPr rtl="0"/>
          <a:r>
            <a:rPr lang="en-US" sz="1800" b="0" i="0" dirty="0">
              <a:solidFill>
                <a:schemeClr val="tx1"/>
              </a:solidFill>
              <a:latin typeface="Open Sans" charset="0"/>
              <a:ea typeface="Open Sans" charset="0"/>
              <a:cs typeface="Open Sans" charset="0"/>
            </a:rPr>
            <a:t>Present the RJP early in the application process before a job offer is made</a:t>
          </a:r>
        </a:p>
      </dgm:t>
    </dgm:pt>
    <dgm:pt modelId="{D07AEE84-5814-4D7C-977E-56AC125C97BA}" type="parTrans" cxnId="{C30D830D-3A55-4E81-A2DB-54A669DC079C}">
      <dgm:prSet/>
      <dgm:spPr/>
      <dgm:t>
        <a:bodyPr/>
        <a:lstStyle/>
        <a:p>
          <a:endParaRPr lang="en-US"/>
        </a:p>
      </dgm:t>
    </dgm:pt>
    <dgm:pt modelId="{0511D769-1472-473E-B67E-0AC248197E63}" type="sibTrans" cxnId="{C30D830D-3A55-4E81-A2DB-54A669DC079C}">
      <dgm:prSet/>
      <dgm:spPr/>
      <dgm:t>
        <a:bodyPr/>
        <a:lstStyle/>
        <a:p>
          <a:endParaRPr lang="en-US"/>
        </a:p>
      </dgm:t>
    </dgm:pt>
    <dgm:pt modelId="{ACA07F1E-3CA5-4CBA-A07E-B25B0FCFDEA4}">
      <dgm:prSet custT="1"/>
      <dgm:spPr>
        <a:solidFill>
          <a:schemeClr val="accent5">
            <a:hueOff val="-1470669"/>
            <a:satOff val="-2046"/>
            <a:lumOff val="-784"/>
            <a:alpha val="50000"/>
          </a:schemeClr>
        </a:solidFill>
      </dgm:spPr>
      <dgm:t>
        <a:bodyPr/>
        <a:lstStyle/>
        <a:p>
          <a:pPr rtl="0"/>
          <a:r>
            <a:rPr lang="en-US" sz="1800" b="0" i="0" dirty="0">
              <a:solidFill>
                <a:schemeClr val="tx1"/>
              </a:solidFill>
              <a:latin typeface="Open Sans" charset="0"/>
              <a:ea typeface="Open Sans" charset="0"/>
              <a:cs typeface="Open Sans" charset="0"/>
            </a:rPr>
            <a:t>Make the purpose of the RJP clear to applicant</a:t>
          </a:r>
        </a:p>
      </dgm:t>
    </dgm:pt>
    <dgm:pt modelId="{D526D429-5765-4423-85FB-16DCAA6AF767}" type="parTrans" cxnId="{A0743A22-085F-4582-B1ED-5F9D96CD0FBF}">
      <dgm:prSet/>
      <dgm:spPr/>
      <dgm:t>
        <a:bodyPr/>
        <a:lstStyle/>
        <a:p>
          <a:endParaRPr lang="en-US"/>
        </a:p>
      </dgm:t>
    </dgm:pt>
    <dgm:pt modelId="{D9D1F5EF-5EC6-474A-A0CD-30EFC0171828}" type="sibTrans" cxnId="{A0743A22-085F-4582-B1ED-5F9D96CD0FBF}">
      <dgm:prSet/>
      <dgm:spPr/>
      <dgm:t>
        <a:bodyPr/>
        <a:lstStyle/>
        <a:p>
          <a:endParaRPr lang="en-US"/>
        </a:p>
      </dgm:t>
    </dgm:pt>
    <dgm:pt modelId="{5B11460C-7ECB-4939-A294-CAC76DA86AEC}">
      <dgm:prSet custT="1"/>
      <dgm:spPr>
        <a:solidFill>
          <a:schemeClr val="accent5">
            <a:hueOff val="-2941338"/>
            <a:satOff val="-4091"/>
            <a:lumOff val="-1569"/>
            <a:alpha val="50000"/>
          </a:schemeClr>
        </a:solidFill>
      </dgm:spPr>
      <dgm:t>
        <a:bodyPr/>
        <a:lstStyle/>
        <a:p>
          <a:pPr rtl="0"/>
          <a:r>
            <a:rPr lang="en-US" sz="1800" b="0" i="0" dirty="0">
              <a:solidFill>
                <a:schemeClr val="tx1"/>
              </a:solidFill>
              <a:latin typeface="Open Sans" charset="0"/>
              <a:ea typeface="Open Sans" charset="0"/>
              <a:cs typeface="Open Sans" charset="0"/>
            </a:rPr>
            <a:t>Include viewpoints of individuals receiving supports and their family members</a:t>
          </a:r>
        </a:p>
      </dgm:t>
    </dgm:pt>
    <dgm:pt modelId="{54842EF2-EA93-4623-AFB4-E4A7B81BED78}" type="parTrans" cxnId="{1AD8E6F8-D889-4D33-8550-C6B2CCF0FFBF}">
      <dgm:prSet/>
      <dgm:spPr/>
      <dgm:t>
        <a:bodyPr/>
        <a:lstStyle/>
        <a:p>
          <a:endParaRPr lang="en-US"/>
        </a:p>
      </dgm:t>
    </dgm:pt>
    <dgm:pt modelId="{32FDE90A-3F55-4BB3-A782-E99B051C398B}" type="sibTrans" cxnId="{1AD8E6F8-D889-4D33-8550-C6B2CCF0FFBF}">
      <dgm:prSet/>
      <dgm:spPr/>
      <dgm:t>
        <a:bodyPr/>
        <a:lstStyle/>
        <a:p>
          <a:endParaRPr lang="en-US"/>
        </a:p>
      </dgm:t>
    </dgm:pt>
    <dgm:pt modelId="{A2320AC3-BC28-4278-83CA-89D9BC1D181E}">
      <dgm:prSet custT="1"/>
      <dgm:spPr>
        <a:solidFill>
          <a:srgbClr val="48D1EC">
            <a:alpha val="50000"/>
          </a:srgbClr>
        </a:solidFill>
      </dgm:spPr>
      <dgm:t>
        <a:bodyPr/>
        <a:lstStyle/>
        <a:p>
          <a:pPr rtl="0"/>
          <a:r>
            <a:rPr lang="en-US" sz="1800" b="0" i="0" dirty="0">
              <a:solidFill>
                <a:schemeClr val="tx1"/>
              </a:solidFill>
              <a:latin typeface="Open Sans" charset="0"/>
              <a:ea typeface="Open Sans" charset="0"/>
              <a:cs typeface="Open Sans" charset="0"/>
            </a:rPr>
            <a:t>Use actual observations of DSPs on the job </a:t>
          </a:r>
        </a:p>
      </dgm:t>
    </dgm:pt>
    <dgm:pt modelId="{63DE036D-F953-4B3A-AC39-1E1DD6056FC4}" type="parTrans" cxnId="{1A1B5776-C9A3-4FC9-B782-1ECF1BC5ABAC}">
      <dgm:prSet/>
      <dgm:spPr/>
      <dgm:t>
        <a:bodyPr/>
        <a:lstStyle/>
        <a:p>
          <a:endParaRPr lang="en-US"/>
        </a:p>
      </dgm:t>
    </dgm:pt>
    <dgm:pt modelId="{02383087-B6C2-4308-B991-BAA7042515FF}" type="sibTrans" cxnId="{1A1B5776-C9A3-4FC9-B782-1ECF1BC5ABAC}">
      <dgm:prSet/>
      <dgm:spPr/>
      <dgm:t>
        <a:bodyPr/>
        <a:lstStyle/>
        <a:p>
          <a:endParaRPr lang="en-US"/>
        </a:p>
      </dgm:t>
    </dgm:pt>
    <dgm:pt modelId="{05D24BCF-4C8F-4200-99D8-9290699C3EAC}">
      <dgm:prSet custT="1"/>
      <dgm:spPr>
        <a:solidFill>
          <a:srgbClr val="5FD4D1">
            <a:alpha val="50000"/>
          </a:srgbClr>
        </a:solidFill>
      </dgm:spPr>
      <dgm:t>
        <a:bodyPr/>
        <a:lstStyle/>
        <a:p>
          <a:pPr rtl="0"/>
          <a:r>
            <a:rPr lang="en-US" sz="1800" b="0" i="0" dirty="0">
              <a:solidFill>
                <a:schemeClr val="tx1"/>
              </a:solidFill>
              <a:latin typeface="Open Sans" charset="0"/>
              <a:ea typeface="Open Sans" charset="0"/>
              <a:cs typeface="Open Sans" charset="0"/>
            </a:rPr>
            <a:t>Include information about how current employees view their jobs</a:t>
          </a:r>
          <a:r>
            <a:rPr lang="en-US" sz="1800" b="0" i="0" dirty="0">
              <a:latin typeface="Open Sans" charset="0"/>
              <a:ea typeface="Open Sans" charset="0"/>
              <a:cs typeface="Open Sans" charset="0"/>
            </a:rPr>
            <a:t>	</a:t>
          </a:r>
        </a:p>
      </dgm:t>
    </dgm:pt>
    <dgm:pt modelId="{FA92FE33-F80C-4FA0-A193-574475E6234A}" type="parTrans" cxnId="{61FAC84E-3DAB-4C67-BCDB-E428742DB1DE}">
      <dgm:prSet/>
      <dgm:spPr/>
      <dgm:t>
        <a:bodyPr/>
        <a:lstStyle/>
        <a:p>
          <a:endParaRPr lang="en-US"/>
        </a:p>
      </dgm:t>
    </dgm:pt>
    <dgm:pt modelId="{86ED7360-DF37-47CF-9FDC-C940F5B0A7DA}" type="sibTrans" cxnId="{61FAC84E-3DAB-4C67-BCDB-E428742DB1DE}">
      <dgm:prSet/>
      <dgm:spPr/>
      <dgm:t>
        <a:bodyPr/>
        <a:lstStyle/>
        <a:p>
          <a:endParaRPr lang="en-US"/>
        </a:p>
      </dgm:t>
    </dgm:pt>
    <dgm:pt modelId="{CE64ABA8-4C39-421B-88F8-D92B1F9E4B2E}">
      <dgm:prSet custT="1"/>
      <dgm:spPr>
        <a:solidFill>
          <a:srgbClr val="48D1EC">
            <a:alpha val="50000"/>
          </a:srgbClr>
        </a:solidFill>
      </dgm:spPr>
      <dgm:t>
        <a:bodyPr/>
        <a:lstStyle/>
        <a:p>
          <a:pPr rtl="0"/>
          <a:r>
            <a:rPr lang="en-US" sz="1800" b="0" i="0" dirty="0">
              <a:solidFill>
                <a:schemeClr val="tx1"/>
              </a:solidFill>
              <a:latin typeface="Open Sans" charset="0"/>
              <a:ea typeface="Open Sans" charset="0"/>
              <a:cs typeface="Open Sans" charset="0"/>
            </a:rPr>
            <a:t>Balance positive and challenging parts of the job to reflect actual work </a:t>
          </a:r>
          <a:br>
            <a:rPr lang="en-US" sz="1800" b="0" i="0" dirty="0">
              <a:solidFill>
                <a:schemeClr val="tx1"/>
              </a:solidFill>
              <a:latin typeface="Open Sans" charset="0"/>
              <a:ea typeface="Open Sans" charset="0"/>
              <a:cs typeface="Open Sans" charset="0"/>
            </a:rPr>
          </a:br>
          <a:r>
            <a:rPr lang="en-US" sz="1800" b="0" i="0" dirty="0">
              <a:solidFill>
                <a:schemeClr val="tx1"/>
              </a:solidFill>
              <a:latin typeface="Open Sans" charset="0"/>
              <a:ea typeface="Open Sans" charset="0"/>
              <a:cs typeface="Open Sans" charset="0"/>
            </a:rPr>
            <a:t>requirements and experience 	</a:t>
          </a:r>
        </a:p>
      </dgm:t>
    </dgm:pt>
    <dgm:pt modelId="{30C9BB7B-3DBE-42FF-A62B-ABBD1AF55C3E}" type="parTrans" cxnId="{0C419DF2-5925-4F52-B1B6-020401809715}">
      <dgm:prSet/>
      <dgm:spPr/>
      <dgm:t>
        <a:bodyPr/>
        <a:lstStyle/>
        <a:p>
          <a:endParaRPr lang="en-US"/>
        </a:p>
      </dgm:t>
    </dgm:pt>
    <dgm:pt modelId="{2248BBF7-07D9-4A3F-8686-4470784F5DCC}" type="sibTrans" cxnId="{0C419DF2-5925-4F52-B1B6-020401809715}">
      <dgm:prSet/>
      <dgm:spPr/>
      <dgm:t>
        <a:bodyPr/>
        <a:lstStyle/>
        <a:p>
          <a:endParaRPr lang="en-US"/>
        </a:p>
      </dgm:t>
    </dgm:pt>
    <dgm:pt modelId="{E6818BE1-952D-4B56-AC87-09C6D735CA35}" type="pres">
      <dgm:prSet presAssocID="{1415F1ED-59D3-44A1-9EC3-20C4DE5EAEBF}" presName="linearFlow" presStyleCnt="0">
        <dgm:presLayoutVars>
          <dgm:dir/>
          <dgm:resizeHandles val="exact"/>
        </dgm:presLayoutVars>
      </dgm:prSet>
      <dgm:spPr/>
    </dgm:pt>
    <dgm:pt modelId="{1841ED94-73AA-484B-A263-193AF8F77C94}" type="pres">
      <dgm:prSet presAssocID="{E591670B-8ACA-4853-AAFF-074B53F6B677}" presName="composite" presStyleCnt="0"/>
      <dgm:spPr/>
    </dgm:pt>
    <dgm:pt modelId="{2D8E3F5D-68E8-4CE5-AD10-1CB52696B9B3}" type="pres">
      <dgm:prSet presAssocID="{E591670B-8ACA-4853-AAFF-074B53F6B677}" presName="imgShp" presStyleLbl="fgImgPlace1" presStyleIdx="0" presStyleCnt="6" custLinFactX="-104762" custLinFactNeighborX="-200000" custLinFactNeighborY="4843"/>
      <dgm:spPr/>
    </dgm:pt>
    <dgm:pt modelId="{F59EE69E-A4CB-41E9-BCFE-357E777E6F39}" type="pres">
      <dgm:prSet presAssocID="{E591670B-8ACA-4853-AAFF-074B53F6B677}" presName="txShp" presStyleLbl="node1" presStyleIdx="0" presStyleCnt="6" custScaleX="150376" custScaleY="156053">
        <dgm:presLayoutVars>
          <dgm:bulletEnabled val="1"/>
        </dgm:presLayoutVars>
      </dgm:prSet>
      <dgm:spPr/>
    </dgm:pt>
    <dgm:pt modelId="{30ABB579-18D1-4D17-97C0-ECA96656626C}" type="pres">
      <dgm:prSet presAssocID="{0511D769-1472-473E-B67E-0AC248197E63}" presName="spacing" presStyleCnt="0"/>
      <dgm:spPr/>
    </dgm:pt>
    <dgm:pt modelId="{B7FA7AC2-BB20-4BEA-853C-E3C2BE64CCCC}" type="pres">
      <dgm:prSet presAssocID="{ACA07F1E-3CA5-4CBA-A07E-B25B0FCFDEA4}" presName="composite" presStyleCnt="0"/>
      <dgm:spPr/>
    </dgm:pt>
    <dgm:pt modelId="{7D19D241-14C7-4E8A-8656-FB498915BEA2}" type="pres">
      <dgm:prSet presAssocID="{ACA07F1E-3CA5-4CBA-A07E-B25B0FCFDEA4}" presName="imgShp" presStyleLbl="fgImgPlace1" presStyleIdx="1" presStyleCnt="6" custLinFactX="-104762" custLinFactNeighborX="-200000" custLinFactNeighborY="0"/>
      <dgm:spPr/>
    </dgm:pt>
    <dgm:pt modelId="{EEE9ACF2-6931-4CCD-A8C9-1D34D6EEE3A4}" type="pres">
      <dgm:prSet presAssocID="{ACA07F1E-3CA5-4CBA-A07E-B25B0FCFDEA4}" presName="txShp" presStyleLbl="node1" presStyleIdx="1" presStyleCnt="6" custScaleX="150376" custScaleY="157316">
        <dgm:presLayoutVars>
          <dgm:bulletEnabled val="1"/>
        </dgm:presLayoutVars>
      </dgm:prSet>
      <dgm:spPr/>
    </dgm:pt>
    <dgm:pt modelId="{1EC6660E-01E7-497E-816B-A42F3B92E65E}" type="pres">
      <dgm:prSet presAssocID="{D9D1F5EF-5EC6-474A-A0CD-30EFC0171828}" presName="spacing" presStyleCnt="0"/>
      <dgm:spPr/>
    </dgm:pt>
    <dgm:pt modelId="{BEAC7F03-4978-4102-9E9D-CCD42173D431}" type="pres">
      <dgm:prSet presAssocID="{5B11460C-7ECB-4939-A294-CAC76DA86AEC}" presName="composite" presStyleCnt="0"/>
      <dgm:spPr/>
    </dgm:pt>
    <dgm:pt modelId="{29F08A2F-89F0-48D4-AE39-308DAEA2F38B}" type="pres">
      <dgm:prSet presAssocID="{5B11460C-7ECB-4939-A294-CAC76DA86AEC}" presName="imgShp" presStyleLbl="fgImgPlace1" presStyleIdx="2" presStyleCnt="6" custLinFactX="-104762" custLinFactNeighborX="-200000" custLinFactNeighborY="1614"/>
      <dgm:spPr/>
    </dgm:pt>
    <dgm:pt modelId="{7D1AC132-1F45-436F-BECF-338132D81AEC}" type="pres">
      <dgm:prSet presAssocID="{5B11460C-7ECB-4939-A294-CAC76DA86AEC}" presName="txShp" presStyleLbl="node1" presStyleIdx="2" presStyleCnt="6" custScaleX="150376" custScaleY="158578">
        <dgm:presLayoutVars>
          <dgm:bulletEnabled val="1"/>
        </dgm:presLayoutVars>
      </dgm:prSet>
      <dgm:spPr/>
    </dgm:pt>
    <dgm:pt modelId="{FA6AF41A-EDC1-4ACB-AEBE-12D0A960A7A7}" type="pres">
      <dgm:prSet presAssocID="{32FDE90A-3F55-4BB3-A782-E99B051C398B}" presName="spacing" presStyleCnt="0"/>
      <dgm:spPr/>
    </dgm:pt>
    <dgm:pt modelId="{3B2E071A-E7E0-4A01-8D33-EB7365A9E92F}" type="pres">
      <dgm:prSet presAssocID="{A2320AC3-BC28-4278-83CA-89D9BC1D181E}" presName="composite" presStyleCnt="0"/>
      <dgm:spPr/>
    </dgm:pt>
    <dgm:pt modelId="{2151097F-B77E-47DD-9F95-3CC22FEA5603}" type="pres">
      <dgm:prSet presAssocID="{A2320AC3-BC28-4278-83CA-89D9BC1D181E}" presName="imgShp" presStyleLbl="fgImgPlace1" presStyleIdx="3" presStyleCnt="6" custLinFactX="-104762" custLinFactNeighborX="-200000" custLinFactNeighborY="3229"/>
      <dgm:spPr/>
    </dgm:pt>
    <dgm:pt modelId="{33625456-9C3E-407B-BB8D-A380DBF8F0D7}" type="pres">
      <dgm:prSet presAssocID="{A2320AC3-BC28-4278-83CA-89D9BC1D181E}" presName="txShp" presStyleLbl="node1" presStyleIdx="3" presStyleCnt="6" custScaleX="150376" custScaleY="141201">
        <dgm:presLayoutVars>
          <dgm:bulletEnabled val="1"/>
        </dgm:presLayoutVars>
      </dgm:prSet>
      <dgm:spPr/>
    </dgm:pt>
    <dgm:pt modelId="{820887C5-1260-4DD2-AEA1-F357315F3F8A}" type="pres">
      <dgm:prSet presAssocID="{02383087-B6C2-4308-B991-BAA7042515FF}" presName="spacing" presStyleCnt="0"/>
      <dgm:spPr/>
    </dgm:pt>
    <dgm:pt modelId="{41E7643D-28F9-405C-BCC5-4AB2E0F34E7B}" type="pres">
      <dgm:prSet presAssocID="{05D24BCF-4C8F-4200-99D8-9290699C3EAC}" presName="composite" presStyleCnt="0"/>
      <dgm:spPr/>
    </dgm:pt>
    <dgm:pt modelId="{106B2C32-DCF2-47A2-9FF9-4F43E5519C8A}" type="pres">
      <dgm:prSet presAssocID="{05D24BCF-4C8F-4200-99D8-9290699C3EAC}" presName="imgShp" presStyleLbl="fgImgPlace1" presStyleIdx="4" presStyleCnt="6" custLinFactX="-117217" custLinFactNeighborX="-200000" custLinFactNeighborY="2526"/>
      <dgm:spPr/>
    </dgm:pt>
    <dgm:pt modelId="{07FDC03B-EC7F-4AB5-A69F-13CA9AC6F608}" type="pres">
      <dgm:prSet presAssocID="{05D24BCF-4C8F-4200-99D8-9290699C3EAC}" presName="txShp" presStyleLbl="node1" presStyleIdx="4" presStyleCnt="6" custScaleX="150376" custScaleY="144884">
        <dgm:presLayoutVars>
          <dgm:bulletEnabled val="1"/>
        </dgm:presLayoutVars>
      </dgm:prSet>
      <dgm:spPr/>
    </dgm:pt>
    <dgm:pt modelId="{14CE4AFE-6A6A-4DB5-BE5C-C450D7069BC8}" type="pres">
      <dgm:prSet presAssocID="{86ED7360-DF37-47CF-9FDC-C940F5B0A7DA}" presName="spacing" presStyleCnt="0"/>
      <dgm:spPr/>
    </dgm:pt>
    <dgm:pt modelId="{F65912D1-F3AC-4216-B37A-4BDA89773B13}" type="pres">
      <dgm:prSet presAssocID="{CE64ABA8-4C39-421B-88F8-D92B1F9E4B2E}" presName="composite" presStyleCnt="0"/>
      <dgm:spPr/>
    </dgm:pt>
    <dgm:pt modelId="{9E090EE8-FE81-4088-AFF2-B1A884D78CDC}" type="pres">
      <dgm:prSet presAssocID="{CE64ABA8-4C39-421B-88F8-D92B1F9E4B2E}" presName="imgShp" presStyleLbl="fgImgPlace1" presStyleIdx="5" presStyleCnt="6" custLinFactX="-104762" custLinFactNeighborX="-200000" custLinFactNeighborY="4862"/>
      <dgm:spPr/>
    </dgm:pt>
    <dgm:pt modelId="{74C1EFEF-4FCA-4E93-B038-0C7AEB6C58BB}" type="pres">
      <dgm:prSet presAssocID="{CE64ABA8-4C39-421B-88F8-D92B1F9E4B2E}" presName="txShp" presStyleLbl="node1" presStyleIdx="5" presStyleCnt="6" custScaleX="150376" custScaleY="143611">
        <dgm:presLayoutVars>
          <dgm:bulletEnabled val="1"/>
        </dgm:presLayoutVars>
      </dgm:prSet>
      <dgm:spPr/>
    </dgm:pt>
  </dgm:ptLst>
  <dgm:cxnLst>
    <dgm:cxn modelId="{C30D830D-3A55-4E81-A2DB-54A669DC079C}" srcId="{1415F1ED-59D3-44A1-9EC3-20C4DE5EAEBF}" destId="{E591670B-8ACA-4853-AAFF-074B53F6B677}" srcOrd="0" destOrd="0" parTransId="{D07AEE84-5814-4D7C-977E-56AC125C97BA}" sibTransId="{0511D769-1472-473E-B67E-0AC248197E63}"/>
    <dgm:cxn modelId="{768C5B20-5898-40BD-B260-7E050C65F673}" type="presOf" srcId="{E591670B-8ACA-4853-AAFF-074B53F6B677}" destId="{F59EE69E-A4CB-41E9-BCFE-357E777E6F39}" srcOrd="0" destOrd="0" presId="urn:microsoft.com/office/officeart/2005/8/layout/vList3"/>
    <dgm:cxn modelId="{A0743A22-085F-4582-B1ED-5F9D96CD0FBF}" srcId="{1415F1ED-59D3-44A1-9EC3-20C4DE5EAEBF}" destId="{ACA07F1E-3CA5-4CBA-A07E-B25B0FCFDEA4}" srcOrd="1" destOrd="0" parTransId="{D526D429-5765-4423-85FB-16DCAA6AF767}" sibTransId="{D9D1F5EF-5EC6-474A-A0CD-30EFC0171828}"/>
    <dgm:cxn modelId="{9A0D1F25-44BE-4254-9AD2-C12852145368}" type="presOf" srcId="{05D24BCF-4C8F-4200-99D8-9290699C3EAC}" destId="{07FDC03B-EC7F-4AB5-A69F-13CA9AC6F608}" srcOrd="0" destOrd="0" presId="urn:microsoft.com/office/officeart/2005/8/layout/vList3"/>
    <dgm:cxn modelId="{260F076E-28DA-47F9-ADDD-AD5DC9A1CE0C}" type="presOf" srcId="{1415F1ED-59D3-44A1-9EC3-20C4DE5EAEBF}" destId="{E6818BE1-952D-4B56-AC87-09C6D735CA35}" srcOrd="0" destOrd="0" presId="urn:microsoft.com/office/officeart/2005/8/layout/vList3"/>
    <dgm:cxn modelId="{61FAC84E-3DAB-4C67-BCDB-E428742DB1DE}" srcId="{1415F1ED-59D3-44A1-9EC3-20C4DE5EAEBF}" destId="{05D24BCF-4C8F-4200-99D8-9290699C3EAC}" srcOrd="4" destOrd="0" parTransId="{FA92FE33-F80C-4FA0-A193-574475E6234A}" sibTransId="{86ED7360-DF37-47CF-9FDC-C940F5B0A7DA}"/>
    <dgm:cxn modelId="{1A1B5776-C9A3-4FC9-B782-1ECF1BC5ABAC}" srcId="{1415F1ED-59D3-44A1-9EC3-20C4DE5EAEBF}" destId="{A2320AC3-BC28-4278-83CA-89D9BC1D181E}" srcOrd="3" destOrd="0" parTransId="{63DE036D-F953-4B3A-AC39-1E1DD6056FC4}" sibTransId="{02383087-B6C2-4308-B991-BAA7042515FF}"/>
    <dgm:cxn modelId="{B3D45D58-10D3-4289-9308-804E3AFF8964}" type="presOf" srcId="{ACA07F1E-3CA5-4CBA-A07E-B25B0FCFDEA4}" destId="{EEE9ACF2-6931-4CCD-A8C9-1D34D6EEE3A4}" srcOrd="0" destOrd="0" presId="urn:microsoft.com/office/officeart/2005/8/layout/vList3"/>
    <dgm:cxn modelId="{1B92579B-83FC-40F1-A830-19E1635F24A8}" type="presOf" srcId="{A2320AC3-BC28-4278-83CA-89D9BC1D181E}" destId="{33625456-9C3E-407B-BB8D-A380DBF8F0D7}" srcOrd="0" destOrd="0" presId="urn:microsoft.com/office/officeart/2005/8/layout/vList3"/>
    <dgm:cxn modelId="{463C329F-5A19-41CD-BCC1-38204209EC80}" type="presOf" srcId="{5B11460C-7ECB-4939-A294-CAC76DA86AEC}" destId="{7D1AC132-1F45-436F-BECF-338132D81AEC}" srcOrd="0" destOrd="0" presId="urn:microsoft.com/office/officeart/2005/8/layout/vList3"/>
    <dgm:cxn modelId="{1C5D74D7-E11E-4780-AE15-B97A1F156CD5}" type="presOf" srcId="{CE64ABA8-4C39-421B-88F8-D92B1F9E4B2E}" destId="{74C1EFEF-4FCA-4E93-B038-0C7AEB6C58BB}" srcOrd="0" destOrd="0" presId="urn:microsoft.com/office/officeart/2005/8/layout/vList3"/>
    <dgm:cxn modelId="{0C419DF2-5925-4F52-B1B6-020401809715}" srcId="{1415F1ED-59D3-44A1-9EC3-20C4DE5EAEBF}" destId="{CE64ABA8-4C39-421B-88F8-D92B1F9E4B2E}" srcOrd="5" destOrd="0" parTransId="{30C9BB7B-3DBE-42FF-A62B-ABBD1AF55C3E}" sibTransId="{2248BBF7-07D9-4A3F-8686-4470784F5DCC}"/>
    <dgm:cxn modelId="{1AD8E6F8-D889-4D33-8550-C6B2CCF0FFBF}" srcId="{1415F1ED-59D3-44A1-9EC3-20C4DE5EAEBF}" destId="{5B11460C-7ECB-4939-A294-CAC76DA86AEC}" srcOrd="2" destOrd="0" parTransId="{54842EF2-EA93-4623-AFB4-E4A7B81BED78}" sibTransId="{32FDE90A-3F55-4BB3-A782-E99B051C398B}"/>
    <dgm:cxn modelId="{C5E8EB8A-6CC3-428B-8F22-919B30E2E63B}" type="presParOf" srcId="{E6818BE1-952D-4B56-AC87-09C6D735CA35}" destId="{1841ED94-73AA-484B-A263-193AF8F77C94}" srcOrd="0" destOrd="0" presId="urn:microsoft.com/office/officeart/2005/8/layout/vList3"/>
    <dgm:cxn modelId="{161F06EE-F3FA-44F7-8F7C-06D3087D1E00}" type="presParOf" srcId="{1841ED94-73AA-484B-A263-193AF8F77C94}" destId="{2D8E3F5D-68E8-4CE5-AD10-1CB52696B9B3}" srcOrd="0" destOrd="0" presId="urn:microsoft.com/office/officeart/2005/8/layout/vList3"/>
    <dgm:cxn modelId="{EB4883BD-5B3B-4262-98F6-10F9AA705D0E}" type="presParOf" srcId="{1841ED94-73AA-484B-A263-193AF8F77C94}" destId="{F59EE69E-A4CB-41E9-BCFE-357E777E6F39}" srcOrd="1" destOrd="0" presId="urn:microsoft.com/office/officeart/2005/8/layout/vList3"/>
    <dgm:cxn modelId="{C236CE05-7CFB-4794-9E23-DB4A7EF0948E}" type="presParOf" srcId="{E6818BE1-952D-4B56-AC87-09C6D735CA35}" destId="{30ABB579-18D1-4D17-97C0-ECA96656626C}" srcOrd="1" destOrd="0" presId="urn:microsoft.com/office/officeart/2005/8/layout/vList3"/>
    <dgm:cxn modelId="{08888287-6BD1-4E08-B784-C0D161534782}" type="presParOf" srcId="{E6818BE1-952D-4B56-AC87-09C6D735CA35}" destId="{B7FA7AC2-BB20-4BEA-853C-E3C2BE64CCCC}" srcOrd="2" destOrd="0" presId="urn:microsoft.com/office/officeart/2005/8/layout/vList3"/>
    <dgm:cxn modelId="{4C5EA04E-E9D0-43E7-8C60-355D55FDD36D}" type="presParOf" srcId="{B7FA7AC2-BB20-4BEA-853C-E3C2BE64CCCC}" destId="{7D19D241-14C7-4E8A-8656-FB498915BEA2}" srcOrd="0" destOrd="0" presId="urn:microsoft.com/office/officeart/2005/8/layout/vList3"/>
    <dgm:cxn modelId="{DCD8AAA4-AAF4-404E-8CD4-202D9F662AAB}" type="presParOf" srcId="{B7FA7AC2-BB20-4BEA-853C-E3C2BE64CCCC}" destId="{EEE9ACF2-6931-4CCD-A8C9-1D34D6EEE3A4}" srcOrd="1" destOrd="0" presId="urn:microsoft.com/office/officeart/2005/8/layout/vList3"/>
    <dgm:cxn modelId="{8DC3EECC-D86A-4073-888F-A7769F5802C0}" type="presParOf" srcId="{E6818BE1-952D-4B56-AC87-09C6D735CA35}" destId="{1EC6660E-01E7-497E-816B-A42F3B92E65E}" srcOrd="3" destOrd="0" presId="urn:microsoft.com/office/officeart/2005/8/layout/vList3"/>
    <dgm:cxn modelId="{8D29C5DB-4508-4F31-BA03-9D0120A5380B}" type="presParOf" srcId="{E6818BE1-952D-4B56-AC87-09C6D735CA35}" destId="{BEAC7F03-4978-4102-9E9D-CCD42173D431}" srcOrd="4" destOrd="0" presId="urn:microsoft.com/office/officeart/2005/8/layout/vList3"/>
    <dgm:cxn modelId="{AB4324BD-924F-4F19-B9E7-F14CEF300B6A}" type="presParOf" srcId="{BEAC7F03-4978-4102-9E9D-CCD42173D431}" destId="{29F08A2F-89F0-48D4-AE39-308DAEA2F38B}" srcOrd="0" destOrd="0" presId="urn:microsoft.com/office/officeart/2005/8/layout/vList3"/>
    <dgm:cxn modelId="{71072E1E-A051-43DB-8EE7-AD455B4A59C6}" type="presParOf" srcId="{BEAC7F03-4978-4102-9E9D-CCD42173D431}" destId="{7D1AC132-1F45-436F-BECF-338132D81AEC}" srcOrd="1" destOrd="0" presId="urn:microsoft.com/office/officeart/2005/8/layout/vList3"/>
    <dgm:cxn modelId="{0DCAC7F6-DE45-4432-A7BD-9DBC685E2BA9}" type="presParOf" srcId="{E6818BE1-952D-4B56-AC87-09C6D735CA35}" destId="{FA6AF41A-EDC1-4ACB-AEBE-12D0A960A7A7}" srcOrd="5" destOrd="0" presId="urn:microsoft.com/office/officeart/2005/8/layout/vList3"/>
    <dgm:cxn modelId="{1B6B67E0-93E4-4472-8172-A10F3FAE25A8}" type="presParOf" srcId="{E6818BE1-952D-4B56-AC87-09C6D735CA35}" destId="{3B2E071A-E7E0-4A01-8D33-EB7365A9E92F}" srcOrd="6" destOrd="0" presId="urn:microsoft.com/office/officeart/2005/8/layout/vList3"/>
    <dgm:cxn modelId="{98695A40-F868-45EF-A585-4C4DDCF26C2A}" type="presParOf" srcId="{3B2E071A-E7E0-4A01-8D33-EB7365A9E92F}" destId="{2151097F-B77E-47DD-9F95-3CC22FEA5603}" srcOrd="0" destOrd="0" presId="urn:microsoft.com/office/officeart/2005/8/layout/vList3"/>
    <dgm:cxn modelId="{98BF4512-FB53-464E-912B-74469A7A329F}" type="presParOf" srcId="{3B2E071A-E7E0-4A01-8D33-EB7365A9E92F}" destId="{33625456-9C3E-407B-BB8D-A380DBF8F0D7}" srcOrd="1" destOrd="0" presId="urn:microsoft.com/office/officeart/2005/8/layout/vList3"/>
    <dgm:cxn modelId="{CBC5D5D8-B669-4338-9D01-F84619CFF550}" type="presParOf" srcId="{E6818BE1-952D-4B56-AC87-09C6D735CA35}" destId="{820887C5-1260-4DD2-AEA1-F357315F3F8A}" srcOrd="7" destOrd="0" presId="urn:microsoft.com/office/officeart/2005/8/layout/vList3"/>
    <dgm:cxn modelId="{BAA2D650-75D4-432C-8526-990739647F6D}" type="presParOf" srcId="{E6818BE1-952D-4B56-AC87-09C6D735CA35}" destId="{41E7643D-28F9-405C-BCC5-4AB2E0F34E7B}" srcOrd="8" destOrd="0" presId="urn:microsoft.com/office/officeart/2005/8/layout/vList3"/>
    <dgm:cxn modelId="{A516BA7B-57E1-4ADB-8722-6D76CC85C52D}" type="presParOf" srcId="{41E7643D-28F9-405C-BCC5-4AB2E0F34E7B}" destId="{106B2C32-DCF2-47A2-9FF9-4F43E5519C8A}" srcOrd="0" destOrd="0" presId="urn:microsoft.com/office/officeart/2005/8/layout/vList3"/>
    <dgm:cxn modelId="{B0CA4554-8DCC-4E3A-A6C4-B42853114036}" type="presParOf" srcId="{41E7643D-28F9-405C-BCC5-4AB2E0F34E7B}" destId="{07FDC03B-EC7F-4AB5-A69F-13CA9AC6F608}" srcOrd="1" destOrd="0" presId="urn:microsoft.com/office/officeart/2005/8/layout/vList3"/>
    <dgm:cxn modelId="{A7389B1D-0567-4DEC-BA24-4BDEED235CD6}" type="presParOf" srcId="{E6818BE1-952D-4B56-AC87-09C6D735CA35}" destId="{14CE4AFE-6A6A-4DB5-BE5C-C450D7069BC8}" srcOrd="9" destOrd="0" presId="urn:microsoft.com/office/officeart/2005/8/layout/vList3"/>
    <dgm:cxn modelId="{D9802E96-E1B0-4C2A-B869-1D5F632F9BAB}" type="presParOf" srcId="{E6818BE1-952D-4B56-AC87-09C6D735CA35}" destId="{F65912D1-F3AC-4216-B37A-4BDA89773B13}" srcOrd="10" destOrd="0" presId="urn:microsoft.com/office/officeart/2005/8/layout/vList3"/>
    <dgm:cxn modelId="{6DCC766F-3D4F-4F5F-B61F-89BF4A387DBE}" type="presParOf" srcId="{F65912D1-F3AC-4216-B37A-4BDA89773B13}" destId="{9E090EE8-FE81-4088-AFF2-B1A884D78CDC}" srcOrd="0" destOrd="0" presId="urn:microsoft.com/office/officeart/2005/8/layout/vList3"/>
    <dgm:cxn modelId="{BD046D58-7F31-4E5C-AFC9-4A8008A9B141}" type="presParOf" srcId="{F65912D1-F3AC-4216-B37A-4BDA89773B13}" destId="{74C1EFEF-4FCA-4E93-B038-0C7AEB6C58B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A82F707-4752-426E-8A28-E9C20294002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268ACCE-F744-4122-9F82-625EBA9F3D38}">
      <dgm:prSet/>
      <dgm:spPr>
        <a:solidFill>
          <a:srgbClr val="5BBBD5"/>
        </a:solidFill>
      </dgm:spPr>
      <dgm:t>
        <a:bodyPr/>
        <a:lstStyle/>
        <a:p>
          <a:pPr rtl="0"/>
          <a:r>
            <a:rPr lang="en-US" dirty="0">
              <a:solidFill>
                <a:schemeClr val="tx1"/>
              </a:solidFill>
            </a:rPr>
            <a:t>Methods</a:t>
          </a:r>
        </a:p>
      </dgm:t>
    </dgm:pt>
    <dgm:pt modelId="{FB758450-BCB0-4CA4-9AD5-514F85EB2C57}" type="parTrans" cxnId="{3F779579-C0D6-4247-BCF3-E2E62CC2B279}">
      <dgm:prSet/>
      <dgm:spPr/>
      <dgm:t>
        <a:bodyPr/>
        <a:lstStyle/>
        <a:p>
          <a:endParaRPr lang="en-US"/>
        </a:p>
      </dgm:t>
    </dgm:pt>
    <dgm:pt modelId="{3DA3B763-E5B8-41E2-827B-91174E59B1F1}" type="sibTrans" cxnId="{3F779579-C0D6-4247-BCF3-E2E62CC2B279}">
      <dgm:prSet/>
      <dgm:spPr/>
      <dgm:t>
        <a:bodyPr/>
        <a:lstStyle/>
        <a:p>
          <a:endParaRPr lang="en-US"/>
        </a:p>
      </dgm:t>
    </dgm:pt>
    <dgm:pt modelId="{D137931E-1905-4E51-A8C3-C4187551096C}">
      <dgm:prSet custT="1"/>
      <dgm:spPr/>
      <dgm:t>
        <a:bodyPr/>
        <a:lstStyle/>
        <a:p>
          <a:pPr rtl="0"/>
          <a:r>
            <a:rPr lang="en-US" sz="1800" dirty="0">
              <a:latin typeface="Open Sans Light" panose="020B0306030504020204"/>
            </a:rPr>
            <a:t>Video</a:t>
          </a:r>
        </a:p>
      </dgm:t>
    </dgm:pt>
    <dgm:pt modelId="{9B5CB739-00F9-4ECF-B711-322B47F35943}" type="parTrans" cxnId="{7CA282C3-0332-4C4D-BDE3-A465FA329282}">
      <dgm:prSet/>
      <dgm:spPr/>
      <dgm:t>
        <a:bodyPr/>
        <a:lstStyle/>
        <a:p>
          <a:endParaRPr lang="en-US"/>
        </a:p>
      </dgm:t>
    </dgm:pt>
    <dgm:pt modelId="{38096576-2991-4E6A-BB8D-05DC68B618C2}" type="sibTrans" cxnId="{7CA282C3-0332-4C4D-BDE3-A465FA329282}">
      <dgm:prSet/>
      <dgm:spPr/>
      <dgm:t>
        <a:bodyPr/>
        <a:lstStyle/>
        <a:p>
          <a:endParaRPr lang="en-US"/>
        </a:p>
      </dgm:t>
    </dgm:pt>
    <dgm:pt modelId="{5EDC1096-DA2C-4EC5-A57C-2717303D690D}">
      <dgm:prSet custT="1"/>
      <dgm:spPr/>
      <dgm:t>
        <a:bodyPr/>
        <a:lstStyle/>
        <a:p>
          <a:pPr rtl="0"/>
          <a:r>
            <a:rPr lang="en-US" sz="1800" dirty="0">
              <a:latin typeface="Open Sans Light" panose="020B0306030504020204"/>
            </a:rPr>
            <a:t>Tour</a:t>
          </a:r>
        </a:p>
      </dgm:t>
    </dgm:pt>
    <dgm:pt modelId="{44AFFD52-B0FD-4288-B2CD-A08F4CEFF877}" type="parTrans" cxnId="{EE8A2D9F-21C4-4781-9C8C-EEC93F73EE57}">
      <dgm:prSet/>
      <dgm:spPr/>
      <dgm:t>
        <a:bodyPr/>
        <a:lstStyle/>
        <a:p>
          <a:endParaRPr lang="en-US"/>
        </a:p>
      </dgm:t>
    </dgm:pt>
    <dgm:pt modelId="{A36DE796-3808-4DF1-BFF6-812897106AF4}" type="sibTrans" cxnId="{EE8A2D9F-21C4-4781-9C8C-EEC93F73EE57}">
      <dgm:prSet/>
      <dgm:spPr/>
      <dgm:t>
        <a:bodyPr/>
        <a:lstStyle/>
        <a:p>
          <a:endParaRPr lang="en-US"/>
        </a:p>
      </dgm:t>
    </dgm:pt>
    <dgm:pt modelId="{E3CD3E1E-6FE9-47F3-8442-DE05ADB27EA8}">
      <dgm:prSet custT="1"/>
      <dgm:spPr/>
      <dgm:t>
        <a:bodyPr/>
        <a:lstStyle/>
        <a:p>
          <a:pPr rtl="0"/>
          <a:r>
            <a:rPr lang="en-US" sz="1800" dirty="0">
              <a:latin typeface="Open Sans Light" panose="020B0306030504020204"/>
            </a:rPr>
            <a:t>Discussion people receiving supports / family (video or in-person)</a:t>
          </a:r>
        </a:p>
      </dgm:t>
    </dgm:pt>
    <dgm:pt modelId="{91D09B18-5C0A-4F10-8314-B9E03F509544}" type="parTrans" cxnId="{211A7D45-930E-4682-9275-5FC42A97062F}">
      <dgm:prSet/>
      <dgm:spPr/>
      <dgm:t>
        <a:bodyPr/>
        <a:lstStyle/>
        <a:p>
          <a:endParaRPr lang="en-US"/>
        </a:p>
      </dgm:t>
    </dgm:pt>
    <dgm:pt modelId="{4FC0E164-82E5-41FD-BBE5-18527A4E58EA}" type="sibTrans" cxnId="{211A7D45-930E-4682-9275-5FC42A97062F}">
      <dgm:prSet/>
      <dgm:spPr/>
      <dgm:t>
        <a:bodyPr/>
        <a:lstStyle/>
        <a:p>
          <a:endParaRPr lang="en-US"/>
        </a:p>
      </dgm:t>
    </dgm:pt>
    <dgm:pt modelId="{0B3C0A67-C044-4B63-8141-E4FBA056800A}">
      <dgm:prSet custT="1"/>
      <dgm:spPr/>
      <dgm:t>
        <a:bodyPr/>
        <a:lstStyle/>
        <a:p>
          <a:pPr rtl="0"/>
          <a:r>
            <a:rPr lang="en-US" sz="1800" dirty="0">
              <a:latin typeface="Open Sans Light" panose="020B0306030504020204"/>
            </a:rPr>
            <a:t>Discussion with DSP (video or in-person)</a:t>
          </a:r>
        </a:p>
      </dgm:t>
    </dgm:pt>
    <dgm:pt modelId="{2FB5A028-D62B-4F82-8ED2-5B8AE8C3B6B8}" type="parTrans" cxnId="{97B95F80-56D5-49AA-A1A8-C23F80FA1771}">
      <dgm:prSet/>
      <dgm:spPr/>
      <dgm:t>
        <a:bodyPr/>
        <a:lstStyle/>
        <a:p>
          <a:endParaRPr lang="en-US"/>
        </a:p>
      </dgm:t>
    </dgm:pt>
    <dgm:pt modelId="{67AC3E32-FB2D-4DBB-834C-F6F59EB94F15}" type="sibTrans" cxnId="{97B95F80-56D5-49AA-A1A8-C23F80FA1771}">
      <dgm:prSet/>
      <dgm:spPr/>
      <dgm:t>
        <a:bodyPr/>
        <a:lstStyle/>
        <a:p>
          <a:endParaRPr lang="en-US"/>
        </a:p>
      </dgm:t>
    </dgm:pt>
    <dgm:pt modelId="{C1FB4630-8B22-4523-905B-C66DF9C857D7}">
      <dgm:prSet custT="1"/>
      <dgm:spPr/>
      <dgm:t>
        <a:bodyPr/>
        <a:lstStyle/>
        <a:p>
          <a:pPr rtl="0"/>
          <a:r>
            <a:rPr lang="en-US" sz="1800" dirty="0">
              <a:latin typeface="Open Sans Light" panose="020B0306030504020204"/>
            </a:rPr>
            <a:t>Combination of two or more methods</a:t>
          </a:r>
        </a:p>
      </dgm:t>
    </dgm:pt>
    <dgm:pt modelId="{2F943A77-1D44-4D39-A2A0-A64F4908120C}" type="parTrans" cxnId="{5B643BA7-4B4A-4751-8A37-6E890F92B0AA}">
      <dgm:prSet/>
      <dgm:spPr/>
      <dgm:t>
        <a:bodyPr/>
        <a:lstStyle/>
        <a:p>
          <a:endParaRPr lang="en-US"/>
        </a:p>
      </dgm:t>
    </dgm:pt>
    <dgm:pt modelId="{CC7D634E-0D54-4CD8-A082-308090911B3D}" type="sibTrans" cxnId="{5B643BA7-4B4A-4751-8A37-6E890F92B0AA}">
      <dgm:prSet/>
      <dgm:spPr/>
      <dgm:t>
        <a:bodyPr/>
        <a:lstStyle/>
        <a:p>
          <a:endParaRPr lang="en-US"/>
        </a:p>
      </dgm:t>
    </dgm:pt>
    <dgm:pt modelId="{8C376F2E-94DF-4F84-ADF2-1B913BA6A0F1}">
      <dgm:prSet custT="1"/>
      <dgm:spPr/>
      <dgm:t>
        <a:bodyPr/>
        <a:lstStyle/>
        <a:p>
          <a:pPr rtl="0"/>
          <a:r>
            <a:rPr lang="en-US" sz="1800" dirty="0">
              <a:latin typeface="Open Sans Light" panose="020B0306030504020204"/>
            </a:rPr>
            <a:t>Volunteering</a:t>
          </a:r>
        </a:p>
      </dgm:t>
    </dgm:pt>
    <dgm:pt modelId="{0932F21E-01F9-4ECA-A892-82B8CDAE53EF}" type="parTrans" cxnId="{370C63E7-243D-4F55-98E5-0650C15A0324}">
      <dgm:prSet/>
      <dgm:spPr/>
      <dgm:t>
        <a:bodyPr/>
        <a:lstStyle/>
        <a:p>
          <a:endParaRPr lang="en-US"/>
        </a:p>
      </dgm:t>
    </dgm:pt>
    <dgm:pt modelId="{A7538AAD-63B9-4FDC-97CF-CCA007F9BB5F}" type="sibTrans" cxnId="{370C63E7-243D-4F55-98E5-0650C15A0324}">
      <dgm:prSet/>
      <dgm:spPr/>
      <dgm:t>
        <a:bodyPr/>
        <a:lstStyle/>
        <a:p>
          <a:endParaRPr lang="en-US"/>
        </a:p>
      </dgm:t>
    </dgm:pt>
    <dgm:pt modelId="{FFC59C57-BE34-49B2-8767-F818F5B7CFC1}">
      <dgm:prSet custT="1"/>
      <dgm:spPr/>
      <dgm:t>
        <a:bodyPr/>
        <a:lstStyle/>
        <a:p>
          <a:pPr rtl="0"/>
          <a:r>
            <a:rPr lang="en-US" sz="1800" dirty="0">
              <a:latin typeface="Open Sans Light" panose="020B0306030504020204"/>
            </a:rPr>
            <a:t>Photo album</a:t>
          </a:r>
        </a:p>
      </dgm:t>
    </dgm:pt>
    <dgm:pt modelId="{D4E1B59E-5EAE-49B0-9E8F-BC7506B902AB}" type="parTrans" cxnId="{A3D4F0C8-9BAB-49CC-9D9F-8743BB3B1A75}">
      <dgm:prSet/>
      <dgm:spPr/>
      <dgm:t>
        <a:bodyPr/>
        <a:lstStyle/>
        <a:p>
          <a:endParaRPr lang="en-US"/>
        </a:p>
      </dgm:t>
    </dgm:pt>
    <dgm:pt modelId="{681E5295-6B60-409C-8A3B-7476B3AB0666}" type="sibTrans" cxnId="{A3D4F0C8-9BAB-49CC-9D9F-8743BB3B1A75}">
      <dgm:prSet/>
      <dgm:spPr/>
      <dgm:t>
        <a:bodyPr/>
        <a:lstStyle/>
        <a:p>
          <a:endParaRPr lang="en-US"/>
        </a:p>
      </dgm:t>
    </dgm:pt>
    <dgm:pt modelId="{BE58A99E-E8FF-4F71-8DFF-1CD4207DAD97}">
      <dgm:prSet custT="1"/>
      <dgm:spPr/>
      <dgm:t>
        <a:bodyPr/>
        <a:lstStyle/>
        <a:p>
          <a:pPr rtl="0"/>
          <a:r>
            <a:rPr lang="en-US" sz="1800" dirty="0">
              <a:latin typeface="Open Sans Light" panose="020B0306030504020204"/>
            </a:rPr>
            <a:t>One Page Description of people receiving services – what they are looking for in a support staff</a:t>
          </a:r>
        </a:p>
      </dgm:t>
    </dgm:pt>
    <dgm:pt modelId="{DCDD5AA0-D908-4DD2-A783-D7CF1E68556B}" type="parTrans" cxnId="{3CDDF160-C11D-465D-81D9-7E001567EF0C}">
      <dgm:prSet/>
      <dgm:spPr/>
      <dgm:t>
        <a:bodyPr/>
        <a:lstStyle/>
        <a:p>
          <a:endParaRPr lang="en-US"/>
        </a:p>
      </dgm:t>
    </dgm:pt>
    <dgm:pt modelId="{59AE22EA-BD36-4E7B-B5D9-118729039521}" type="sibTrans" cxnId="{3CDDF160-C11D-465D-81D9-7E001567EF0C}">
      <dgm:prSet/>
      <dgm:spPr/>
      <dgm:t>
        <a:bodyPr/>
        <a:lstStyle/>
        <a:p>
          <a:endParaRPr lang="en-US"/>
        </a:p>
      </dgm:t>
    </dgm:pt>
    <dgm:pt modelId="{A18CBDF5-E6EC-4DFD-AFD3-DFCE8C7A5162}">
      <dgm:prSet custT="1"/>
      <dgm:spPr/>
      <dgm:t>
        <a:bodyPr/>
        <a:lstStyle/>
        <a:p>
          <a:pPr rtl="0"/>
          <a:r>
            <a:rPr lang="en-US" sz="1800" dirty="0">
              <a:latin typeface="Open Sans Light" panose="020B0306030504020204"/>
            </a:rPr>
            <a:t>Internships</a:t>
          </a:r>
        </a:p>
      </dgm:t>
    </dgm:pt>
    <dgm:pt modelId="{E0338162-01E1-4658-84D9-190DFC3CE8EE}" type="parTrans" cxnId="{ACD9A426-744B-41BC-995A-4FE2A0538D7F}">
      <dgm:prSet/>
      <dgm:spPr/>
      <dgm:t>
        <a:bodyPr/>
        <a:lstStyle/>
        <a:p>
          <a:endParaRPr lang="en-US"/>
        </a:p>
      </dgm:t>
    </dgm:pt>
    <dgm:pt modelId="{A432DB7A-E29E-46F7-A036-A03D15A72D81}" type="sibTrans" cxnId="{ACD9A426-744B-41BC-995A-4FE2A0538D7F}">
      <dgm:prSet/>
      <dgm:spPr/>
      <dgm:t>
        <a:bodyPr/>
        <a:lstStyle/>
        <a:p>
          <a:endParaRPr lang="en-US"/>
        </a:p>
      </dgm:t>
    </dgm:pt>
    <dgm:pt modelId="{763518D6-96F4-422B-A545-46136E33C2C5}" type="pres">
      <dgm:prSet presAssocID="{7A82F707-4752-426E-8A28-E9C202940022}" presName="linearFlow" presStyleCnt="0">
        <dgm:presLayoutVars>
          <dgm:dir/>
          <dgm:animLvl val="lvl"/>
          <dgm:resizeHandles val="exact"/>
        </dgm:presLayoutVars>
      </dgm:prSet>
      <dgm:spPr/>
    </dgm:pt>
    <dgm:pt modelId="{D29E5A06-CDC1-41D7-84E3-C7669C46EDA4}" type="pres">
      <dgm:prSet presAssocID="{E268ACCE-F744-4122-9F82-625EBA9F3D38}" presName="composite" presStyleCnt="0"/>
      <dgm:spPr/>
    </dgm:pt>
    <dgm:pt modelId="{9BB28509-05FD-4377-910D-6C0D5B49F8FC}" type="pres">
      <dgm:prSet presAssocID="{E268ACCE-F744-4122-9F82-625EBA9F3D38}" presName="parentText" presStyleLbl="alignNode1" presStyleIdx="0" presStyleCnt="1" custScaleY="112022" custLinFactNeighborY="-6874">
        <dgm:presLayoutVars>
          <dgm:chMax val="1"/>
          <dgm:bulletEnabled val="1"/>
        </dgm:presLayoutVars>
      </dgm:prSet>
      <dgm:spPr/>
    </dgm:pt>
    <dgm:pt modelId="{353864F6-ECC7-4D93-84D9-9DA0A8CEA899}" type="pres">
      <dgm:prSet presAssocID="{E268ACCE-F744-4122-9F82-625EBA9F3D38}" presName="descendantText" presStyleLbl="alignAcc1" presStyleIdx="0" presStyleCnt="1" custScaleY="156271">
        <dgm:presLayoutVars>
          <dgm:bulletEnabled val="1"/>
        </dgm:presLayoutVars>
      </dgm:prSet>
      <dgm:spPr/>
    </dgm:pt>
  </dgm:ptLst>
  <dgm:cxnLst>
    <dgm:cxn modelId="{6B17E001-C04C-4550-AA6B-64E43DB7D4FE}" type="presOf" srcId="{A18CBDF5-E6EC-4DFD-AFD3-DFCE8C7A5162}" destId="{353864F6-ECC7-4D93-84D9-9DA0A8CEA899}" srcOrd="0" destOrd="7" presId="urn:microsoft.com/office/officeart/2005/8/layout/chevron2"/>
    <dgm:cxn modelId="{E722A512-B67E-4E0D-BD22-AE7D513E8D3B}" type="presOf" srcId="{D137931E-1905-4E51-A8C3-C4187551096C}" destId="{353864F6-ECC7-4D93-84D9-9DA0A8CEA899}" srcOrd="0" destOrd="0" presId="urn:microsoft.com/office/officeart/2005/8/layout/chevron2"/>
    <dgm:cxn modelId="{0789761E-762A-44FC-AA3F-A26072F6B86D}" type="presOf" srcId="{FFC59C57-BE34-49B2-8767-F818F5B7CFC1}" destId="{353864F6-ECC7-4D93-84D9-9DA0A8CEA899}" srcOrd="0" destOrd="1" presId="urn:microsoft.com/office/officeart/2005/8/layout/chevron2"/>
    <dgm:cxn modelId="{CC9CA31F-5D1B-4680-B59C-2D24E21835AE}" type="presOf" srcId="{8C376F2E-94DF-4F84-ADF2-1B913BA6A0F1}" destId="{353864F6-ECC7-4D93-84D9-9DA0A8CEA899}" srcOrd="0" destOrd="6" presId="urn:microsoft.com/office/officeart/2005/8/layout/chevron2"/>
    <dgm:cxn modelId="{ACD9A426-744B-41BC-995A-4FE2A0538D7F}" srcId="{E268ACCE-F744-4122-9F82-625EBA9F3D38}" destId="{A18CBDF5-E6EC-4DFD-AFD3-DFCE8C7A5162}" srcOrd="7" destOrd="0" parTransId="{E0338162-01E1-4658-84D9-190DFC3CE8EE}" sibTransId="{A432DB7A-E29E-46F7-A036-A03D15A72D81}"/>
    <dgm:cxn modelId="{72F3A027-9DEF-468D-86CD-06A48997346E}" type="presOf" srcId="{E268ACCE-F744-4122-9F82-625EBA9F3D38}" destId="{9BB28509-05FD-4377-910D-6C0D5B49F8FC}" srcOrd="0" destOrd="0" presId="urn:microsoft.com/office/officeart/2005/8/layout/chevron2"/>
    <dgm:cxn modelId="{772B2A30-79DB-4FB2-A911-5314DEA6E208}" type="presOf" srcId="{0B3C0A67-C044-4B63-8141-E4FBA056800A}" destId="{353864F6-ECC7-4D93-84D9-9DA0A8CEA899}" srcOrd="0" destOrd="5" presId="urn:microsoft.com/office/officeart/2005/8/layout/chevron2"/>
    <dgm:cxn modelId="{3CDDF160-C11D-465D-81D9-7E001567EF0C}" srcId="{E268ACCE-F744-4122-9F82-625EBA9F3D38}" destId="{BE58A99E-E8FF-4F71-8DFF-1CD4207DAD97}" srcOrd="2" destOrd="0" parTransId="{DCDD5AA0-D908-4DD2-A783-D7CF1E68556B}" sibTransId="{59AE22EA-BD36-4E7B-B5D9-118729039521}"/>
    <dgm:cxn modelId="{548A2C44-3B4D-4D5B-A190-272FD3CA5F2F}" type="presOf" srcId="{BE58A99E-E8FF-4F71-8DFF-1CD4207DAD97}" destId="{353864F6-ECC7-4D93-84D9-9DA0A8CEA899}" srcOrd="0" destOrd="2" presId="urn:microsoft.com/office/officeart/2005/8/layout/chevron2"/>
    <dgm:cxn modelId="{211A7D45-930E-4682-9275-5FC42A97062F}" srcId="{E268ACCE-F744-4122-9F82-625EBA9F3D38}" destId="{E3CD3E1E-6FE9-47F3-8442-DE05ADB27EA8}" srcOrd="4" destOrd="0" parTransId="{91D09B18-5C0A-4F10-8314-B9E03F509544}" sibTransId="{4FC0E164-82E5-41FD-BBE5-18527A4E58EA}"/>
    <dgm:cxn modelId="{3F779579-C0D6-4247-BCF3-E2E62CC2B279}" srcId="{7A82F707-4752-426E-8A28-E9C202940022}" destId="{E268ACCE-F744-4122-9F82-625EBA9F3D38}" srcOrd="0" destOrd="0" parTransId="{FB758450-BCB0-4CA4-9AD5-514F85EB2C57}" sibTransId="{3DA3B763-E5B8-41E2-827B-91174E59B1F1}"/>
    <dgm:cxn modelId="{97B95F80-56D5-49AA-A1A8-C23F80FA1771}" srcId="{E268ACCE-F744-4122-9F82-625EBA9F3D38}" destId="{0B3C0A67-C044-4B63-8141-E4FBA056800A}" srcOrd="5" destOrd="0" parTransId="{2FB5A028-D62B-4F82-8ED2-5B8AE8C3B6B8}" sibTransId="{67AC3E32-FB2D-4DBB-834C-F6F59EB94F15}"/>
    <dgm:cxn modelId="{BD0B3F89-3E09-401D-9A35-C846B5BFCC8A}" type="presOf" srcId="{7A82F707-4752-426E-8A28-E9C202940022}" destId="{763518D6-96F4-422B-A545-46136E33C2C5}" srcOrd="0" destOrd="0" presId="urn:microsoft.com/office/officeart/2005/8/layout/chevron2"/>
    <dgm:cxn modelId="{EE8A2D9F-21C4-4781-9C8C-EEC93F73EE57}" srcId="{E268ACCE-F744-4122-9F82-625EBA9F3D38}" destId="{5EDC1096-DA2C-4EC5-A57C-2717303D690D}" srcOrd="3" destOrd="0" parTransId="{44AFFD52-B0FD-4288-B2CD-A08F4CEFF877}" sibTransId="{A36DE796-3808-4DF1-BFF6-812897106AF4}"/>
    <dgm:cxn modelId="{929D78A1-AB3F-42FA-8592-0CFAAD6ADFA8}" type="presOf" srcId="{C1FB4630-8B22-4523-905B-C66DF9C857D7}" destId="{353864F6-ECC7-4D93-84D9-9DA0A8CEA899}" srcOrd="0" destOrd="8" presId="urn:microsoft.com/office/officeart/2005/8/layout/chevron2"/>
    <dgm:cxn modelId="{5B643BA7-4B4A-4751-8A37-6E890F92B0AA}" srcId="{E268ACCE-F744-4122-9F82-625EBA9F3D38}" destId="{C1FB4630-8B22-4523-905B-C66DF9C857D7}" srcOrd="8" destOrd="0" parTransId="{2F943A77-1D44-4D39-A2A0-A64F4908120C}" sibTransId="{CC7D634E-0D54-4CD8-A082-308090911B3D}"/>
    <dgm:cxn modelId="{7CA282C3-0332-4C4D-BDE3-A465FA329282}" srcId="{E268ACCE-F744-4122-9F82-625EBA9F3D38}" destId="{D137931E-1905-4E51-A8C3-C4187551096C}" srcOrd="0" destOrd="0" parTransId="{9B5CB739-00F9-4ECF-B711-322B47F35943}" sibTransId="{38096576-2991-4E6A-BB8D-05DC68B618C2}"/>
    <dgm:cxn modelId="{A3D4F0C8-9BAB-49CC-9D9F-8743BB3B1A75}" srcId="{E268ACCE-F744-4122-9F82-625EBA9F3D38}" destId="{FFC59C57-BE34-49B2-8767-F818F5B7CFC1}" srcOrd="1" destOrd="0" parTransId="{D4E1B59E-5EAE-49B0-9E8F-BC7506B902AB}" sibTransId="{681E5295-6B60-409C-8A3B-7476B3AB0666}"/>
    <dgm:cxn modelId="{DAEDFED8-C0B4-40B5-830F-E5CA254F6C1A}" type="presOf" srcId="{5EDC1096-DA2C-4EC5-A57C-2717303D690D}" destId="{353864F6-ECC7-4D93-84D9-9DA0A8CEA899}" srcOrd="0" destOrd="3" presId="urn:microsoft.com/office/officeart/2005/8/layout/chevron2"/>
    <dgm:cxn modelId="{370C63E7-243D-4F55-98E5-0650C15A0324}" srcId="{E268ACCE-F744-4122-9F82-625EBA9F3D38}" destId="{8C376F2E-94DF-4F84-ADF2-1B913BA6A0F1}" srcOrd="6" destOrd="0" parTransId="{0932F21E-01F9-4ECA-A892-82B8CDAE53EF}" sibTransId="{A7538AAD-63B9-4FDC-97CF-CCA007F9BB5F}"/>
    <dgm:cxn modelId="{B2C19AF1-D3C5-4C22-922A-4FB1E489BD3B}" type="presOf" srcId="{E3CD3E1E-6FE9-47F3-8442-DE05ADB27EA8}" destId="{353864F6-ECC7-4D93-84D9-9DA0A8CEA899}" srcOrd="0" destOrd="4" presId="urn:microsoft.com/office/officeart/2005/8/layout/chevron2"/>
    <dgm:cxn modelId="{6E6247F9-54BD-4729-9262-B9CAF5CD60CB}" type="presParOf" srcId="{763518D6-96F4-422B-A545-46136E33C2C5}" destId="{D29E5A06-CDC1-41D7-84E3-C7669C46EDA4}" srcOrd="0" destOrd="0" presId="urn:microsoft.com/office/officeart/2005/8/layout/chevron2"/>
    <dgm:cxn modelId="{3CB56896-E1E5-473F-B08C-B4D9B9CB0D9E}" type="presParOf" srcId="{D29E5A06-CDC1-41D7-84E3-C7669C46EDA4}" destId="{9BB28509-05FD-4377-910D-6C0D5B49F8FC}" srcOrd="0" destOrd="0" presId="urn:microsoft.com/office/officeart/2005/8/layout/chevron2"/>
    <dgm:cxn modelId="{C28EFB5F-40A1-4F2F-AEB0-E82D406B00DF}" type="presParOf" srcId="{D29E5A06-CDC1-41D7-84E3-C7669C46EDA4}" destId="{353864F6-ECC7-4D93-84D9-9DA0A8CEA89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104D650-24CC-4E84-8623-CCBDE478362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6645DD78-A3F7-43AA-868C-259F72E5A390}">
      <dgm:prSet custT="1"/>
      <dgm:spPr/>
      <dgm:t>
        <a:bodyPr/>
        <a:lstStyle/>
        <a:p>
          <a:pPr algn="l" rtl="0"/>
          <a:r>
            <a:rPr lang="en-US" sz="2800" dirty="0">
              <a:latin typeface="Open Sans Light" panose="020B0306030504020204"/>
            </a:rPr>
            <a:t>RJPs can improve retention rates by 9% -17%</a:t>
          </a:r>
        </a:p>
      </dgm:t>
    </dgm:pt>
    <dgm:pt modelId="{57ACE7D5-6A99-43F1-8078-0E7817E8F68F}" type="parTrans" cxnId="{E6F31E9E-D668-459E-9BFE-666BDB27AABA}">
      <dgm:prSet/>
      <dgm:spPr/>
      <dgm:t>
        <a:bodyPr/>
        <a:lstStyle/>
        <a:p>
          <a:endParaRPr lang="en-US"/>
        </a:p>
      </dgm:t>
    </dgm:pt>
    <dgm:pt modelId="{E21A54D0-11C8-48A8-83F5-585EE7779457}" type="sibTrans" cxnId="{E6F31E9E-D668-459E-9BFE-666BDB27AABA}">
      <dgm:prSet/>
      <dgm:spPr/>
      <dgm:t>
        <a:bodyPr/>
        <a:lstStyle/>
        <a:p>
          <a:endParaRPr lang="en-US"/>
        </a:p>
      </dgm:t>
    </dgm:pt>
    <dgm:pt modelId="{C21AA2F6-F1A6-473F-B9A7-DD7A5DFEB357}">
      <dgm:prSet custT="1"/>
      <dgm:spPr/>
      <dgm:t>
        <a:bodyPr/>
        <a:lstStyle/>
        <a:p>
          <a:pPr algn="l" rtl="0"/>
          <a:r>
            <a:rPr lang="en-US" sz="2800" dirty="0">
              <a:latin typeface="Open Sans Light" panose="020B0306030504020204"/>
            </a:rPr>
            <a:t>RJPs increase retention of workers </a:t>
          </a:r>
        </a:p>
      </dgm:t>
    </dgm:pt>
    <dgm:pt modelId="{CB17FE0C-4643-401A-A925-0DEFE23D4845}" type="parTrans" cxnId="{96493716-20BC-4238-AB82-25605ADB890A}">
      <dgm:prSet/>
      <dgm:spPr/>
      <dgm:t>
        <a:bodyPr/>
        <a:lstStyle/>
        <a:p>
          <a:endParaRPr lang="en-US"/>
        </a:p>
      </dgm:t>
    </dgm:pt>
    <dgm:pt modelId="{8BDC906B-C7D3-4CE1-AA68-3D229640D536}" type="sibTrans" cxnId="{96493716-20BC-4238-AB82-25605ADB890A}">
      <dgm:prSet/>
      <dgm:spPr/>
      <dgm:t>
        <a:bodyPr/>
        <a:lstStyle/>
        <a:p>
          <a:endParaRPr lang="en-US"/>
        </a:p>
      </dgm:t>
    </dgm:pt>
    <dgm:pt modelId="{6792E215-749F-4B19-B52F-5781101EEB7D}">
      <dgm:prSet custT="1"/>
      <dgm:spPr/>
      <dgm:t>
        <a:bodyPr/>
        <a:lstStyle/>
        <a:p>
          <a:pPr rtl="0"/>
          <a:r>
            <a:rPr lang="en-US" sz="2000" dirty="0">
              <a:latin typeface="Open Sans Light" panose="020B0306030504020204"/>
            </a:rPr>
            <a:t>For agencies with 12% annual retention rates, use of RJP increased it by 50% </a:t>
          </a:r>
        </a:p>
      </dgm:t>
    </dgm:pt>
    <dgm:pt modelId="{6F4D6E58-A5AC-48EE-A490-78CD3D71959B}" type="parTrans" cxnId="{818458A2-5FA1-474A-8C2D-779A3F37A1D6}">
      <dgm:prSet/>
      <dgm:spPr/>
      <dgm:t>
        <a:bodyPr/>
        <a:lstStyle/>
        <a:p>
          <a:endParaRPr lang="en-US"/>
        </a:p>
      </dgm:t>
    </dgm:pt>
    <dgm:pt modelId="{5FBF48A6-89C6-4607-899D-B488728EB17D}" type="sibTrans" cxnId="{818458A2-5FA1-474A-8C2D-779A3F37A1D6}">
      <dgm:prSet/>
      <dgm:spPr/>
      <dgm:t>
        <a:bodyPr/>
        <a:lstStyle/>
        <a:p>
          <a:endParaRPr lang="en-US"/>
        </a:p>
      </dgm:t>
    </dgm:pt>
    <dgm:pt modelId="{77D6D0BF-FAA5-4AE6-8BF9-6027C55AE9F0}">
      <dgm:prSet custT="1"/>
      <dgm:spPr/>
      <dgm:t>
        <a:bodyPr/>
        <a:lstStyle/>
        <a:p>
          <a:pPr rtl="0"/>
          <a:r>
            <a:rPr lang="en-US" sz="2000" dirty="0">
              <a:latin typeface="Open Sans Light" panose="020B0306030504020204"/>
            </a:rPr>
            <a:t>For agencies with 24% annual retention rates, use of RJP increased it by 20%</a:t>
          </a:r>
        </a:p>
      </dgm:t>
    </dgm:pt>
    <dgm:pt modelId="{8A3BE916-76B1-4CBC-B927-ECB690AE4D5D}" type="parTrans" cxnId="{71C47D63-F9A9-4997-ABE7-D2CCF9E98DD1}">
      <dgm:prSet/>
      <dgm:spPr/>
      <dgm:t>
        <a:bodyPr/>
        <a:lstStyle/>
        <a:p>
          <a:endParaRPr lang="en-US"/>
        </a:p>
      </dgm:t>
    </dgm:pt>
    <dgm:pt modelId="{9AB2D90A-0605-4604-A286-EF1D957E69CA}" type="sibTrans" cxnId="{71C47D63-F9A9-4997-ABE7-D2CCF9E98DD1}">
      <dgm:prSet/>
      <dgm:spPr/>
      <dgm:t>
        <a:bodyPr/>
        <a:lstStyle/>
        <a:p>
          <a:endParaRPr lang="en-US"/>
        </a:p>
      </dgm:t>
    </dgm:pt>
    <dgm:pt modelId="{2D3CB8D4-738A-436E-AAB0-C26B24A65E4B}" type="pres">
      <dgm:prSet presAssocID="{B104D650-24CC-4E84-8623-CCBDE4783620}" presName="Name0" presStyleCnt="0">
        <dgm:presLayoutVars>
          <dgm:chMax val="7"/>
          <dgm:dir/>
          <dgm:animLvl val="lvl"/>
          <dgm:resizeHandles val="exact"/>
        </dgm:presLayoutVars>
      </dgm:prSet>
      <dgm:spPr/>
    </dgm:pt>
    <dgm:pt modelId="{1CBA8A51-40D8-47F0-A287-4E8688F3B100}" type="pres">
      <dgm:prSet presAssocID="{6645DD78-A3F7-43AA-868C-259F72E5A390}" presName="circle1" presStyleLbl="node1" presStyleIdx="0" presStyleCnt="2"/>
      <dgm:spPr>
        <a:solidFill>
          <a:srgbClr val="5BBBD5"/>
        </a:solidFill>
      </dgm:spPr>
    </dgm:pt>
    <dgm:pt modelId="{2BF94FB6-36C1-4DD6-AF7C-A328A8B832AD}" type="pres">
      <dgm:prSet presAssocID="{6645DD78-A3F7-43AA-868C-259F72E5A390}" presName="space" presStyleCnt="0"/>
      <dgm:spPr/>
    </dgm:pt>
    <dgm:pt modelId="{3390328F-DC55-4A91-A945-D68BC9E5CB80}" type="pres">
      <dgm:prSet presAssocID="{6645DD78-A3F7-43AA-868C-259F72E5A390}" presName="rect1" presStyleLbl="alignAcc1" presStyleIdx="0" presStyleCnt="2"/>
      <dgm:spPr/>
    </dgm:pt>
    <dgm:pt modelId="{E1C52211-6810-4880-9DFB-028675EF4165}" type="pres">
      <dgm:prSet presAssocID="{C21AA2F6-F1A6-473F-B9A7-DD7A5DFEB357}" presName="vertSpace2" presStyleLbl="node1" presStyleIdx="0" presStyleCnt="2"/>
      <dgm:spPr/>
    </dgm:pt>
    <dgm:pt modelId="{F593CF71-C04A-4411-ACA7-C6222438FFF7}" type="pres">
      <dgm:prSet presAssocID="{C21AA2F6-F1A6-473F-B9A7-DD7A5DFEB357}" presName="circle2" presStyleLbl="node1" presStyleIdx="1" presStyleCnt="2"/>
      <dgm:spPr>
        <a:solidFill>
          <a:srgbClr val="D0EBF2"/>
        </a:solidFill>
      </dgm:spPr>
    </dgm:pt>
    <dgm:pt modelId="{523E7A8C-2209-47EC-B8D8-25FB12088E9E}" type="pres">
      <dgm:prSet presAssocID="{C21AA2F6-F1A6-473F-B9A7-DD7A5DFEB357}" presName="rect2" presStyleLbl="alignAcc1" presStyleIdx="1" presStyleCnt="2"/>
      <dgm:spPr/>
    </dgm:pt>
    <dgm:pt modelId="{DDEE3258-EFF4-4660-978C-76F714A68F64}" type="pres">
      <dgm:prSet presAssocID="{6645DD78-A3F7-43AA-868C-259F72E5A390}" presName="rect1ParTx" presStyleLbl="alignAcc1" presStyleIdx="1" presStyleCnt="2">
        <dgm:presLayoutVars>
          <dgm:chMax val="1"/>
          <dgm:bulletEnabled val="1"/>
        </dgm:presLayoutVars>
      </dgm:prSet>
      <dgm:spPr/>
    </dgm:pt>
    <dgm:pt modelId="{1920A579-849B-40FE-9EAA-527C9D93F4A6}" type="pres">
      <dgm:prSet presAssocID="{6645DD78-A3F7-43AA-868C-259F72E5A390}" presName="rect1ChTx" presStyleLbl="alignAcc1" presStyleIdx="1" presStyleCnt="2">
        <dgm:presLayoutVars>
          <dgm:bulletEnabled val="1"/>
        </dgm:presLayoutVars>
      </dgm:prSet>
      <dgm:spPr/>
    </dgm:pt>
    <dgm:pt modelId="{D59A2CF3-B53B-4439-B8E1-3E66C22FC06E}" type="pres">
      <dgm:prSet presAssocID="{C21AA2F6-F1A6-473F-B9A7-DD7A5DFEB357}" presName="rect2ParTx" presStyleLbl="alignAcc1" presStyleIdx="1" presStyleCnt="2">
        <dgm:presLayoutVars>
          <dgm:chMax val="1"/>
          <dgm:bulletEnabled val="1"/>
        </dgm:presLayoutVars>
      </dgm:prSet>
      <dgm:spPr/>
    </dgm:pt>
    <dgm:pt modelId="{E5779921-DFB3-4986-8069-2AEE6D3FDAD8}" type="pres">
      <dgm:prSet presAssocID="{C21AA2F6-F1A6-473F-B9A7-DD7A5DFEB357}" presName="rect2ChTx" presStyleLbl="alignAcc1" presStyleIdx="1" presStyleCnt="2">
        <dgm:presLayoutVars>
          <dgm:bulletEnabled val="1"/>
        </dgm:presLayoutVars>
      </dgm:prSet>
      <dgm:spPr/>
    </dgm:pt>
  </dgm:ptLst>
  <dgm:cxnLst>
    <dgm:cxn modelId="{AE97230E-51A2-42D9-BE79-87704FA8913B}" type="presOf" srcId="{B104D650-24CC-4E84-8623-CCBDE4783620}" destId="{2D3CB8D4-738A-436E-AAB0-C26B24A65E4B}" srcOrd="0" destOrd="0" presId="urn:microsoft.com/office/officeart/2005/8/layout/target3"/>
    <dgm:cxn modelId="{96493716-20BC-4238-AB82-25605ADB890A}" srcId="{B104D650-24CC-4E84-8623-CCBDE4783620}" destId="{C21AA2F6-F1A6-473F-B9A7-DD7A5DFEB357}" srcOrd="1" destOrd="0" parTransId="{CB17FE0C-4643-401A-A925-0DEFE23D4845}" sibTransId="{8BDC906B-C7D3-4CE1-AA68-3D229640D536}"/>
    <dgm:cxn modelId="{564AA03A-E5E5-4C2C-8218-AA5B3972CE3A}" type="presOf" srcId="{6645DD78-A3F7-43AA-868C-259F72E5A390}" destId="{DDEE3258-EFF4-4660-978C-76F714A68F64}" srcOrd="1" destOrd="0" presId="urn:microsoft.com/office/officeart/2005/8/layout/target3"/>
    <dgm:cxn modelId="{C015773F-B27F-4416-8014-001C775EFD8F}" type="presOf" srcId="{77D6D0BF-FAA5-4AE6-8BF9-6027C55AE9F0}" destId="{E5779921-DFB3-4986-8069-2AEE6D3FDAD8}" srcOrd="0" destOrd="1" presId="urn:microsoft.com/office/officeart/2005/8/layout/target3"/>
    <dgm:cxn modelId="{AE125D5E-E3E5-414C-8751-B6815728A9A4}" type="presOf" srcId="{6645DD78-A3F7-43AA-868C-259F72E5A390}" destId="{3390328F-DC55-4A91-A945-D68BC9E5CB80}" srcOrd="0" destOrd="0" presId="urn:microsoft.com/office/officeart/2005/8/layout/target3"/>
    <dgm:cxn modelId="{71C47D63-F9A9-4997-ABE7-D2CCF9E98DD1}" srcId="{C21AA2F6-F1A6-473F-B9A7-DD7A5DFEB357}" destId="{77D6D0BF-FAA5-4AE6-8BF9-6027C55AE9F0}" srcOrd="1" destOrd="0" parTransId="{8A3BE916-76B1-4CBC-B927-ECB690AE4D5D}" sibTransId="{9AB2D90A-0605-4604-A286-EF1D957E69CA}"/>
    <dgm:cxn modelId="{83ADCD68-9196-43C7-962F-5C4F7D8D8650}" type="presOf" srcId="{C21AA2F6-F1A6-473F-B9A7-DD7A5DFEB357}" destId="{523E7A8C-2209-47EC-B8D8-25FB12088E9E}" srcOrd="0" destOrd="0" presId="urn:microsoft.com/office/officeart/2005/8/layout/target3"/>
    <dgm:cxn modelId="{869D0799-201D-4EE5-A2E8-BBBD2B524DA0}" type="presOf" srcId="{6792E215-749F-4B19-B52F-5781101EEB7D}" destId="{E5779921-DFB3-4986-8069-2AEE6D3FDAD8}" srcOrd="0" destOrd="0" presId="urn:microsoft.com/office/officeart/2005/8/layout/target3"/>
    <dgm:cxn modelId="{E6F31E9E-D668-459E-9BFE-666BDB27AABA}" srcId="{B104D650-24CC-4E84-8623-CCBDE4783620}" destId="{6645DD78-A3F7-43AA-868C-259F72E5A390}" srcOrd="0" destOrd="0" parTransId="{57ACE7D5-6A99-43F1-8078-0E7817E8F68F}" sibTransId="{E21A54D0-11C8-48A8-83F5-585EE7779457}"/>
    <dgm:cxn modelId="{818458A2-5FA1-474A-8C2D-779A3F37A1D6}" srcId="{C21AA2F6-F1A6-473F-B9A7-DD7A5DFEB357}" destId="{6792E215-749F-4B19-B52F-5781101EEB7D}" srcOrd="0" destOrd="0" parTransId="{6F4D6E58-A5AC-48EE-A490-78CD3D71959B}" sibTransId="{5FBF48A6-89C6-4607-899D-B488728EB17D}"/>
    <dgm:cxn modelId="{C7B290B0-8DC5-4E01-9672-67A913CEF85A}" type="presOf" srcId="{C21AA2F6-F1A6-473F-B9A7-DD7A5DFEB357}" destId="{D59A2CF3-B53B-4439-B8E1-3E66C22FC06E}" srcOrd="1" destOrd="0" presId="urn:microsoft.com/office/officeart/2005/8/layout/target3"/>
    <dgm:cxn modelId="{BAF8CE65-A00B-49C6-8C52-7A0E6246F342}" type="presParOf" srcId="{2D3CB8D4-738A-436E-AAB0-C26B24A65E4B}" destId="{1CBA8A51-40D8-47F0-A287-4E8688F3B100}" srcOrd="0" destOrd="0" presId="urn:microsoft.com/office/officeart/2005/8/layout/target3"/>
    <dgm:cxn modelId="{84057B80-9C0B-4099-B2BC-C7DF59597CDF}" type="presParOf" srcId="{2D3CB8D4-738A-436E-AAB0-C26B24A65E4B}" destId="{2BF94FB6-36C1-4DD6-AF7C-A328A8B832AD}" srcOrd="1" destOrd="0" presId="urn:microsoft.com/office/officeart/2005/8/layout/target3"/>
    <dgm:cxn modelId="{42F7B426-9905-49AB-A6DE-71FE2A31F2BE}" type="presParOf" srcId="{2D3CB8D4-738A-436E-AAB0-C26B24A65E4B}" destId="{3390328F-DC55-4A91-A945-D68BC9E5CB80}" srcOrd="2" destOrd="0" presId="urn:microsoft.com/office/officeart/2005/8/layout/target3"/>
    <dgm:cxn modelId="{6E11EF2E-671B-4E59-9633-B22DCB5DDA14}" type="presParOf" srcId="{2D3CB8D4-738A-436E-AAB0-C26B24A65E4B}" destId="{E1C52211-6810-4880-9DFB-028675EF4165}" srcOrd="3" destOrd="0" presId="urn:microsoft.com/office/officeart/2005/8/layout/target3"/>
    <dgm:cxn modelId="{BB905059-7F48-4582-AE6C-68271E1E856E}" type="presParOf" srcId="{2D3CB8D4-738A-436E-AAB0-C26B24A65E4B}" destId="{F593CF71-C04A-4411-ACA7-C6222438FFF7}" srcOrd="4" destOrd="0" presId="urn:microsoft.com/office/officeart/2005/8/layout/target3"/>
    <dgm:cxn modelId="{226623CB-987A-4CE5-8B9B-527D4F5B8186}" type="presParOf" srcId="{2D3CB8D4-738A-436E-AAB0-C26B24A65E4B}" destId="{523E7A8C-2209-47EC-B8D8-25FB12088E9E}" srcOrd="5" destOrd="0" presId="urn:microsoft.com/office/officeart/2005/8/layout/target3"/>
    <dgm:cxn modelId="{DF3B1108-97CE-416E-BD3E-EF6FE7196A94}" type="presParOf" srcId="{2D3CB8D4-738A-436E-AAB0-C26B24A65E4B}" destId="{DDEE3258-EFF4-4660-978C-76F714A68F64}" srcOrd="6" destOrd="0" presId="urn:microsoft.com/office/officeart/2005/8/layout/target3"/>
    <dgm:cxn modelId="{36E8BD62-D670-4B1B-B85C-D9097A18815B}" type="presParOf" srcId="{2D3CB8D4-738A-436E-AAB0-C26B24A65E4B}" destId="{1920A579-849B-40FE-9EAA-527C9D93F4A6}" srcOrd="7" destOrd="0" presId="urn:microsoft.com/office/officeart/2005/8/layout/target3"/>
    <dgm:cxn modelId="{AFA79EC7-606B-4792-A24B-B78A887080C2}" type="presParOf" srcId="{2D3CB8D4-738A-436E-AAB0-C26B24A65E4B}" destId="{D59A2CF3-B53B-4439-B8E1-3E66C22FC06E}" srcOrd="8" destOrd="0" presId="urn:microsoft.com/office/officeart/2005/8/layout/target3"/>
    <dgm:cxn modelId="{2B4E8B05-C3EC-4163-BD53-6EAECBCE094F}" type="presParOf" srcId="{2D3CB8D4-738A-436E-AAB0-C26B24A65E4B}" destId="{E5779921-DFB3-4986-8069-2AEE6D3FDAD8}"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2800" b="0" i="0" dirty="0">
              <a:solidFill>
                <a:schemeClr val="tx1"/>
              </a:solidFill>
              <a:latin typeface="Open Sans" charset="0"/>
              <a:ea typeface="Open Sans" charset="0"/>
              <a:cs typeface="Open Sans" charset="0"/>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custT="1"/>
      <dgm:spPr>
        <a:solidFill>
          <a:srgbClr val="5BBBD5"/>
        </a:solidFill>
      </dgm:spPr>
      <dgm:t>
        <a:bodyPr/>
        <a:lstStyle/>
        <a:p>
          <a:pPr rtl="0"/>
          <a:r>
            <a:rPr lang="en-US" sz="2800" b="0" i="0" dirty="0">
              <a:solidFill>
                <a:schemeClr val="tx1"/>
              </a:solidFill>
              <a:latin typeface="Open Sans" charset="0"/>
              <a:ea typeface="Open Sans" charset="0"/>
              <a:cs typeface="Open Sans" charset="0"/>
            </a:rPr>
            <a:t>Realistic Job Preview</a:t>
          </a: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2800" b="0" i="0" dirty="0">
              <a:solidFill>
                <a:schemeClr val="tx1"/>
              </a:solidFill>
              <a:latin typeface="Open Sans" charset="0"/>
              <a:ea typeface="Open Sans" charset="0"/>
              <a:cs typeface="Open Sans" charset="0"/>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4">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4">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4">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3" presStyleCnt="4">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3" destOrd="0" parTransId="{7D0D2B64-E3A0-4DA5-A0E8-0537496EC21A}" sibTransId="{4BDA23B6-7D47-4743-94F7-856CEEF1E41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178CCF2A-C4CD-4029-81D3-324CF60F5EF7}" type="presParOf" srcId="{75AE1CE9-F5A2-4655-B583-FECBF979DF3D}" destId="{41011675-63F1-43C1-B0B4-AE28DBEAB14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501087-2718-4FFB-90FF-82AD5FF4F95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FE7451B1-357A-4603-9C05-A9184CFA81BC}">
      <dgm:prSet/>
      <dgm:spPr>
        <a:noFill/>
        <a:ln w="88900">
          <a:solidFill>
            <a:srgbClr val="6EB4C2"/>
          </a:solidFill>
        </a:ln>
      </dgm:spPr>
      <dgm:t>
        <a:bodyPr/>
        <a:lstStyle/>
        <a:p>
          <a:pPr rtl="0"/>
          <a:r>
            <a:rPr lang="en-US" dirty="0">
              <a:solidFill>
                <a:schemeClr val="tx1"/>
              </a:solidFill>
              <a:latin typeface="Open Sans" charset="0"/>
              <a:ea typeface="Open Sans" charset="0"/>
              <a:cs typeface="Open Sans" charset="0"/>
            </a:rPr>
            <a:t>Targeting marketing to improve recruitment</a:t>
          </a:r>
        </a:p>
      </dgm:t>
    </dgm:pt>
    <dgm:pt modelId="{D963E27F-4400-479F-BAEF-B8A11534D9B0}" type="parTrans" cxnId="{7A0C840F-D939-4500-A779-0A989C3E6722}">
      <dgm:prSet/>
      <dgm:spPr/>
      <dgm:t>
        <a:bodyPr/>
        <a:lstStyle/>
        <a:p>
          <a:endParaRPr lang="en-US"/>
        </a:p>
      </dgm:t>
    </dgm:pt>
    <dgm:pt modelId="{270CA72D-87EF-4216-94A6-B5B64DBBCA91}" type="sibTrans" cxnId="{7A0C840F-D939-4500-A779-0A989C3E6722}">
      <dgm:prSet/>
      <dgm:spPr/>
      <dgm:t>
        <a:bodyPr/>
        <a:lstStyle/>
        <a:p>
          <a:endParaRPr lang="en-US"/>
        </a:p>
      </dgm:t>
    </dgm:pt>
    <dgm:pt modelId="{5547FFC9-412C-480A-9CE8-C38F5B390FC5}">
      <dgm:prSet/>
      <dgm:spPr>
        <a:noFill/>
        <a:ln w="88900">
          <a:solidFill>
            <a:srgbClr val="6EB4C2"/>
          </a:solidFill>
        </a:ln>
      </dgm:spPr>
      <dgm:t>
        <a:bodyPr/>
        <a:lstStyle/>
        <a:p>
          <a:pPr rtl="0"/>
          <a:r>
            <a:rPr lang="en-US" dirty="0">
              <a:solidFill>
                <a:schemeClr val="tx1"/>
              </a:solidFill>
              <a:latin typeface="Open Sans" charset="0"/>
              <a:ea typeface="Open Sans" charset="0"/>
              <a:cs typeface="Open Sans" charset="0"/>
            </a:rPr>
            <a:t>Focus specifically on groups or people and geographic areas </a:t>
          </a:r>
        </a:p>
      </dgm:t>
    </dgm:pt>
    <dgm:pt modelId="{AF941A8F-63E9-437D-80F0-F20CC8330B2F}" type="parTrans" cxnId="{23CC5CE0-0578-44D6-B91E-8F0C3C0F2157}">
      <dgm:prSet/>
      <dgm:spPr/>
      <dgm:t>
        <a:bodyPr/>
        <a:lstStyle/>
        <a:p>
          <a:endParaRPr lang="en-US"/>
        </a:p>
      </dgm:t>
    </dgm:pt>
    <dgm:pt modelId="{326E0590-3A2F-408D-8C2C-F59CBAF853CF}" type="sibTrans" cxnId="{23CC5CE0-0578-44D6-B91E-8F0C3C0F2157}">
      <dgm:prSet/>
      <dgm:spPr/>
      <dgm:t>
        <a:bodyPr/>
        <a:lstStyle/>
        <a:p>
          <a:endParaRPr lang="en-US"/>
        </a:p>
      </dgm:t>
    </dgm:pt>
    <dgm:pt modelId="{A35008FE-6822-47A1-B151-BBAF68368888}">
      <dgm:prSet/>
      <dgm:spPr>
        <a:noFill/>
        <a:ln w="88900">
          <a:solidFill>
            <a:srgbClr val="6EB4C2"/>
          </a:solidFill>
        </a:ln>
      </dgm:spPr>
      <dgm:t>
        <a:bodyPr/>
        <a:lstStyle/>
        <a:p>
          <a:pPr rtl="0"/>
          <a:r>
            <a:rPr lang="en-US" dirty="0">
              <a:solidFill>
                <a:schemeClr val="tx1"/>
              </a:solidFill>
              <a:latin typeface="Open Sans" charset="0"/>
              <a:ea typeface="Open Sans" charset="0"/>
              <a:cs typeface="Open Sans" charset="0"/>
            </a:rPr>
            <a:t>Looking for people with similar characteristics of your best employees</a:t>
          </a:r>
        </a:p>
      </dgm:t>
    </dgm:pt>
    <dgm:pt modelId="{6E47D227-318C-413F-9AEF-6D4969F28AA4}" type="parTrans" cxnId="{2C2DD2DE-2EE1-4220-BF3C-BCF88F9576F6}">
      <dgm:prSet/>
      <dgm:spPr/>
      <dgm:t>
        <a:bodyPr/>
        <a:lstStyle/>
        <a:p>
          <a:endParaRPr lang="en-US"/>
        </a:p>
      </dgm:t>
    </dgm:pt>
    <dgm:pt modelId="{09064EE9-A409-4C67-8FE4-C04C93C256C8}" type="sibTrans" cxnId="{2C2DD2DE-2EE1-4220-BF3C-BCF88F9576F6}">
      <dgm:prSet/>
      <dgm:spPr/>
      <dgm:t>
        <a:bodyPr/>
        <a:lstStyle/>
        <a:p>
          <a:endParaRPr lang="en-US"/>
        </a:p>
      </dgm:t>
    </dgm:pt>
    <dgm:pt modelId="{00A23BDD-C37B-42A7-A66D-B31653E838BE}">
      <dgm:prSet/>
      <dgm:spPr>
        <a:noFill/>
        <a:ln w="88900">
          <a:solidFill>
            <a:srgbClr val="6EB4C2"/>
          </a:solidFill>
        </a:ln>
      </dgm:spPr>
      <dgm:t>
        <a:bodyPr/>
        <a:lstStyle/>
        <a:p>
          <a:pPr rtl="0"/>
          <a:r>
            <a:rPr lang="en-US" dirty="0">
              <a:solidFill>
                <a:schemeClr val="tx1"/>
              </a:solidFill>
              <a:latin typeface="Open Sans" charset="0"/>
              <a:ea typeface="Open Sans" charset="0"/>
              <a:cs typeface="Open Sans" charset="0"/>
            </a:rPr>
            <a:t>Expanding your pool to increase pipeline</a:t>
          </a:r>
        </a:p>
      </dgm:t>
    </dgm:pt>
    <dgm:pt modelId="{BD562A5F-ED9C-49D7-BF32-3C9BF5D8A4D8}" type="parTrans" cxnId="{624D8BD7-791B-4B40-B692-3D8688687141}">
      <dgm:prSet/>
      <dgm:spPr/>
      <dgm:t>
        <a:bodyPr/>
        <a:lstStyle/>
        <a:p>
          <a:endParaRPr lang="en-US"/>
        </a:p>
      </dgm:t>
    </dgm:pt>
    <dgm:pt modelId="{725F631B-0FC4-4D2D-A760-C44FF07BC4A1}" type="sibTrans" cxnId="{624D8BD7-791B-4B40-B692-3D8688687141}">
      <dgm:prSet/>
      <dgm:spPr/>
      <dgm:t>
        <a:bodyPr/>
        <a:lstStyle/>
        <a:p>
          <a:endParaRPr lang="en-US"/>
        </a:p>
      </dgm:t>
    </dgm:pt>
    <dgm:pt modelId="{A2681137-3004-473B-8816-28B0FCDA13B3}">
      <dgm:prSet/>
      <dgm:spPr>
        <a:noFill/>
        <a:ln w="88900">
          <a:solidFill>
            <a:srgbClr val="6EB4C2"/>
          </a:solidFill>
        </a:ln>
      </dgm:spPr>
      <dgm:t>
        <a:bodyPr/>
        <a:lstStyle/>
        <a:p>
          <a:pPr rtl="0"/>
          <a:r>
            <a:rPr lang="en-US" dirty="0">
              <a:solidFill>
                <a:schemeClr val="tx1"/>
              </a:solidFill>
              <a:latin typeface="Open Sans" charset="0"/>
              <a:ea typeface="Open Sans" charset="0"/>
              <a:cs typeface="Open Sans" charset="0"/>
            </a:rPr>
            <a:t>Modify message about organization and job to appeal to target groups</a:t>
          </a:r>
        </a:p>
      </dgm:t>
    </dgm:pt>
    <dgm:pt modelId="{218C6D9A-3A7D-4258-9F67-81870765B6DF}" type="parTrans" cxnId="{A3C6AF4A-34FC-4EDC-A670-09C121A69263}">
      <dgm:prSet/>
      <dgm:spPr/>
      <dgm:t>
        <a:bodyPr/>
        <a:lstStyle/>
        <a:p>
          <a:endParaRPr lang="en-US"/>
        </a:p>
      </dgm:t>
    </dgm:pt>
    <dgm:pt modelId="{9F178339-5A9F-4E1C-97D5-5D2D292A4626}" type="sibTrans" cxnId="{A3C6AF4A-34FC-4EDC-A670-09C121A69263}">
      <dgm:prSet/>
      <dgm:spPr/>
      <dgm:t>
        <a:bodyPr/>
        <a:lstStyle/>
        <a:p>
          <a:endParaRPr lang="en-US"/>
        </a:p>
      </dgm:t>
    </dgm:pt>
    <dgm:pt modelId="{1AC07C01-1C6C-441F-AE0B-A770DC440578}" type="pres">
      <dgm:prSet presAssocID="{F8501087-2718-4FFB-90FF-82AD5FF4F95B}" presName="Name0" presStyleCnt="0">
        <dgm:presLayoutVars>
          <dgm:dir/>
          <dgm:resizeHandles val="exact"/>
        </dgm:presLayoutVars>
      </dgm:prSet>
      <dgm:spPr/>
    </dgm:pt>
    <dgm:pt modelId="{17C5A660-D728-4A02-A39B-6D34AF6A6BDD}" type="pres">
      <dgm:prSet presAssocID="{FE7451B1-357A-4603-9C05-A9184CFA81BC}" presName="node" presStyleLbl="node1" presStyleIdx="0" presStyleCnt="1">
        <dgm:presLayoutVars>
          <dgm:bulletEnabled val="1"/>
        </dgm:presLayoutVars>
      </dgm:prSet>
      <dgm:spPr/>
    </dgm:pt>
  </dgm:ptLst>
  <dgm:cxnLst>
    <dgm:cxn modelId="{7A0C840F-D939-4500-A779-0A989C3E6722}" srcId="{F8501087-2718-4FFB-90FF-82AD5FF4F95B}" destId="{FE7451B1-357A-4603-9C05-A9184CFA81BC}" srcOrd="0" destOrd="0" parTransId="{D963E27F-4400-479F-BAEF-B8A11534D9B0}" sibTransId="{270CA72D-87EF-4216-94A6-B5B64DBBCA91}"/>
    <dgm:cxn modelId="{C4807021-35DC-44CD-83EC-E7A4E75C9637}" type="presOf" srcId="{FE7451B1-357A-4603-9C05-A9184CFA81BC}" destId="{17C5A660-D728-4A02-A39B-6D34AF6A6BDD}" srcOrd="0" destOrd="0" presId="urn:microsoft.com/office/officeart/2005/8/layout/process1"/>
    <dgm:cxn modelId="{9AA8143C-FC30-447A-8FCA-F94193DBE980}" type="presOf" srcId="{F8501087-2718-4FFB-90FF-82AD5FF4F95B}" destId="{1AC07C01-1C6C-441F-AE0B-A770DC440578}" srcOrd="0" destOrd="0" presId="urn:microsoft.com/office/officeart/2005/8/layout/process1"/>
    <dgm:cxn modelId="{0260233E-9384-448F-8FD6-B61ADEBE4901}" type="presOf" srcId="{A35008FE-6822-47A1-B151-BBAF68368888}" destId="{17C5A660-D728-4A02-A39B-6D34AF6A6BDD}" srcOrd="0" destOrd="2" presId="urn:microsoft.com/office/officeart/2005/8/layout/process1"/>
    <dgm:cxn modelId="{A3C6AF4A-34FC-4EDC-A670-09C121A69263}" srcId="{FE7451B1-357A-4603-9C05-A9184CFA81BC}" destId="{A2681137-3004-473B-8816-28B0FCDA13B3}" srcOrd="3" destOrd="0" parTransId="{218C6D9A-3A7D-4258-9F67-81870765B6DF}" sibTransId="{9F178339-5A9F-4E1C-97D5-5D2D292A4626}"/>
    <dgm:cxn modelId="{6AE86CA8-8922-4297-9460-357B539B7C60}" type="presOf" srcId="{00A23BDD-C37B-42A7-A66D-B31653E838BE}" destId="{17C5A660-D728-4A02-A39B-6D34AF6A6BDD}" srcOrd="0" destOrd="3" presId="urn:microsoft.com/office/officeart/2005/8/layout/process1"/>
    <dgm:cxn modelId="{624D8BD7-791B-4B40-B692-3D8688687141}" srcId="{FE7451B1-357A-4603-9C05-A9184CFA81BC}" destId="{00A23BDD-C37B-42A7-A66D-B31653E838BE}" srcOrd="2" destOrd="0" parTransId="{BD562A5F-ED9C-49D7-BF32-3C9BF5D8A4D8}" sibTransId="{725F631B-0FC4-4D2D-A760-C44FF07BC4A1}"/>
    <dgm:cxn modelId="{2C2DD2DE-2EE1-4220-BF3C-BCF88F9576F6}" srcId="{FE7451B1-357A-4603-9C05-A9184CFA81BC}" destId="{A35008FE-6822-47A1-B151-BBAF68368888}" srcOrd="1" destOrd="0" parTransId="{6E47D227-318C-413F-9AEF-6D4969F28AA4}" sibTransId="{09064EE9-A409-4C67-8FE4-C04C93C256C8}"/>
    <dgm:cxn modelId="{23CC5CE0-0578-44D6-B91E-8F0C3C0F2157}" srcId="{FE7451B1-357A-4603-9C05-A9184CFA81BC}" destId="{5547FFC9-412C-480A-9CE8-C38F5B390FC5}" srcOrd="0" destOrd="0" parTransId="{AF941A8F-63E9-437D-80F0-F20CC8330B2F}" sibTransId="{326E0590-3A2F-408D-8C2C-F59CBAF853CF}"/>
    <dgm:cxn modelId="{DF786AFD-9B5E-4E4D-BA9E-57EE6313D922}" type="presOf" srcId="{A2681137-3004-473B-8816-28B0FCDA13B3}" destId="{17C5A660-D728-4A02-A39B-6D34AF6A6BDD}" srcOrd="0" destOrd="4" presId="urn:microsoft.com/office/officeart/2005/8/layout/process1"/>
    <dgm:cxn modelId="{C8E23BFF-2285-4D76-A14C-8A530936B5D5}" type="presOf" srcId="{5547FFC9-412C-480A-9CE8-C38F5B390FC5}" destId="{17C5A660-D728-4A02-A39B-6D34AF6A6BDD}" srcOrd="0" destOrd="1" presId="urn:microsoft.com/office/officeart/2005/8/layout/process1"/>
    <dgm:cxn modelId="{3902132E-6505-4A4A-9AAB-0A4C503256CD}" type="presParOf" srcId="{1AC07C01-1C6C-441F-AE0B-A770DC440578}" destId="{17C5A660-D728-4A02-A39B-6D34AF6A6BDD}"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11E0F3D-8EBF-4E2C-ABB5-819C586B1BD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5D6D401-7C14-4104-A005-42FB02DBBA7A}">
      <dgm:prSet custT="1"/>
      <dgm:spPr>
        <a:solidFill>
          <a:srgbClr val="5BBBD5"/>
        </a:solidFill>
      </dgm:spPr>
      <dgm:t>
        <a:bodyPr/>
        <a:lstStyle/>
        <a:p>
          <a:pPr rtl="0"/>
          <a:r>
            <a:rPr lang="en-US" sz="2800" b="0" i="0" dirty="0">
              <a:solidFill>
                <a:schemeClr val="tx1"/>
              </a:solidFill>
              <a:latin typeface="Open Sans" charset="0"/>
              <a:ea typeface="Open Sans" charset="0"/>
              <a:cs typeface="Open Sans" charset="0"/>
            </a:rPr>
            <a:t>Challenges</a:t>
          </a:r>
        </a:p>
      </dgm:t>
    </dgm:pt>
    <dgm:pt modelId="{E4173759-89BA-4277-ACD0-6D865E363665}" type="parTrans" cxnId="{FF39797F-63DA-4241-90DA-CBBC2521464E}">
      <dgm:prSet/>
      <dgm:spPr/>
      <dgm:t>
        <a:bodyPr/>
        <a:lstStyle/>
        <a:p>
          <a:endParaRPr lang="en-US"/>
        </a:p>
      </dgm:t>
    </dgm:pt>
    <dgm:pt modelId="{E18CF349-7994-4162-BF05-CE4E789FE9BC}" type="sibTrans" cxnId="{FF39797F-63DA-4241-90DA-CBBC2521464E}">
      <dgm:prSet/>
      <dgm:spPr/>
      <dgm:t>
        <a:bodyPr/>
        <a:lstStyle/>
        <a:p>
          <a:endParaRPr lang="en-US"/>
        </a:p>
      </dgm:t>
    </dgm:pt>
    <dgm:pt modelId="{60D3D35F-4B03-4C06-94EA-98E80CEF715B}">
      <dgm:prSet/>
      <dgm:spPr>
        <a:noFill/>
      </dgm:spPr>
      <dgm:t>
        <a:bodyPr/>
        <a:lstStyle/>
        <a:p>
          <a:pPr rtl="0"/>
          <a:r>
            <a:rPr lang="en-US" altLang="en-US" dirty="0">
              <a:latin typeface="Open Sans Light"/>
              <a:ea typeface="Open Sans Light"/>
              <a:cs typeface="Open Sans Light"/>
            </a:rPr>
            <a:t>Turnover rates too high</a:t>
          </a:r>
          <a:endParaRPr lang="en-US" dirty="0"/>
        </a:p>
      </dgm:t>
    </dgm:pt>
    <dgm:pt modelId="{9DFD3DD0-8F56-48A6-88C0-18F5070B2801}" type="parTrans" cxnId="{32EC83AE-8B1A-47E5-94C4-C27E992C0452}">
      <dgm:prSet/>
      <dgm:spPr/>
      <dgm:t>
        <a:bodyPr/>
        <a:lstStyle/>
        <a:p>
          <a:endParaRPr lang="en-US"/>
        </a:p>
      </dgm:t>
    </dgm:pt>
    <dgm:pt modelId="{C47E3B26-B61E-4E84-AA59-6C0421D569A6}" type="sibTrans" cxnId="{32EC83AE-8B1A-47E5-94C4-C27E992C0452}">
      <dgm:prSet/>
      <dgm:spPr/>
      <dgm:t>
        <a:bodyPr/>
        <a:lstStyle/>
        <a:p>
          <a:endParaRPr lang="en-US"/>
        </a:p>
      </dgm:t>
    </dgm:pt>
    <dgm:pt modelId="{6C54CFC6-3825-4F79-AA03-BB2FAD964EF5}">
      <dgm:prSet custT="1"/>
      <dgm:spPr>
        <a:solidFill>
          <a:srgbClr val="5DCBD7"/>
        </a:solidFill>
      </dgm:spPr>
      <dgm:t>
        <a:bodyPr/>
        <a:lstStyle/>
        <a:p>
          <a:pPr rtl="0"/>
          <a:r>
            <a:rPr lang="en-US" sz="2800" b="0" i="0" dirty="0">
              <a:solidFill>
                <a:schemeClr val="tx1"/>
              </a:solidFill>
              <a:latin typeface="Open Sans" charset="0"/>
              <a:ea typeface="Open Sans" charset="0"/>
              <a:cs typeface="Open Sans" charset="0"/>
            </a:rPr>
            <a:t>Intervention Strategies</a:t>
          </a:r>
        </a:p>
      </dgm:t>
    </dgm:pt>
    <dgm:pt modelId="{56A70511-B6D5-4ACB-BF4E-CB4B89653860}" type="parTrans" cxnId="{BB90AEB7-654D-4909-8B44-6989E93F9B37}">
      <dgm:prSet/>
      <dgm:spPr/>
      <dgm:t>
        <a:bodyPr/>
        <a:lstStyle/>
        <a:p>
          <a:endParaRPr lang="en-US"/>
        </a:p>
      </dgm:t>
    </dgm:pt>
    <dgm:pt modelId="{20DFF5F3-5B18-4FD6-8DC0-BBF96FB0E0FE}" type="sibTrans" cxnId="{BB90AEB7-654D-4909-8B44-6989E93F9B37}">
      <dgm:prSet/>
      <dgm:spPr/>
      <dgm:t>
        <a:bodyPr/>
        <a:lstStyle/>
        <a:p>
          <a:endParaRPr lang="en-US"/>
        </a:p>
      </dgm:t>
    </dgm:pt>
    <dgm:pt modelId="{A79A9608-E8C1-424E-BCAF-16BCCDE1EA4A}">
      <dgm:prSet/>
      <dgm:spPr>
        <a:noFill/>
      </dgm:spPr>
      <dgm:t>
        <a:bodyPr/>
        <a:lstStyle/>
        <a:p>
          <a:pPr rtl="0"/>
          <a:r>
            <a:rPr lang="en-US" altLang="en-US" dirty="0">
              <a:latin typeface="Open Sans Light"/>
              <a:ea typeface="Open Sans Light"/>
              <a:cs typeface="Open Sans Light"/>
            </a:rPr>
            <a:t>Improve selection practices</a:t>
          </a:r>
          <a:endParaRPr lang="en-US" dirty="0"/>
        </a:p>
      </dgm:t>
    </dgm:pt>
    <dgm:pt modelId="{2C64275A-4433-4A32-86CA-E369ECF89D02}" type="parTrans" cxnId="{B3B322FD-4BFB-4182-8C2D-44F01EA6FF40}">
      <dgm:prSet/>
      <dgm:spPr/>
      <dgm:t>
        <a:bodyPr/>
        <a:lstStyle/>
        <a:p>
          <a:endParaRPr lang="en-US"/>
        </a:p>
      </dgm:t>
    </dgm:pt>
    <dgm:pt modelId="{401FFD4E-966E-459F-8997-3617A9B08A3D}" type="sibTrans" cxnId="{B3B322FD-4BFB-4182-8C2D-44F01EA6FF40}">
      <dgm:prSet/>
      <dgm:spPr/>
      <dgm:t>
        <a:bodyPr/>
        <a:lstStyle/>
        <a:p>
          <a:endParaRPr lang="en-US"/>
        </a:p>
      </dgm:t>
    </dgm:pt>
    <dgm:pt modelId="{6DC6C109-0D8A-45E0-8623-AC3CD41DF4DF}">
      <dgm:prSet/>
      <dgm:spPr>
        <a:noFill/>
      </dgm:spPr>
      <dgm:t>
        <a:bodyPr/>
        <a:lstStyle/>
        <a:p>
          <a:pPr rtl="0"/>
          <a:r>
            <a:rPr lang="en-US" altLang="en-US" dirty="0">
              <a:latin typeface="Open Sans Light"/>
              <a:ea typeface="Open Sans Light"/>
              <a:cs typeface="Open Sans Light"/>
            </a:rPr>
            <a:t>New hires quit in 3-6 months</a:t>
          </a:r>
          <a:endParaRPr lang="en-US" dirty="0"/>
        </a:p>
      </dgm:t>
    </dgm:pt>
    <dgm:pt modelId="{B80FE51A-73F4-41C3-86C2-C34B347EDA50}" type="parTrans" cxnId="{EE9C8F59-F9AF-40A9-92E7-4177E1151402}">
      <dgm:prSet/>
      <dgm:spPr/>
      <dgm:t>
        <a:bodyPr/>
        <a:lstStyle/>
        <a:p>
          <a:endParaRPr lang="en-US"/>
        </a:p>
      </dgm:t>
    </dgm:pt>
    <dgm:pt modelId="{14A59DE3-DACE-48BC-9F4C-F09289B18201}" type="sibTrans" cxnId="{EE9C8F59-F9AF-40A9-92E7-4177E1151402}">
      <dgm:prSet/>
      <dgm:spPr/>
      <dgm:t>
        <a:bodyPr/>
        <a:lstStyle/>
        <a:p>
          <a:endParaRPr lang="en-US"/>
        </a:p>
      </dgm:t>
    </dgm:pt>
    <dgm:pt modelId="{E0F2F6C7-D6BC-41BB-9011-256136BFDD66}">
      <dgm:prSet/>
      <dgm:spPr>
        <a:noFill/>
      </dgm:spPr>
      <dgm:t>
        <a:bodyPr/>
        <a:lstStyle/>
        <a:p>
          <a:pPr rtl="0"/>
          <a:r>
            <a:rPr lang="en-US" altLang="en-US" dirty="0">
              <a:latin typeface="Open Sans Light"/>
              <a:ea typeface="Open Sans Light"/>
              <a:cs typeface="Open Sans Light"/>
            </a:rPr>
            <a:t>Unsure of job roles &amp; functions</a:t>
          </a:r>
          <a:endParaRPr lang="en-US" dirty="0"/>
        </a:p>
      </dgm:t>
    </dgm:pt>
    <dgm:pt modelId="{7ABBC8F5-4446-4D89-8616-0665D9DB8F2C}" type="parTrans" cxnId="{5A3F2344-F0ED-4783-9C1F-32C3989F43F8}">
      <dgm:prSet/>
      <dgm:spPr/>
      <dgm:t>
        <a:bodyPr/>
        <a:lstStyle/>
        <a:p>
          <a:endParaRPr lang="en-US"/>
        </a:p>
      </dgm:t>
    </dgm:pt>
    <dgm:pt modelId="{387CA4FA-AD17-43F3-9198-0514C9CC9B53}" type="sibTrans" cxnId="{5A3F2344-F0ED-4783-9C1F-32C3989F43F8}">
      <dgm:prSet/>
      <dgm:spPr/>
      <dgm:t>
        <a:bodyPr/>
        <a:lstStyle/>
        <a:p>
          <a:endParaRPr lang="en-US"/>
        </a:p>
      </dgm:t>
    </dgm:pt>
    <dgm:pt modelId="{36A58B83-CA38-42F6-AEE0-CECAB11B539A}">
      <dgm:prSet/>
      <dgm:spPr>
        <a:noFill/>
      </dgm:spPr>
      <dgm:t>
        <a:bodyPr/>
        <a:lstStyle/>
        <a:p>
          <a:r>
            <a:rPr lang="en-US" altLang="en-US" dirty="0">
              <a:latin typeface="Open Sans Light"/>
              <a:ea typeface="Open Sans Light"/>
              <a:cs typeface="Open Sans Light"/>
            </a:rPr>
            <a:t>Structured behavioral interviewing</a:t>
          </a:r>
        </a:p>
      </dgm:t>
    </dgm:pt>
    <dgm:pt modelId="{7F4CAFFF-0E9D-4DCE-9003-D0E1C969A254}" type="parTrans" cxnId="{582489C7-3E6D-4BF9-9732-636061B81627}">
      <dgm:prSet/>
      <dgm:spPr/>
      <dgm:t>
        <a:bodyPr/>
        <a:lstStyle/>
        <a:p>
          <a:endParaRPr lang="en-US"/>
        </a:p>
      </dgm:t>
    </dgm:pt>
    <dgm:pt modelId="{65917EF9-1BB4-4DE1-AE91-46973765AF84}" type="sibTrans" cxnId="{582489C7-3E6D-4BF9-9732-636061B81627}">
      <dgm:prSet/>
      <dgm:spPr/>
      <dgm:t>
        <a:bodyPr/>
        <a:lstStyle/>
        <a:p>
          <a:endParaRPr lang="en-US"/>
        </a:p>
      </dgm:t>
    </dgm:pt>
    <dgm:pt modelId="{CCF9C706-879C-40F4-8272-A6AB8BD5347D}">
      <dgm:prSet/>
      <dgm:spPr>
        <a:noFill/>
      </dgm:spPr>
      <dgm:t>
        <a:bodyPr/>
        <a:lstStyle/>
        <a:p>
          <a:r>
            <a:rPr lang="en-US" altLang="en-US" dirty="0">
              <a:latin typeface="Open Sans Light"/>
              <a:ea typeface="Open Sans Light"/>
              <a:cs typeface="Open Sans Light"/>
            </a:rPr>
            <a:t>Effective orientation</a:t>
          </a:r>
        </a:p>
      </dgm:t>
    </dgm:pt>
    <dgm:pt modelId="{1E1E55BE-BEFC-4536-985A-02A44F21605E}" type="parTrans" cxnId="{5FD813A8-BB2D-4819-A4D3-AD685322B304}">
      <dgm:prSet/>
      <dgm:spPr/>
      <dgm:t>
        <a:bodyPr/>
        <a:lstStyle/>
        <a:p>
          <a:endParaRPr lang="en-US"/>
        </a:p>
      </dgm:t>
    </dgm:pt>
    <dgm:pt modelId="{FB5E1194-F818-47E0-A002-3A0F3770B4BD}" type="sibTrans" cxnId="{5FD813A8-BB2D-4819-A4D3-AD685322B304}">
      <dgm:prSet/>
      <dgm:spPr/>
      <dgm:t>
        <a:bodyPr/>
        <a:lstStyle/>
        <a:p>
          <a:endParaRPr lang="en-US"/>
        </a:p>
      </dgm:t>
    </dgm:pt>
    <dgm:pt modelId="{332540FD-8643-4EA1-BBEC-B7BC31AA0F6A}">
      <dgm:prSet/>
      <dgm:spPr>
        <a:noFill/>
      </dgm:spPr>
      <dgm:t>
        <a:bodyPr/>
        <a:lstStyle/>
        <a:p>
          <a:pPr rtl="0"/>
          <a:r>
            <a:rPr lang="en-US" altLang="en-US" dirty="0">
              <a:latin typeface="Open Sans Light"/>
              <a:ea typeface="Open Sans Light"/>
              <a:cs typeface="Open Sans Light"/>
            </a:rPr>
            <a:t>Realistic job previews</a:t>
          </a:r>
        </a:p>
      </dgm:t>
    </dgm:pt>
    <dgm:pt modelId="{032BD49E-374F-42C9-BD48-FB0D337BD4C3}" type="parTrans" cxnId="{297493A0-492C-4879-9DA0-9EA3F7C6F8DA}">
      <dgm:prSet/>
      <dgm:spPr/>
      <dgm:t>
        <a:bodyPr/>
        <a:lstStyle/>
        <a:p>
          <a:endParaRPr lang="en-US"/>
        </a:p>
      </dgm:t>
    </dgm:pt>
    <dgm:pt modelId="{BDE12438-8EC4-4B4B-8028-B488842E391A}" type="sibTrans" cxnId="{297493A0-492C-4879-9DA0-9EA3F7C6F8DA}">
      <dgm:prSet/>
      <dgm:spPr/>
      <dgm:t>
        <a:bodyPr/>
        <a:lstStyle/>
        <a:p>
          <a:endParaRPr lang="en-US"/>
        </a:p>
      </dgm:t>
    </dgm:pt>
    <dgm:pt modelId="{5AF9A38C-CA7E-4A52-94FD-04BC19D7FB60}" type="pres">
      <dgm:prSet presAssocID="{511E0F3D-8EBF-4E2C-ABB5-819C586B1BD7}" presName="Name0" presStyleCnt="0">
        <dgm:presLayoutVars>
          <dgm:dir/>
          <dgm:animLvl val="lvl"/>
          <dgm:resizeHandles val="exact"/>
        </dgm:presLayoutVars>
      </dgm:prSet>
      <dgm:spPr/>
    </dgm:pt>
    <dgm:pt modelId="{78742C97-50E2-40D4-ACFA-2D1FA2B50A1F}" type="pres">
      <dgm:prSet presAssocID="{F5D6D401-7C14-4104-A005-42FB02DBBA7A}" presName="composite" presStyleCnt="0"/>
      <dgm:spPr/>
    </dgm:pt>
    <dgm:pt modelId="{5873918F-E669-4352-A508-41E02D0EEB97}" type="pres">
      <dgm:prSet presAssocID="{F5D6D401-7C14-4104-A005-42FB02DBBA7A}" presName="parTx" presStyleLbl="alignNode1" presStyleIdx="0" presStyleCnt="2">
        <dgm:presLayoutVars>
          <dgm:chMax val="0"/>
          <dgm:chPref val="0"/>
          <dgm:bulletEnabled val="1"/>
        </dgm:presLayoutVars>
      </dgm:prSet>
      <dgm:spPr/>
    </dgm:pt>
    <dgm:pt modelId="{C89DDAB9-F468-442E-950F-8E45D9B796C2}" type="pres">
      <dgm:prSet presAssocID="{F5D6D401-7C14-4104-A005-42FB02DBBA7A}" presName="desTx" presStyleLbl="alignAccFollowNode1" presStyleIdx="0" presStyleCnt="2">
        <dgm:presLayoutVars>
          <dgm:bulletEnabled val="1"/>
        </dgm:presLayoutVars>
      </dgm:prSet>
      <dgm:spPr/>
    </dgm:pt>
    <dgm:pt modelId="{72C12AA1-B8BB-4AD8-A052-35119B79EF48}" type="pres">
      <dgm:prSet presAssocID="{E18CF349-7994-4162-BF05-CE4E789FE9BC}" presName="space" presStyleCnt="0"/>
      <dgm:spPr/>
    </dgm:pt>
    <dgm:pt modelId="{6270D6DA-0ED2-4E42-BE1E-EE9C6114A8F5}" type="pres">
      <dgm:prSet presAssocID="{6C54CFC6-3825-4F79-AA03-BB2FAD964EF5}" presName="composite" presStyleCnt="0"/>
      <dgm:spPr/>
    </dgm:pt>
    <dgm:pt modelId="{B05FB819-2036-4647-9E97-F37413ACBBA6}" type="pres">
      <dgm:prSet presAssocID="{6C54CFC6-3825-4F79-AA03-BB2FAD964EF5}" presName="parTx" presStyleLbl="alignNode1" presStyleIdx="1" presStyleCnt="2">
        <dgm:presLayoutVars>
          <dgm:chMax val="0"/>
          <dgm:chPref val="0"/>
          <dgm:bulletEnabled val="1"/>
        </dgm:presLayoutVars>
      </dgm:prSet>
      <dgm:spPr/>
    </dgm:pt>
    <dgm:pt modelId="{6A9089C6-538B-46DD-8BB2-578336C5586E}" type="pres">
      <dgm:prSet presAssocID="{6C54CFC6-3825-4F79-AA03-BB2FAD964EF5}" presName="desTx" presStyleLbl="alignAccFollowNode1" presStyleIdx="1" presStyleCnt="2">
        <dgm:presLayoutVars>
          <dgm:bulletEnabled val="1"/>
        </dgm:presLayoutVars>
      </dgm:prSet>
      <dgm:spPr/>
    </dgm:pt>
  </dgm:ptLst>
  <dgm:cxnLst>
    <dgm:cxn modelId="{6F879332-7BF3-4567-BDA8-DFB5B57ABA17}" type="presOf" srcId="{E0F2F6C7-D6BC-41BB-9011-256136BFDD66}" destId="{C89DDAB9-F468-442E-950F-8E45D9B796C2}" srcOrd="0" destOrd="2" presId="urn:microsoft.com/office/officeart/2005/8/layout/hList1"/>
    <dgm:cxn modelId="{203AFB33-20A2-4ACA-B791-7528BC373C1C}" type="presOf" srcId="{36A58B83-CA38-42F6-AEE0-CECAB11B539A}" destId="{6A9089C6-538B-46DD-8BB2-578336C5586E}" srcOrd="0" destOrd="1" presId="urn:microsoft.com/office/officeart/2005/8/layout/hList1"/>
    <dgm:cxn modelId="{5A3F2344-F0ED-4783-9C1F-32C3989F43F8}" srcId="{F5D6D401-7C14-4104-A005-42FB02DBBA7A}" destId="{E0F2F6C7-D6BC-41BB-9011-256136BFDD66}" srcOrd="2" destOrd="0" parTransId="{7ABBC8F5-4446-4D89-8616-0665D9DB8F2C}" sibTransId="{387CA4FA-AD17-43F3-9198-0514C9CC9B53}"/>
    <dgm:cxn modelId="{3A02814B-C9A4-4B1B-86F1-998A5B5F6673}" type="presOf" srcId="{CCF9C706-879C-40F4-8272-A6AB8BD5347D}" destId="{6A9089C6-538B-46DD-8BB2-578336C5586E}" srcOrd="0" destOrd="3" presId="urn:microsoft.com/office/officeart/2005/8/layout/hList1"/>
    <dgm:cxn modelId="{C0265079-B903-4BB4-8A4E-1A6EB484E3DF}" type="presOf" srcId="{F5D6D401-7C14-4104-A005-42FB02DBBA7A}" destId="{5873918F-E669-4352-A508-41E02D0EEB97}" srcOrd="0" destOrd="0" presId="urn:microsoft.com/office/officeart/2005/8/layout/hList1"/>
    <dgm:cxn modelId="{EE9C8F59-F9AF-40A9-92E7-4177E1151402}" srcId="{F5D6D401-7C14-4104-A005-42FB02DBBA7A}" destId="{6DC6C109-0D8A-45E0-8623-AC3CD41DF4DF}" srcOrd="1" destOrd="0" parTransId="{B80FE51A-73F4-41C3-86C2-C34B347EDA50}" sibTransId="{14A59DE3-DACE-48BC-9F4C-F09289B18201}"/>
    <dgm:cxn modelId="{FF39797F-63DA-4241-90DA-CBBC2521464E}" srcId="{511E0F3D-8EBF-4E2C-ABB5-819C586B1BD7}" destId="{F5D6D401-7C14-4104-A005-42FB02DBBA7A}" srcOrd="0" destOrd="0" parTransId="{E4173759-89BA-4277-ACD0-6D865E363665}" sibTransId="{E18CF349-7994-4162-BF05-CE4E789FE9BC}"/>
    <dgm:cxn modelId="{02CB2C86-15F8-46C8-A224-1731CBE2326B}" type="presOf" srcId="{6DC6C109-0D8A-45E0-8623-AC3CD41DF4DF}" destId="{C89DDAB9-F468-442E-950F-8E45D9B796C2}" srcOrd="0" destOrd="1" presId="urn:microsoft.com/office/officeart/2005/8/layout/hList1"/>
    <dgm:cxn modelId="{AE3E0C87-D4A5-4AEB-B78F-718E85CB176A}" type="presOf" srcId="{6C54CFC6-3825-4F79-AA03-BB2FAD964EF5}" destId="{B05FB819-2036-4647-9E97-F37413ACBBA6}" srcOrd="0" destOrd="0" presId="urn:microsoft.com/office/officeart/2005/8/layout/hList1"/>
    <dgm:cxn modelId="{8DA99999-2A38-4E1C-8635-3C724A55B95F}" type="presOf" srcId="{60D3D35F-4B03-4C06-94EA-98E80CEF715B}" destId="{C89DDAB9-F468-442E-950F-8E45D9B796C2}" srcOrd="0" destOrd="0" presId="urn:microsoft.com/office/officeart/2005/8/layout/hList1"/>
    <dgm:cxn modelId="{297493A0-492C-4879-9DA0-9EA3F7C6F8DA}" srcId="{6C54CFC6-3825-4F79-AA03-BB2FAD964EF5}" destId="{332540FD-8643-4EA1-BBEC-B7BC31AA0F6A}" srcOrd="2" destOrd="0" parTransId="{032BD49E-374F-42C9-BD48-FB0D337BD4C3}" sibTransId="{BDE12438-8EC4-4B4B-8028-B488842E391A}"/>
    <dgm:cxn modelId="{8209EFA3-31F6-4F5A-B2A8-42160A3827AC}" type="presOf" srcId="{332540FD-8643-4EA1-BBEC-B7BC31AA0F6A}" destId="{6A9089C6-538B-46DD-8BB2-578336C5586E}" srcOrd="0" destOrd="2" presId="urn:microsoft.com/office/officeart/2005/8/layout/hList1"/>
    <dgm:cxn modelId="{881C02A7-595E-4319-AF2E-A38A445C87B2}" type="presOf" srcId="{511E0F3D-8EBF-4E2C-ABB5-819C586B1BD7}" destId="{5AF9A38C-CA7E-4A52-94FD-04BC19D7FB60}" srcOrd="0" destOrd="0" presId="urn:microsoft.com/office/officeart/2005/8/layout/hList1"/>
    <dgm:cxn modelId="{5FD813A8-BB2D-4819-A4D3-AD685322B304}" srcId="{6C54CFC6-3825-4F79-AA03-BB2FAD964EF5}" destId="{CCF9C706-879C-40F4-8272-A6AB8BD5347D}" srcOrd="3" destOrd="0" parTransId="{1E1E55BE-BEFC-4536-985A-02A44F21605E}" sibTransId="{FB5E1194-F818-47E0-A002-3A0F3770B4BD}"/>
    <dgm:cxn modelId="{32EC83AE-8B1A-47E5-94C4-C27E992C0452}" srcId="{F5D6D401-7C14-4104-A005-42FB02DBBA7A}" destId="{60D3D35F-4B03-4C06-94EA-98E80CEF715B}" srcOrd="0" destOrd="0" parTransId="{9DFD3DD0-8F56-48A6-88C0-18F5070B2801}" sibTransId="{C47E3B26-B61E-4E84-AA59-6C0421D569A6}"/>
    <dgm:cxn modelId="{BB90AEB7-654D-4909-8B44-6989E93F9B37}" srcId="{511E0F3D-8EBF-4E2C-ABB5-819C586B1BD7}" destId="{6C54CFC6-3825-4F79-AA03-BB2FAD964EF5}" srcOrd="1" destOrd="0" parTransId="{56A70511-B6D5-4ACB-BF4E-CB4B89653860}" sibTransId="{20DFF5F3-5B18-4FD6-8DC0-BBF96FB0E0FE}"/>
    <dgm:cxn modelId="{582489C7-3E6D-4BF9-9732-636061B81627}" srcId="{6C54CFC6-3825-4F79-AA03-BB2FAD964EF5}" destId="{36A58B83-CA38-42F6-AEE0-CECAB11B539A}" srcOrd="1" destOrd="0" parTransId="{7F4CAFFF-0E9D-4DCE-9003-D0E1C969A254}" sibTransId="{65917EF9-1BB4-4DE1-AE91-46973765AF84}"/>
    <dgm:cxn modelId="{58817FF6-363A-4584-AB21-F008DE73FA1F}" type="presOf" srcId="{A79A9608-E8C1-424E-BCAF-16BCCDE1EA4A}" destId="{6A9089C6-538B-46DD-8BB2-578336C5586E}" srcOrd="0" destOrd="0" presId="urn:microsoft.com/office/officeart/2005/8/layout/hList1"/>
    <dgm:cxn modelId="{B3B322FD-4BFB-4182-8C2D-44F01EA6FF40}" srcId="{6C54CFC6-3825-4F79-AA03-BB2FAD964EF5}" destId="{A79A9608-E8C1-424E-BCAF-16BCCDE1EA4A}" srcOrd="0" destOrd="0" parTransId="{2C64275A-4433-4A32-86CA-E369ECF89D02}" sibTransId="{401FFD4E-966E-459F-8997-3617A9B08A3D}"/>
    <dgm:cxn modelId="{0C0400AB-7E22-4BF8-94BC-5EFAD98ADF83}" type="presParOf" srcId="{5AF9A38C-CA7E-4A52-94FD-04BC19D7FB60}" destId="{78742C97-50E2-40D4-ACFA-2D1FA2B50A1F}" srcOrd="0" destOrd="0" presId="urn:microsoft.com/office/officeart/2005/8/layout/hList1"/>
    <dgm:cxn modelId="{4F526AF4-3741-4192-B262-A7D4C8957CA7}" type="presParOf" srcId="{78742C97-50E2-40D4-ACFA-2D1FA2B50A1F}" destId="{5873918F-E669-4352-A508-41E02D0EEB97}" srcOrd="0" destOrd="0" presId="urn:microsoft.com/office/officeart/2005/8/layout/hList1"/>
    <dgm:cxn modelId="{C06C2991-E9E5-4AE1-BBD0-2ED7A06A62DC}" type="presParOf" srcId="{78742C97-50E2-40D4-ACFA-2D1FA2B50A1F}" destId="{C89DDAB9-F468-442E-950F-8E45D9B796C2}" srcOrd="1" destOrd="0" presId="urn:microsoft.com/office/officeart/2005/8/layout/hList1"/>
    <dgm:cxn modelId="{4FCDD9D1-8966-4007-991D-A3775352B296}" type="presParOf" srcId="{5AF9A38C-CA7E-4A52-94FD-04BC19D7FB60}" destId="{72C12AA1-B8BB-4AD8-A052-35119B79EF48}" srcOrd="1" destOrd="0" presId="urn:microsoft.com/office/officeart/2005/8/layout/hList1"/>
    <dgm:cxn modelId="{3D13BFFF-D727-4F91-92D7-20F0FCEE4487}" type="presParOf" srcId="{5AF9A38C-CA7E-4A52-94FD-04BC19D7FB60}" destId="{6270D6DA-0ED2-4E42-BE1E-EE9C6114A8F5}" srcOrd="2" destOrd="0" presId="urn:microsoft.com/office/officeart/2005/8/layout/hList1"/>
    <dgm:cxn modelId="{CCBCB223-0FF1-4C5E-8702-DE3A6C98E011}" type="presParOf" srcId="{6270D6DA-0ED2-4E42-BE1E-EE9C6114A8F5}" destId="{B05FB819-2036-4647-9E97-F37413ACBBA6}" srcOrd="0" destOrd="0" presId="urn:microsoft.com/office/officeart/2005/8/layout/hList1"/>
    <dgm:cxn modelId="{0256411E-1343-40C0-BC51-AFE1AF5399A7}" type="presParOf" srcId="{6270D6DA-0ED2-4E42-BE1E-EE9C6114A8F5}" destId="{6A9089C6-538B-46DD-8BB2-578336C5586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3600" dirty="0">
              <a:solidFill>
                <a:schemeClr val="tx1"/>
              </a:solidFill>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3600" dirty="0">
              <a:solidFill>
                <a:schemeClr val="tx1"/>
              </a:solidFill>
              <a:latin typeface="Calibri Light" panose="020F0302020204030204"/>
            </a:rPr>
            <a:t>Targeted Marketing</a:t>
          </a:r>
          <a:endParaRPr lang="en-US" sz="3600" dirty="0">
            <a:solidFill>
              <a:schemeClr val="tx1"/>
            </a:solidFill>
          </a:endParaRP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3600" dirty="0">
              <a:solidFill>
                <a:schemeClr val="tx1"/>
              </a:solidFill>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4">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4"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4">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3" presStyleCnt="4" custLinFactNeighborX="-5392" custLinFactNeighborY="2578">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3" destOrd="0" parTransId="{7D0D2B64-E3A0-4DA5-A0E8-0537496EC21A}" sibTransId="{4BDA23B6-7D47-4743-94F7-856CEEF1E41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178CCF2A-C4CD-4029-81D3-324CF60F5EF7}" type="presParOf" srcId="{75AE1CE9-F5A2-4655-B583-FECBF979DF3D}" destId="{41011675-63F1-43C1-B0B4-AE28DBEAB14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F386B3-B6C0-4AC5-9CA0-4AFF9B7A6C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DB0A3F0-3D95-43BD-81B0-3C3C5BD83915}">
      <dgm:prSet/>
      <dgm:spPr>
        <a:solidFill>
          <a:srgbClr val="5DCBD7"/>
        </a:solidFill>
      </dgm:spPr>
      <dgm:t>
        <a:bodyPr/>
        <a:lstStyle/>
        <a:p>
          <a:pPr rtl="0"/>
          <a:r>
            <a:rPr lang="en-US" dirty="0">
              <a:solidFill>
                <a:schemeClr val="tx1"/>
              </a:solidFill>
            </a:rPr>
            <a:t>Recruitment or Referral </a:t>
          </a:r>
          <a:r>
            <a:rPr lang="en-US" dirty="0">
              <a:solidFill>
                <a:schemeClr val="tx1"/>
              </a:solidFill>
              <a:latin typeface="Calibri Light" panose="020F0302020204030204"/>
            </a:rPr>
            <a:t>Bonus</a:t>
          </a:r>
          <a:endParaRPr lang="en-US" dirty="0">
            <a:solidFill>
              <a:schemeClr val="tx1"/>
            </a:solidFill>
          </a:endParaRPr>
        </a:p>
      </dgm:t>
    </dgm:pt>
    <dgm:pt modelId="{55C33513-7B59-423A-806B-700307FDCF17}" type="parTrans" cxnId="{6C6C453B-0252-4D7B-8D70-98B1EB5F2B42}">
      <dgm:prSet/>
      <dgm:spPr/>
      <dgm:t>
        <a:bodyPr/>
        <a:lstStyle/>
        <a:p>
          <a:endParaRPr lang="en-US"/>
        </a:p>
      </dgm:t>
    </dgm:pt>
    <dgm:pt modelId="{FDC6AB82-A758-4300-82E8-7227CB380E3F}" type="sibTrans" cxnId="{6C6C453B-0252-4D7B-8D70-98B1EB5F2B42}">
      <dgm:prSet/>
      <dgm:spPr/>
      <dgm:t>
        <a:bodyPr/>
        <a:lstStyle/>
        <a:p>
          <a:endParaRPr lang="en-US"/>
        </a:p>
      </dgm:t>
    </dgm:pt>
    <dgm:pt modelId="{0849B7DB-A4B6-47BB-9B21-28E8B83ED5BD}">
      <dgm:prSet/>
      <dgm:spPr>
        <a:noFill/>
        <a:ln w="76200">
          <a:solidFill>
            <a:srgbClr val="6EB4C2">
              <a:alpha val="89804"/>
            </a:srgbClr>
          </a:solidFill>
        </a:ln>
      </dgm:spPr>
      <dgm:t>
        <a:bodyPr lIns="365760"/>
        <a:lstStyle/>
        <a:p>
          <a:pPr rtl="0"/>
          <a:r>
            <a:rPr lang="en-US" dirty="0">
              <a:latin typeface="Open Sans" charset="0"/>
              <a:ea typeface="Open Sans" charset="0"/>
              <a:cs typeface="Open Sans" charset="0"/>
            </a:rPr>
            <a:t>Bonus to existing employees for referring a new hire</a:t>
          </a:r>
        </a:p>
      </dgm:t>
    </dgm:pt>
    <dgm:pt modelId="{26D66E50-6AC8-4652-BAD1-560E4AC0F243}" type="parTrans" cxnId="{F83E3F95-2180-4BDC-BC00-0825823D5E17}">
      <dgm:prSet/>
      <dgm:spPr/>
      <dgm:t>
        <a:bodyPr/>
        <a:lstStyle/>
        <a:p>
          <a:endParaRPr lang="en-US"/>
        </a:p>
      </dgm:t>
    </dgm:pt>
    <dgm:pt modelId="{8AB6AE5C-80AD-4BB5-AD27-7FD5B1A781A0}" type="sibTrans" cxnId="{F83E3F95-2180-4BDC-BC00-0825823D5E17}">
      <dgm:prSet/>
      <dgm:spPr/>
      <dgm:t>
        <a:bodyPr/>
        <a:lstStyle/>
        <a:p>
          <a:endParaRPr lang="en-US"/>
        </a:p>
      </dgm:t>
    </dgm:pt>
    <dgm:pt modelId="{6BB69A1D-CEEF-4089-9A1E-2DBEFD15116A}">
      <dgm:prSet/>
      <dgm:spPr>
        <a:noFill/>
        <a:ln w="76200">
          <a:solidFill>
            <a:srgbClr val="6EB4C2">
              <a:alpha val="89804"/>
            </a:srgbClr>
          </a:solidFill>
        </a:ln>
      </dgm:spPr>
      <dgm:t>
        <a:bodyPr lIns="365760"/>
        <a:lstStyle/>
        <a:p>
          <a:pPr rtl="0"/>
          <a:r>
            <a:rPr lang="en-US" dirty="0">
              <a:latin typeface="Open Sans" charset="0"/>
              <a:ea typeface="Open Sans" charset="0"/>
              <a:cs typeface="Open Sans" charset="0"/>
            </a:rPr>
            <a:t>Additional bonus when milestones are meet by new employee</a:t>
          </a:r>
        </a:p>
      </dgm:t>
    </dgm:pt>
    <dgm:pt modelId="{DAAA4DCC-490B-4B21-BFFC-157C3F9C26BA}" type="parTrans" cxnId="{F8DF81D8-C0EE-4729-8E1C-9133D127505C}">
      <dgm:prSet/>
      <dgm:spPr/>
      <dgm:t>
        <a:bodyPr/>
        <a:lstStyle/>
        <a:p>
          <a:endParaRPr lang="en-US"/>
        </a:p>
      </dgm:t>
    </dgm:pt>
    <dgm:pt modelId="{6A0110F1-F1A2-4ACE-8B54-61221C4548FA}" type="sibTrans" cxnId="{F8DF81D8-C0EE-4729-8E1C-9133D127505C}">
      <dgm:prSet/>
      <dgm:spPr/>
      <dgm:t>
        <a:bodyPr/>
        <a:lstStyle/>
        <a:p>
          <a:endParaRPr lang="en-US"/>
        </a:p>
      </dgm:t>
    </dgm:pt>
    <dgm:pt modelId="{615A8693-7777-4B94-8BDC-602FBB39D548}">
      <dgm:prSet/>
      <dgm:spPr>
        <a:noFill/>
        <a:ln w="76200">
          <a:solidFill>
            <a:srgbClr val="6EB4C2">
              <a:alpha val="89804"/>
            </a:srgbClr>
          </a:solidFill>
        </a:ln>
      </dgm:spPr>
      <dgm:t>
        <a:bodyPr lIns="365760"/>
        <a:lstStyle/>
        <a:p>
          <a:pPr rtl="0"/>
          <a:r>
            <a:rPr lang="en-US" dirty="0">
              <a:latin typeface="Open Sans" charset="0"/>
              <a:ea typeface="Open Sans" charset="0"/>
              <a:cs typeface="Open Sans" charset="0"/>
            </a:rPr>
            <a:t>Transparency and market to existing employees how much they will get paid and when </a:t>
          </a:r>
        </a:p>
      </dgm:t>
    </dgm:pt>
    <dgm:pt modelId="{7EEECA60-847C-4FBD-A02B-4AB3348BB3B0}" type="parTrans" cxnId="{1BE748A6-F256-4467-BBF1-3185CCBF2F24}">
      <dgm:prSet/>
      <dgm:spPr/>
      <dgm:t>
        <a:bodyPr/>
        <a:lstStyle/>
        <a:p>
          <a:endParaRPr lang="en-US"/>
        </a:p>
      </dgm:t>
    </dgm:pt>
    <dgm:pt modelId="{66ADBE14-A0CC-4CFA-83D6-3644D5621EEB}" type="sibTrans" cxnId="{1BE748A6-F256-4467-BBF1-3185CCBF2F24}">
      <dgm:prSet/>
      <dgm:spPr/>
      <dgm:t>
        <a:bodyPr/>
        <a:lstStyle/>
        <a:p>
          <a:endParaRPr lang="en-US"/>
        </a:p>
      </dgm:t>
    </dgm:pt>
    <dgm:pt modelId="{2B1966B8-B052-487C-8244-7BCC2268FFCC}">
      <dgm:prSet/>
      <dgm:spPr>
        <a:solidFill>
          <a:srgbClr val="5DC8D7"/>
        </a:solidFill>
      </dgm:spPr>
      <dgm:t>
        <a:bodyPr/>
        <a:lstStyle/>
        <a:p>
          <a:pPr rtl="0"/>
          <a:r>
            <a:rPr lang="en-US" dirty="0">
              <a:solidFill>
                <a:schemeClr val="tx1"/>
              </a:solidFill>
            </a:rPr>
            <a:t>Hiring </a:t>
          </a:r>
          <a:r>
            <a:rPr lang="en-US" dirty="0">
              <a:solidFill>
                <a:schemeClr val="tx1"/>
              </a:solidFill>
              <a:latin typeface="Calibri Light" panose="020F0302020204030204"/>
            </a:rPr>
            <a:t>Bonus</a:t>
          </a:r>
          <a:r>
            <a:rPr lang="en-US" dirty="0">
              <a:solidFill>
                <a:schemeClr val="tx1"/>
              </a:solidFill>
            </a:rPr>
            <a:t> (New Hire)</a:t>
          </a:r>
        </a:p>
      </dgm:t>
    </dgm:pt>
    <dgm:pt modelId="{0A14F91F-3F56-46F1-BC87-B0D96D6CAB7A}" type="parTrans" cxnId="{36873562-7A36-4A02-B341-41FFC21B5363}">
      <dgm:prSet/>
      <dgm:spPr/>
      <dgm:t>
        <a:bodyPr/>
        <a:lstStyle/>
        <a:p>
          <a:endParaRPr lang="en-US"/>
        </a:p>
      </dgm:t>
    </dgm:pt>
    <dgm:pt modelId="{AD0E62AD-A458-4DA5-A4BD-3FA0380F6BA6}" type="sibTrans" cxnId="{36873562-7A36-4A02-B341-41FFC21B5363}">
      <dgm:prSet/>
      <dgm:spPr/>
      <dgm:t>
        <a:bodyPr/>
        <a:lstStyle/>
        <a:p>
          <a:endParaRPr lang="en-US"/>
        </a:p>
      </dgm:t>
    </dgm:pt>
    <dgm:pt modelId="{5FA394B5-B1A4-44E0-B998-C04F11879560}">
      <dgm:prSet custT="1"/>
      <dgm:spPr>
        <a:noFill/>
        <a:ln w="76200">
          <a:solidFill>
            <a:srgbClr val="6EB4C2"/>
          </a:solidFill>
        </a:ln>
      </dgm:spPr>
      <dgm:t>
        <a:bodyPr lIns="365760"/>
        <a:lstStyle/>
        <a:p>
          <a:pPr rtl="0"/>
          <a:r>
            <a:rPr lang="en-US" sz="2000" dirty="0">
              <a:latin typeface="Open Sans"/>
              <a:ea typeface="Open Sans" charset="0"/>
              <a:cs typeface="Open Sans" charset="0"/>
            </a:rPr>
            <a:t>Bonuses given to new hire at the time of hire</a:t>
          </a:r>
        </a:p>
      </dgm:t>
    </dgm:pt>
    <dgm:pt modelId="{16D1A652-7E11-4844-8869-AEB05B6890F3}" type="parTrans" cxnId="{BA6E1518-652A-44A1-844C-803BB4BB6C43}">
      <dgm:prSet/>
      <dgm:spPr/>
      <dgm:t>
        <a:bodyPr/>
        <a:lstStyle/>
        <a:p>
          <a:endParaRPr lang="en-US"/>
        </a:p>
      </dgm:t>
    </dgm:pt>
    <dgm:pt modelId="{C5B16B15-6C17-4FA4-88AE-7F52D72B9BB1}" type="sibTrans" cxnId="{BA6E1518-652A-44A1-844C-803BB4BB6C43}">
      <dgm:prSet/>
      <dgm:spPr/>
      <dgm:t>
        <a:bodyPr/>
        <a:lstStyle/>
        <a:p>
          <a:endParaRPr lang="en-US"/>
        </a:p>
      </dgm:t>
    </dgm:pt>
    <dgm:pt modelId="{26E69523-0769-4CCB-8ADE-6501CC182301}">
      <dgm:prSet custT="1"/>
      <dgm:spPr>
        <a:noFill/>
        <a:ln w="76200">
          <a:solidFill>
            <a:srgbClr val="6EB4C2"/>
          </a:solidFill>
        </a:ln>
      </dgm:spPr>
      <dgm:t>
        <a:bodyPr lIns="365760"/>
        <a:lstStyle/>
        <a:p>
          <a:pPr rtl="0"/>
          <a:r>
            <a:rPr lang="en-US" sz="2000" dirty="0">
              <a:latin typeface="Open Sans" charset="0"/>
              <a:ea typeface="Open Sans" charset="0"/>
              <a:cs typeface="Open Sans" charset="0"/>
            </a:rPr>
            <a:t>Trying to get them in your door before they go to another door</a:t>
          </a:r>
        </a:p>
      </dgm:t>
    </dgm:pt>
    <dgm:pt modelId="{8EC31D29-8D17-437A-9619-ACBE67516DB8}" type="parTrans" cxnId="{386B28C9-8336-4971-A0F2-DB016B0A6D8E}">
      <dgm:prSet/>
      <dgm:spPr/>
      <dgm:t>
        <a:bodyPr/>
        <a:lstStyle/>
        <a:p>
          <a:endParaRPr lang="en-US"/>
        </a:p>
      </dgm:t>
    </dgm:pt>
    <dgm:pt modelId="{52093237-A8A7-452E-A0AF-2B5433AB4BBF}" type="sibTrans" cxnId="{386B28C9-8336-4971-A0F2-DB016B0A6D8E}">
      <dgm:prSet/>
      <dgm:spPr/>
      <dgm:t>
        <a:bodyPr/>
        <a:lstStyle/>
        <a:p>
          <a:endParaRPr lang="en-US"/>
        </a:p>
      </dgm:t>
    </dgm:pt>
    <dgm:pt modelId="{CA8C8821-4178-4257-8DAC-8C23ECD9B810}">
      <dgm:prSet custT="1"/>
      <dgm:spPr>
        <a:noFill/>
        <a:ln w="76200">
          <a:solidFill>
            <a:srgbClr val="6EB4C2"/>
          </a:solidFill>
        </a:ln>
      </dgm:spPr>
      <dgm:t>
        <a:bodyPr lIns="365760"/>
        <a:lstStyle/>
        <a:p>
          <a:pPr rtl="0"/>
          <a:r>
            <a:rPr lang="en-US" sz="2000" dirty="0">
              <a:latin typeface="Open Sans" charset="0"/>
              <a:ea typeface="Open Sans" charset="0"/>
              <a:cs typeface="Open Sans" charset="0"/>
            </a:rPr>
            <a:t>Additional bonus when milestones met</a:t>
          </a:r>
        </a:p>
      </dgm:t>
    </dgm:pt>
    <dgm:pt modelId="{DD5ABEFE-173F-4A5E-A3A9-00E1E73C0757}" type="parTrans" cxnId="{D29EA863-905C-4B05-B721-8E0EB29FB9A4}">
      <dgm:prSet/>
      <dgm:spPr/>
      <dgm:t>
        <a:bodyPr/>
        <a:lstStyle/>
        <a:p>
          <a:endParaRPr lang="en-US"/>
        </a:p>
      </dgm:t>
    </dgm:pt>
    <dgm:pt modelId="{48F1ACB3-121E-4E8B-ABDE-247E74020BE3}" type="sibTrans" cxnId="{D29EA863-905C-4B05-B721-8E0EB29FB9A4}">
      <dgm:prSet/>
      <dgm:spPr/>
      <dgm:t>
        <a:bodyPr/>
        <a:lstStyle/>
        <a:p>
          <a:endParaRPr lang="en-US"/>
        </a:p>
      </dgm:t>
    </dgm:pt>
    <dgm:pt modelId="{30CB77B1-9DCA-4652-A527-642DD1B72075}" type="pres">
      <dgm:prSet presAssocID="{7BF386B3-B6C0-4AC5-9CA0-4AFF9B7A6C29}" presName="Name0" presStyleCnt="0">
        <dgm:presLayoutVars>
          <dgm:dir/>
          <dgm:animLvl val="lvl"/>
          <dgm:resizeHandles val="exact"/>
        </dgm:presLayoutVars>
      </dgm:prSet>
      <dgm:spPr/>
    </dgm:pt>
    <dgm:pt modelId="{624F3AB2-AF4C-4E0E-BC49-02A92E9D4073}" type="pres">
      <dgm:prSet presAssocID="{DDB0A3F0-3D95-43BD-81B0-3C3C5BD83915}" presName="linNode" presStyleCnt="0"/>
      <dgm:spPr/>
    </dgm:pt>
    <dgm:pt modelId="{55CDEE61-8C53-4F5F-80B2-8B980D94870D}" type="pres">
      <dgm:prSet presAssocID="{DDB0A3F0-3D95-43BD-81B0-3C3C5BD83915}" presName="parentText" presStyleLbl="node1" presStyleIdx="0" presStyleCnt="2" custScaleX="81060" custLinFactNeighborX="3387" custLinFactNeighborY="695">
        <dgm:presLayoutVars>
          <dgm:chMax val="1"/>
          <dgm:bulletEnabled val="1"/>
        </dgm:presLayoutVars>
      </dgm:prSet>
      <dgm:spPr/>
    </dgm:pt>
    <dgm:pt modelId="{0B272C4B-5E28-4095-AD5B-76CCEC52CFB7}" type="pres">
      <dgm:prSet presAssocID="{DDB0A3F0-3D95-43BD-81B0-3C3C5BD83915}" presName="descendantText" presStyleLbl="alignAccFollowNode1" presStyleIdx="0" presStyleCnt="2" custScaleX="130375" custScaleY="115088">
        <dgm:presLayoutVars>
          <dgm:bulletEnabled val="1"/>
        </dgm:presLayoutVars>
      </dgm:prSet>
      <dgm:spPr/>
    </dgm:pt>
    <dgm:pt modelId="{BD9FA4F1-1A74-40C3-9A78-1ABFCACBC626}" type="pres">
      <dgm:prSet presAssocID="{FDC6AB82-A758-4300-82E8-7227CB380E3F}" presName="sp" presStyleCnt="0"/>
      <dgm:spPr/>
    </dgm:pt>
    <dgm:pt modelId="{E173CB60-E0AB-4546-AD29-24C29F852768}" type="pres">
      <dgm:prSet presAssocID="{2B1966B8-B052-487C-8244-7BCC2268FFCC}" presName="linNode" presStyleCnt="0"/>
      <dgm:spPr/>
    </dgm:pt>
    <dgm:pt modelId="{CD63B6D4-7D1C-49B4-8554-916F6E9169BF}" type="pres">
      <dgm:prSet presAssocID="{2B1966B8-B052-487C-8244-7BCC2268FFCC}" presName="parentText" presStyleLbl="node1" presStyleIdx="1" presStyleCnt="2" custScaleX="140833" custLinFactNeighborX="2963" custLinFactNeighborY="695">
        <dgm:presLayoutVars>
          <dgm:chMax val="1"/>
          <dgm:bulletEnabled val="1"/>
        </dgm:presLayoutVars>
      </dgm:prSet>
      <dgm:spPr/>
    </dgm:pt>
    <dgm:pt modelId="{023E9B58-A13E-4598-AE39-8E21170952BA}" type="pres">
      <dgm:prSet presAssocID="{2B1966B8-B052-487C-8244-7BCC2268FFCC}" presName="descendantText" presStyleLbl="alignAccFollowNode1" presStyleIdx="1" presStyleCnt="2" custScaleX="216273" custScaleY="109195">
        <dgm:presLayoutVars>
          <dgm:bulletEnabled val="1"/>
        </dgm:presLayoutVars>
      </dgm:prSet>
      <dgm:spPr/>
    </dgm:pt>
  </dgm:ptLst>
  <dgm:cxnLst>
    <dgm:cxn modelId="{BA6E1518-652A-44A1-844C-803BB4BB6C43}" srcId="{2B1966B8-B052-487C-8244-7BCC2268FFCC}" destId="{5FA394B5-B1A4-44E0-B998-C04F11879560}" srcOrd="0" destOrd="0" parTransId="{16D1A652-7E11-4844-8869-AEB05B6890F3}" sibTransId="{C5B16B15-6C17-4FA4-88AE-7F52D72B9BB1}"/>
    <dgm:cxn modelId="{37A9A839-4B7D-4E31-B151-EBEEB14DA009}" type="presOf" srcId="{0849B7DB-A4B6-47BB-9B21-28E8B83ED5BD}" destId="{0B272C4B-5E28-4095-AD5B-76CCEC52CFB7}" srcOrd="0" destOrd="0" presId="urn:microsoft.com/office/officeart/2005/8/layout/vList5"/>
    <dgm:cxn modelId="{6C6C453B-0252-4D7B-8D70-98B1EB5F2B42}" srcId="{7BF386B3-B6C0-4AC5-9CA0-4AFF9B7A6C29}" destId="{DDB0A3F0-3D95-43BD-81B0-3C3C5BD83915}" srcOrd="0" destOrd="0" parTransId="{55C33513-7B59-423A-806B-700307FDCF17}" sibTransId="{FDC6AB82-A758-4300-82E8-7227CB380E3F}"/>
    <dgm:cxn modelId="{36873562-7A36-4A02-B341-41FFC21B5363}" srcId="{7BF386B3-B6C0-4AC5-9CA0-4AFF9B7A6C29}" destId="{2B1966B8-B052-487C-8244-7BCC2268FFCC}" srcOrd="1" destOrd="0" parTransId="{0A14F91F-3F56-46F1-BC87-B0D96D6CAB7A}" sibTransId="{AD0E62AD-A458-4DA5-A4BD-3FA0380F6BA6}"/>
    <dgm:cxn modelId="{D29EA863-905C-4B05-B721-8E0EB29FB9A4}" srcId="{2B1966B8-B052-487C-8244-7BCC2268FFCC}" destId="{CA8C8821-4178-4257-8DAC-8C23ECD9B810}" srcOrd="2" destOrd="0" parTransId="{DD5ABEFE-173F-4A5E-A3A9-00E1E73C0757}" sibTransId="{48F1ACB3-121E-4E8B-ABDE-247E74020BE3}"/>
    <dgm:cxn modelId="{2C5F9675-9713-4CBF-BF9D-A24D7877CCED}" type="presOf" srcId="{26E69523-0769-4CCB-8ADE-6501CC182301}" destId="{023E9B58-A13E-4598-AE39-8E21170952BA}" srcOrd="0" destOrd="1" presId="urn:microsoft.com/office/officeart/2005/8/layout/vList5"/>
    <dgm:cxn modelId="{68022557-9F6D-4DCF-9B3C-B85D18FE1501}" type="presOf" srcId="{2B1966B8-B052-487C-8244-7BCC2268FFCC}" destId="{CD63B6D4-7D1C-49B4-8554-916F6E9169BF}" srcOrd="0" destOrd="0" presId="urn:microsoft.com/office/officeart/2005/8/layout/vList5"/>
    <dgm:cxn modelId="{425D4E58-533E-4179-942B-520D5B9448E2}" type="presOf" srcId="{DDB0A3F0-3D95-43BD-81B0-3C3C5BD83915}" destId="{55CDEE61-8C53-4F5F-80B2-8B980D94870D}" srcOrd="0" destOrd="0" presId="urn:microsoft.com/office/officeart/2005/8/layout/vList5"/>
    <dgm:cxn modelId="{219DA95A-BEBE-4409-8E64-82BA99360148}" type="presOf" srcId="{615A8693-7777-4B94-8BDC-602FBB39D548}" destId="{0B272C4B-5E28-4095-AD5B-76CCEC52CFB7}" srcOrd="0" destOrd="2" presId="urn:microsoft.com/office/officeart/2005/8/layout/vList5"/>
    <dgm:cxn modelId="{A007C37A-BC53-4E08-BD43-C47E3820AD60}" type="presOf" srcId="{6BB69A1D-CEEF-4089-9A1E-2DBEFD15116A}" destId="{0B272C4B-5E28-4095-AD5B-76CCEC52CFB7}" srcOrd="0" destOrd="1" presId="urn:microsoft.com/office/officeart/2005/8/layout/vList5"/>
    <dgm:cxn modelId="{4880C57C-41AD-45E1-923D-041B436C1FC3}" type="presOf" srcId="{5FA394B5-B1A4-44E0-B998-C04F11879560}" destId="{023E9B58-A13E-4598-AE39-8E21170952BA}" srcOrd="0" destOrd="0" presId="urn:microsoft.com/office/officeart/2005/8/layout/vList5"/>
    <dgm:cxn modelId="{F83E3F95-2180-4BDC-BC00-0825823D5E17}" srcId="{DDB0A3F0-3D95-43BD-81B0-3C3C5BD83915}" destId="{0849B7DB-A4B6-47BB-9B21-28E8B83ED5BD}" srcOrd="0" destOrd="0" parTransId="{26D66E50-6AC8-4652-BAD1-560E4AC0F243}" sibTransId="{8AB6AE5C-80AD-4BB5-AD27-7FD5B1A781A0}"/>
    <dgm:cxn modelId="{1BE748A6-F256-4467-BBF1-3185CCBF2F24}" srcId="{DDB0A3F0-3D95-43BD-81B0-3C3C5BD83915}" destId="{615A8693-7777-4B94-8BDC-602FBB39D548}" srcOrd="2" destOrd="0" parTransId="{7EEECA60-847C-4FBD-A02B-4AB3348BB3B0}" sibTransId="{66ADBE14-A0CC-4CFA-83D6-3644D5621EEB}"/>
    <dgm:cxn modelId="{386B28C9-8336-4971-A0F2-DB016B0A6D8E}" srcId="{2B1966B8-B052-487C-8244-7BCC2268FFCC}" destId="{26E69523-0769-4CCB-8ADE-6501CC182301}" srcOrd="1" destOrd="0" parTransId="{8EC31D29-8D17-437A-9619-ACBE67516DB8}" sibTransId="{52093237-A8A7-452E-A0AF-2B5433AB4BBF}"/>
    <dgm:cxn modelId="{8952B1CE-3B10-4C75-8227-A7690EE3700F}" type="presOf" srcId="{CA8C8821-4178-4257-8DAC-8C23ECD9B810}" destId="{023E9B58-A13E-4598-AE39-8E21170952BA}" srcOrd="0" destOrd="2" presId="urn:microsoft.com/office/officeart/2005/8/layout/vList5"/>
    <dgm:cxn modelId="{F8DF81D8-C0EE-4729-8E1C-9133D127505C}" srcId="{DDB0A3F0-3D95-43BD-81B0-3C3C5BD83915}" destId="{6BB69A1D-CEEF-4089-9A1E-2DBEFD15116A}" srcOrd="1" destOrd="0" parTransId="{DAAA4DCC-490B-4B21-BFFC-157C3F9C26BA}" sibTransId="{6A0110F1-F1A2-4ACE-8B54-61221C4548FA}"/>
    <dgm:cxn modelId="{6638E4FE-10B8-4F36-AB1C-844E2F7B1E94}" type="presOf" srcId="{7BF386B3-B6C0-4AC5-9CA0-4AFF9B7A6C29}" destId="{30CB77B1-9DCA-4652-A527-642DD1B72075}" srcOrd="0" destOrd="0" presId="urn:microsoft.com/office/officeart/2005/8/layout/vList5"/>
    <dgm:cxn modelId="{7C50FF74-8957-470F-9641-65C53EF3EF4D}" type="presParOf" srcId="{30CB77B1-9DCA-4652-A527-642DD1B72075}" destId="{624F3AB2-AF4C-4E0E-BC49-02A92E9D4073}" srcOrd="0" destOrd="0" presId="urn:microsoft.com/office/officeart/2005/8/layout/vList5"/>
    <dgm:cxn modelId="{B1A05B59-F24F-4820-B967-A008533A0835}" type="presParOf" srcId="{624F3AB2-AF4C-4E0E-BC49-02A92E9D4073}" destId="{55CDEE61-8C53-4F5F-80B2-8B980D94870D}" srcOrd="0" destOrd="0" presId="urn:microsoft.com/office/officeart/2005/8/layout/vList5"/>
    <dgm:cxn modelId="{582C5629-1DCF-4914-B167-7E733FE5E564}" type="presParOf" srcId="{624F3AB2-AF4C-4E0E-BC49-02A92E9D4073}" destId="{0B272C4B-5E28-4095-AD5B-76CCEC52CFB7}" srcOrd="1" destOrd="0" presId="urn:microsoft.com/office/officeart/2005/8/layout/vList5"/>
    <dgm:cxn modelId="{1E505650-0692-42FF-832F-0469239B63EF}" type="presParOf" srcId="{30CB77B1-9DCA-4652-A527-642DD1B72075}" destId="{BD9FA4F1-1A74-40C3-9A78-1ABFCACBC626}" srcOrd="1" destOrd="0" presId="urn:microsoft.com/office/officeart/2005/8/layout/vList5"/>
    <dgm:cxn modelId="{AEFDFBB0-76A4-4D03-9D09-D983B0930F81}" type="presParOf" srcId="{30CB77B1-9DCA-4652-A527-642DD1B72075}" destId="{E173CB60-E0AB-4546-AD29-24C29F852768}" srcOrd="2" destOrd="0" presId="urn:microsoft.com/office/officeart/2005/8/layout/vList5"/>
    <dgm:cxn modelId="{BA8191BE-86F2-47AB-B778-86E322E76455}" type="presParOf" srcId="{E173CB60-E0AB-4546-AD29-24C29F852768}" destId="{CD63B6D4-7D1C-49B4-8554-916F6E9169BF}" srcOrd="0" destOrd="0" presId="urn:microsoft.com/office/officeart/2005/8/layout/vList5"/>
    <dgm:cxn modelId="{6457E963-F8C4-408D-B500-0ADB9B041D68}" type="presParOf" srcId="{E173CB60-E0AB-4546-AD29-24C29F852768}" destId="{023E9B58-A13E-4598-AE39-8E21170952B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6F96B0-0E69-47A4-B58F-AFD0B46814B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095A349-D1E7-4155-8B07-F7314693EE65}">
      <dgm:prSet/>
      <dgm:spPr>
        <a:solidFill>
          <a:srgbClr val="5BBBD5"/>
        </a:solidFill>
      </dgm:spPr>
      <dgm:t>
        <a:bodyPr/>
        <a:lstStyle/>
        <a:p>
          <a:pPr rtl="0"/>
          <a:r>
            <a:rPr lang="en-US" dirty="0">
              <a:solidFill>
                <a:schemeClr val="tx1"/>
              </a:solidFill>
            </a:rPr>
            <a:t>tenncare.ici.umn.edu</a:t>
          </a:r>
        </a:p>
      </dgm:t>
    </dgm:pt>
    <dgm:pt modelId="{B3D79CE8-5F83-4010-BF38-336716FAF718}" type="parTrans" cxnId="{8A0438F9-C232-4065-87F5-2C5FB4F5FE43}">
      <dgm:prSet/>
      <dgm:spPr/>
      <dgm:t>
        <a:bodyPr/>
        <a:lstStyle/>
        <a:p>
          <a:endParaRPr lang="en-US"/>
        </a:p>
      </dgm:t>
    </dgm:pt>
    <dgm:pt modelId="{FADA766F-83A6-4B62-80C3-66A800A9B310}" type="sibTrans" cxnId="{8A0438F9-C232-4065-87F5-2C5FB4F5FE43}">
      <dgm:prSet/>
      <dgm:spPr/>
      <dgm:t>
        <a:bodyPr/>
        <a:lstStyle/>
        <a:p>
          <a:endParaRPr lang="en-US"/>
        </a:p>
      </dgm:t>
    </dgm:pt>
    <dgm:pt modelId="{19190C8B-100C-4EFD-B51F-710D8C32A88F}">
      <dgm:prSet custT="1"/>
      <dgm:spPr>
        <a:solidFill>
          <a:srgbClr val="5BBBD5"/>
        </a:solidFill>
      </dgm:spPr>
      <dgm:t>
        <a:bodyPr/>
        <a:lstStyle/>
        <a:p>
          <a:pPr rtl="0"/>
          <a:r>
            <a:rPr lang="en-US" sz="3600" dirty="0">
              <a:solidFill>
                <a:schemeClr val="tx1"/>
              </a:solidFill>
            </a:rPr>
            <a:t>Toolkit</a:t>
          </a:r>
        </a:p>
      </dgm:t>
    </dgm:pt>
    <dgm:pt modelId="{DAEF2F9A-9E62-402C-A6FB-61944649381A}" type="parTrans" cxnId="{2D06D08F-D8C0-45F4-9459-25D1C172EA59}">
      <dgm:prSet/>
      <dgm:spPr/>
      <dgm:t>
        <a:bodyPr/>
        <a:lstStyle/>
        <a:p>
          <a:endParaRPr lang="en-US"/>
        </a:p>
      </dgm:t>
    </dgm:pt>
    <dgm:pt modelId="{A8E0A715-8C0D-45A5-8ADB-8D64C15D4731}" type="sibTrans" cxnId="{2D06D08F-D8C0-45F4-9459-25D1C172EA59}">
      <dgm:prSet/>
      <dgm:spPr/>
      <dgm:t>
        <a:bodyPr/>
        <a:lstStyle/>
        <a:p>
          <a:endParaRPr lang="en-US"/>
        </a:p>
      </dgm:t>
    </dgm:pt>
    <dgm:pt modelId="{C7D377F0-C938-4772-9C8A-1C6A7054C481}">
      <dgm:prSet phldr="0" custT="1"/>
      <dgm:spPr>
        <a:solidFill>
          <a:srgbClr val="5BBBD5"/>
        </a:solidFill>
      </dgm:spPr>
      <dgm:t>
        <a:bodyPr/>
        <a:lstStyle/>
        <a:p>
          <a:pPr rtl="0"/>
          <a:r>
            <a:rPr lang="en-US" sz="3600" dirty="0">
              <a:solidFill>
                <a:schemeClr val="tx1"/>
              </a:solidFill>
              <a:latin typeface="Calibri Light" panose="020F0302020204030204"/>
            </a:rPr>
            <a:t>Hiring &amp; Referral Bonus</a:t>
          </a:r>
          <a:endParaRPr lang="en-US" sz="3600" dirty="0">
            <a:solidFill>
              <a:schemeClr val="tx1"/>
            </a:solidFill>
          </a:endParaRPr>
        </a:p>
      </dgm:t>
    </dgm:pt>
    <dgm:pt modelId="{AFF9C37E-1FF2-4D44-B85F-C7580C065422}" type="parTrans" cxnId="{1B341C8A-40C8-4E16-A31A-F0B181FCF302}">
      <dgm:prSet/>
      <dgm:spPr/>
      <dgm:t>
        <a:bodyPr/>
        <a:lstStyle/>
        <a:p>
          <a:endParaRPr lang="en-US"/>
        </a:p>
      </dgm:t>
    </dgm:pt>
    <dgm:pt modelId="{041776A8-9214-4FB6-B812-C57D8572F9B0}" type="sibTrans" cxnId="{1B341C8A-40C8-4E16-A31A-F0B181FCF302}">
      <dgm:prSet/>
      <dgm:spPr/>
      <dgm:t>
        <a:bodyPr/>
        <a:lstStyle/>
        <a:p>
          <a:endParaRPr lang="en-US"/>
        </a:p>
      </dgm:t>
    </dgm:pt>
    <dgm:pt modelId="{1F528436-EDDA-44E7-8442-F4ED7E6E2190}">
      <dgm:prSet custT="1"/>
      <dgm:spPr>
        <a:solidFill>
          <a:srgbClr val="5BBBD5"/>
        </a:solidFill>
      </dgm:spPr>
      <dgm:t>
        <a:bodyPr/>
        <a:lstStyle/>
        <a:p>
          <a:pPr rtl="0"/>
          <a:r>
            <a:rPr lang="en-US" sz="3600" dirty="0">
              <a:solidFill>
                <a:schemeClr val="tx1"/>
              </a:solidFill>
            </a:rPr>
            <a:t>Webinar</a:t>
          </a:r>
        </a:p>
      </dgm:t>
    </dgm:pt>
    <dgm:pt modelId="{7D0D2B64-E3A0-4DA5-A0E8-0537496EC21A}" type="parTrans" cxnId="{8E672090-571B-46FD-A219-6598ECC28383}">
      <dgm:prSet/>
      <dgm:spPr/>
      <dgm:t>
        <a:bodyPr/>
        <a:lstStyle/>
        <a:p>
          <a:endParaRPr lang="en-US"/>
        </a:p>
      </dgm:t>
    </dgm:pt>
    <dgm:pt modelId="{4BDA23B6-7D47-4743-94F7-856CEEF1E414}" type="sibTrans" cxnId="{8E672090-571B-46FD-A219-6598ECC28383}">
      <dgm:prSet/>
      <dgm:spPr/>
      <dgm:t>
        <a:bodyPr/>
        <a:lstStyle/>
        <a:p>
          <a:endParaRPr lang="en-US"/>
        </a:p>
      </dgm:t>
    </dgm:pt>
    <dgm:pt modelId="{FE4C14EE-3991-45A3-AA6C-EDEFDC7EA2DC}" type="pres">
      <dgm:prSet presAssocID="{EF6F96B0-0E69-47A4-B58F-AFD0B46814BB}" presName="CompostProcess" presStyleCnt="0">
        <dgm:presLayoutVars>
          <dgm:dir/>
          <dgm:resizeHandles val="exact"/>
        </dgm:presLayoutVars>
      </dgm:prSet>
      <dgm:spPr/>
    </dgm:pt>
    <dgm:pt modelId="{7266E74D-C43E-4A7B-8C62-EFA10BD07647}" type="pres">
      <dgm:prSet presAssocID="{EF6F96B0-0E69-47A4-B58F-AFD0B46814BB}" presName="arrow" presStyleLbl="bgShp" presStyleIdx="0" presStyleCnt="1"/>
      <dgm:spPr>
        <a:solidFill>
          <a:srgbClr val="D0EBF2"/>
        </a:solidFill>
      </dgm:spPr>
    </dgm:pt>
    <dgm:pt modelId="{75AE1CE9-F5A2-4655-B583-FECBF979DF3D}" type="pres">
      <dgm:prSet presAssocID="{EF6F96B0-0E69-47A4-B58F-AFD0B46814BB}" presName="linearProcess" presStyleCnt="0"/>
      <dgm:spPr/>
    </dgm:pt>
    <dgm:pt modelId="{5C5D9773-FC04-4C9E-8F94-D5E3D066C1BA}" type="pres">
      <dgm:prSet presAssocID="{5095A349-D1E7-4155-8B07-F7314693EE65}" presName="textNode" presStyleLbl="node1" presStyleIdx="0" presStyleCnt="4">
        <dgm:presLayoutVars>
          <dgm:bulletEnabled val="1"/>
        </dgm:presLayoutVars>
      </dgm:prSet>
      <dgm:spPr/>
    </dgm:pt>
    <dgm:pt modelId="{8B82C68B-B4EC-40C8-8458-5566DB7EFFF8}" type="pres">
      <dgm:prSet presAssocID="{FADA766F-83A6-4B62-80C3-66A800A9B310}" presName="sibTrans" presStyleCnt="0"/>
      <dgm:spPr/>
    </dgm:pt>
    <dgm:pt modelId="{0E38611D-865E-4E82-B381-482D9CEAD181}" type="pres">
      <dgm:prSet presAssocID="{19190C8B-100C-4EFD-B51F-710D8C32A88F}" presName="textNode" presStyleLbl="node1" presStyleIdx="1" presStyleCnt="4" custLinFactNeighborX="-13122" custLinFactNeighborY="736">
        <dgm:presLayoutVars>
          <dgm:bulletEnabled val="1"/>
        </dgm:presLayoutVars>
      </dgm:prSet>
      <dgm:spPr/>
    </dgm:pt>
    <dgm:pt modelId="{AA5376C6-0DD4-418D-831F-2346B6DE0E3A}" type="pres">
      <dgm:prSet presAssocID="{A8E0A715-8C0D-45A5-8ADB-8D64C15D4731}" presName="sibTrans" presStyleCnt="0"/>
      <dgm:spPr/>
    </dgm:pt>
    <dgm:pt modelId="{BD3095E2-375C-4C11-AD88-42764BA8AA4C}" type="pres">
      <dgm:prSet presAssocID="{C7D377F0-C938-4772-9C8A-1C6A7054C481}" presName="textNode" presStyleLbl="node1" presStyleIdx="2" presStyleCnt="4">
        <dgm:presLayoutVars>
          <dgm:bulletEnabled val="1"/>
        </dgm:presLayoutVars>
      </dgm:prSet>
      <dgm:spPr/>
    </dgm:pt>
    <dgm:pt modelId="{167BBAA2-F70F-44A0-87B5-DC0C22A46E53}" type="pres">
      <dgm:prSet presAssocID="{041776A8-9214-4FB6-B812-C57D8572F9B0}" presName="sibTrans" presStyleCnt="0"/>
      <dgm:spPr/>
    </dgm:pt>
    <dgm:pt modelId="{41011675-63F1-43C1-B0B4-AE28DBEAB14A}" type="pres">
      <dgm:prSet presAssocID="{1F528436-EDDA-44E7-8442-F4ED7E6E2190}" presName="textNode" presStyleLbl="node1" presStyleIdx="3" presStyleCnt="4" custLinFactNeighborX="-5392" custLinFactNeighborY="2578">
        <dgm:presLayoutVars>
          <dgm:bulletEnabled val="1"/>
        </dgm:presLayoutVars>
      </dgm:prSet>
      <dgm:spPr/>
    </dgm:pt>
  </dgm:ptLst>
  <dgm:cxnLst>
    <dgm:cxn modelId="{3AEEB515-B9B2-4213-91F9-F479C9F7C189}" type="presOf" srcId="{C7D377F0-C938-4772-9C8A-1C6A7054C481}" destId="{BD3095E2-375C-4C11-AD88-42764BA8AA4C}" srcOrd="0" destOrd="0" presId="urn:microsoft.com/office/officeart/2005/8/layout/hProcess9"/>
    <dgm:cxn modelId="{294A4D33-2167-4EBE-9CC1-053C34A3AF18}" type="presOf" srcId="{EF6F96B0-0E69-47A4-B58F-AFD0B46814BB}" destId="{FE4C14EE-3991-45A3-AA6C-EDEFDC7EA2DC}" srcOrd="0" destOrd="0" presId="urn:microsoft.com/office/officeart/2005/8/layout/hProcess9"/>
    <dgm:cxn modelId="{8BD5255C-1613-4972-8075-D703DFC360AB}" type="presOf" srcId="{1F528436-EDDA-44E7-8442-F4ED7E6E2190}" destId="{41011675-63F1-43C1-B0B4-AE28DBEAB14A}" srcOrd="0" destOrd="0" presId="urn:microsoft.com/office/officeart/2005/8/layout/hProcess9"/>
    <dgm:cxn modelId="{05D84169-638D-4EF0-B294-9719F2BAEF26}" type="presOf" srcId="{5095A349-D1E7-4155-8B07-F7314693EE65}" destId="{5C5D9773-FC04-4C9E-8F94-D5E3D066C1BA}" srcOrd="0" destOrd="0" presId="urn:microsoft.com/office/officeart/2005/8/layout/hProcess9"/>
    <dgm:cxn modelId="{1B341C8A-40C8-4E16-A31A-F0B181FCF302}" srcId="{EF6F96B0-0E69-47A4-B58F-AFD0B46814BB}" destId="{C7D377F0-C938-4772-9C8A-1C6A7054C481}" srcOrd="2" destOrd="0" parTransId="{AFF9C37E-1FF2-4D44-B85F-C7580C065422}" sibTransId="{041776A8-9214-4FB6-B812-C57D8572F9B0}"/>
    <dgm:cxn modelId="{70892C8E-9901-459C-83DE-78A28425930B}" type="presOf" srcId="{19190C8B-100C-4EFD-B51F-710D8C32A88F}" destId="{0E38611D-865E-4E82-B381-482D9CEAD181}" srcOrd="0" destOrd="0" presId="urn:microsoft.com/office/officeart/2005/8/layout/hProcess9"/>
    <dgm:cxn modelId="{2D06D08F-D8C0-45F4-9459-25D1C172EA59}" srcId="{EF6F96B0-0E69-47A4-B58F-AFD0B46814BB}" destId="{19190C8B-100C-4EFD-B51F-710D8C32A88F}" srcOrd="1" destOrd="0" parTransId="{DAEF2F9A-9E62-402C-A6FB-61944649381A}" sibTransId="{A8E0A715-8C0D-45A5-8ADB-8D64C15D4731}"/>
    <dgm:cxn modelId="{8E672090-571B-46FD-A219-6598ECC28383}" srcId="{EF6F96B0-0E69-47A4-B58F-AFD0B46814BB}" destId="{1F528436-EDDA-44E7-8442-F4ED7E6E2190}" srcOrd="3" destOrd="0" parTransId="{7D0D2B64-E3A0-4DA5-A0E8-0537496EC21A}" sibTransId="{4BDA23B6-7D47-4743-94F7-856CEEF1E414}"/>
    <dgm:cxn modelId="{8A0438F9-C232-4065-87F5-2C5FB4F5FE43}" srcId="{EF6F96B0-0E69-47A4-B58F-AFD0B46814BB}" destId="{5095A349-D1E7-4155-8B07-F7314693EE65}" srcOrd="0" destOrd="0" parTransId="{B3D79CE8-5F83-4010-BF38-336716FAF718}" sibTransId="{FADA766F-83A6-4B62-80C3-66A800A9B310}"/>
    <dgm:cxn modelId="{71C620FD-2C9D-4974-BEE9-8C4E6A62F25C}" type="presParOf" srcId="{FE4C14EE-3991-45A3-AA6C-EDEFDC7EA2DC}" destId="{7266E74D-C43E-4A7B-8C62-EFA10BD07647}" srcOrd="0" destOrd="0" presId="urn:microsoft.com/office/officeart/2005/8/layout/hProcess9"/>
    <dgm:cxn modelId="{179C7B84-6977-4BC2-B477-40F4C7A2BF71}" type="presParOf" srcId="{FE4C14EE-3991-45A3-AA6C-EDEFDC7EA2DC}" destId="{75AE1CE9-F5A2-4655-B583-FECBF979DF3D}" srcOrd="1" destOrd="0" presId="urn:microsoft.com/office/officeart/2005/8/layout/hProcess9"/>
    <dgm:cxn modelId="{33F12D0D-13DF-4EC9-974F-D40B98C3754D}" type="presParOf" srcId="{75AE1CE9-F5A2-4655-B583-FECBF979DF3D}" destId="{5C5D9773-FC04-4C9E-8F94-D5E3D066C1BA}" srcOrd="0" destOrd="0" presId="urn:microsoft.com/office/officeart/2005/8/layout/hProcess9"/>
    <dgm:cxn modelId="{96936745-A354-47EC-966A-6026B8BA8638}" type="presParOf" srcId="{75AE1CE9-F5A2-4655-B583-FECBF979DF3D}" destId="{8B82C68B-B4EC-40C8-8458-5566DB7EFFF8}" srcOrd="1" destOrd="0" presId="urn:microsoft.com/office/officeart/2005/8/layout/hProcess9"/>
    <dgm:cxn modelId="{C997D50E-600D-4D34-937E-73479AEBDB97}" type="presParOf" srcId="{75AE1CE9-F5A2-4655-B583-FECBF979DF3D}" destId="{0E38611D-865E-4E82-B381-482D9CEAD181}" srcOrd="2" destOrd="0" presId="urn:microsoft.com/office/officeart/2005/8/layout/hProcess9"/>
    <dgm:cxn modelId="{0D45443D-799D-4D0D-84FE-BB8CE217D14D}" type="presParOf" srcId="{75AE1CE9-F5A2-4655-B583-FECBF979DF3D}" destId="{AA5376C6-0DD4-418D-831F-2346B6DE0E3A}" srcOrd="3" destOrd="0" presId="urn:microsoft.com/office/officeart/2005/8/layout/hProcess9"/>
    <dgm:cxn modelId="{0B28FC72-0FF0-4D63-AC5F-BD261C65053C}" type="presParOf" srcId="{75AE1CE9-F5A2-4655-B583-FECBF979DF3D}" destId="{BD3095E2-375C-4C11-AD88-42764BA8AA4C}" srcOrd="4" destOrd="0" presId="urn:microsoft.com/office/officeart/2005/8/layout/hProcess9"/>
    <dgm:cxn modelId="{0F1CA347-C88B-4395-94D5-DEB21AEE7481}" type="presParOf" srcId="{75AE1CE9-F5A2-4655-B583-FECBF979DF3D}" destId="{167BBAA2-F70F-44A0-87B5-DC0C22A46E53}" srcOrd="5" destOrd="0" presId="urn:microsoft.com/office/officeart/2005/8/layout/hProcess9"/>
    <dgm:cxn modelId="{178CCF2A-C4CD-4029-81D3-324CF60F5EF7}" type="presParOf" srcId="{75AE1CE9-F5A2-4655-B583-FECBF979DF3D}" destId="{41011675-63F1-43C1-B0B4-AE28DBEAB14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205AD4-6905-4116-B08B-72581364E1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15F97C-4564-4E42-BDDA-D4AA0E991468}">
      <dgm:prSet custT="1"/>
      <dgm:spPr>
        <a:solidFill>
          <a:srgbClr val="5BBBD5">
            <a:alpha val="50000"/>
          </a:srgbClr>
        </a:solidFill>
      </dgm:spPr>
      <dgm:t>
        <a:bodyPr/>
        <a:lstStyle/>
        <a:p>
          <a:pPr rtl="0"/>
          <a:r>
            <a:rPr lang="en-US" sz="2400" dirty="0">
              <a:solidFill>
                <a:schemeClr val="tx1"/>
              </a:solidFill>
              <a:latin typeface="Open Sans" charset="0"/>
              <a:ea typeface="Open Sans" charset="0"/>
              <a:cs typeface="Open Sans" charset="0"/>
            </a:rPr>
            <a:t>Current employees / interns / volunteers</a:t>
          </a:r>
        </a:p>
      </dgm:t>
    </dgm:pt>
    <dgm:pt modelId="{618B0BCD-A365-4283-B7AC-770866C3F12C}" type="parTrans" cxnId="{78B82A08-DCB4-4E08-A4A2-16FD4BCD61D5}">
      <dgm:prSet/>
      <dgm:spPr/>
      <dgm:t>
        <a:bodyPr/>
        <a:lstStyle/>
        <a:p>
          <a:endParaRPr lang="en-US" sz="2000"/>
        </a:p>
      </dgm:t>
    </dgm:pt>
    <dgm:pt modelId="{DDB1B79C-7BCA-4A12-84FB-13C38A335E47}" type="sibTrans" cxnId="{78B82A08-DCB4-4E08-A4A2-16FD4BCD61D5}">
      <dgm:prSet/>
      <dgm:spPr/>
      <dgm:t>
        <a:bodyPr/>
        <a:lstStyle/>
        <a:p>
          <a:endParaRPr lang="en-US" sz="2000"/>
        </a:p>
      </dgm:t>
    </dgm:pt>
    <dgm:pt modelId="{8826558A-098E-45DB-9534-8D0D302808B6}">
      <dgm:prSet custT="1"/>
      <dgm:spPr>
        <a:solidFill>
          <a:srgbClr val="5DCBD7">
            <a:alpha val="50000"/>
          </a:srgbClr>
        </a:solidFill>
      </dgm:spPr>
      <dgm:t>
        <a:bodyPr/>
        <a:lstStyle/>
        <a:p>
          <a:pPr rtl="0"/>
          <a:r>
            <a:rPr lang="en-US" sz="2400" dirty="0">
              <a:solidFill>
                <a:schemeClr val="tx1"/>
              </a:solidFill>
              <a:latin typeface="Open Sans" charset="0"/>
              <a:ea typeface="Open Sans" charset="0"/>
              <a:cs typeface="Open Sans" charset="0"/>
            </a:rPr>
            <a:t>People receiving services and their families / friends</a:t>
          </a:r>
        </a:p>
      </dgm:t>
    </dgm:pt>
    <dgm:pt modelId="{8E5E592B-1520-44B4-9057-DB79DCCA92A7}" type="parTrans" cxnId="{423F1D35-5ECE-4603-80F3-1EC0A651C0A9}">
      <dgm:prSet/>
      <dgm:spPr/>
      <dgm:t>
        <a:bodyPr/>
        <a:lstStyle/>
        <a:p>
          <a:endParaRPr lang="en-US" sz="2000"/>
        </a:p>
      </dgm:t>
    </dgm:pt>
    <dgm:pt modelId="{7E122F84-A384-49FD-A886-A099ED026219}" type="sibTrans" cxnId="{423F1D35-5ECE-4603-80F3-1EC0A651C0A9}">
      <dgm:prSet/>
      <dgm:spPr/>
      <dgm:t>
        <a:bodyPr/>
        <a:lstStyle/>
        <a:p>
          <a:endParaRPr lang="en-US" sz="2000"/>
        </a:p>
      </dgm:t>
    </dgm:pt>
    <dgm:pt modelId="{99D35E10-CD0E-4EBF-9880-B3C6FCC6D08F}">
      <dgm:prSet custT="1"/>
      <dgm:spPr>
        <a:solidFill>
          <a:srgbClr val="5BBBD5">
            <a:alpha val="50000"/>
          </a:srgbClr>
        </a:solidFill>
      </dgm:spPr>
      <dgm:t>
        <a:bodyPr/>
        <a:lstStyle/>
        <a:p>
          <a:pPr rtl="0"/>
          <a:r>
            <a:rPr lang="en-US" sz="2400" dirty="0">
              <a:solidFill>
                <a:schemeClr val="tx1"/>
              </a:solidFill>
              <a:latin typeface="Open Sans" charset="0"/>
              <a:ea typeface="Open Sans" charset="0"/>
              <a:cs typeface="Open Sans" charset="0"/>
            </a:rPr>
            <a:t>Social media networks that are existing “friends” of the organization</a:t>
          </a:r>
        </a:p>
      </dgm:t>
    </dgm:pt>
    <dgm:pt modelId="{C5148D95-5E95-46E8-885B-4B65541D3426}" type="parTrans" cxnId="{CE983309-46D6-4EED-82BF-2412877B04D5}">
      <dgm:prSet/>
      <dgm:spPr/>
      <dgm:t>
        <a:bodyPr/>
        <a:lstStyle/>
        <a:p>
          <a:endParaRPr lang="en-US" sz="2000"/>
        </a:p>
      </dgm:t>
    </dgm:pt>
    <dgm:pt modelId="{18A76866-1B4D-47DE-BFBF-E327299BDB28}" type="sibTrans" cxnId="{CE983309-46D6-4EED-82BF-2412877B04D5}">
      <dgm:prSet/>
      <dgm:spPr/>
      <dgm:t>
        <a:bodyPr/>
        <a:lstStyle/>
        <a:p>
          <a:endParaRPr lang="en-US" sz="2000"/>
        </a:p>
      </dgm:t>
    </dgm:pt>
    <dgm:pt modelId="{A162434A-9EDF-4C0F-8706-A2567FEFB15E}">
      <dgm:prSet custT="1"/>
      <dgm:spPr>
        <a:solidFill>
          <a:srgbClr val="5DCBD7">
            <a:alpha val="50000"/>
          </a:srgbClr>
        </a:solidFill>
      </dgm:spPr>
      <dgm:t>
        <a:bodyPr/>
        <a:lstStyle/>
        <a:p>
          <a:pPr rtl="0"/>
          <a:r>
            <a:rPr lang="en-US" sz="2400" dirty="0">
              <a:solidFill>
                <a:schemeClr val="tx1"/>
              </a:solidFill>
              <a:latin typeface="Open Sans" charset="0"/>
              <a:ea typeface="Open Sans" charset="0"/>
              <a:cs typeface="Open Sans" charset="0"/>
            </a:rPr>
            <a:t>Staff family / friends</a:t>
          </a:r>
        </a:p>
      </dgm:t>
    </dgm:pt>
    <dgm:pt modelId="{8B181DC2-D607-4AF4-AE45-02D8B7C59073}" type="parTrans" cxnId="{BBD86487-8E71-4742-A06C-B6073BF1B184}">
      <dgm:prSet/>
      <dgm:spPr/>
      <dgm:t>
        <a:bodyPr/>
        <a:lstStyle/>
        <a:p>
          <a:endParaRPr lang="en-US" sz="2000"/>
        </a:p>
      </dgm:t>
    </dgm:pt>
    <dgm:pt modelId="{2CCB5824-9EB9-406D-90F2-0C9A6A843BC5}" type="sibTrans" cxnId="{BBD86487-8E71-4742-A06C-B6073BF1B184}">
      <dgm:prSet/>
      <dgm:spPr/>
      <dgm:t>
        <a:bodyPr/>
        <a:lstStyle/>
        <a:p>
          <a:endParaRPr lang="en-US" sz="2000"/>
        </a:p>
      </dgm:t>
    </dgm:pt>
    <dgm:pt modelId="{A0813CC5-58BF-4196-8900-781A68C1FEB2}">
      <dgm:prSet custT="1"/>
      <dgm:spPr>
        <a:solidFill>
          <a:srgbClr val="5BBBD5">
            <a:alpha val="50000"/>
          </a:srgbClr>
        </a:solidFill>
      </dgm:spPr>
      <dgm:t>
        <a:bodyPr/>
        <a:lstStyle/>
        <a:p>
          <a:pPr rtl="0"/>
          <a:r>
            <a:rPr lang="en-US" sz="2400" dirty="0">
              <a:solidFill>
                <a:schemeClr val="tx1"/>
              </a:solidFill>
              <a:latin typeface="Open Sans" charset="0"/>
              <a:ea typeface="Open Sans" charset="0"/>
              <a:cs typeface="Open Sans" charset="0"/>
            </a:rPr>
            <a:t>Service coordinators or case managers</a:t>
          </a:r>
          <a:r>
            <a:rPr lang="en-US" sz="2400" dirty="0">
              <a:solidFill>
                <a:schemeClr val="tx1"/>
              </a:solidFill>
            </a:rPr>
            <a:t> </a:t>
          </a:r>
        </a:p>
      </dgm:t>
    </dgm:pt>
    <dgm:pt modelId="{1DD2488B-6713-46F8-8606-156E596404C3}" type="parTrans" cxnId="{3EFD9544-D5E0-45F2-AD24-9AB1FD4103C8}">
      <dgm:prSet/>
      <dgm:spPr/>
      <dgm:t>
        <a:bodyPr/>
        <a:lstStyle/>
        <a:p>
          <a:endParaRPr lang="en-US" sz="2000"/>
        </a:p>
      </dgm:t>
    </dgm:pt>
    <dgm:pt modelId="{17C0F501-7C62-4A97-B69B-C3DBAE86823D}" type="sibTrans" cxnId="{3EFD9544-D5E0-45F2-AD24-9AB1FD4103C8}">
      <dgm:prSet/>
      <dgm:spPr/>
      <dgm:t>
        <a:bodyPr/>
        <a:lstStyle/>
        <a:p>
          <a:endParaRPr lang="en-US" sz="2000"/>
        </a:p>
      </dgm:t>
    </dgm:pt>
    <dgm:pt modelId="{C7324023-E5EA-4CE4-B704-4A88D382705E}">
      <dgm:prSet custT="1"/>
      <dgm:spPr>
        <a:solidFill>
          <a:srgbClr val="5DCBD7">
            <a:alpha val="50000"/>
          </a:srgbClr>
        </a:solidFill>
      </dgm:spPr>
      <dgm:t>
        <a:bodyPr/>
        <a:lstStyle/>
        <a:p>
          <a:pPr rtl="0"/>
          <a:r>
            <a:rPr lang="en-US" sz="2400" dirty="0">
              <a:solidFill>
                <a:schemeClr val="tx1"/>
              </a:solidFill>
              <a:latin typeface="Open Sans"/>
              <a:ea typeface="Open Sans" charset="0"/>
              <a:cs typeface="Open Sans" charset="0"/>
            </a:rPr>
            <a:t>Board or other committee members</a:t>
          </a:r>
        </a:p>
      </dgm:t>
    </dgm:pt>
    <dgm:pt modelId="{5B754ACD-1A23-48B7-B5CC-78F91D2D1075}" type="parTrans" cxnId="{81F23D73-A937-4968-A825-A3E21A08F2B4}">
      <dgm:prSet/>
      <dgm:spPr/>
      <dgm:t>
        <a:bodyPr/>
        <a:lstStyle/>
        <a:p>
          <a:endParaRPr lang="en-US" sz="2000"/>
        </a:p>
      </dgm:t>
    </dgm:pt>
    <dgm:pt modelId="{C0C4947C-02D5-4FBA-B53F-9D7AD3B3AA65}" type="sibTrans" cxnId="{81F23D73-A937-4968-A825-A3E21A08F2B4}">
      <dgm:prSet/>
      <dgm:spPr/>
      <dgm:t>
        <a:bodyPr/>
        <a:lstStyle/>
        <a:p>
          <a:endParaRPr lang="en-US" sz="2000"/>
        </a:p>
      </dgm:t>
    </dgm:pt>
    <dgm:pt modelId="{ED73FEFB-C3FD-4E55-BAFE-3A99364CB4B6}">
      <dgm:prSet custT="1"/>
      <dgm:spPr>
        <a:solidFill>
          <a:srgbClr val="5BBBD5">
            <a:alpha val="50000"/>
          </a:srgbClr>
        </a:solidFill>
      </dgm:spPr>
      <dgm:t>
        <a:bodyPr/>
        <a:lstStyle/>
        <a:p>
          <a:pPr rtl="0"/>
          <a:r>
            <a:rPr lang="en-US" sz="2400" dirty="0">
              <a:solidFill>
                <a:schemeClr val="tx1"/>
              </a:solidFill>
              <a:latin typeface="Open Sans" charset="0"/>
              <a:ea typeface="Open Sans" charset="0"/>
              <a:cs typeface="Open Sans" charset="0"/>
            </a:rPr>
            <a:t>Others?</a:t>
          </a:r>
        </a:p>
      </dgm:t>
    </dgm:pt>
    <dgm:pt modelId="{ACBE5FD4-A8DA-4893-A330-F51785695F3D}" type="parTrans" cxnId="{456F4FE5-B364-4C69-B35A-B2938A649237}">
      <dgm:prSet/>
      <dgm:spPr/>
      <dgm:t>
        <a:bodyPr/>
        <a:lstStyle/>
        <a:p>
          <a:endParaRPr lang="en-US" sz="2000"/>
        </a:p>
      </dgm:t>
    </dgm:pt>
    <dgm:pt modelId="{C0A45405-210C-4C66-9C2F-00C7B2E6905B}" type="sibTrans" cxnId="{456F4FE5-B364-4C69-B35A-B2938A649237}">
      <dgm:prSet/>
      <dgm:spPr/>
      <dgm:t>
        <a:bodyPr/>
        <a:lstStyle/>
        <a:p>
          <a:endParaRPr lang="en-US" sz="2000"/>
        </a:p>
      </dgm:t>
    </dgm:pt>
    <dgm:pt modelId="{85BA39E4-BDD3-448E-ACDB-D4F5712A7616}" type="pres">
      <dgm:prSet presAssocID="{16205AD4-6905-4116-B08B-72581364E109}" presName="linear" presStyleCnt="0">
        <dgm:presLayoutVars>
          <dgm:animLvl val="lvl"/>
          <dgm:resizeHandles val="exact"/>
        </dgm:presLayoutVars>
      </dgm:prSet>
      <dgm:spPr/>
    </dgm:pt>
    <dgm:pt modelId="{1FCBFC5B-E0EB-49E2-AACF-9A4F58CB616B}" type="pres">
      <dgm:prSet presAssocID="{AA15F97C-4564-4E42-BDDA-D4AA0E991468}" presName="parentText" presStyleLbl="node1" presStyleIdx="0" presStyleCnt="7">
        <dgm:presLayoutVars>
          <dgm:chMax val="0"/>
          <dgm:bulletEnabled val="1"/>
        </dgm:presLayoutVars>
      </dgm:prSet>
      <dgm:spPr/>
    </dgm:pt>
    <dgm:pt modelId="{3D71F977-80FB-4D05-B151-AB6CB8F834AF}" type="pres">
      <dgm:prSet presAssocID="{DDB1B79C-7BCA-4A12-84FB-13C38A335E47}" presName="spacer" presStyleCnt="0"/>
      <dgm:spPr/>
    </dgm:pt>
    <dgm:pt modelId="{9BC36CEB-F483-4917-B5B8-37F3DC116B7A}" type="pres">
      <dgm:prSet presAssocID="{8826558A-098E-45DB-9534-8D0D302808B6}" presName="parentText" presStyleLbl="node1" presStyleIdx="1" presStyleCnt="7">
        <dgm:presLayoutVars>
          <dgm:chMax val="0"/>
          <dgm:bulletEnabled val="1"/>
        </dgm:presLayoutVars>
      </dgm:prSet>
      <dgm:spPr/>
    </dgm:pt>
    <dgm:pt modelId="{82D91300-023F-4065-B0F2-3F785DBDE78B}" type="pres">
      <dgm:prSet presAssocID="{7E122F84-A384-49FD-A886-A099ED026219}" presName="spacer" presStyleCnt="0"/>
      <dgm:spPr/>
    </dgm:pt>
    <dgm:pt modelId="{6E47C6F2-4869-40D1-9896-713E3270F156}" type="pres">
      <dgm:prSet presAssocID="{99D35E10-CD0E-4EBF-9880-B3C6FCC6D08F}" presName="parentText" presStyleLbl="node1" presStyleIdx="2" presStyleCnt="7">
        <dgm:presLayoutVars>
          <dgm:chMax val="0"/>
          <dgm:bulletEnabled val="1"/>
        </dgm:presLayoutVars>
      </dgm:prSet>
      <dgm:spPr/>
    </dgm:pt>
    <dgm:pt modelId="{85B75306-721D-4F60-8C1D-279355BB115A}" type="pres">
      <dgm:prSet presAssocID="{18A76866-1B4D-47DE-BFBF-E327299BDB28}" presName="spacer" presStyleCnt="0"/>
      <dgm:spPr/>
    </dgm:pt>
    <dgm:pt modelId="{2C2D48ED-33A3-4F12-BE72-C718B66DF728}" type="pres">
      <dgm:prSet presAssocID="{A162434A-9EDF-4C0F-8706-A2567FEFB15E}" presName="parentText" presStyleLbl="node1" presStyleIdx="3" presStyleCnt="7">
        <dgm:presLayoutVars>
          <dgm:chMax val="0"/>
          <dgm:bulletEnabled val="1"/>
        </dgm:presLayoutVars>
      </dgm:prSet>
      <dgm:spPr/>
    </dgm:pt>
    <dgm:pt modelId="{DAB46E3F-EAB1-4455-940E-42B4C87F8483}" type="pres">
      <dgm:prSet presAssocID="{2CCB5824-9EB9-406D-90F2-0C9A6A843BC5}" presName="spacer" presStyleCnt="0"/>
      <dgm:spPr/>
    </dgm:pt>
    <dgm:pt modelId="{113A54E8-67DF-48ED-9A0F-58739EE58853}" type="pres">
      <dgm:prSet presAssocID="{A0813CC5-58BF-4196-8900-781A68C1FEB2}" presName="parentText" presStyleLbl="node1" presStyleIdx="4" presStyleCnt="7">
        <dgm:presLayoutVars>
          <dgm:chMax val="0"/>
          <dgm:bulletEnabled val="1"/>
        </dgm:presLayoutVars>
      </dgm:prSet>
      <dgm:spPr/>
    </dgm:pt>
    <dgm:pt modelId="{282C3566-B681-41B2-93C8-4B53C3D92490}" type="pres">
      <dgm:prSet presAssocID="{17C0F501-7C62-4A97-B69B-C3DBAE86823D}" presName="spacer" presStyleCnt="0"/>
      <dgm:spPr/>
    </dgm:pt>
    <dgm:pt modelId="{BF3D69AC-4A85-48EC-9107-7EF15F2F81E6}" type="pres">
      <dgm:prSet presAssocID="{C7324023-E5EA-4CE4-B704-4A88D382705E}" presName="parentText" presStyleLbl="node1" presStyleIdx="5" presStyleCnt="7">
        <dgm:presLayoutVars>
          <dgm:chMax val="0"/>
          <dgm:bulletEnabled val="1"/>
        </dgm:presLayoutVars>
      </dgm:prSet>
      <dgm:spPr/>
    </dgm:pt>
    <dgm:pt modelId="{1C146C72-125A-413D-8554-4C68D78D997D}" type="pres">
      <dgm:prSet presAssocID="{C0C4947C-02D5-4FBA-B53F-9D7AD3B3AA65}" presName="spacer" presStyleCnt="0"/>
      <dgm:spPr/>
    </dgm:pt>
    <dgm:pt modelId="{43E9865C-A885-4E7F-BF53-8CC243639C53}" type="pres">
      <dgm:prSet presAssocID="{ED73FEFB-C3FD-4E55-BAFE-3A99364CB4B6}" presName="parentText" presStyleLbl="node1" presStyleIdx="6" presStyleCnt="7">
        <dgm:presLayoutVars>
          <dgm:chMax val="0"/>
          <dgm:bulletEnabled val="1"/>
        </dgm:presLayoutVars>
      </dgm:prSet>
      <dgm:spPr/>
    </dgm:pt>
  </dgm:ptLst>
  <dgm:cxnLst>
    <dgm:cxn modelId="{44253E05-D497-467A-9CC7-CF55A8D904CD}" type="presOf" srcId="{ED73FEFB-C3FD-4E55-BAFE-3A99364CB4B6}" destId="{43E9865C-A885-4E7F-BF53-8CC243639C53}" srcOrd="0" destOrd="0" presId="urn:microsoft.com/office/officeart/2005/8/layout/vList2"/>
    <dgm:cxn modelId="{78B82A08-DCB4-4E08-A4A2-16FD4BCD61D5}" srcId="{16205AD4-6905-4116-B08B-72581364E109}" destId="{AA15F97C-4564-4E42-BDDA-D4AA0E991468}" srcOrd="0" destOrd="0" parTransId="{618B0BCD-A365-4283-B7AC-770866C3F12C}" sibTransId="{DDB1B79C-7BCA-4A12-84FB-13C38A335E47}"/>
    <dgm:cxn modelId="{CE983309-46D6-4EED-82BF-2412877B04D5}" srcId="{16205AD4-6905-4116-B08B-72581364E109}" destId="{99D35E10-CD0E-4EBF-9880-B3C6FCC6D08F}" srcOrd="2" destOrd="0" parTransId="{C5148D95-5E95-46E8-885B-4B65541D3426}" sibTransId="{18A76866-1B4D-47DE-BFBF-E327299BDB28}"/>
    <dgm:cxn modelId="{10964A0A-0E43-413B-987B-8868A999297A}" type="presOf" srcId="{A162434A-9EDF-4C0F-8706-A2567FEFB15E}" destId="{2C2D48ED-33A3-4F12-BE72-C718B66DF728}" srcOrd="0" destOrd="0" presId="urn:microsoft.com/office/officeart/2005/8/layout/vList2"/>
    <dgm:cxn modelId="{F8CB330B-FA20-4A29-9102-0CDD79B602A7}" type="presOf" srcId="{16205AD4-6905-4116-B08B-72581364E109}" destId="{85BA39E4-BDD3-448E-ACDB-D4F5712A7616}" srcOrd="0" destOrd="0" presId="urn:microsoft.com/office/officeart/2005/8/layout/vList2"/>
    <dgm:cxn modelId="{102ADB2B-FA29-41D7-BB8C-01012BDE1C72}" type="presOf" srcId="{AA15F97C-4564-4E42-BDDA-D4AA0E991468}" destId="{1FCBFC5B-E0EB-49E2-AACF-9A4F58CB616B}" srcOrd="0" destOrd="0" presId="urn:microsoft.com/office/officeart/2005/8/layout/vList2"/>
    <dgm:cxn modelId="{423F1D35-5ECE-4603-80F3-1EC0A651C0A9}" srcId="{16205AD4-6905-4116-B08B-72581364E109}" destId="{8826558A-098E-45DB-9534-8D0D302808B6}" srcOrd="1" destOrd="0" parTransId="{8E5E592B-1520-44B4-9057-DB79DCCA92A7}" sibTransId="{7E122F84-A384-49FD-A886-A099ED026219}"/>
    <dgm:cxn modelId="{3EFD9544-D5E0-45F2-AD24-9AB1FD4103C8}" srcId="{16205AD4-6905-4116-B08B-72581364E109}" destId="{A0813CC5-58BF-4196-8900-781A68C1FEB2}" srcOrd="4" destOrd="0" parTransId="{1DD2488B-6713-46F8-8606-156E596404C3}" sibTransId="{17C0F501-7C62-4A97-B69B-C3DBAE86823D}"/>
    <dgm:cxn modelId="{81F23D73-A937-4968-A825-A3E21A08F2B4}" srcId="{16205AD4-6905-4116-B08B-72581364E109}" destId="{C7324023-E5EA-4CE4-B704-4A88D382705E}" srcOrd="5" destOrd="0" parTransId="{5B754ACD-1A23-48B7-B5CC-78F91D2D1075}" sibTransId="{C0C4947C-02D5-4FBA-B53F-9D7AD3B3AA65}"/>
    <dgm:cxn modelId="{BBD86487-8E71-4742-A06C-B6073BF1B184}" srcId="{16205AD4-6905-4116-B08B-72581364E109}" destId="{A162434A-9EDF-4C0F-8706-A2567FEFB15E}" srcOrd="3" destOrd="0" parTransId="{8B181DC2-D607-4AF4-AE45-02D8B7C59073}" sibTransId="{2CCB5824-9EB9-406D-90F2-0C9A6A843BC5}"/>
    <dgm:cxn modelId="{41F471C3-F199-4CAA-9015-EBDE69CF935E}" type="presOf" srcId="{C7324023-E5EA-4CE4-B704-4A88D382705E}" destId="{BF3D69AC-4A85-48EC-9107-7EF15F2F81E6}" srcOrd="0" destOrd="0" presId="urn:microsoft.com/office/officeart/2005/8/layout/vList2"/>
    <dgm:cxn modelId="{5CB9BFD3-CE2B-4056-A9BC-13553FD92A4B}" type="presOf" srcId="{8826558A-098E-45DB-9534-8D0D302808B6}" destId="{9BC36CEB-F483-4917-B5B8-37F3DC116B7A}" srcOrd="0" destOrd="0" presId="urn:microsoft.com/office/officeart/2005/8/layout/vList2"/>
    <dgm:cxn modelId="{456F4FE5-B364-4C69-B35A-B2938A649237}" srcId="{16205AD4-6905-4116-B08B-72581364E109}" destId="{ED73FEFB-C3FD-4E55-BAFE-3A99364CB4B6}" srcOrd="6" destOrd="0" parTransId="{ACBE5FD4-A8DA-4893-A330-F51785695F3D}" sibTransId="{C0A45405-210C-4C66-9C2F-00C7B2E6905B}"/>
    <dgm:cxn modelId="{EE7FFAF5-CA06-4DF6-9C80-6240AD5D7B48}" type="presOf" srcId="{99D35E10-CD0E-4EBF-9880-B3C6FCC6D08F}" destId="{6E47C6F2-4869-40D1-9896-713E3270F156}" srcOrd="0" destOrd="0" presId="urn:microsoft.com/office/officeart/2005/8/layout/vList2"/>
    <dgm:cxn modelId="{CEF36FF8-CBBE-4F4A-8111-EB073C96DBBA}" type="presOf" srcId="{A0813CC5-58BF-4196-8900-781A68C1FEB2}" destId="{113A54E8-67DF-48ED-9A0F-58739EE58853}" srcOrd="0" destOrd="0" presId="urn:microsoft.com/office/officeart/2005/8/layout/vList2"/>
    <dgm:cxn modelId="{917DD0CB-CE45-4394-A124-F24A395DE893}" type="presParOf" srcId="{85BA39E4-BDD3-448E-ACDB-D4F5712A7616}" destId="{1FCBFC5B-E0EB-49E2-AACF-9A4F58CB616B}" srcOrd="0" destOrd="0" presId="urn:microsoft.com/office/officeart/2005/8/layout/vList2"/>
    <dgm:cxn modelId="{6F0AFB87-870D-4D68-A379-01FC33D79FC6}" type="presParOf" srcId="{85BA39E4-BDD3-448E-ACDB-D4F5712A7616}" destId="{3D71F977-80FB-4D05-B151-AB6CB8F834AF}" srcOrd="1" destOrd="0" presId="urn:microsoft.com/office/officeart/2005/8/layout/vList2"/>
    <dgm:cxn modelId="{DE171B0A-B5B0-4573-8484-86953AE716F1}" type="presParOf" srcId="{85BA39E4-BDD3-448E-ACDB-D4F5712A7616}" destId="{9BC36CEB-F483-4917-B5B8-37F3DC116B7A}" srcOrd="2" destOrd="0" presId="urn:microsoft.com/office/officeart/2005/8/layout/vList2"/>
    <dgm:cxn modelId="{87E4B6BF-D115-444C-AE97-18F66D3C86B8}" type="presParOf" srcId="{85BA39E4-BDD3-448E-ACDB-D4F5712A7616}" destId="{82D91300-023F-4065-B0F2-3F785DBDE78B}" srcOrd="3" destOrd="0" presId="urn:microsoft.com/office/officeart/2005/8/layout/vList2"/>
    <dgm:cxn modelId="{08E47A8C-23C4-43DC-AA18-B563F60ECBF4}" type="presParOf" srcId="{85BA39E4-BDD3-448E-ACDB-D4F5712A7616}" destId="{6E47C6F2-4869-40D1-9896-713E3270F156}" srcOrd="4" destOrd="0" presId="urn:microsoft.com/office/officeart/2005/8/layout/vList2"/>
    <dgm:cxn modelId="{1FF2B0E3-A39E-4A7C-B8E7-3C226FFDF570}" type="presParOf" srcId="{85BA39E4-BDD3-448E-ACDB-D4F5712A7616}" destId="{85B75306-721D-4F60-8C1D-279355BB115A}" srcOrd="5" destOrd="0" presId="urn:microsoft.com/office/officeart/2005/8/layout/vList2"/>
    <dgm:cxn modelId="{37D3BAFA-BCCC-404A-B0FC-59831F084D8E}" type="presParOf" srcId="{85BA39E4-BDD3-448E-ACDB-D4F5712A7616}" destId="{2C2D48ED-33A3-4F12-BE72-C718B66DF728}" srcOrd="6" destOrd="0" presId="urn:microsoft.com/office/officeart/2005/8/layout/vList2"/>
    <dgm:cxn modelId="{B9FB6AA5-D9D2-4263-83D1-E6AB7E389ED4}" type="presParOf" srcId="{85BA39E4-BDD3-448E-ACDB-D4F5712A7616}" destId="{DAB46E3F-EAB1-4455-940E-42B4C87F8483}" srcOrd="7" destOrd="0" presId="urn:microsoft.com/office/officeart/2005/8/layout/vList2"/>
    <dgm:cxn modelId="{4A7E21A2-A307-4254-B9A5-641364A73AC6}" type="presParOf" srcId="{85BA39E4-BDD3-448E-ACDB-D4F5712A7616}" destId="{113A54E8-67DF-48ED-9A0F-58739EE58853}" srcOrd="8" destOrd="0" presId="urn:microsoft.com/office/officeart/2005/8/layout/vList2"/>
    <dgm:cxn modelId="{2B5FFDD0-9007-4BFA-930A-C14BD714A99E}" type="presParOf" srcId="{85BA39E4-BDD3-448E-ACDB-D4F5712A7616}" destId="{282C3566-B681-41B2-93C8-4B53C3D92490}" srcOrd="9" destOrd="0" presId="urn:microsoft.com/office/officeart/2005/8/layout/vList2"/>
    <dgm:cxn modelId="{EFC9F326-7695-4F7A-9408-33ED3FA3EA6E}" type="presParOf" srcId="{85BA39E4-BDD3-448E-ACDB-D4F5712A7616}" destId="{BF3D69AC-4A85-48EC-9107-7EF15F2F81E6}" srcOrd="10" destOrd="0" presId="urn:microsoft.com/office/officeart/2005/8/layout/vList2"/>
    <dgm:cxn modelId="{6D423CC8-D286-47F3-8D9F-9BDED2D220A5}" type="presParOf" srcId="{85BA39E4-BDD3-448E-ACDB-D4F5712A7616}" destId="{1C146C72-125A-413D-8554-4C68D78D997D}" srcOrd="11" destOrd="0" presId="urn:microsoft.com/office/officeart/2005/8/layout/vList2"/>
    <dgm:cxn modelId="{4FE974CD-ED2C-4043-A018-20B1B000986F}" type="presParOf" srcId="{85BA39E4-BDD3-448E-ACDB-D4F5712A7616}" destId="{43E9865C-A885-4E7F-BF53-8CC243639C5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97326-A4F9-41D1-9E16-A4C5A95BEF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DBBC59-0920-4D1B-90B8-87DB2337A352}">
      <dgm:prSet custT="1"/>
      <dgm:spPr>
        <a:solidFill>
          <a:srgbClr val="5BBBD5">
            <a:alpha val="50000"/>
          </a:srgbClr>
        </a:solidFill>
      </dgm:spPr>
      <dgm:t>
        <a:bodyPr/>
        <a:lstStyle/>
        <a:p>
          <a:pPr rtl="0"/>
          <a:r>
            <a:rPr lang="en-US" sz="2400" b="0" i="0" dirty="0">
              <a:solidFill>
                <a:schemeClr val="tx1"/>
              </a:solidFill>
              <a:latin typeface="Open Sans" charset="0"/>
              <a:ea typeface="Open Sans" charset="0"/>
              <a:cs typeface="Open Sans" charset="0"/>
            </a:rPr>
            <a:t>Social Media</a:t>
          </a:r>
        </a:p>
      </dgm:t>
    </dgm:pt>
    <dgm:pt modelId="{CAE7D27C-C1A6-4BE3-BCDC-DA3F91935E80}" type="parTrans" cxnId="{6113BCFF-68D7-41F9-9D49-1C18CE3A8E0C}">
      <dgm:prSet/>
      <dgm:spPr/>
      <dgm:t>
        <a:bodyPr/>
        <a:lstStyle/>
        <a:p>
          <a:endParaRPr lang="en-US"/>
        </a:p>
      </dgm:t>
    </dgm:pt>
    <dgm:pt modelId="{4C502127-D208-4E7D-BBE3-E999472EC658}" type="sibTrans" cxnId="{6113BCFF-68D7-41F9-9D49-1C18CE3A8E0C}">
      <dgm:prSet/>
      <dgm:spPr/>
      <dgm:t>
        <a:bodyPr/>
        <a:lstStyle/>
        <a:p>
          <a:endParaRPr lang="en-US"/>
        </a:p>
      </dgm:t>
    </dgm:pt>
    <dgm:pt modelId="{9A475298-3B45-4E37-B027-2FCB0B1FB03C}">
      <dgm:prSet custT="1"/>
      <dgm:spPr/>
      <dgm:t>
        <a:bodyPr anchor="ctr"/>
        <a:lstStyle/>
        <a:p>
          <a:pPr rtl="0"/>
          <a:r>
            <a:rPr lang="en-US" sz="2400" b="0" i="0" dirty="0">
              <a:latin typeface="Open Sans"/>
              <a:ea typeface="Open Sans" charset="0"/>
              <a:cs typeface="Open Sans" charset="0"/>
            </a:rPr>
            <a:t>Website, Indeed, Facebook, LinkedIn, Virtual job boards</a:t>
          </a:r>
        </a:p>
      </dgm:t>
    </dgm:pt>
    <dgm:pt modelId="{7D643BA4-DB17-4ED0-8FBD-67E1BC32FE9A}" type="parTrans" cxnId="{95F900E8-0628-4C22-893B-4F876C2163A7}">
      <dgm:prSet/>
      <dgm:spPr/>
      <dgm:t>
        <a:bodyPr/>
        <a:lstStyle/>
        <a:p>
          <a:endParaRPr lang="en-US"/>
        </a:p>
      </dgm:t>
    </dgm:pt>
    <dgm:pt modelId="{032ABE72-4BCF-4026-AEA8-50D78A9C9AE1}" type="sibTrans" cxnId="{95F900E8-0628-4C22-893B-4F876C2163A7}">
      <dgm:prSet/>
      <dgm:spPr/>
      <dgm:t>
        <a:bodyPr/>
        <a:lstStyle/>
        <a:p>
          <a:endParaRPr lang="en-US"/>
        </a:p>
      </dgm:t>
    </dgm:pt>
    <dgm:pt modelId="{57EEA732-DA60-4EEC-B39F-A44F23A8181B}">
      <dgm:prSet custT="1"/>
      <dgm:spPr>
        <a:solidFill>
          <a:srgbClr val="5DCBD7">
            <a:alpha val="50000"/>
          </a:srgbClr>
        </a:solidFill>
      </dgm:spPr>
      <dgm:t>
        <a:bodyPr/>
        <a:lstStyle/>
        <a:p>
          <a:pPr rtl="0"/>
          <a:r>
            <a:rPr lang="en-US" sz="2400" b="0" i="0" dirty="0">
              <a:solidFill>
                <a:schemeClr val="tx1"/>
              </a:solidFill>
              <a:latin typeface="Open Sans"/>
              <a:ea typeface="Open Sans" charset="0"/>
              <a:cs typeface="Open Sans" charset="0"/>
            </a:rPr>
            <a:t>Fliers regarding open positions (community centers, places of worship, local businesses, etc.)</a:t>
          </a:r>
        </a:p>
      </dgm:t>
    </dgm:pt>
    <dgm:pt modelId="{0A0C60AD-F7E7-431E-B921-B4A82E55DF30}" type="parTrans" cxnId="{525F5C84-5FAE-4D0E-8C66-3760ECA697D1}">
      <dgm:prSet/>
      <dgm:spPr/>
      <dgm:t>
        <a:bodyPr/>
        <a:lstStyle/>
        <a:p>
          <a:endParaRPr lang="en-US"/>
        </a:p>
      </dgm:t>
    </dgm:pt>
    <dgm:pt modelId="{D9F07CDE-C38D-40CE-8C29-E9217778BAB4}" type="sibTrans" cxnId="{525F5C84-5FAE-4D0E-8C66-3760ECA697D1}">
      <dgm:prSet/>
      <dgm:spPr/>
      <dgm:t>
        <a:bodyPr/>
        <a:lstStyle/>
        <a:p>
          <a:endParaRPr lang="en-US"/>
        </a:p>
      </dgm:t>
    </dgm:pt>
    <dgm:pt modelId="{37ACD43F-CEB3-4FF8-9256-9F127D830CBB}">
      <dgm:prSet custT="1"/>
      <dgm:spPr>
        <a:solidFill>
          <a:srgbClr val="5BBBD5">
            <a:alpha val="50000"/>
          </a:srgbClr>
        </a:solidFill>
      </dgm:spPr>
      <dgm:t>
        <a:bodyPr/>
        <a:lstStyle/>
        <a:p>
          <a:pPr rtl="0"/>
          <a:r>
            <a:rPr lang="en-US" sz="2400" b="0" i="0" dirty="0">
              <a:solidFill>
                <a:schemeClr val="tx1"/>
              </a:solidFill>
              <a:latin typeface="Open Sans" charset="0"/>
              <a:ea typeface="Open Sans" charset="0"/>
              <a:cs typeface="Open Sans" charset="0"/>
            </a:rPr>
            <a:t>Newspaper Advertisements</a:t>
          </a:r>
        </a:p>
      </dgm:t>
    </dgm:pt>
    <dgm:pt modelId="{4C7A4230-0661-4E01-988C-3832CD00F5C9}" type="parTrans" cxnId="{E5B3D0E2-B070-414E-AE7F-3171927CF28A}">
      <dgm:prSet/>
      <dgm:spPr/>
      <dgm:t>
        <a:bodyPr/>
        <a:lstStyle/>
        <a:p>
          <a:endParaRPr lang="en-US"/>
        </a:p>
      </dgm:t>
    </dgm:pt>
    <dgm:pt modelId="{AFA331A9-7609-41F8-8E9F-29C358AF5AED}" type="sibTrans" cxnId="{E5B3D0E2-B070-414E-AE7F-3171927CF28A}">
      <dgm:prSet/>
      <dgm:spPr/>
      <dgm:t>
        <a:bodyPr/>
        <a:lstStyle/>
        <a:p>
          <a:endParaRPr lang="en-US"/>
        </a:p>
      </dgm:t>
    </dgm:pt>
    <dgm:pt modelId="{F4A2232D-847A-4817-8413-11C030628C78}">
      <dgm:prSet custT="1"/>
      <dgm:spPr>
        <a:solidFill>
          <a:srgbClr val="5DCBD7">
            <a:alpha val="50000"/>
          </a:srgbClr>
        </a:solidFill>
      </dgm:spPr>
      <dgm:t>
        <a:bodyPr/>
        <a:lstStyle/>
        <a:p>
          <a:pPr rtl="0"/>
          <a:r>
            <a:rPr lang="en-US" sz="2400" b="0" i="0" dirty="0">
              <a:solidFill>
                <a:schemeClr val="tx1"/>
              </a:solidFill>
              <a:latin typeface="Open Sans" charset="0"/>
              <a:ea typeface="Open Sans" charset="0"/>
              <a:cs typeface="Open Sans" charset="0"/>
            </a:rPr>
            <a:t>Internship and volunteer programs in high schools and colleges</a:t>
          </a:r>
        </a:p>
      </dgm:t>
    </dgm:pt>
    <dgm:pt modelId="{7D853438-15FB-40D5-A610-142C0C04CEF4}" type="parTrans" cxnId="{251C4F9B-DAD3-4C4F-8B0C-64244B5BE8D3}">
      <dgm:prSet/>
      <dgm:spPr/>
      <dgm:t>
        <a:bodyPr/>
        <a:lstStyle/>
        <a:p>
          <a:endParaRPr lang="en-US"/>
        </a:p>
      </dgm:t>
    </dgm:pt>
    <dgm:pt modelId="{DA2B3626-AC06-4090-BA3A-0759EB97547F}" type="sibTrans" cxnId="{251C4F9B-DAD3-4C4F-8B0C-64244B5BE8D3}">
      <dgm:prSet/>
      <dgm:spPr/>
      <dgm:t>
        <a:bodyPr/>
        <a:lstStyle/>
        <a:p>
          <a:endParaRPr lang="en-US"/>
        </a:p>
      </dgm:t>
    </dgm:pt>
    <dgm:pt modelId="{B57A002F-1F45-4661-A646-DDE09ABA9EDD}">
      <dgm:prSet custT="1"/>
      <dgm:spPr>
        <a:solidFill>
          <a:srgbClr val="5BBBD5">
            <a:alpha val="50000"/>
          </a:srgbClr>
        </a:solidFill>
      </dgm:spPr>
      <dgm:t>
        <a:bodyPr/>
        <a:lstStyle/>
        <a:p>
          <a:pPr rtl="0"/>
          <a:r>
            <a:rPr lang="en-US" sz="2400" b="0" i="0" dirty="0">
              <a:solidFill>
                <a:schemeClr val="tx1"/>
              </a:solidFill>
              <a:latin typeface="Open Sans" charset="0"/>
              <a:ea typeface="Open Sans" charset="0"/>
              <a:cs typeface="Open Sans" charset="0"/>
            </a:rPr>
            <a:t>Others?</a:t>
          </a:r>
        </a:p>
      </dgm:t>
    </dgm:pt>
    <dgm:pt modelId="{036B39B9-360E-465E-AD79-92530D853CD3}" type="parTrans" cxnId="{EEC8F446-3661-4F28-B403-C871D9819666}">
      <dgm:prSet/>
      <dgm:spPr/>
      <dgm:t>
        <a:bodyPr/>
        <a:lstStyle/>
        <a:p>
          <a:endParaRPr lang="en-US"/>
        </a:p>
      </dgm:t>
    </dgm:pt>
    <dgm:pt modelId="{742E83C2-8E0F-4387-BE31-77B72D066E12}" type="sibTrans" cxnId="{EEC8F446-3661-4F28-B403-C871D9819666}">
      <dgm:prSet/>
      <dgm:spPr/>
      <dgm:t>
        <a:bodyPr/>
        <a:lstStyle/>
        <a:p>
          <a:endParaRPr lang="en-US"/>
        </a:p>
      </dgm:t>
    </dgm:pt>
    <dgm:pt modelId="{647B3723-CB06-4096-BAAF-2E5DC35E0C22}" type="pres">
      <dgm:prSet presAssocID="{D8E97326-A4F9-41D1-9E16-A4C5A95BEFF7}" presName="linear" presStyleCnt="0">
        <dgm:presLayoutVars>
          <dgm:animLvl val="lvl"/>
          <dgm:resizeHandles val="exact"/>
        </dgm:presLayoutVars>
      </dgm:prSet>
      <dgm:spPr/>
    </dgm:pt>
    <dgm:pt modelId="{9940DA1F-16F5-417A-8F78-88F0E0606282}" type="pres">
      <dgm:prSet presAssocID="{C6DBBC59-0920-4D1B-90B8-87DB2337A352}" presName="parentText" presStyleLbl="node1" presStyleIdx="0" presStyleCnt="5" custLinFactNeighborX="308" custLinFactNeighborY="-2785">
        <dgm:presLayoutVars>
          <dgm:chMax val="0"/>
          <dgm:bulletEnabled val="1"/>
        </dgm:presLayoutVars>
      </dgm:prSet>
      <dgm:spPr/>
    </dgm:pt>
    <dgm:pt modelId="{22C00CDA-C627-4994-BE7E-F9B8617C0C2A}" type="pres">
      <dgm:prSet presAssocID="{C6DBBC59-0920-4D1B-90B8-87DB2337A352}" presName="childText" presStyleLbl="revTx" presStyleIdx="0" presStyleCnt="1" custScaleY="195818">
        <dgm:presLayoutVars>
          <dgm:bulletEnabled val="1"/>
        </dgm:presLayoutVars>
      </dgm:prSet>
      <dgm:spPr/>
    </dgm:pt>
    <dgm:pt modelId="{6F3F6779-DEA9-46A8-97EF-A668122379FD}" type="pres">
      <dgm:prSet presAssocID="{57EEA732-DA60-4EEC-B39F-A44F23A8181B}" presName="parentText" presStyleLbl="node1" presStyleIdx="1" presStyleCnt="5">
        <dgm:presLayoutVars>
          <dgm:chMax val="0"/>
          <dgm:bulletEnabled val="1"/>
        </dgm:presLayoutVars>
      </dgm:prSet>
      <dgm:spPr/>
    </dgm:pt>
    <dgm:pt modelId="{0CF30B83-F6F0-4076-9781-48CBD601251E}" type="pres">
      <dgm:prSet presAssocID="{D9F07CDE-C38D-40CE-8C29-E9217778BAB4}" presName="spacer" presStyleCnt="0"/>
      <dgm:spPr/>
    </dgm:pt>
    <dgm:pt modelId="{683741B7-4C03-45DA-B6D4-6DCF82CE38EA}" type="pres">
      <dgm:prSet presAssocID="{37ACD43F-CEB3-4FF8-9256-9F127D830CBB}" presName="parentText" presStyleLbl="node1" presStyleIdx="2" presStyleCnt="5" custLinFactNeighborX="557" custLinFactNeighborY="34801">
        <dgm:presLayoutVars>
          <dgm:chMax val="0"/>
          <dgm:bulletEnabled val="1"/>
        </dgm:presLayoutVars>
      </dgm:prSet>
      <dgm:spPr/>
    </dgm:pt>
    <dgm:pt modelId="{A2FE8175-D99C-4A62-8A09-9AE8A55AADB0}" type="pres">
      <dgm:prSet presAssocID="{AFA331A9-7609-41F8-8E9F-29C358AF5AED}" presName="spacer" presStyleCnt="0"/>
      <dgm:spPr/>
    </dgm:pt>
    <dgm:pt modelId="{B0F3F5F0-9C42-4F19-992A-76A9A37EF218}" type="pres">
      <dgm:prSet presAssocID="{F4A2232D-847A-4817-8413-11C030628C78}" presName="parentText" presStyleLbl="node1" presStyleIdx="3" presStyleCnt="5">
        <dgm:presLayoutVars>
          <dgm:chMax val="0"/>
          <dgm:bulletEnabled val="1"/>
        </dgm:presLayoutVars>
      </dgm:prSet>
      <dgm:spPr/>
    </dgm:pt>
    <dgm:pt modelId="{7F7C54D0-31CD-4858-9A79-B24C28A5231E}" type="pres">
      <dgm:prSet presAssocID="{DA2B3626-AC06-4090-BA3A-0759EB97547F}" presName="spacer" presStyleCnt="0"/>
      <dgm:spPr/>
    </dgm:pt>
    <dgm:pt modelId="{2512871F-1DFA-4E7D-9074-1E8FA5C2B47E}" type="pres">
      <dgm:prSet presAssocID="{B57A002F-1F45-4661-A646-DDE09ABA9EDD}" presName="parentText" presStyleLbl="node1" presStyleIdx="4" presStyleCnt="5">
        <dgm:presLayoutVars>
          <dgm:chMax val="0"/>
          <dgm:bulletEnabled val="1"/>
        </dgm:presLayoutVars>
      </dgm:prSet>
      <dgm:spPr/>
    </dgm:pt>
  </dgm:ptLst>
  <dgm:cxnLst>
    <dgm:cxn modelId="{CC3D2921-15A7-4D48-AC81-D20727D1F394}" type="presOf" srcId="{C6DBBC59-0920-4D1B-90B8-87DB2337A352}" destId="{9940DA1F-16F5-417A-8F78-88F0E0606282}" srcOrd="0" destOrd="0" presId="urn:microsoft.com/office/officeart/2005/8/layout/vList2"/>
    <dgm:cxn modelId="{C310EA22-022F-4B75-8265-DF615022F0B5}" type="presOf" srcId="{D8E97326-A4F9-41D1-9E16-A4C5A95BEFF7}" destId="{647B3723-CB06-4096-BAAF-2E5DC35E0C22}" srcOrd="0" destOrd="0" presId="urn:microsoft.com/office/officeart/2005/8/layout/vList2"/>
    <dgm:cxn modelId="{93037C25-212C-4765-8B76-9D90A160EC75}" type="presOf" srcId="{F4A2232D-847A-4817-8413-11C030628C78}" destId="{B0F3F5F0-9C42-4F19-992A-76A9A37EF218}" srcOrd="0" destOrd="0" presId="urn:microsoft.com/office/officeart/2005/8/layout/vList2"/>
    <dgm:cxn modelId="{EEC8F446-3661-4F28-B403-C871D9819666}" srcId="{D8E97326-A4F9-41D1-9E16-A4C5A95BEFF7}" destId="{B57A002F-1F45-4661-A646-DDE09ABA9EDD}" srcOrd="4" destOrd="0" parTransId="{036B39B9-360E-465E-AD79-92530D853CD3}" sibTransId="{742E83C2-8E0F-4387-BE31-77B72D066E12}"/>
    <dgm:cxn modelId="{525F5C84-5FAE-4D0E-8C66-3760ECA697D1}" srcId="{D8E97326-A4F9-41D1-9E16-A4C5A95BEFF7}" destId="{57EEA732-DA60-4EEC-B39F-A44F23A8181B}" srcOrd="1" destOrd="0" parTransId="{0A0C60AD-F7E7-431E-B921-B4A82E55DF30}" sibTransId="{D9F07CDE-C38D-40CE-8C29-E9217778BAB4}"/>
    <dgm:cxn modelId="{251C4F9B-DAD3-4C4F-8B0C-64244B5BE8D3}" srcId="{D8E97326-A4F9-41D1-9E16-A4C5A95BEFF7}" destId="{F4A2232D-847A-4817-8413-11C030628C78}" srcOrd="3" destOrd="0" parTransId="{7D853438-15FB-40D5-A610-142C0C04CEF4}" sibTransId="{DA2B3626-AC06-4090-BA3A-0759EB97547F}"/>
    <dgm:cxn modelId="{3812D0A7-C7D3-4C4A-810B-62CC7BF9C0B7}" type="presOf" srcId="{57EEA732-DA60-4EEC-B39F-A44F23A8181B}" destId="{6F3F6779-DEA9-46A8-97EF-A668122379FD}" srcOrd="0" destOrd="0" presId="urn:microsoft.com/office/officeart/2005/8/layout/vList2"/>
    <dgm:cxn modelId="{DBF51FDF-89F1-46D4-B59B-EDA9D0749938}" type="presOf" srcId="{B57A002F-1F45-4661-A646-DDE09ABA9EDD}" destId="{2512871F-1DFA-4E7D-9074-1E8FA5C2B47E}" srcOrd="0" destOrd="0" presId="urn:microsoft.com/office/officeart/2005/8/layout/vList2"/>
    <dgm:cxn modelId="{E5B3D0E2-B070-414E-AE7F-3171927CF28A}" srcId="{D8E97326-A4F9-41D1-9E16-A4C5A95BEFF7}" destId="{37ACD43F-CEB3-4FF8-9256-9F127D830CBB}" srcOrd="2" destOrd="0" parTransId="{4C7A4230-0661-4E01-988C-3832CD00F5C9}" sibTransId="{AFA331A9-7609-41F8-8E9F-29C358AF5AED}"/>
    <dgm:cxn modelId="{95F900E8-0628-4C22-893B-4F876C2163A7}" srcId="{C6DBBC59-0920-4D1B-90B8-87DB2337A352}" destId="{9A475298-3B45-4E37-B027-2FCB0B1FB03C}" srcOrd="0" destOrd="0" parTransId="{7D643BA4-DB17-4ED0-8FBD-67E1BC32FE9A}" sibTransId="{032ABE72-4BCF-4026-AEA8-50D78A9C9AE1}"/>
    <dgm:cxn modelId="{0E874EE9-D320-408E-B6E9-40897F3F3DBE}" type="presOf" srcId="{37ACD43F-CEB3-4FF8-9256-9F127D830CBB}" destId="{683741B7-4C03-45DA-B6D4-6DCF82CE38EA}" srcOrd="0" destOrd="0" presId="urn:microsoft.com/office/officeart/2005/8/layout/vList2"/>
    <dgm:cxn modelId="{A59EFEF4-77E9-4947-BF0D-8E74B628094A}" type="presOf" srcId="{9A475298-3B45-4E37-B027-2FCB0B1FB03C}" destId="{22C00CDA-C627-4994-BE7E-F9B8617C0C2A}" srcOrd="0" destOrd="0" presId="urn:microsoft.com/office/officeart/2005/8/layout/vList2"/>
    <dgm:cxn modelId="{6113BCFF-68D7-41F9-9D49-1C18CE3A8E0C}" srcId="{D8E97326-A4F9-41D1-9E16-A4C5A95BEFF7}" destId="{C6DBBC59-0920-4D1B-90B8-87DB2337A352}" srcOrd="0" destOrd="0" parTransId="{CAE7D27C-C1A6-4BE3-BCDC-DA3F91935E80}" sibTransId="{4C502127-D208-4E7D-BBE3-E999472EC658}"/>
    <dgm:cxn modelId="{616205D7-4A60-43BD-A754-A9EB47CF273B}" type="presParOf" srcId="{647B3723-CB06-4096-BAAF-2E5DC35E0C22}" destId="{9940DA1F-16F5-417A-8F78-88F0E0606282}" srcOrd="0" destOrd="0" presId="urn:microsoft.com/office/officeart/2005/8/layout/vList2"/>
    <dgm:cxn modelId="{7E5ED559-DAE2-4160-A328-C9321574F55C}" type="presParOf" srcId="{647B3723-CB06-4096-BAAF-2E5DC35E0C22}" destId="{22C00CDA-C627-4994-BE7E-F9B8617C0C2A}" srcOrd="1" destOrd="0" presId="urn:microsoft.com/office/officeart/2005/8/layout/vList2"/>
    <dgm:cxn modelId="{02D91E63-CD76-4D26-ABF6-977B564BF450}" type="presParOf" srcId="{647B3723-CB06-4096-BAAF-2E5DC35E0C22}" destId="{6F3F6779-DEA9-46A8-97EF-A668122379FD}" srcOrd="2" destOrd="0" presId="urn:microsoft.com/office/officeart/2005/8/layout/vList2"/>
    <dgm:cxn modelId="{3C661C63-B358-4DAA-9738-DBFDCCFFBE8E}" type="presParOf" srcId="{647B3723-CB06-4096-BAAF-2E5DC35E0C22}" destId="{0CF30B83-F6F0-4076-9781-48CBD601251E}" srcOrd="3" destOrd="0" presId="urn:microsoft.com/office/officeart/2005/8/layout/vList2"/>
    <dgm:cxn modelId="{72289BF6-8513-4FFB-AA09-B65AD23C4D1F}" type="presParOf" srcId="{647B3723-CB06-4096-BAAF-2E5DC35E0C22}" destId="{683741B7-4C03-45DA-B6D4-6DCF82CE38EA}" srcOrd="4" destOrd="0" presId="urn:microsoft.com/office/officeart/2005/8/layout/vList2"/>
    <dgm:cxn modelId="{ECFC60C3-B736-4C83-9C13-F08AE851109C}" type="presParOf" srcId="{647B3723-CB06-4096-BAAF-2E5DC35E0C22}" destId="{A2FE8175-D99C-4A62-8A09-9AE8A55AADB0}" srcOrd="5" destOrd="0" presId="urn:microsoft.com/office/officeart/2005/8/layout/vList2"/>
    <dgm:cxn modelId="{F2E110E3-6027-4634-BA2B-A3E39E9184F7}" type="presParOf" srcId="{647B3723-CB06-4096-BAAF-2E5DC35E0C22}" destId="{B0F3F5F0-9C42-4F19-992A-76A9A37EF218}" srcOrd="6" destOrd="0" presId="urn:microsoft.com/office/officeart/2005/8/layout/vList2"/>
    <dgm:cxn modelId="{D814BADF-45E5-4A3D-8302-C67CE3F0360B}" type="presParOf" srcId="{647B3723-CB06-4096-BAAF-2E5DC35E0C22}" destId="{7F7C54D0-31CD-4858-9A79-B24C28A5231E}" srcOrd="7" destOrd="0" presId="urn:microsoft.com/office/officeart/2005/8/layout/vList2"/>
    <dgm:cxn modelId="{DE96AA39-7AC4-4E9B-95B7-AEB20B5AA82B}" type="presParOf" srcId="{647B3723-CB06-4096-BAAF-2E5DC35E0C22}" destId="{2512871F-1DFA-4E7D-9074-1E8FA5C2B47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774E9F-01EC-4FA6-A7CB-703D98DC73A6}"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F6A83241-1718-4DD6-9D4C-0B58F62922A1}">
      <dgm:prSet custT="1"/>
      <dgm:spPr>
        <a:solidFill>
          <a:srgbClr val="5BBBD5"/>
        </a:solidFill>
      </dgm:spPr>
      <dgm:t>
        <a:bodyPr/>
        <a:lstStyle/>
        <a:p>
          <a:pPr rtl="0"/>
          <a:r>
            <a:rPr lang="en-US" sz="2800" b="0" i="0" dirty="0">
              <a:solidFill>
                <a:schemeClr val="tx1"/>
              </a:solidFill>
              <a:latin typeface="Open Sans" charset="0"/>
              <a:ea typeface="Open Sans" charset="0"/>
              <a:cs typeface="Open Sans" charset="0"/>
            </a:rPr>
            <a:t>Inside Resources</a:t>
          </a:r>
        </a:p>
      </dgm:t>
    </dgm:pt>
    <dgm:pt modelId="{4B159846-3F16-4078-A2B8-967F65E1C3CE}" type="parTrans" cxnId="{7EA021B4-0597-4640-8E6F-961154CBDB38}">
      <dgm:prSet/>
      <dgm:spPr/>
      <dgm:t>
        <a:bodyPr/>
        <a:lstStyle/>
        <a:p>
          <a:endParaRPr lang="en-US"/>
        </a:p>
      </dgm:t>
    </dgm:pt>
    <dgm:pt modelId="{0C6C45A7-27FC-46AD-87C7-CF086BC6C2C2}" type="sibTrans" cxnId="{7EA021B4-0597-4640-8E6F-961154CBDB38}">
      <dgm:prSet/>
      <dgm:spPr/>
      <dgm:t>
        <a:bodyPr/>
        <a:lstStyle/>
        <a:p>
          <a:endParaRPr lang="en-US"/>
        </a:p>
      </dgm:t>
    </dgm:pt>
    <dgm:pt modelId="{89AECE58-3838-42BA-944C-3F5F6726954C}">
      <dgm:prSet custT="1"/>
      <dgm:spPr>
        <a:noFill/>
      </dgm:spPr>
      <dgm:t>
        <a:bodyPr/>
        <a:lstStyle/>
        <a:p>
          <a:pPr rtl="0"/>
          <a:r>
            <a:rPr lang="en-US" sz="2400" dirty="0">
              <a:latin typeface="Open Sans" charset="0"/>
              <a:ea typeface="Open Sans" charset="0"/>
              <a:cs typeface="Open Sans" charset="0"/>
            </a:rPr>
            <a:t>Current Employees</a:t>
          </a:r>
        </a:p>
      </dgm:t>
    </dgm:pt>
    <dgm:pt modelId="{8AD78128-257F-4136-BB80-3B69CF0E1ABC}" type="parTrans" cxnId="{3DC1D2B9-A9B4-4FC9-8FFD-78AA9C7A2ADB}">
      <dgm:prSet/>
      <dgm:spPr/>
      <dgm:t>
        <a:bodyPr/>
        <a:lstStyle/>
        <a:p>
          <a:endParaRPr lang="en-US"/>
        </a:p>
      </dgm:t>
    </dgm:pt>
    <dgm:pt modelId="{5B1BA918-3BA4-4A98-9546-358F131B3D9B}" type="sibTrans" cxnId="{3DC1D2B9-A9B4-4FC9-8FFD-78AA9C7A2ADB}">
      <dgm:prSet/>
      <dgm:spPr/>
      <dgm:t>
        <a:bodyPr/>
        <a:lstStyle/>
        <a:p>
          <a:endParaRPr lang="en-US"/>
        </a:p>
      </dgm:t>
    </dgm:pt>
    <dgm:pt modelId="{A34236C8-534D-4B16-9EB9-C22D1CD4F8F4}">
      <dgm:prSet custT="1"/>
      <dgm:spPr>
        <a:noFill/>
      </dgm:spPr>
      <dgm:t>
        <a:bodyPr/>
        <a:lstStyle/>
        <a:p>
          <a:pPr rtl="0"/>
          <a:r>
            <a:rPr lang="en-US" sz="2400" dirty="0">
              <a:latin typeface="Open Sans" charset="0"/>
              <a:ea typeface="Open Sans" charset="0"/>
              <a:cs typeface="Open Sans" charset="0"/>
            </a:rPr>
            <a:t>People receiving services and their families/friends</a:t>
          </a:r>
        </a:p>
      </dgm:t>
    </dgm:pt>
    <dgm:pt modelId="{922BA89D-31E8-43CD-BBF5-D44449B259EB}" type="parTrans" cxnId="{7548C6DE-AACE-41C4-95E3-F1801290CD1C}">
      <dgm:prSet/>
      <dgm:spPr/>
      <dgm:t>
        <a:bodyPr/>
        <a:lstStyle/>
        <a:p>
          <a:endParaRPr lang="en-US"/>
        </a:p>
      </dgm:t>
    </dgm:pt>
    <dgm:pt modelId="{22FFDEB4-2005-4DCE-94CF-08F90670D83F}" type="sibTrans" cxnId="{7548C6DE-AACE-41C4-95E3-F1801290CD1C}">
      <dgm:prSet/>
      <dgm:spPr/>
      <dgm:t>
        <a:bodyPr/>
        <a:lstStyle/>
        <a:p>
          <a:endParaRPr lang="en-US"/>
        </a:p>
      </dgm:t>
    </dgm:pt>
    <dgm:pt modelId="{DE8BF4F9-20CF-4F36-BD5D-5807455F6123}">
      <dgm:prSet custT="1"/>
      <dgm:spPr>
        <a:noFill/>
      </dgm:spPr>
      <dgm:t>
        <a:bodyPr/>
        <a:lstStyle/>
        <a:p>
          <a:pPr rtl="0"/>
          <a:r>
            <a:rPr lang="en-US" sz="2400" dirty="0">
              <a:latin typeface="Open Sans" charset="0"/>
              <a:ea typeface="Open Sans" charset="0"/>
              <a:cs typeface="Open Sans" charset="0"/>
            </a:rPr>
            <a:t>Current Volunteers (Board of Director, other committee members)</a:t>
          </a:r>
        </a:p>
      </dgm:t>
    </dgm:pt>
    <dgm:pt modelId="{9D1491CC-0A7B-4B42-B971-C8A389BCCC59}" type="parTrans" cxnId="{D8B9FCC1-4FD6-4E29-B36E-3F13C47E9C84}">
      <dgm:prSet/>
      <dgm:spPr/>
      <dgm:t>
        <a:bodyPr/>
        <a:lstStyle/>
        <a:p>
          <a:endParaRPr lang="en-US"/>
        </a:p>
      </dgm:t>
    </dgm:pt>
    <dgm:pt modelId="{F4DC73C0-A89E-4E06-B33D-A5D6D3677082}" type="sibTrans" cxnId="{D8B9FCC1-4FD6-4E29-B36E-3F13C47E9C84}">
      <dgm:prSet/>
      <dgm:spPr/>
      <dgm:t>
        <a:bodyPr/>
        <a:lstStyle/>
        <a:p>
          <a:endParaRPr lang="en-US"/>
        </a:p>
      </dgm:t>
    </dgm:pt>
    <dgm:pt modelId="{B9310B40-38E0-4F06-9834-FC814744FF52}">
      <dgm:prSet custT="1"/>
      <dgm:spPr>
        <a:noFill/>
      </dgm:spPr>
      <dgm:t>
        <a:bodyPr/>
        <a:lstStyle/>
        <a:p>
          <a:pPr rtl="0"/>
          <a:r>
            <a:rPr lang="en-US" sz="2400" dirty="0">
              <a:latin typeface="Open Sans" charset="0"/>
              <a:ea typeface="Open Sans" charset="0"/>
              <a:cs typeface="Open Sans" charset="0"/>
            </a:rPr>
            <a:t>Service Coordinators / Case managers</a:t>
          </a:r>
        </a:p>
      </dgm:t>
    </dgm:pt>
    <dgm:pt modelId="{5F2F7EEE-EB99-4AE7-AB09-77265472914B}" type="parTrans" cxnId="{4F7D549F-042F-4293-A459-945C02F12864}">
      <dgm:prSet/>
      <dgm:spPr/>
      <dgm:t>
        <a:bodyPr/>
        <a:lstStyle/>
        <a:p>
          <a:endParaRPr lang="en-US"/>
        </a:p>
      </dgm:t>
    </dgm:pt>
    <dgm:pt modelId="{A2201309-C7A1-43D1-8312-45866902E672}" type="sibTrans" cxnId="{4F7D549F-042F-4293-A459-945C02F12864}">
      <dgm:prSet/>
      <dgm:spPr/>
      <dgm:t>
        <a:bodyPr/>
        <a:lstStyle/>
        <a:p>
          <a:endParaRPr lang="en-US"/>
        </a:p>
      </dgm:t>
    </dgm:pt>
    <dgm:pt modelId="{F280C1E1-1068-4184-8205-3C4FCD217E05}">
      <dgm:prSet custT="1"/>
      <dgm:spPr>
        <a:noFill/>
      </dgm:spPr>
      <dgm:t>
        <a:bodyPr/>
        <a:lstStyle/>
        <a:p>
          <a:pPr rtl="0"/>
          <a:r>
            <a:rPr lang="en-US" sz="2400" dirty="0">
              <a:latin typeface="Open Sans" charset="0"/>
              <a:ea typeface="Open Sans" charset="0"/>
              <a:cs typeface="Open Sans" charset="0"/>
            </a:rPr>
            <a:t>Others?</a:t>
          </a:r>
        </a:p>
      </dgm:t>
    </dgm:pt>
    <dgm:pt modelId="{1EB39B45-537A-4E11-A260-64E59AB59ABD}" type="parTrans" cxnId="{586C7998-E7E6-475D-8BA0-BA6BA2318249}">
      <dgm:prSet/>
      <dgm:spPr/>
      <dgm:t>
        <a:bodyPr/>
        <a:lstStyle/>
        <a:p>
          <a:endParaRPr lang="en-US"/>
        </a:p>
      </dgm:t>
    </dgm:pt>
    <dgm:pt modelId="{F3525844-707C-4CED-9270-8D8AE8044390}" type="sibTrans" cxnId="{586C7998-E7E6-475D-8BA0-BA6BA2318249}">
      <dgm:prSet/>
      <dgm:spPr/>
      <dgm:t>
        <a:bodyPr/>
        <a:lstStyle/>
        <a:p>
          <a:endParaRPr lang="en-US"/>
        </a:p>
      </dgm:t>
    </dgm:pt>
    <dgm:pt modelId="{443F9F54-C5C9-4044-A6AC-6D5C51D5D0C0}">
      <dgm:prSet custT="1"/>
      <dgm:spPr>
        <a:solidFill>
          <a:srgbClr val="5FD4D1"/>
        </a:solidFill>
      </dgm:spPr>
      <dgm:t>
        <a:bodyPr/>
        <a:lstStyle/>
        <a:p>
          <a:pPr rtl="0"/>
          <a:r>
            <a:rPr lang="en-US" sz="2800" b="0" i="0" dirty="0">
              <a:solidFill>
                <a:schemeClr val="tx1"/>
              </a:solidFill>
              <a:latin typeface="Open Sans" charset="0"/>
              <a:ea typeface="Open Sans" charset="0"/>
              <a:cs typeface="Open Sans" charset="0"/>
            </a:rPr>
            <a:t>Outside Resources</a:t>
          </a:r>
        </a:p>
      </dgm:t>
    </dgm:pt>
    <dgm:pt modelId="{433D2801-8FE6-436E-A85F-37ACD4C32885}" type="parTrans" cxnId="{979FB667-F803-4B04-80E9-85C7E355B679}">
      <dgm:prSet/>
      <dgm:spPr/>
      <dgm:t>
        <a:bodyPr/>
        <a:lstStyle/>
        <a:p>
          <a:endParaRPr lang="en-US"/>
        </a:p>
      </dgm:t>
    </dgm:pt>
    <dgm:pt modelId="{955D9023-5297-4057-B623-1BFA784F7C1E}" type="sibTrans" cxnId="{979FB667-F803-4B04-80E9-85C7E355B679}">
      <dgm:prSet/>
      <dgm:spPr/>
      <dgm:t>
        <a:bodyPr/>
        <a:lstStyle/>
        <a:p>
          <a:endParaRPr lang="en-US"/>
        </a:p>
      </dgm:t>
    </dgm:pt>
    <dgm:pt modelId="{7F5BAF56-1406-4A66-BC5E-43342A2D6109}">
      <dgm:prSet custT="1"/>
      <dgm:spPr>
        <a:noFill/>
      </dgm:spPr>
      <dgm:t>
        <a:bodyPr/>
        <a:lstStyle/>
        <a:p>
          <a:pPr rtl="0"/>
          <a:r>
            <a:rPr lang="en-US" sz="2400" b="0" i="0" dirty="0">
              <a:latin typeface="Open Sans" charset="0"/>
              <a:ea typeface="Open Sans" charset="0"/>
              <a:cs typeface="Open Sans" charset="0"/>
            </a:rPr>
            <a:t>Social media (Facebook, Linked In, plus)</a:t>
          </a:r>
        </a:p>
      </dgm:t>
    </dgm:pt>
    <dgm:pt modelId="{59C11607-E9CF-425D-A66C-EAF348A6A7B8}" type="parTrans" cxnId="{D781ADBE-190D-4552-AC68-14C458E68032}">
      <dgm:prSet/>
      <dgm:spPr/>
      <dgm:t>
        <a:bodyPr/>
        <a:lstStyle/>
        <a:p>
          <a:endParaRPr lang="en-US"/>
        </a:p>
      </dgm:t>
    </dgm:pt>
    <dgm:pt modelId="{1F7CF0FD-E309-417D-AEF5-E72E71AF8F7B}" type="sibTrans" cxnId="{D781ADBE-190D-4552-AC68-14C458E68032}">
      <dgm:prSet/>
      <dgm:spPr/>
      <dgm:t>
        <a:bodyPr/>
        <a:lstStyle/>
        <a:p>
          <a:endParaRPr lang="en-US"/>
        </a:p>
      </dgm:t>
    </dgm:pt>
    <dgm:pt modelId="{386FF019-9B6D-4A4F-A3C6-9029F149C86E}">
      <dgm:prSet custT="1"/>
      <dgm:spPr>
        <a:noFill/>
      </dgm:spPr>
      <dgm:t>
        <a:bodyPr/>
        <a:lstStyle/>
        <a:p>
          <a:pPr rtl="0"/>
          <a:r>
            <a:rPr lang="en-US" sz="2400" b="0" i="0" dirty="0">
              <a:latin typeface="Open Sans" charset="0"/>
              <a:ea typeface="Open Sans" charset="0"/>
              <a:cs typeface="Open Sans" charset="0"/>
            </a:rPr>
            <a:t>Web-based Job Boards (Indeed, Colleges)</a:t>
          </a:r>
        </a:p>
      </dgm:t>
    </dgm:pt>
    <dgm:pt modelId="{32995784-1D2A-421C-B475-1565310265F4}" type="parTrans" cxnId="{18962125-FE1D-4F33-B972-CC9FB37E3DCF}">
      <dgm:prSet/>
      <dgm:spPr/>
      <dgm:t>
        <a:bodyPr/>
        <a:lstStyle/>
        <a:p>
          <a:endParaRPr lang="en-US"/>
        </a:p>
      </dgm:t>
    </dgm:pt>
    <dgm:pt modelId="{2B00D402-89C4-4E85-92D7-8FC8AD7D3243}" type="sibTrans" cxnId="{18962125-FE1D-4F33-B972-CC9FB37E3DCF}">
      <dgm:prSet/>
      <dgm:spPr/>
      <dgm:t>
        <a:bodyPr/>
        <a:lstStyle/>
        <a:p>
          <a:endParaRPr lang="en-US"/>
        </a:p>
      </dgm:t>
    </dgm:pt>
    <dgm:pt modelId="{24C2EE8B-EAE7-4889-AE9A-5E75CEC7841E}">
      <dgm:prSet custT="1"/>
      <dgm:spPr>
        <a:noFill/>
      </dgm:spPr>
      <dgm:t>
        <a:bodyPr/>
        <a:lstStyle/>
        <a:p>
          <a:pPr rtl="0"/>
          <a:r>
            <a:rPr lang="en-US" sz="2400" b="0" i="0" dirty="0">
              <a:latin typeface="Open Sans" charset="0"/>
              <a:ea typeface="Open Sans" charset="0"/>
              <a:cs typeface="Open Sans" charset="0"/>
            </a:rPr>
            <a:t>News papers</a:t>
          </a:r>
        </a:p>
      </dgm:t>
    </dgm:pt>
    <dgm:pt modelId="{704184FC-329F-4AB4-95DE-ADC4C9CF8373}" type="parTrans" cxnId="{A5F57354-DC05-4D28-94B2-9B92DB4D9072}">
      <dgm:prSet/>
      <dgm:spPr/>
      <dgm:t>
        <a:bodyPr/>
        <a:lstStyle/>
        <a:p>
          <a:endParaRPr lang="en-US"/>
        </a:p>
      </dgm:t>
    </dgm:pt>
    <dgm:pt modelId="{9615553A-60AD-4C60-AAF0-6A9297D633A9}" type="sibTrans" cxnId="{A5F57354-DC05-4D28-94B2-9B92DB4D9072}">
      <dgm:prSet/>
      <dgm:spPr/>
      <dgm:t>
        <a:bodyPr/>
        <a:lstStyle/>
        <a:p>
          <a:endParaRPr lang="en-US"/>
        </a:p>
      </dgm:t>
    </dgm:pt>
    <dgm:pt modelId="{5DCE2CED-0BEB-4976-9C95-8687A3B2021E}">
      <dgm:prSet custT="1"/>
      <dgm:spPr>
        <a:noFill/>
      </dgm:spPr>
      <dgm:t>
        <a:bodyPr/>
        <a:lstStyle/>
        <a:p>
          <a:pPr rtl="0"/>
          <a:r>
            <a:rPr lang="en-US" sz="2400" b="0" i="0" dirty="0">
              <a:latin typeface="Open Sans" charset="0"/>
              <a:ea typeface="Open Sans" charset="0"/>
              <a:cs typeface="Open Sans" charset="0"/>
            </a:rPr>
            <a:t>Flyers in community</a:t>
          </a:r>
        </a:p>
      </dgm:t>
    </dgm:pt>
    <dgm:pt modelId="{FC5E3FFD-AF56-4890-845F-FED448A870D8}" type="parTrans" cxnId="{74FAE1E0-E197-456B-B546-94B5AB4DC4A8}">
      <dgm:prSet/>
      <dgm:spPr/>
      <dgm:t>
        <a:bodyPr/>
        <a:lstStyle/>
        <a:p>
          <a:endParaRPr lang="en-US"/>
        </a:p>
      </dgm:t>
    </dgm:pt>
    <dgm:pt modelId="{61E1626D-BB63-4CF7-B692-85AF3621DC48}" type="sibTrans" cxnId="{74FAE1E0-E197-456B-B546-94B5AB4DC4A8}">
      <dgm:prSet/>
      <dgm:spPr/>
      <dgm:t>
        <a:bodyPr/>
        <a:lstStyle/>
        <a:p>
          <a:endParaRPr lang="en-US"/>
        </a:p>
      </dgm:t>
    </dgm:pt>
    <dgm:pt modelId="{D676F587-3A2B-45C8-9D33-FE009E07FBDD}">
      <dgm:prSet custT="1"/>
      <dgm:spPr>
        <a:noFill/>
      </dgm:spPr>
      <dgm:t>
        <a:bodyPr/>
        <a:lstStyle/>
        <a:p>
          <a:pPr rtl="0"/>
          <a:r>
            <a:rPr lang="en-US" sz="2400" b="0" i="0" dirty="0">
              <a:latin typeface="Open Sans" charset="0"/>
              <a:ea typeface="Open Sans" charset="0"/>
              <a:cs typeface="Open Sans" charset="0"/>
            </a:rPr>
            <a:t>College Internships</a:t>
          </a:r>
        </a:p>
      </dgm:t>
    </dgm:pt>
    <dgm:pt modelId="{27A4D153-B4D5-4379-84CE-A8F8D47CB91D}" type="parTrans" cxnId="{7DFFBBCF-D40C-43F0-959C-6AFB5E756762}">
      <dgm:prSet/>
      <dgm:spPr/>
      <dgm:t>
        <a:bodyPr/>
        <a:lstStyle/>
        <a:p>
          <a:endParaRPr lang="en-US"/>
        </a:p>
      </dgm:t>
    </dgm:pt>
    <dgm:pt modelId="{F0485E26-1C6E-421E-BACD-74216644C8F9}" type="sibTrans" cxnId="{7DFFBBCF-D40C-43F0-959C-6AFB5E756762}">
      <dgm:prSet/>
      <dgm:spPr/>
      <dgm:t>
        <a:bodyPr/>
        <a:lstStyle/>
        <a:p>
          <a:endParaRPr lang="en-US"/>
        </a:p>
      </dgm:t>
    </dgm:pt>
    <dgm:pt modelId="{EA7339D0-C0D6-4E43-9DF5-974CBC8EB175}">
      <dgm:prSet custT="1"/>
      <dgm:spPr>
        <a:noFill/>
      </dgm:spPr>
      <dgm:t>
        <a:bodyPr/>
        <a:lstStyle/>
        <a:p>
          <a:pPr rtl="0"/>
          <a:r>
            <a:rPr lang="en-US" sz="2400" b="0" i="0" dirty="0">
              <a:latin typeface="Open Sans" charset="0"/>
              <a:ea typeface="Open Sans" charset="0"/>
              <a:cs typeface="Open Sans" charset="0"/>
            </a:rPr>
            <a:t>High-school student employment departments</a:t>
          </a:r>
        </a:p>
      </dgm:t>
    </dgm:pt>
    <dgm:pt modelId="{9CC39228-C8EB-4EFB-A72B-13288DAC1EA1}" type="parTrans" cxnId="{773D2F1F-6360-4515-AE96-885D6EB51AB2}">
      <dgm:prSet/>
      <dgm:spPr/>
      <dgm:t>
        <a:bodyPr/>
        <a:lstStyle/>
        <a:p>
          <a:endParaRPr lang="en-US"/>
        </a:p>
      </dgm:t>
    </dgm:pt>
    <dgm:pt modelId="{5CC7C223-8222-4EF6-A177-1E3B0BC06A3E}" type="sibTrans" cxnId="{773D2F1F-6360-4515-AE96-885D6EB51AB2}">
      <dgm:prSet/>
      <dgm:spPr/>
      <dgm:t>
        <a:bodyPr/>
        <a:lstStyle/>
        <a:p>
          <a:endParaRPr lang="en-US"/>
        </a:p>
      </dgm:t>
    </dgm:pt>
    <dgm:pt modelId="{2077DCAF-4D8E-4CC6-B4A9-54CF0668EED3}">
      <dgm:prSet custT="1"/>
      <dgm:spPr>
        <a:noFill/>
      </dgm:spPr>
      <dgm:t>
        <a:bodyPr/>
        <a:lstStyle/>
        <a:p>
          <a:pPr rtl="0"/>
          <a:r>
            <a:rPr lang="en-US" sz="2400" b="0" i="0" dirty="0">
              <a:latin typeface="Open Sans" charset="0"/>
              <a:ea typeface="Open Sans" charset="0"/>
              <a:cs typeface="Open Sans" charset="0"/>
            </a:rPr>
            <a:t>Others</a:t>
          </a:r>
        </a:p>
      </dgm:t>
    </dgm:pt>
    <dgm:pt modelId="{F2FA74A5-BB51-4324-A4C2-410A3C226877}" type="parTrans" cxnId="{1D353CE8-821C-4ECE-8E24-3BC6ACD07997}">
      <dgm:prSet/>
      <dgm:spPr/>
      <dgm:t>
        <a:bodyPr/>
        <a:lstStyle/>
        <a:p>
          <a:endParaRPr lang="en-US"/>
        </a:p>
      </dgm:t>
    </dgm:pt>
    <dgm:pt modelId="{B884EDB6-09D4-4512-A52D-EFB7BC7BB3BF}" type="sibTrans" cxnId="{1D353CE8-821C-4ECE-8E24-3BC6ACD07997}">
      <dgm:prSet/>
      <dgm:spPr/>
      <dgm:t>
        <a:bodyPr/>
        <a:lstStyle/>
        <a:p>
          <a:endParaRPr lang="en-US"/>
        </a:p>
      </dgm:t>
    </dgm:pt>
    <dgm:pt modelId="{FCDA06F0-DA4A-D14B-BF47-FE35878A87FA}" type="pres">
      <dgm:prSet presAssocID="{19774E9F-01EC-4FA6-A7CB-703D98DC73A6}" presName="Name0" presStyleCnt="0">
        <dgm:presLayoutVars>
          <dgm:dir/>
          <dgm:animLvl val="lvl"/>
          <dgm:resizeHandles val="exact"/>
        </dgm:presLayoutVars>
      </dgm:prSet>
      <dgm:spPr/>
    </dgm:pt>
    <dgm:pt modelId="{81B612A5-77F5-814F-B370-025DA48DCF7E}" type="pres">
      <dgm:prSet presAssocID="{F6A83241-1718-4DD6-9D4C-0B58F62922A1}" presName="composite" presStyleCnt="0"/>
      <dgm:spPr/>
    </dgm:pt>
    <dgm:pt modelId="{98F560E4-AF22-9945-B163-A16BDFCA56C3}" type="pres">
      <dgm:prSet presAssocID="{F6A83241-1718-4DD6-9D4C-0B58F62922A1}" presName="parTx" presStyleLbl="alignNode1" presStyleIdx="0" presStyleCnt="2">
        <dgm:presLayoutVars>
          <dgm:chMax val="0"/>
          <dgm:chPref val="0"/>
          <dgm:bulletEnabled val="1"/>
        </dgm:presLayoutVars>
      </dgm:prSet>
      <dgm:spPr/>
    </dgm:pt>
    <dgm:pt modelId="{CF02D112-0749-5D4B-905D-8C133811DF63}" type="pres">
      <dgm:prSet presAssocID="{F6A83241-1718-4DD6-9D4C-0B58F62922A1}" presName="desTx" presStyleLbl="alignAccFollowNode1" presStyleIdx="0" presStyleCnt="2">
        <dgm:presLayoutVars>
          <dgm:bulletEnabled val="1"/>
        </dgm:presLayoutVars>
      </dgm:prSet>
      <dgm:spPr/>
    </dgm:pt>
    <dgm:pt modelId="{127689A2-2F2F-3D4E-8CAB-62F234FFE09B}" type="pres">
      <dgm:prSet presAssocID="{0C6C45A7-27FC-46AD-87C7-CF086BC6C2C2}" presName="space" presStyleCnt="0"/>
      <dgm:spPr/>
    </dgm:pt>
    <dgm:pt modelId="{779A1B26-5ADF-9545-8AA8-7D6A5709956F}" type="pres">
      <dgm:prSet presAssocID="{443F9F54-C5C9-4044-A6AC-6D5C51D5D0C0}" presName="composite" presStyleCnt="0"/>
      <dgm:spPr/>
    </dgm:pt>
    <dgm:pt modelId="{1DD3ACB1-3319-0445-B2A2-588472D892B6}" type="pres">
      <dgm:prSet presAssocID="{443F9F54-C5C9-4044-A6AC-6D5C51D5D0C0}" presName="parTx" presStyleLbl="alignNode1" presStyleIdx="1" presStyleCnt="2">
        <dgm:presLayoutVars>
          <dgm:chMax val="0"/>
          <dgm:chPref val="0"/>
          <dgm:bulletEnabled val="1"/>
        </dgm:presLayoutVars>
      </dgm:prSet>
      <dgm:spPr/>
    </dgm:pt>
    <dgm:pt modelId="{0DE85F47-FF0D-1948-86E8-2DCD82938B55}" type="pres">
      <dgm:prSet presAssocID="{443F9F54-C5C9-4044-A6AC-6D5C51D5D0C0}" presName="desTx" presStyleLbl="alignAccFollowNode1" presStyleIdx="1" presStyleCnt="2">
        <dgm:presLayoutVars>
          <dgm:bulletEnabled val="1"/>
        </dgm:presLayoutVars>
      </dgm:prSet>
      <dgm:spPr/>
    </dgm:pt>
  </dgm:ptLst>
  <dgm:cxnLst>
    <dgm:cxn modelId="{E107BA08-70CA-CE4A-BEA6-7FE83523D0A1}" type="presOf" srcId="{2077DCAF-4D8E-4CC6-B4A9-54CF0668EED3}" destId="{0DE85F47-FF0D-1948-86E8-2DCD82938B55}" srcOrd="0" destOrd="6" presId="urn:microsoft.com/office/officeart/2005/8/layout/hList1"/>
    <dgm:cxn modelId="{1E6B551E-1774-4E45-96D9-1451ECC9BE3A}" type="presOf" srcId="{DE8BF4F9-20CF-4F36-BD5D-5807455F6123}" destId="{CF02D112-0749-5D4B-905D-8C133811DF63}" srcOrd="0" destOrd="2" presId="urn:microsoft.com/office/officeart/2005/8/layout/hList1"/>
    <dgm:cxn modelId="{0F7ED51E-725A-CE44-AD5E-ECCF1410E9BA}" type="presOf" srcId="{5DCE2CED-0BEB-4976-9C95-8687A3B2021E}" destId="{0DE85F47-FF0D-1948-86E8-2DCD82938B55}" srcOrd="0" destOrd="3" presId="urn:microsoft.com/office/officeart/2005/8/layout/hList1"/>
    <dgm:cxn modelId="{773D2F1F-6360-4515-AE96-885D6EB51AB2}" srcId="{443F9F54-C5C9-4044-A6AC-6D5C51D5D0C0}" destId="{EA7339D0-C0D6-4E43-9DF5-974CBC8EB175}" srcOrd="5" destOrd="0" parTransId="{9CC39228-C8EB-4EFB-A72B-13288DAC1EA1}" sibTransId="{5CC7C223-8222-4EF6-A177-1E3B0BC06A3E}"/>
    <dgm:cxn modelId="{5EBC1C23-80B2-6D43-A058-1D80C34F0B38}" type="presOf" srcId="{7F5BAF56-1406-4A66-BC5E-43342A2D6109}" destId="{0DE85F47-FF0D-1948-86E8-2DCD82938B55}" srcOrd="0" destOrd="0" presId="urn:microsoft.com/office/officeart/2005/8/layout/hList1"/>
    <dgm:cxn modelId="{18962125-FE1D-4F33-B972-CC9FB37E3DCF}" srcId="{443F9F54-C5C9-4044-A6AC-6D5C51D5D0C0}" destId="{386FF019-9B6D-4A4F-A3C6-9029F149C86E}" srcOrd="1" destOrd="0" parTransId="{32995784-1D2A-421C-B475-1565310265F4}" sibTransId="{2B00D402-89C4-4E85-92D7-8FC8AD7D3243}"/>
    <dgm:cxn modelId="{2578293D-D792-F04D-9FE1-E889FCC1F7B5}" type="presOf" srcId="{A34236C8-534D-4B16-9EB9-C22D1CD4F8F4}" destId="{CF02D112-0749-5D4B-905D-8C133811DF63}" srcOrd="0" destOrd="1" presId="urn:microsoft.com/office/officeart/2005/8/layout/hList1"/>
    <dgm:cxn modelId="{979FB667-F803-4B04-80E9-85C7E355B679}" srcId="{19774E9F-01EC-4FA6-A7CB-703D98DC73A6}" destId="{443F9F54-C5C9-4044-A6AC-6D5C51D5D0C0}" srcOrd="1" destOrd="0" parTransId="{433D2801-8FE6-436E-A85F-37ACD4C32885}" sibTransId="{955D9023-5297-4057-B623-1BFA784F7C1E}"/>
    <dgm:cxn modelId="{A5F57354-DC05-4D28-94B2-9B92DB4D9072}" srcId="{443F9F54-C5C9-4044-A6AC-6D5C51D5D0C0}" destId="{24C2EE8B-EAE7-4889-AE9A-5E75CEC7841E}" srcOrd="2" destOrd="0" parTransId="{704184FC-329F-4AB4-95DE-ADC4C9CF8373}" sibTransId="{9615553A-60AD-4C60-AAF0-6A9297D633A9}"/>
    <dgm:cxn modelId="{851FD775-62D0-CE45-BAD3-48451E05E994}" type="presOf" srcId="{B9310B40-38E0-4F06-9834-FC814744FF52}" destId="{CF02D112-0749-5D4B-905D-8C133811DF63}" srcOrd="0" destOrd="3" presId="urn:microsoft.com/office/officeart/2005/8/layout/hList1"/>
    <dgm:cxn modelId="{633E1078-1319-724A-A5FB-4359CA08CC39}" type="presOf" srcId="{D676F587-3A2B-45C8-9D33-FE009E07FBDD}" destId="{0DE85F47-FF0D-1948-86E8-2DCD82938B55}" srcOrd="0" destOrd="4" presId="urn:microsoft.com/office/officeart/2005/8/layout/hList1"/>
    <dgm:cxn modelId="{7751127B-3C13-1B43-81A9-905D318CF0BE}" type="presOf" srcId="{24C2EE8B-EAE7-4889-AE9A-5E75CEC7841E}" destId="{0DE85F47-FF0D-1948-86E8-2DCD82938B55}" srcOrd="0" destOrd="2" presId="urn:microsoft.com/office/officeart/2005/8/layout/hList1"/>
    <dgm:cxn modelId="{22AD7390-01C3-EF49-8120-73DCFADD13DE}" type="presOf" srcId="{89AECE58-3838-42BA-944C-3F5F6726954C}" destId="{CF02D112-0749-5D4B-905D-8C133811DF63}" srcOrd="0" destOrd="0" presId="urn:microsoft.com/office/officeart/2005/8/layout/hList1"/>
    <dgm:cxn modelId="{586C7998-E7E6-475D-8BA0-BA6BA2318249}" srcId="{F6A83241-1718-4DD6-9D4C-0B58F62922A1}" destId="{F280C1E1-1068-4184-8205-3C4FCD217E05}" srcOrd="4" destOrd="0" parTransId="{1EB39B45-537A-4E11-A260-64E59AB59ABD}" sibTransId="{F3525844-707C-4CED-9270-8D8AE8044390}"/>
    <dgm:cxn modelId="{4F7D549F-042F-4293-A459-945C02F12864}" srcId="{F6A83241-1718-4DD6-9D4C-0B58F62922A1}" destId="{B9310B40-38E0-4F06-9834-FC814744FF52}" srcOrd="3" destOrd="0" parTransId="{5F2F7EEE-EB99-4AE7-AB09-77265472914B}" sibTransId="{A2201309-C7A1-43D1-8312-45866902E672}"/>
    <dgm:cxn modelId="{7EA021B4-0597-4640-8E6F-961154CBDB38}" srcId="{19774E9F-01EC-4FA6-A7CB-703D98DC73A6}" destId="{F6A83241-1718-4DD6-9D4C-0B58F62922A1}" srcOrd="0" destOrd="0" parTransId="{4B159846-3F16-4078-A2B8-967F65E1C3CE}" sibTransId="{0C6C45A7-27FC-46AD-87C7-CF086BC6C2C2}"/>
    <dgm:cxn modelId="{77D347B4-651E-3E43-BCE7-6CF4AB5C40B0}" type="presOf" srcId="{386FF019-9B6D-4A4F-A3C6-9029F149C86E}" destId="{0DE85F47-FF0D-1948-86E8-2DCD82938B55}" srcOrd="0" destOrd="1" presId="urn:microsoft.com/office/officeart/2005/8/layout/hList1"/>
    <dgm:cxn modelId="{3DC1D2B9-A9B4-4FC9-8FFD-78AA9C7A2ADB}" srcId="{F6A83241-1718-4DD6-9D4C-0B58F62922A1}" destId="{89AECE58-3838-42BA-944C-3F5F6726954C}" srcOrd="0" destOrd="0" parTransId="{8AD78128-257F-4136-BB80-3B69CF0E1ABC}" sibTransId="{5B1BA918-3BA4-4A98-9546-358F131B3D9B}"/>
    <dgm:cxn modelId="{D781ADBE-190D-4552-AC68-14C458E68032}" srcId="{443F9F54-C5C9-4044-A6AC-6D5C51D5D0C0}" destId="{7F5BAF56-1406-4A66-BC5E-43342A2D6109}" srcOrd="0" destOrd="0" parTransId="{59C11607-E9CF-425D-A66C-EAF348A6A7B8}" sibTransId="{1F7CF0FD-E309-417D-AEF5-E72E71AF8F7B}"/>
    <dgm:cxn modelId="{9CF8ADC0-3856-684F-993A-8F64E803B6AA}" type="presOf" srcId="{443F9F54-C5C9-4044-A6AC-6D5C51D5D0C0}" destId="{1DD3ACB1-3319-0445-B2A2-588472D892B6}" srcOrd="0" destOrd="0" presId="urn:microsoft.com/office/officeart/2005/8/layout/hList1"/>
    <dgm:cxn modelId="{D8B9FCC1-4FD6-4E29-B36E-3F13C47E9C84}" srcId="{F6A83241-1718-4DD6-9D4C-0B58F62922A1}" destId="{DE8BF4F9-20CF-4F36-BD5D-5807455F6123}" srcOrd="2" destOrd="0" parTransId="{9D1491CC-0A7B-4B42-B971-C8A389BCCC59}" sibTransId="{F4DC73C0-A89E-4E06-B33D-A5D6D3677082}"/>
    <dgm:cxn modelId="{7DFFBBCF-D40C-43F0-959C-6AFB5E756762}" srcId="{443F9F54-C5C9-4044-A6AC-6D5C51D5D0C0}" destId="{D676F587-3A2B-45C8-9D33-FE009E07FBDD}" srcOrd="4" destOrd="0" parTransId="{27A4D153-B4D5-4379-84CE-A8F8D47CB91D}" sibTransId="{F0485E26-1C6E-421E-BACD-74216644C8F9}"/>
    <dgm:cxn modelId="{448241DE-D0DB-2148-B8BA-6A2F8E4E90BF}" type="presOf" srcId="{F6A83241-1718-4DD6-9D4C-0B58F62922A1}" destId="{98F560E4-AF22-9945-B163-A16BDFCA56C3}" srcOrd="0" destOrd="0" presId="urn:microsoft.com/office/officeart/2005/8/layout/hList1"/>
    <dgm:cxn modelId="{7548C6DE-AACE-41C4-95E3-F1801290CD1C}" srcId="{F6A83241-1718-4DD6-9D4C-0B58F62922A1}" destId="{A34236C8-534D-4B16-9EB9-C22D1CD4F8F4}" srcOrd="1" destOrd="0" parTransId="{922BA89D-31E8-43CD-BBF5-D44449B259EB}" sibTransId="{22FFDEB4-2005-4DCE-94CF-08F90670D83F}"/>
    <dgm:cxn modelId="{74FAE1E0-E197-456B-B546-94B5AB4DC4A8}" srcId="{443F9F54-C5C9-4044-A6AC-6D5C51D5D0C0}" destId="{5DCE2CED-0BEB-4976-9C95-8687A3B2021E}" srcOrd="3" destOrd="0" parTransId="{FC5E3FFD-AF56-4890-845F-FED448A870D8}" sibTransId="{61E1626D-BB63-4CF7-B692-85AF3621DC48}"/>
    <dgm:cxn modelId="{1D353CE8-821C-4ECE-8E24-3BC6ACD07997}" srcId="{443F9F54-C5C9-4044-A6AC-6D5C51D5D0C0}" destId="{2077DCAF-4D8E-4CC6-B4A9-54CF0668EED3}" srcOrd="6" destOrd="0" parTransId="{F2FA74A5-BB51-4324-A4C2-410A3C226877}" sibTransId="{B884EDB6-09D4-4512-A52D-EFB7BC7BB3BF}"/>
    <dgm:cxn modelId="{D96933F4-984F-F945-A2AC-7B2C334F7A3D}" type="presOf" srcId="{19774E9F-01EC-4FA6-A7CB-703D98DC73A6}" destId="{FCDA06F0-DA4A-D14B-BF47-FE35878A87FA}" srcOrd="0" destOrd="0" presId="urn:microsoft.com/office/officeart/2005/8/layout/hList1"/>
    <dgm:cxn modelId="{9AB9E1FB-843E-E64F-BF08-839A6FE4BFDB}" type="presOf" srcId="{EA7339D0-C0D6-4E43-9DF5-974CBC8EB175}" destId="{0DE85F47-FF0D-1948-86E8-2DCD82938B55}" srcOrd="0" destOrd="5" presId="urn:microsoft.com/office/officeart/2005/8/layout/hList1"/>
    <dgm:cxn modelId="{6F9D99FD-13B0-ED42-B166-BD2970428948}" type="presOf" srcId="{F280C1E1-1068-4184-8205-3C4FCD217E05}" destId="{CF02D112-0749-5D4B-905D-8C133811DF63}" srcOrd="0" destOrd="4" presId="urn:microsoft.com/office/officeart/2005/8/layout/hList1"/>
    <dgm:cxn modelId="{6EC1C09C-AB5F-FB41-ADD3-841C8BFB3AD0}" type="presParOf" srcId="{FCDA06F0-DA4A-D14B-BF47-FE35878A87FA}" destId="{81B612A5-77F5-814F-B370-025DA48DCF7E}" srcOrd="0" destOrd="0" presId="urn:microsoft.com/office/officeart/2005/8/layout/hList1"/>
    <dgm:cxn modelId="{03783872-CF7A-834B-A1BC-4F196F311539}" type="presParOf" srcId="{81B612A5-77F5-814F-B370-025DA48DCF7E}" destId="{98F560E4-AF22-9945-B163-A16BDFCA56C3}" srcOrd="0" destOrd="0" presId="urn:microsoft.com/office/officeart/2005/8/layout/hList1"/>
    <dgm:cxn modelId="{411544BE-BAC3-2246-9446-8FB0D83C5F64}" type="presParOf" srcId="{81B612A5-77F5-814F-B370-025DA48DCF7E}" destId="{CF02D112-0749-5D4B-905D-8C133811DF63}" srcOrd="1" destOrd="0" presId="urn:microsoft.com/office/officeart/2005/8/layout/hList1"/>
    <dgm:cxn modelId="{C4EB9961-54B1-AF4A-A133-B8311BE0EC08}" type="presParOf" srcId="{FCDA06F0-DA4A-D14B-BF47-FE35878A87FA}" destId="{127689A2-2F2F-3D4E-8CAB-62F234FFE09B}" srcOrd="1" destOrd="0" presId="urn:microsoft.com/office/officeart/2005/8/layout/hList1"/>
    <dgm:cxn modelId="{F0691F67-E40E-B74F-86DB-2DC47DBA81F6}" type="presParOf" srcId="{FCDA06F0-DA4A-D14B-BF47-FE35878A87FA}" destId="{779A1B26-5ADF-9545-8AA8-7D6A5709956F}" srcOrd="2" destOrd="0" presId="urn:microsoft.com/office/officeart/2005/8/layout/hList1"/>
    <dgm:cxn modelId="{7059A216-F0A1-E748-AD60-0026E991C07A}" type="presParOf" srcId="{779A1B26-5ADF-9545-8AA8-7D6A5709956F}" destId="{1DD3ACB1-3319-0445-B2A2-588472D892B6}" srcOrd="0" destOrd="0" presId="urn:microsoft.com/office/officeart/2005/8/layout/hList1"/>
    <dgm:cxn modelId="{5528CA6A-4F44-B147-A074-5C84AE0D651E}" type="presParOf" srcId="{779A1B26-5ADF-9545-8AA8-7D6A5709956F}" destId="{0DE85F47-FF0D-1948-86E8-2DCD82938B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1E0F3D-8EBF-4E2C-ABB5-819C586B1BD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5D6D401-7C14-4104-A005-42FB02DBBA7A}">
      <dgm:prSet custT="1"/>
      <dgm:spPr>
        <a:solidFill>
          <a:srgbClr val="5BBBD5"/>
        </a:solidFill>
      </dgm:spPr>
      <dgm:t>
        <a:bodyPr/>
        <a:lstStyle/>
        <a:p>
          <a:pPr rtl="0"/>
          <a:r>
            <a:rPr lang="en-US" sz="3200" b="0" i="0" dirty="0">
              <a:solidFill>
                <a:schemeClr val="tx1"/>
              </a:solidFill>
              <a:latin typeface="Open Sans" charset="0"/>
              <a:ea typeface="Open Sans" charset="0"/>
              <a:cs typeface="Open Sans" charset="0"/>
            </a:rPr>
            <a:t>Challenges</a:t>
          </a:r>
        </a:p>
      </dgm:t>
    </dgm:pt>
    <dgm:pt modelId="{E4173759-89BA-4277-ACD0-6D865E363665}" type="parTrans" cxnId="{FF39797F-63DA-4241-90DA-CBBC2521464E}">
      <dgm:prSet/>
      <dgm:spPr/>
      <dgm:t>
        <a:bodyPr/>
        <a:lstStyle/>
        <a:p>
          <a:endParaRPr lang="en-US"/>
        </a:p>
      </dgm:t>
    </dgm:pt>
    <dgm:pt modelId="{E18CF349-7994-4162-BF05-CE4E789FE9BC}" type="sibTrans" cxnId="{FF39797F-63DA-4241-90DA-CBBC2521464E}">
      <dgm:prSet/>
      <dgm:spPr/>
      <dgm:t>
        <a:bodyPr/>
        <a:lstStyle/>
        <a:p>
          <a:endParaRPr lang="en-US"/>
        </a:p>
      </dgm:t>
    </dgm:pt>
    <dgm:pt modelId="{60D3D35F-4B03-4C06-94EA-98E80CEF715B}">
      <dgm:prSet/>
      <dgm:spPr>
        <a:noFill/>
      </dgm:spPr>
      <dgm:t>
        <a:bodyPr/>
        <a:lstStyle/>
        <a:p>
          <a:pPr rtl="0"/>
          <a:r>
            <a:rPr lang="en-US" b="0" i="0" dirty="0">
              <a:latin typeface="Open Sans" charset="0"/>
              <a:ea typeface="Open Sans" charset="0"/>
              <a:cs typeface="Open Sans" charset="0"/>
            </a:rPr>
            <a:t>Few qualified applicants</a:t>
          </a:r>
        </a:p>
      </dgm:t>
    </dgm:pt>
    <dgm:pt modelId="{9DFD3DD0-8F56-48A6-88C0-18F5070B2801}" type="parTrans" cxnId="{32EC83AE-8B1A-47E5-94C4-C27E992C0452}">
      <dgm:prSet/>
      <dgm:spPr/>
      <dgm:t>
        <a:bodyPr/>
        <a:lstStyle/>
        <a:p>
          <a:endParaRPr lang="en-US"/>
        </a:p>
      </dgm:t>
    </dgm:pt>
    <dgm:pt modelId="{C47E3B26-B61E-4E84-AA59-6C0421D569A6}" type="sibTrans" cxnId="{32EC83AE-8B1A-47E5-94C4-C27E992C0452}">
      <dgm:prSet/>
      <dgm:spPr/>
      <dgm:t>
        <a:bodyPr/>
        <a:lstStyle/>
        <a:p>
          <a:endParaRPr lang="en-US"/>
        </a:p>
      </dgm:t>
    </dgm:pt>
    <dgm:pt modelId="{2F855D04-A138-4FA0-BF24-45B5AF830B5E}">
      <dgm:prSet/>
      <dgm:spPr>
        <a:noFill/>
      </dgm:spPr>
      <dgm:t>
        <a:bodyPr/>
        <a:lstStyle/>
        <a:p>
          <a:pPr rtl="0"/>
          <a:r>
            <a:rPr lang="en-US" b="0" i="0" dirty="0">
              <a:latin typeface="Open Sans" charset="0"/>
              <a:ea typeface="Open Sans" charset="0"/>
              <a:cs typeface="Open Sans" charset="0"/>
            </a:rPr>
            <a:t>Trouble finding new workers</a:t>
          </a:r>
        </a:p>
      </dgm:t>
    </dgm:pt>
    <dgm:pt modelId="{C4F897EB-4AFE-4AB5-B885-BB167744273D}" type="parTrans" cxnId="{18FA8106-81AB-4FCE-BFC6-2ACD05E70A76}">
      <dgm:prSet/>
      <dgm:spPr/>
      <dgm:t>
        <a:bodyPr/>
        <a:lstStyle/>
        <a:p>
          <a:endParaRPr lang="en-US"/>
        </a:p>
      </dgm:t>
    </dgm:pt>
    <dgm:pt modelId="{0F3FF4B6-1303-435E-8BA5-0C328C31C0F6}" type="sibTrans" cxnId="{18FA8106-81AB-4FCE-BFC6-2ACD05E70A76}">
      <dgm:prSet/>
      <dgm:spPr/>
      <dgm:t>
        <a:bodyPr/>
        <a:lstStyle/>
        <a:p>
          <a:endParaRPr lang="en-US"/>
        </a:p>
      </dgm:t>
    </dgm:pt>
    <dgm:pt modelId="{6C54CFC6-3825-4F79-AA03-BB2FAD964EF5}">
      <dgm:prSet custT="1"/>
      <dgm:spPr>
        <a:solidFill>
          <a:srgbClr val="33CCCC"/>
        </a:solidFill>
      </dgm:spPr>
      <dgm:t>
        <a:bodyPr/>
        <a:lstStyle/>
        <a:p>
          <a:pPr rtl="0"/>
          <a:r>
            <a:rPr lang="en-US" sz="3200" b="0" i="0" dirty="0">
              <a:solidFill>
                <a:schemeClr val="tx1"/>
              </a:solidFill>
              <a:latin typeface="Open Sans" charset="0"/>
              <a:ea typeface="Open Sans" charset="0"/>
              <a:cs typeface="Open Sans" charset="0"/>
            </a:rPr>
            <a:t>Intervention Strategies</a:t>
          </a:r>
        </a:p>
      </dgm:t>
    </dgm:pt>
    <dgm:pt modelId="{56A70511-B6D5-4ACB-BF4E-CB4B89653860}" type="parTrans" cxnId="{BB90AEB7-654D-4909-8B44-6989E93F9B37}">
      <dgm:prSet/>
      <dgm:spPr/>
      <dgm:t>
        <a:bodyPr/>
        <a:lstStyle/>
        <a:p>
          <a:endParaRPr lang="en-US"/>
        </a:p>
      </dgm:t>
    </dgm:pt>
    <dgm:pt modelId="{20DFF5F3-5B18-4FD6-8DC0-BBF96FB0E0FE}" type="sibTrans" cxnId="{BB90AEB7-654D-4909-8B44-6989E93F9B37}">
      <dgm:prSet/>
      <dgm:spPr/>
      <dgm:t>
        <a:bodyPr/>
        <a:lstStyle/>
        <a:p>
          <a:endParaRPr lang="en-US"/>
        </a:p>
      </dgm:t>
    </dgm:pt>
    <dgm:pt modelId="{A79A9608-E8C1-424E-BCAF-16BCCDE1EA4A}">
      <dgm:prSet/>
      <dgm:spPr>
        <a:noFill/>
      </dgm:spPr>
      <dgm:t>
        <a:bodyPr/>
        <a:lstStyle/>
        <a:p>
          <a:pPr rtl="0"/>
          <a:r>
            <a:rPr lang="en-US" b="0" i="0" dirty="0">
              <a:latin typeface="Open Sans" charset="0"/>
              <a:ea typeface="Open Sans" charset="0"/>
              <a:cs typeface="Open Sans" charset="0"/>
            </a:rPr>
            <a:t>Expand recruitment sources</a:t>
          </a:r>
        </a:p>
      </dgm:t>
    </dgm:pt>
    <dgm:pt modelId="{2C64275A-4433-4A32-86CA-E369ECF89D02}" type="parTrans" cxnId="{B3B322FD-4BFB-4182-8C2D-44F01EA6FF40}">
      <dgm:prSet/>
      <dgm:spPr/>
      <dgm:t>
        <a:bodyPr/>
        <a:lstStyle/>
        <a:p>
          <a:endParaRPr lang="en-US"/>
        </a:p>
      </dgm:t>
    </dgm:pt>
    <dgm:pt modelId="{401FFD4E-966E-459F-8997-3617A9B08A3D}" type="sibTrans" cxnId="{B3B322FD-4BFB-4182-8C2D-44F01EA6FF40}">
      <dgm:prSet/>
      <dgm:spPr/>
      <dgm:t>
        <a:bodyPr/>
        <a:lstStyle/>
        <a:p>
          <a:endParaRPr lang="en-US"/>
        </a:p>
      </dgm:t>
    </dgm:pt>
    <dgm:pt modelId="{278EE170-C817-4606-9820-FA4B413454A4}">
      <dgm:prSet/>
      <dgm:spPr>
        <a:noFill/>
      </dgm:spPr>
      <dgm:t>
        <a:bodyPr/>
        <a:lstStyle/>
        <a:p>
          <a:pPr rtl="0"/>
          <a:r>
            <a:rPr lang="en-US" b="0" i="0" dirty="0">
              <a:latin typeface="Open Sans" charset="0"/>
              <a:ea typeface="Open Sans" charset="0"/>
              <a:cs typeface="Open Sans" charset="0"/>
            </a:rPr>
            <a:t>Long-term recruitment strategies </a:t>
          </a:r>
        </a:p>
      </dgm:t>
    </dgm:pt>
    <dgm:pt modelId="{7346907C-F7EA-4821-ADCD-5984E6D9B99C}" type="parTrans" cxnId="{FA158C6A-B310-4D26-8413-DBE5E7CFED4A}">
      <dgm:prSet/>
      <dgm:spPr/>
      <dgm:t>
        <a:bodyPr/>
        <a:lstStyle/>
        <a:p>
          <a:endParaRPr lang="en-US"/>
        </a:p>
      </dgm:t>
    </dgm:pt>
    <dgm:pt modelId="{F1AA9140-9A1D-4F37-A494-3C41C90B442B}" type="sibTrans" cxnId="{FA158C6A-B310-4D26-8413-DBE5E7CFED4A}">
      <dgm:prSet/>
      <dgm:spPr/>
      <dgm:t>
        <a:bodyPr/>
        <a:lstStyle/>
        <a:p>
          <a:endParaRPr lang="en-US"/>
        </a:p>
      </dgm:t>
    </dgm:pt>
    <dgm:pt modelId="{F021BBF6-46FF-45A9-B03B-07570F3F7CD7}">
      <dgm:prSet/>
      <dgm:spPr>
        <a:noFill/>
      </dgm:spPr>
      <dgm:t>
        <a:bodyPr/>
        <a:lstStyle/>
        <a:p>
          <a:pPr rtl="0"/>
          <a:r>
            <a:rPr lang="en-US" b="0" i="0" dirty="0">
              <a:latin typeface="Open Sans" charset="0"/>
              <a:ea typeface="Open Sans" charset="0"/>
              <a:cs typeface="Open Sans" charset="0"/>
            </a:rPr>
            <a:t>Regional recruitment consortia </a:t>
          </a:r>
        </a:p>
      </dgm:t>
    </dgm:pt>
    <dgm:pt modelId="{1BECF763-42B1-47DA-A54B-266CD920B931}" type="parTrans" cxnId="{30EA6642-C797-4E22-985D-C0088DC1E188}">
      <dgm:prSet/>
      <dgm:spPr/>
      <dgm:t>
        <a:bodyPr/>
        <a:lstStyle/>
        <a:p>
          <a:endParaRPr lang="en-US"/>
        </a:p>
      </dgm:t>
    </dgm:pt>
    <dgm:pt modelId="{99F00B24-5743-481A-B023-52CA9C667AEA}" type="sibTrans" cxnId="{30EA6642-C797-4E22-985D-C0088DC1E188}">
      <dgm:prSet/>
      <dgm:spPr/>
      <dgm:t>
        <a:bodyPr/>
        <a:lstStyle/>
        <a:p>
          <a:endParaRPr lang="en-US"/>
        </a:p>
      </dgm:t>
    </dgm:pt>
    <dgm:pt modelId="{7A6C9970-B301-4170-9FA7-FBB7A40DCAB8}">
      <dgm:prSet/>
      <dgm:spPr>
        <a:noFill/>
      </dgm:spPr>
      <dgm:t>
        <a:bodyPr/>
        <a:lstStyle/>
        <a:p>
          <a:pPr rtl="0"/>
          <a:r>
            <a:rPr lang="en-US" b="0" i="0" dirty="0">
              <a:latin typeface="Open Sans" charset="0"/>
              <a:ea typeface="Open Sans" charset="0"/>
              <a:cs typeface="Open Sans" charset="0"/>
            </a:rPr>
            <a:t>Market the organization </a:t>
          </a:r>
        </a:p>
      </dgm:t>
    </dgm:pt>
    <dgm:pt modelId="{B3E3AAD6-566E-4901-80AA-2931A551F7B7}" type="parTrans" cxnId="{9DF297FD-C487-46E7-BF10-BF55600650EF}">
      <dgm:prSet/>
      <dgm:spPr/>
      <dgm:t>
        <a:bodyPr/>
        <a:lstStyle/>
        <a:p>
          <a:endParaRPr lang="en-US"/>
        </a:p>
      </dgm:t>
    </dgm:pt>
    <dgm:pt modelId="{DE5F7FD8-B47D-4720-A089-076AFEA50EEF}" type="sibTrans" cxnId="{9DF297FD-C487-46E7-BF10-BF55600650EF}">
      <dgm:prSet/>
      <dgm:spPr/>
      <dgm:t>
        <a:bodyPr/>
        <a:lstStyle/>
        <a:p>
          <a:endParaRPr lang="en-US"/>
        </a:p>
      </dgm:t>
    </dgm:pt>
    <dgm:pt modelId="{E8369894-7F1C-4ACA-AE26-6AEC55DBE840}">
      <dgm:prSet/>
      <dgm:spPr>
        <a:noFill/>
      </dgm:spPr>
      <dgm:t>
        <a:bodyPr/>
        <a:lstStyle/>
        <a:p>
          <a:pPr rtl="0"/>
          <a:r>
            <a:rPr lang="en-US" b="0" i="0" dirty="0">
              <a:latin typeface="Open Sans" charset="0"/>
              <a:ea typeface="Open Sans" charset="0"/>
              <a:cs typeface="Open Sans" charset="0"/>
            </a:rPr>
            <a:t>Implement internship programs for students </a:t>
          </a:r>
        </a:p>
      </dgm:t>
    </dgm:pt>
    <dgm:pt modelId="{402CB257-65DF-4477-90F3-42F3124A14D8}" type="parTrans" cxnId="{228A1AF5-49BB-4C84-BA25-13B6636730E8}">
      <dgm:prSet/>
      <dgm:spPr/>
      <dgm:t>
        <a:bodyPr/>
        <a:lstStyle/>
        <a:p>
          <a:endParaRPr lang="en-US"/>
        </a:p>
      </dgm:t>
    </dgm:pt>
    <dgm:pt modelId="{FD3FC0EF-28FA-45B3-8D55-FA20E30D75A7}" type="sibTrans" cxnId="{228A1AF5-49BB-4C84-BA25-13B6636730E8}">
      <dgm:prSet/>
      <dgm:spPr/>
      <dgm:t>
        <a:bodyPr/>
        <a:lstStyle/>
        <a:p>
          <a:endParaRPr lang="en-US"/>
        </a:p>
      </dgm:t>
    </dgm:pt>
    <dgm:pt modelId="{B0C1A030-DF7D-40CD-9653-FDE2533F1ADC}">
      <dgm:prSet/>
      <dgm:spPr>
        <a:noFill/>
      </dgm:spPr>
      <dgm:t>
        <a:bodyPr/>
        <a:lstStyle/>
        <a:p>
          <a:pPr rtl="0"/>
          <a:r>
            <a:rPr lang="en-US" b="0" i="0" dirty="0">
              <a:latin typeface="Open Sans" charset="0"/>
              <a:ea typeface="Open Sans" charset="0"/>
              <a:cs typeface="Open Sans" charset="0"/>
            </a:rPr>
            <a:t>Advertise and implement hiring bonuses </a:t>
          </a:r>
        </a:p>
      </dgm:t>
    </dgm:pt>
    <dgm:pt modelId="{A22EACC2-63EC-49E9-8DC8-5A99C26384F1}" type="parTrans" cxnId="{CDA2325A-9839-46CF-980D-38B461E327CF}">
      <dgm:prSet/>
      <dgm:spPr/>
      <dgm:t>
        <a:bodyPr/>
        <a:lstStyle/>
        <a:p>
          <a:endParaRPr lang="en-US"/>
        </a:p>
      </dgm:t>
    </dgm:pt>
    <dgm:pt modelId="{1CE42F53-B501-4C4C-958A-F19D01CCD763}" type="sibTrans" cxnId="{CDA2325A-9839-46CF-980D-38B461E327CF}">
      <dgm:prSet/>
      <dgm:spPr/>
      <dgm:t>
        <a:bodyPr/>
        <a:lstStyle/>
        <a:p>
          <a:endParaRPr lang="en-US"/>
        </a:p>
      </dgm:t>
    </dgm:pt>
    <dgm:pt modelId="{6B4D48D6-89A6-4705-B746-036C8A11D6E7}">
      <dgm:prSet/>
      <dgm:spPr>
        <a:noFill/>
      </dgm:spPr>
      <dgm:t>
        <a:bodyPr/>
        <a:lstStyle/>
        <a:p>
          <a:pPr rtl="0"/>
          <a:r>
            <a:rPr lang="en-US" b="0" i="0" dirty="0">
              <a:latin typeface="Open Sans" charset="0"/>
              <a:ea typeface="Open Sans" charset="0"/>
              <a:cs typeface="Open Sans" charset="0"/>
            </a:rPr>
            <a:t>Inside source for recruitment</a:t>
          </a:r>
        </a:p>
      </dgm:t>
    </dgm:pt>
    <dgm:pt modelId="{CEC426B8-9A1C-41FD-93ED-83D66FE6E412}" type="parTrans" cxnId="{59722AF0-9C7B-4BB2-837E-3CC23DF32E24}">
      <dgm:prSet/>
      <dgm:spPr/>
      <dgm:t>
        <a:bodyPr/>
        <a:lstStyle/>
        <a:p>
          <a:endParaRPr lang="en-US"/>
        </a:p>
      </dgm:t>
    </dgm:pt>
    <dgm:pt modelId="{E3A1AC84-06E7-4286-9B6A-F54ACA7AAE1F}" type="sibTrans" cxnId="{59722AF0-9C7B-4BB2-837E-3CC23DF32E24}">
      <dgm:prSet/>
      <dgm:spPr/>
      <dgm:t>
        <a:bodyPr/>
        <a:lstStyle/>
        <a:p>
          <a:endParaRPr lang="en-US"/>
        </a:p>
      </dgm:t>
    </dgm:pt>
    <dgm:pt modelId="{5AF9A38C-CA7E-4A52-94FD-04BC19D7FB60}" type="pres">
      <dgm:prSet presAssocID="{511E0F3D-8EBF-4E2C-ABB5-819C586B1BD7}" presName="Name0" presStyleCnt="0">
        <dgm:presLayoutVars>
          <dgm:dir/>
          <dgm:animLvl val="lvl"/>
          <dgm:resizeHandles val="exact"/>
        </dgm:presLayoutVars>
      </dgm:prSet>
      <dgm:spPr/>
    </dgm:pt>
    <dgm:pt modelId="{78742C97-50E2-40D4-ACFA-2D1FA2B50A1F}" type="pres">
      <dgm:prSet presAssocID="{F5D6D401-7C14-4104-A005-42FB02DBBA7A}" presName="composite" presStyleCnt="0"/>
      <dgm:spPr/>
    </dgm:pt>
    <dgm:pt modelId="{5873918F-E669-4352-A508-41E02D0EEB97}" type="pres">
      <dgm:prSet presAssocID="{F5D6D401-7C14-4104-A005-42FB02DBBA7A}" presName="parTx" presStyleLbl="alignNode1" presStyleIdx="0" presStyleCnt="2">
        <dgm:presLayoutVars>
          <dgm:chMax val="0"/>
          <dgm:chPref val="0"/>
          <dgm:bulletEnabled val="1"/>
        </dgm:presLayoutVars>
      </dgm:prSet>
      <dgm:spPr/>
    </dgm:pt>
    <dgm:pt modelId="{C89DDAB9-F468-442E-950F-8E45D9B796C2}" type="pres">
      <dgm:prSet presAssocID="{F5D6D401-7C14-4104-A005-42FB02DBBA7A}" presName="desTx" presStyleLbl="alignAccFollowNode1" presStyleIdx="0" presStyleCnt="2">
        <dgm:presLayoutVars>
          <dgm:bulletEnabled val="1"/>
        </dgm:presLayoutVars>
      </dgm:prSet>
      <dgm:spPr/>
    </dgm:pt>
    <dgm:pt modelId="{72C12AA1-B8BB-4AD8-A052-35119B79EF48}" type="pres">
      <dgm:prSet presAssocID="{E18CF349-7994-4162-BF05-CE4E789FE9BC}" presName="space" presStyleCnt="0"/>
      <dgm:spPr/>
    </dgm:pt>
    <dgm:pt modelId="{6270D6DA-0ED2-4E42-BE1E-EE9C6114A8F5}" type="pres">
      <dgm:prSet presAssocID="{6C54CFC6-3825-4F79-AA03-BB2FAD964EF5}" presName="composite" presStyleCnt="0"/>
      <dgm:spPr/>
    </dgm:pt>
    <dgm:pt modelId="{B05FB819-2036-4647-9E97-F37413ACBBA6}" type="pres">
      <dgm:prSet presAssocID="{6C54CFC6-3825-4F79-AA03-BB2FAD964EF5}" presName="parTx" presStyleLbl="alignNode1" presStyleIdx="1" presStyleCnt="2">
        <dgm:presLayoutVars>
          <dgm:chMax val="0"/>
          <dgm:chPref val="0"/>
          <dgm:bulletEnabled val="1"/>
        </dgm:presLayoutVars>
      </dgm:prSet>
      <dgm:spPr/>
    </dgm:pt>
    <dgm:pt modelId="{6A9089C6-538B-46DD-8BB2-578336C5586E}" type="pres">
      <dgm:prSet presAssocID="{6C54CFC6-3825-4F79-AA03-BB2FAD964EF5}" presName="desTx" presStyleLbl="alignAccFollowNode1" presStyleIdx="1" presStyleCnt="2">
        <dgm:presLayoutVars>
          <dgm:bulletEnabled val="1"/>
        </dgm:presLayoutVars>
      </dgm:prSet>
      <dgm:spPr/>
    </dgm:pt>
  </dgm:ptLst>
  <dgm:cxnLst>
    <dgm:cxn modelId="{18FA8106-81AB-4FCE-BFC6-2ACD05E70A76}" srcId="{F5D6D401-7C14-4104-A005-42FB02DBBA7A}" destId="{2F855D04-A138-4FA0-BF24-45B5AF830B5E}" srcOrd="1" destOrd="0" parTransId="{C4F897EB-4AFE-4AB5-B885-BB167744273D}" sibTransId="{0F3FF4B6-1303-435E-8BA5-0C328C31C0F6}"/>
    <dgm:cxn modelId="{D8B1F71C-C2E4-44BB-B056-D6F610866B5A}" type="presOf" srcId="{6B4D48D6-89A6-4705-B746-036C8A11D6E7}" destId="{6A9089C6-538B-46DD-8BB2-578336C5586E}" srcOrd="0" destOrd="1" presId="urn:microsoft.com/office/officeart/2005/8/layout/hList1"/>
    <dgm:cxn modelId="{8C752832-AFEA-49D5-A3B1-80D6B28CE075}" type="presOf" srcId="{2F855D04-A138-4FA0-BF24-45B5AF830B5E}" destId="{C89DDAB9-F468-442E-950F-8E45D9B796C2}" srcOrd="0" destOrd="1" presId="urn:microsoft.com/office/officeart/2005/8/layout/hList1"/>
    <dgm:cxn modelId="{4C4AB23B-877A-4B86-8F58-F8713504DA76}" type="presOf" srcId="{7A6C9970-B301-4170-9FA7-FBB7A40DCAB8}" destId="{6A9089C6-538B-46DD-8BB2-578336C5586E}" srcOrd="0" destOrd="5" presId="urn:microsoft.com/office/officeart/2005/8/layout/hList1"/>
    <dgm:cxn modelId="{94DC285C-2FBD-428C-A173-487FB7F8F294}" type="presOf" srcId="{278EE170-C817-4606-9820-FA4B413454A4}" destId="{6A9089C6-538B-46DD-8BB2-578336C5586E}" srcOrd="0" destOrd="3" presId="urn:microsoft.com/office/officeart/2005/8/layout/hList1"/>
    <dgm:cxn modelId="{30EA6642-C797-4E22-985D-C0088DC1E188}" srcId="{6C54CFC6-3825-4F79-AA03-BB2FAD964EF5}" destId="{F021BBF6-46FF-45A9-B03B-07570F3F7CD7}" srcOrd="4" destOrd="0" parTransId="{1BECF763-42B1-47DA-A54B-266CD920B931}" sibTransId="{99F00B24-5743-481A-B023-52CA9C667AEA}"/>
    <dgm:cxn modelId="{FA158C6A-B310-4D26-8413-DBE5E7CFED4A}" srcId="{6C54CFC6-3825-4F79-AA03-BB2FAD964EF5}" destId="{278EE170-C817-4606-9820-FA4B413454A4}" srcOrd="3" destOrd="0" parTransId="{7346907C-F7EA-4821-ADCD-5984E6D9B99C}" sibTransId="{F1AA9140-9A1D-4F37-A494-3C41C90B442B}"/>
    <dgm:cxn modelId="{1D01D773-997F-4422-A0BB-12334CB7F360}" type="presOf" srcId="{B0C1A030-DF7D-40CD-9653-FDE2533F1ADC}" destId="{6A9089C6-538B-46DD-8BB2-578336C5586E}" srcOrd="0" destOrd="2" presId="urn:microsoft.com/office/officeart/2005/8/layout/hList1"/>
    <dgm:cxn modelId="{C0265079-B903-4BB4-8A4E-1A6EB484E3DF}" type="presOf" srcId="{F5D6D401-7C14-4104-A005-42FB02DBBA7A}" destId="{5873918F-E669-4352-A508-41E02D0EEB97}" srcOrd="0" destOrd="0" presId="urn:microsoft.com/office/officeart/2005/8/layout/hList1"/>
    <dgm:cxn modelId="{CDA2325A-9839-46CF-980D-38B461E327CF}" srcId="{6C54CFC6-3825-4F79-AA03-BB2FAD964EF5}" destId="{B0C1A030-DF7D-40CD-9653-FDE2533F1ADC}" srcOrd="2" destOrd="0" parTransId="{A22EACC2-63EC-49E9-8DC8-5A99C26384F1}" sibTransId="{1CE42F53-B501-4C4C-958A-F19D01CCD763}"/>
    <dgm:cxn modelId="{FF39797F-63DA-4241-90DA-CBBC2521464E}" srcId="{511E0F3D-8EBF-4E2C-ABB5-819C586B1BD7}" destId="{F5D6D401-7C14-4104-A005-42FB02DBBA7A}" srcOrd="0" destOrd="0" parTransId="{E4173759-89BA-4277-ACD0-6D865E363665}" sibTransId="{E18CF349-7994-4162-BF05-CE4E789FE9BC}"/>
    <dgm:cxn modelId="{AE3E0C87-D4A5-4AEB-B78F-718E85CB176A}" type="presOf" srcId="{6C54CFC6-3825-4F79-AA03-BB2FAD964EF5}" destId="{B05FB819-2036-4647-9E97-F37413ACBBA6}" srcOrd="0" destOrd="0" presId="urn:microsoft.com/office/officeart/2005/8/layout/hList1"/>
    <dgm:cxn modelId="{DD494493-C264-4FAA-BF96-D2A1D293FCCD}" type="presOf" srcId="{E8369894-7F1C-4ACA-AE26-6AEC55DBE840}" destId="{6A9089C6-538B-46DD-8BB2-578336C5586E}" srcOrd="0" destOrd="6" presId="urn:microsoft.com/office/officeart/2005/8/layout/hList1"/>
    <dgm:cxn modelId="{8DA99999-2A38-4E1C-8635-3C724A55B95F}" type="presOf" srcId="{60D3D35F-4B03-4C06-94EA-98E80CEF715B}" destId="{C89DDAB9-F468-442E-950F-8E45D9B796C2}" srcOrd="0" destOrd="0" presId="urn:microsoft.com/office/officeart/2005/8/layout/hList1"/>
    <dgm:cxn modelId="{881C02A7-595E-4319-AF2E-A38A445C87B2}" type="presOf" srcId="{511E0F3D-8EBF-4E2C-ABB5-819C586B1BD7}" destId="{5AF9A38C-CA7E-4A52-94FD-04BC19D7FB60}" srcOrd="0" destOrd="0" presId="urn:microsoft.com/office/officeart/2005/8/layout/hList1"/>
    <dgm:cxn modelId="{32EC83AE-8B1A-47E5-94C4-C27E992C0452}" srcId="{F5D6D401-7C14-4104-A005-42FB02DBBA7A}" destId="{60D3D35F-4B03-4C06-94EA-98E80CEF715B}" srcOrd="0" destOrd="0" parTransId="{9DFD3DD0-8F56-48A6-88C0-18F5070B2801}" sibTransId="{C47E3B26-B61E-4E84-AA59-6C0421D569A6}"/>
    <dgm:cxn modelId="{BB90AEB7-654D-4909-8B44-6989E93F9B37}" srcId="{511E0F3D-8EBF-4E2C-ABB5-819C586B1BD7}" destId="{6C54CFC6-3825-4F79-AA03-BB2FAD964EF5}" srcOrd="1" destOrd="0" parTransId="{56A70511-B6D5-4ACB-BF4E-CB4B89653860}" sibTransId="{20DFF5F3-5B18-4FD6-8DC0-BBF96FB0E0FE}"/>
    <dgm:cxn modelId="{CB850BD5-6D8B-49C5-A241-3ED1A95DEAB9}" type="presOf" srcId="{F021BBF6-46FF-45A9-B03B-07570F3F7CD7}" destId="{6A9089C6-538B-46DD-8BB2-578336C5586E}" srcOrd="0" destOrd="4" presId="urn:microsoft.com/office/officeart/2005/8/layout/hList1"/>
    <dgm:cxn modelId="{59722AF0-9C7B-4BB2-837E-3CC23DF32E24}" srcId="{6C54CFC6-3825-4F79-AA03-BB2FAD964EF5}" destId="{6B4D48D6-89A6-4705-B746-036C8A11D6E7}" srcOrd="1" destOrd="0" parTransId="{CEC426B8-9A1C-41FD-93ED-83D66FE6E412}" sibTransId="{E3A1AC84-06E7-4286-9B6A-F54ACA7AAE1F}"/>
    <dgm:cxn modelId="{228A1AF5-49BB-4C84-BA25-13B6636730E8}" srcId="{6C54CFC6-3825-4F79-AA03-BB2FAD964EF5}" destId="{E8369894-7F1C-4ACA-AE26-6AEC55DBE840}" srcOrd="6" destOrd="0" parTransId="{402CB257-65DF-4477-90F3-42F3124A14D8}" sibTransId="{FD3FC0EF-28FA-45B3-8D55-FA20E30D75A7}"/>
    <dgm:cxn modelId="{58817FF6-363A-4584-AB21-F008DE73FA1F}" type="presOf" srcId="{A79A9608-E8C1-424E-BCAF-16BCCDE1EA4A}" destId="{6A9089C6-538B-46DD-8BB2-578336C5586E}" srcOrd="0" destOrd="0" presId="urn:microsoft.com/office/officeart/2005/8/layout/hList1"/>
    <dgm:cxn modelId="{B3B322FD-4BFB-4182-8C2D-44F01EA6FF40}" srcId="{6C54CFC6-3825-4F79-AA03-BB2FAD964EF5}" destId="{A79A9608-E8C1-424E-BCAF-16BCCDE1EA4A}" srcOrd="0" destOrd="0" parTransId="{2C64275A-4433-4A32-86CA-E369ECF89D02}" sibTransId="{401FFD4E-966E-459F-8997-3617A9B08A3D}"/>
    <dgm:cxn modelId="{9DF297FD-C487-46E7-BF10-BF55600650EF}" srcId="{6C54CFC6-3825-4F79-AA03-BB2FAD964EF5}" destId="{7A6C9970-B301-4170-9FA7-FBB7A40DCAB8}" srcOrd="5" destOrd="0" parTransId="{B3E3AAD6-566E-4901-80AA-2931A551F7B7}" sibTransId="{DE5F7FD8-B47D-4720-A089-076AFEA50EEF}"/>
    <dgm:cxn modelId="{0C0400AB-7E22-4BF8-94BC-5EFAD98ADF83}" type="presParOf" srcId="{5AF9A38C-CA7E-4A52-94FD-04BC19D7FB60}" destId="{78742C97-50E2-40D4-ACFA-2D1FA2B50A1F}" srcOrd="0" destOrd="0" presId="urn:microsoft.com/office/officeart/2005/8/layout/hList1"/>
    <dgm:cxn modelId="{4F526AF4-3741-4192-B262-A7D4C8957CA7}" type="presParOf" srcId="{78742C97-50E2-40D4-ACFA-2D1FA2B50A1F}" destId="{5873918F-E669-4352-A508-41E02D0EEB97}" srcOrd="0" destOrd="0" presId="urn:microsoft.com/office/officeart/2005/8/layout/hList1"/>
    <dgm:cxn modelId="{C06C2991-E9E5-4AE1-BBD0-2ED7A06A62DC}" type="presParOf" srcId="{78742C97-50E2-40D4-ACFA-2D1FA2B50A1F}" destId="{C89DDAB9-F468-442E-950F-8E45D9B796C2}" srcOrd="1" destOrd="0" presId="urn:microsoft.com/office/officeart/2005/8/layout/hList1"/>
    <dgm:cxn modelId="{4FCDD9D1-8966-4007-991D-A3775352B296}" type="presParOf" srcId="{5AF9A38C-CA7E-4A52-94FD-04BC19D7FB60}" destId="{72C12AA1-B8BB-4AD8-A052-35119B79EF48}" srcOrd="1" destOrd="0" presId="urn:microsoft.com/office/officeart/2005/8/layout/hList1"/>
    <dgm:cxn modelId="{3D13BFFF-D727-4F91-92D7-20F0FCEE4487}" type="presParOf" srcId="{5AF9A38C-CA7E-4A52-94FD-04BC19D7FB60}" destId="{6270D6DA-0ED2-4E42-BE1E-EE9C6114A8F5}" srcOrd="2" destOrd="0" presId="urn:microsoft.com/office/officeart/2005/8/layout/hList1"/>
    <dgm:cxn modelId="{CCBCB223-0FF1-4C5E-8702-DE3A6C98E011}" type="presParOf" srcId="{6270D6DA-0ED2-4E42-BE1E-EE9C6114A8F5}" destId="{B05FB819-2036-4647-9E97-F37413ACBBA6}" srcOrd="0" destOrd="0" presId="urn:microsoft.com/office/officeart/2005/8/layout/hList1"/>
    <dgm:cxn modelId="{0256411E-1343-40C0-BC51-AFE1AF5399A7}" type="presParOf" srcId="{6270D6DA-0ED2-4E42-BE1E-EE9C6114A8F5}" destId="{6A9089C6-538B-46DD-8BB2-578336C5586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4171"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rPr>
            <a:t>tenncare.ici.umn.edu</a:t>
          </a:r>
        </a:p>
      </dsp:txBody>
      <dsp:txXfrm>
        <a:off x="89137" y="1390367"/>
        <a:ext cx="2333267" cy="1570603"/>
      </dsp:txXfrm>
    </dsp:sp>
    <dsp:sp modelId="{0E38611D-865E-4E82-B381-482D9CEAD181}">
      <dsp:nvSpPr>
        <dsp:cNvPr id="0" name=""/>
        <dsp:cNvSpPr/>
      </dsp:nvSpPr>
      <dsp:spPr>
        <a:xfrm>
          <a:off x="2650563" y="131821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Toolkit</a:t>
          </a:r>
        </a:p>
      </dsp:txBody>
      <dsp:txXfrm>
        <a:off x="2735529" y="1403177"/>
        <a:ext cx="2333267" cy="1570603"/>
      </dsp:txXfrm>
    </dsp:sp>
    <dsp:sp modelId="{BD3095E2-375C-4C11-AD88-42764BA8AA4C}">
      <dsp:nvSpPr>
        <dsp:cNvPr id="0" name=""/>
        <dsp:cNvSpPr/>
      </dsp:nvSpPr>
      <dsp:spPr>
        <a:xfrm>
          <a:off x="5340209"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latin typeface="Calibri Light" panose="020F0302020204030204"/>
            </a:rPr>
            <a:t>PSA</a:t>
          </a:r>
          <a:endParaRPr lang="en-US" sz="3600" kern="1200" dirty="0">
            <a:solidFill>
              <a:schemeClr val="tx1"/>
            </a:solidFill>
          </a:endParaRPr>
        </a:p>
      </dsp:txBody>
      <dsp:txXfrm>
        <a:off x="5425175" y="1390367"/>
        <a:ext cx="2333267" cy="1570603"/>
      </dsp:txXfrm>
    </dsp:sp>
    <dsp:sp modelId="{41011675-63F1-43C1-B0B4-AE28DBEAB14A}">
      <dsp:nvSpPr>
        <dsp:cNvPr id="0" name=""/>
        <dsp:cNvSpPr/>
      </dsp:nvSpPr>
      <dsp:spPr>
        <a:xfrm>
          <a:off x="7999341" y="1350272"/>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Webinar</a:t>
          </a:r>
        </a:p>
      </dsp:txBody>
      <dsp:txXfrm>
        <a:off x="8084307" y="1435238"/>
        <a:ext cx="2333267" cy="15706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BA148-E644-4A42-B5E4-9F873414B9B6}">
      <dsp:nvSpPr>
        <dsp:cNvPr id="0" name=""/>
        <dsp:cNvSpPr/>
      </dsp:nvSpPr>
      <dsp:spPr>
        <a:xfrm>
          <a:off x="0" y="146842"/>
          <a:ext cx="10515600" cy="1216800"/>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Open Sans" charset="0"/>
              <a:ea typeface="Open Sans" charset="0"/>
              <a:cs typeface="Open Sans" charset="0"/>
            </a:rPr>
            <a:t>Job Analysis</a:t>
          </a:r>
        </a:p>
      </dsp:txBody>
      <dsp:txXfrm>
        <a:off x="59399" y="206241"/>
        <a:ext cx="10396802" cy="1098002"/>
      </dsp:txXfrm>
    </dsp:sp>
    <dsp:sp modelId="{BF88A7D4-1020-2242-B614-4E73E859728A}">
      <dsp:nvSpPr>
        <dsp:cNvPr id="0" name=""/>
        <dsp:cNvSpPr/>
      </dsp:nvSpPr>
      <dsp:spPr>
        <a:xfrm>
          <a:off x="0" y="1567269"/>
          <a:ext cx="10515600" cy="1216800"/>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Open Sans" charset="0"/>
              <a:ea typeface="Open Sans" charset="0"/>
              <a:cs typeface="Open Sans" charset="0"/>
            </a:rPr>
            <a:t>Job Description</a:t>
          </a:r>
        </a:p>
      </dsp:txBody>
      <dsp:txXfrm>
        <a:off x="59399" y="1626668"/>
        <a:ext cx="10396802" cy="1098002"/>
      </dsp:txXfrm>
    </dsp:sp>
    <dsp:sp modelId="{884DF258-1092-4260-9A68-AED47C20AF9C}">
      <dsp:nvSpPr>
        <dsp:cNvPr id="0" name=""/>
        <dsp:cNvSpPr/>
      </dsp:nvSpPr>
      <dsp:spPr>
        <a:xfrm>
          <a:off x="0" y="2971269"/>
          <a:ext cx="10515600" cy="1216800"/>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Open Sans" charset="0"/>
              <a:ea typeface="Open Sans" charset="0"/>
              <a:cs typeface="Open Sans" charset="0"/>
            </a:rPr>
            <a:t>Core Competencies</a:t>
          </a:r>
        </a:p>
      </dsp:txBody>
      <dsp:txXfrm>
        <a:off x="59399" y="3030668"/>
        <a:ext cx="10396802"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A70E4-C668-44DE-A633-C7BE81D8B411}">
      <dsp:nvSpPr>
        <dsp:cNvPr id="0" name=""/>
        <dsp:cNvSpPr/>
      </dsp:nvSpPr>
      <dsp:spPr>
        <a:xfrm rot="10800000">
          <a:off x="2063667" y="883"/>
          <a:ext cx="6992874" cy="1209216"/>
        </a:xfrm>
        <a:prstGeom prst="homePlate">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18110" rIns="220472" bIns="118110" numCol="1" spcCol="1270" anchor="ctr" anchorCtr="0">
          <a:noAutofit/>
        </a:bodyPr>
        <a:lstStyle/>
        <a:p>
          <a:pPr marL="0" lvl="0" indent="0" algn="ctr" defTabSz="1377950" rtl="0">
            <a:lnSpc>
              <a:spcPct val="90000"/>
            </a:lnSpc>
            <a:spcBef>
              <a:spcPct val="0"/>
            </a:spcBef>
            <a:spcAft>
              <a:spcPct val="35000"/>
            </a:spcAft>
            <a:buNone/>
          </a:pPr>
          <a:r>
            <a:rPr lang="en-US" sz="3100" b="0" i="0" kern="1200" dirty="0">
              <a:solidFill>
                <a:schemeClr val="tx1"/>
              </a:solidFill>
              <a:latin typeface="Open Sans" charset="0"/>
              <a:ea typeface="Open Sans" charset="0"/>
              <a:cs typeface="Open Sans" charset="0"/>
            </a:rPr>
            <a:t>Ask Behavior questions</a:t>
          </a:r>
        </a:p>
      </dsp:txBody>
      <dsp:txXfrm rot="10800000">
        <a:off x="2365971" y="883"/>
        <a:ext cx="6690570" cy="1209216"/>
      </dsp:txXfrm>
    </dsp:sp>
    <dsp:sp modelId="{48970B23-8516-403A-A952-F5CE128149B7}">
      <dsp:nvSpPr>
        <dsp:cNvPr id="0" name=""/>
        <dsp:cNvSpPr/>
      </dsp:nvSpPr>
      <dsp:spPr>
        <a:xfrm>
          <a:off x="1459058" y="883"/>
          <a:ext cx="1209216" cy="1209216"/>
        </a:xfrm>
        <a:prstGeom prst="ellipse">
          <a:avLst/>
        </a:prstGeom>
        <a:solidFill>
          <a:srgbClr val="D0EB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CF02A1-0639-4FDF-97B9-7EAA07757998}">
      <dsp:nvSpPr>
        <dsp:cNvPr id="0" name=""/>
        <dsp:cNvSpPr/>
      </dsp:nvSpPr>
      <dsp:spPr>
        <a:xfrm rot="10800000">
          <a:off x="2063667" y="1571060"/>
          <a:ext cx="6992874" cy="1209216"/>
        </a:xfrm>
        <a:prstGeom prst="homePlate">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18110" rIns="220472" bIns="118110" numCol="1" spcCol="1270" anchor="ctr" anchorCtr="0">
          <a:noAutofit/>
        </a:bodyPr>
        <a:lstStyle/>
        <a:p>
          <a:pPr marL="0" lvl="0" indent="0" algn="ctr" defTabSz="1377950" rtl="0">
            <a:lnSpc>
              <a:spcPct val="90000"/>
            </a:lnSpc>
            <a:spcBef>
              <a:spcPct val="0"/>
            </a:spcBef>
            <a:spcAft>
              <a:spcPct val="35000"/>
            </a:spcAft>
            <a:buNone/>
          </a:pPr>
          <a:r>
            <a:rPr lang="en-US" sz="3100" b="0" i="0" kern="1200" dirty="0">
              <a:solidFill>
                <a:schemeClr val="tx1"/>
              </a:solidFill>
              <a:latin typeface="Open Sans" charset="0"/>
              <a:ea typeface="Open Sans" charset="0"/>
              <a:cs typeface="Open Sans" charset="0"/>
            </a:rPr>
            <a:t>Recall a past experience and how they handled it</a:t>
          </a:r>
        </a:p>
      </dsp:txBody>
      <dsp:txXfrm rot="10800000">
        <a:off x="2365971" y="1571060"/>
        <a:ext cx="6690570" cy="1209216"/>
      </dsp:txXfrm>
    </dsp:sp>
    <dsp:sp modelId="{D25AA59E-0011-4CE7-8EFF-1F5DCD65EC97}">
      <dsp:nvSpPr>
        <dsp:cNvPr id="0" name=""/>
        <dsp:cNvSpPr/>
      </dsp:nvSpPr>
      <dsp:spPr>
        <a:xfrm>
          <a:off x="1459058" y="1571060"/>
          <a:ext cx="1209216" cy="1209216"/>
        </a:xfrm>
        <a:prstGeom prst="ellipse">
          <a:avLst/>
        </a:prstGeom>
        <a:solidFill>
          <a:srgbClr val="D0EB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796B84-9916-41CC-9B80-BBA276C218DF}">
      <dsp:nvSpPr>
        <dsp:cNvPr id="0" name=""/>
        <dsp:cNvSpPr/>
      </dsp:nvSpPr>
      <dsp:spPr>
        <a:xfrm rot="10800000">
          <a:off x="2063667" y="3141237"/>
          <a:ext cx="6992874" cy="1209216"/>
        </a:xfrm>
        <a:prstGeom prst="homePlate">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18110" rIns="220472" bIns="118110" numCol="1" spcCol="1270" anchor="ctr" anchorCtr="0">
          <a:noAutofit/>
        </a:bodyPr>
        <a:lstStyle/>
        <a:p>
          <a:pPr marL="0" lvl="0" indent="0" algn="ctr" defTabSz="1377950" rtl="0">
            <a:lnSpc>
              <a:spcPct val="90000"/>
            </a:lnSpc>
            <a:spcBef>
              <a:spcPct val="0"/>
            </a:spcBef>
            <a:spcAft>
              <a:spcPct val="35000"/>
            </a:spcAft>
            <a:buNone/>
          </a:pPr>
          <a:r>
            <a:rPr lang="en-US" sz="3100" b="0" i="0" kern="1200" dirty="0">
              <a:solidFill>
                <a:schemeClr val="tx1"/>
              </a:solidFill>
              <a:latin typeface="Open Sans" charset="0"/>
              <a:ea typeface="Open Sans" charset="0"/>
              <a:cs typeface="Open Sans" charset="0"/>
            </a:rPr>
            <a:t>(Situation, Behavior, Outcome)</a:t>
          </a:r>
        </a:p>
      </dsp:txBody>
      <dsp:txXfrm rot="10800000">
        <a:off x="2365971" y="3141237"/>
        <a:ext cx="6690570" cy="1209216"/>
      </dsp:txXfrm>
    </dsp:sp>
    <dsp:sp modelId="{FCDB5F8D-2B0D-4C04-BA36-A43946C3D609}">
      <dsp:nvSpPr>
        <dsp:cNvPr id="0" name=""/>
        <dsp:cNvSpPr/>
      </dsp:nvSpPr>
      <dsp:spPr>
        <a:xfrm>
          <a:off x="1492674" y="3107621"/>
          <a:ext cx="1209216" cy="1209216"/>
        </a:xfrm>
        <a:prstGeom prst="ellipse">
          <a:avLst/>
        </a:prstGeom>
        <a:solidFill>
          <a:srgbClr val="D0EB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A70E4-C668-44DE-A633-C7BE81D8B411}">
      <dsp:nvSpPr>
        <dsp:cNvPr id="0" name=""/>
        <dsp:cNvSpPr/>
      </dsp:nvSpPr>
      <dsp:spPr>
        <a:xfrm rot="10800000">
          <a:off x="1246197" y="59893"/>
          <a:ext cx="8229633" cy="1209216"/>
        </a:xfrm>
        <a:prstGeom prst="homePlate">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18110" rIns="220472" bIns="118110" numCol="1" spcCol="1270" anchor="ctr" anchorCtr="0">
          <a:noAutofit/>
        </a:bodyPr>
        <a:lstStyle/>
        <a:p>
          <a:pPr marL="0" lvl="0" indent="0" algn="ctr" defTabSz="1377950" rtl="0">
            <a:lnSpc>
              <a:spcPct val="90000"/>
            </a:lnSpc>
            <a:spcBef>
              <a:spcPct val="0"/>
            </a:spcBef>
            <a:spcAft>
              <a:spcPct val="35000"/>
            </a:spcAft>
            <a:buNone/>
          </a:pPr>
          <a:r>
            <a:rPr lang="en-US" sz="3100" b="0" i="0" kern="1200" dirty="0">
              <a:solidFill>
                <a:schemeClr val="tx1"/>
              </a:solidFill>
              <a:latin typeface="Open Sans" charset="0"/>
              <a:ea typeface="Open Sans" charset="0"/>
              <a:cs typeface="Open Sans" charset="0"/>
            </a:rPr>
            <a:t>Ask Situational questions</a:t>
          </a:r>
        </a:p>
      </dsp:txBody>
      <dsp:txXfrm rot="10800000">
        <a:off x="1548501" y="59893"/>
        <a:ext cx="7927329" cy="1209216"/>
      </dsp:txXfrm>
    </dsp:sp>
    <dsp:sp modelId="{48970B23-8516-403A-A952-F5CE128149B7}">
      <dsp:nvSpPr>
        <dsp:cNvPr id="0" name=""/>
        <dsp:cNvSpPr/>
      </dsp:nvSpPr>
      <dsp:spPr>
        <a:xfrm>
          <a:off x="389844" y="15635"/>
          <a:ext cx="1209216" cy="1209216"/>
        </a:xfrm>
        <a:prstGeom prst="ellipse">
          <a:avLst/>
        </a:prstGeom>
        <a:solidFill>
          <a:srgbClr val="D0EB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CF02A1-0639-4FDF-97B9-7EAA07757998}">
      <dsp:nvSpPr>
        <dsp:cNvPr id="0" name=""/>
        <dsp:cNvSpPr/>
      </dsp:nvSpPr>
      <dsp:spPr>
        <a:xfrm rot="10800000">
          <a:off x="1275707" y="1585812"/>
          <a:ext cx="8229633" cy="1209216"/>
        </a:xfrm>
        <a:prstGeom prst="homePlate">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18110" rIns="220472" bIns="118110" numCol="1" spcCol="1270" anchor="ctr" anchorCtr="0">
          <a:noAutofit/>
        </a:bodyPr>
        <a:lstStyle/>
        <a:p>
          <a:pPr marL="0" lvl="0" indent="0" algn="ctr" defTabSz="1377950" rtl="0">
            <a:lnSpc>
              <a:spcPct val="90000"/>
            </a:lnSpc>
            <a:spcBef>
              <a:spcPct val="0"/>
            </a:spcBef>
            <a:spcAft>
              <a:spcPct val="35000"/>
            </a:spcAft>
            <a:buNone/>
          </a:pPr>
          <a:r>
            <a:rPr lang="en-US" sz="3100" b="0" i="0" kern="1200" dirty="0">
              <a:solidFill>
                <a:schemeClr val="tx1"/>
              </a:solidFill>
              <a:latin typeface="Open Sans"/>
              <a:ea typeface="Open Sans" charset="0"/>
              <a:cs typeface="Open Sans" charset="0"/>
            </a:rPr>
            <a:t>Present with a hypothetical situation; ask how they would handle it.</a:t>
          </a:r>
        </a:p>
      </dsp:txBody>
      <dsp:txXfrm rot="10800000">
        <a:off x="1578011" y="1585812"/>
        <a:ext cx="7927329" cy="1209216"/>
      </dsp:txXfrm>
    </dsp:sp>
    <dsp:sp modelId="{D25AA59E-0011-4CE7-8EFF-1F5DCD65EC97}">
      <dsp:nvSpPr>
        <dsp:cNvPr id="0" name=""/>
        <dsp:cNvSpPr/>
      </dsp:nvSpPr>
      <dsp:spPr>
        <a:xfrm>
          <a:off x="345587" y="1571060"/>
          <a:ext cx="1209216" cy="1209216"/>
        </a:xfrm>
        <a:prstGeom prst="ellipse">
          <a:avLst/>
        </a:prstGeom>
        <a:solidFill>
          <a:srgbClr val="D0EB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796B84-9916-41CC-9B80-BBA276C218DF}">
      <dsp:nvSpPr>
        <dsp:cNvPr id="0" name=""/>
        <dsp:cNvSpPr/>
      </dsp:nvSpPr>
      <dsp:spPr>
        <a:xfrm rot="10800000">
          <a:off x="1246197" y="3142121"/>
          <a:ext cx="8229633" cy="1209216"/>
        </a:xfrm>
        <a:prstGeom prst="homePlate">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18110" rIns="220472"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solidFill>
                <a:schemeClr val="tx1"/>
              </a:solidFill>
            </a:rPr>
            <a:t>(Situation, Behavior, Anticipated Outcome)</a:t>
          </a:r>
        </a:p>
      </dsp:txBody>
      <dsp:txXfrm rot="10800000">
        <a:off x="1548501" y="3142121"/>
        <a:ext cx="7927329" cy="1209216"/>
      </dsp:txXfrm>
    </dsp:sp>
    <dsp:sp modelId="{FCDB5F8D-2B0D-4C04-BA36-A43946C3D609}">
      <dsp:nvSpPr>
        <dsp:cNvPr id="0" name=""/>
        <dsp:cNvSpPr/>
      </dsp:nvSpPr>
      <dsp:spPr>
        <a:xfrm>
          <a:off x="379203" y="3142121"/>
          <a:ext cx="1209216" cy="1209216"/>
        </a:xfrm>
        <a:prstGeom prst="ellipse">
          <a:avLst/>
        </a:prstGeom>
        <a:solidFill>
          <a:srgbClr val="D0EB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2FD19-D79D-4B75-B5EF-55A9EF1D8D14}">
      <dsp:nvSpPr>
        <dsp:cNvPr id="0" name=""/>
        <dsp:cNvSpPr/>
      </dsp:nvSpPr>
      <dsp:spPr>
        <a:xfrm>
          <a:off x="0" y="158672"/>
          <a:ext cx="6009685" cy="2737800"/>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rtl="0">
            <a:lnSpc>
              <a:spcPct val="90000"/>
            </a:lnSpc>
            <a:spcBef>
              <a:spcPct val="0"/>
            </a:spcBef>
            <a:spcAft>
              <a:spcPct val="35000"/>
            </a:spcAft>
            <a:buNone/>
          </a:pPr>
          <a:r>
            <a:rPr lang="en-US" sz="4500" b="0" i="0" kern="1200" dirty="0">
              <a:solidFill>
                <a:schemeClr val="tx1"/>
              </a:solidFill>
              <a:latin typeface="Open Sans" charset="0"/>
              <a:ea typeface="Open Sans" charset="0"/>
              <a:cs typeface="Open Sans" charset="0"/>
            </a:rPr>
            <a:t>Complete List of Behavioral Interview Questions</a:t>
          </a:r>
        </a:p>
      </dsp:txBody>
      <dsp:txXfrm>
        <a:off x="133648" y="292320"/>
        <a:ext cx="5742389" cy="2470504"/>
      </dsp:txXfrm>
    </dsp:sp>
    <dsp:sp modelId="{EB7498FB-24FC-4A73-A0F8-B5CE98FEFFA3}">
      <dsp:nvSpPr>
        <dsp:cNvPr id="0" name=""/>
        <dsp:cNvSpPr/>
      </dsp:nvSpPr>
      <dsp:spPr>
        <a:xfrm>
          <a:off x="0" y="2896472"/>
          <a:ext cx="6009685" cy="2049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807"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b="0" i="0" kern="1200" dirty="0">
              <a:latin typeface="Open Sans" charset="0"/>
              <a:ea typeface="Open Sans" charset="0"/>
              <a:cs typeface="Open Sans" charset="0"/>
            </a:rPr>
            <a:t>Three to six examples in each of the Core Competencies</a:t>
          </a:r>
        </a:p>
        <a:p>
          <a:pPr marL="228600" lvl="1" indent="-228600" algn="l" defTabSz="1066800" rtl="0">
            <a:lnSpc>
              <a:spcPct val="90000"/>
            </a:lnSpc>
            <a:spcBef>
              <a:spcPct val="0"/>
            </a:spcBef>
            <a:spcAft>
              <a:spcPct val="20000"/>
            </a:spcAft>
            <a:buChar char="•"/>
          </a:pPr>
          <a:r>
            <a:rPr lang="en-US" sz="2400" b="0" i="0" kern="1200" dirty="0">
              <a:latin typeface="Open Sans" charset="0"/>
              <a:ea typeface="Open Sans" charset="0"/>
              <a:cs typeface="Open Sans" charset="0"/>
            </a:rPr>
            <a:t>You may use these questions, or they may spark and idea for a question that better matches the organization</a:t>
          </a:r>
        </a:p>
      </dsp:txBody>
      <dsp:txXfrm>
        <a:off x="0" y="2896472"/>
        <a:ext cx="6009685" cy="20492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743C5-1FF7-4297-8A04-7AC8BB6DD347}">
      <dsp:nvSpPr>
        <dsp:cNvPr id="0" name=""/>
        <dsp:cNvSpPr/>
      </dsp:nvSpPr>
      <dsp:spPr>
        <a:xfrm>
          <a:off x="0" y="0"/>
          <a:ext cx="4351338" cy="4351338"/>
        </a:xfrm>
        <a:prstGeom prst="pie">
          <a:avLst>
            <a:gd name="adj1" fmla="val 5400000"/>
            <a:gd name="adj2" fmla="val 16200000"/>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7DDA02-F690-41AD-8FA2-BDDD7937057A}">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latin typeface="Open Sans" charset="0"/>
              <a:ea typeface="Open Sans" charset="0"/>
              <a:cs typeface="Open Sans" charset="0"/>
            </a:rPr>
            <a:t>Sample Question:</a:t>
          </a:r>
        </a:p>
      </dsp:txBody>
      <dsp:txXfrm>
        <a:off x="2175669" y="0"/>
        <a:ext cx="8339931" cy="1305404"/>
      </dsp:txXfrm>
    </dsp:sp>
    <dsp:sp modelId="{0FD6F015-1658-4F54-A78C-58E1C986BC4A}">
      <dsp:nvSpPr>
        <dsp:cNvPr id="0" name=""/>
        <dsp:cNvSpPr/>
      </dsp:nvSpPr>
      <dsp:spPr>
        <a:xfrm>
          <a:off x="761485" y="1305404"/>
          <a:ext cx="2828366" cy="2828366"/>
        </a:xfrm>
        <a:prstGeom prst="pie">
          <a:avLst>
            <a:gd name="adj1" fmla="val 5400000"/>
            <a:gd name="adj2" fmla="val 1620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11F46-8720-4581-9923-59A17D6C4A58}">
      <dsp:nvSpPr>
        <dsp:cNvPr id="0" name=""/>
        <dsp:cNvSpPr/>
      </dsp:nvSpPr>
      <dsp:spPr>
        <a:xfrm>
          <a:off x="2175669" y="1305404"/>
          <a:ext cx="8339931" cy="282836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latin typeface="Open Sans" charset="0"/>
              <a:ea typeface="Open Sans" charset="0"/>
              <a:cs typeface="Open Sans" charset="0"/>
            </a:rPr>
            <a:t>Competency area 4: COMMUNITY &amp; SERVICE NETWORKING</a:t>
          </a:r>
        </a:p>
      </dsp:txBody>
      <dsp:txXfrm>
        <a:off x="2175669" y="1305404"/>
        <a:ext cx="8339931" cy="1305399"/>
      </dsp:txXfrm>
    </dsp:sp>
    <dsp:sp modelId="{719741FE-2F13-43E9-AEF1-20D4F7E4AF83}">
      <dsp:nvSpPr>
        <dsp:cNvPr id="0" name=""/>
        <dsp:cNvSpPr/>
      </dsp:nvSpPr>
      <dsp:spPr>
        <a:xfrm>
          <a:off x="1522968" y="2610804"/>
          <a:ext cx="1305400" cy="1305400"/>
        </a:xfrm>
        <a:prstGeom prst="pie">
          <a:avLst>
            <a:gd name="adj1" fmla="val 5400000"/>
            <a:gd name="adj2" fmla="val 16200000"/>
          </a:avLst>
        </a:prstGeom>
        <a:solidFill>
          <a:srgbClr val="D0EB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B1A7B7-E8E2-4B32-8447-F95064FB4539}">
      <dsp:nvSpPr>
        <dsp:cNvPr id="0" name=""/>
        <dsp:cNvSpPr/>
      </dsp:nvSpPr>
      <dsp:spPr>
        <a:xfrm>
          <a:off x="2175669" y="2610804"/>
          <a:ext cx="8339931" cy="1305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i="0" kern="1200" dirty="0">
              <a:latin typeface="Open Sans" charset="0"/>
              <a:ea typeface="Open Sans" charset="0"/>
              <a:cs typeface="Open Sans" charset="0"/>
            </a:rPr>
            <a:t>Please describe some community resources you have had contact with in your own neighborhood. How might those resources be used by a person with a disability?</a:t>
          </a:r>
        </a:p>
      </dsp:txBody>
      <dsp:txXfrm>
        <a:off x="2175669" y="2610804"/>
        <a:ext cx="8339931" cy="13054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4171"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rPr>
            <a:t>tenncare.ici.umn.edu</a:t>
          </a:r>
        </a:p>
      </dsp:txBody>
      <dsp:txXfrm>
        <a:off x="89137" y="1390367"/>
        <a:ext cx="2333267" cy="1570603"/>
      </dsp:txXfrm>
    </dsp:sp>
    <dsp:sp modelId="{0E38611D-865E-4E82-B381-482D9CEAD181}">
      <dsp:nvSpPr>
        <dsp:cNvPr id="0" name=""/>
        <dsp:cNvSpPr/>
      </dsp:nvSpPr>
      <dsp:spPr>
        <a:xfrm>
          <a:off x="2650563" y="131821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Toolkit</a:t>
          </a:r>
        </a:p>
      </dsp:txBody>
      <dsp:txXfrm>
        <a:off x="2735529" y="1403177"/>
        <a:ext cx="2333267" cy="1570603"/>
      </dsp:txXfrm>
    </dsp:sp>
    <dsp:sp modelId="{BD3095E2-375C-4C11-AD88-42764BA8AA4C}">
      <dsp:nvSpPr>
        <dsp:cNvPr id="0" name=""/>
        <dsp:cNvSpPr/>
      </dsp:nvSpPr>
      <dsp:spPr>
        <a:xfrm>
          <a:off x="5340209"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Structured Behavioral Interview</a:t>
          </a:r>
        </a:p>
      </dsp:txBody>
      <dsp:txXfrm>
        <a:off x="5425175" y="1390367"/>
        <a:ext cx="2333267" cy="1570603"/>
      </dsp:txXfrm>
    </dsp:sp>
    <dsp:sp modelId="{41011675-63F1-43C1-B0B4-AE28DBEAB14A}">
      <dsp:nvSpPr>
        <dsp:cNvPr id="0" name=""/>
        <dsp:cNvSpPr/>
      </dsp:nvSpPr>
      <dsp:spPr>
        <a:xfrm>
          <a:off x="7999341" y="1350272"/>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Webinar</a:t>
          </a:r>
        </a:p>
      </dsp:txBody>
      <dsp:txXfrm>
        <a:off x="8084307" y="1435238"/>
        <a:ext cx="2333267" cy="157060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EE69E-A4CB-41E9-BCFE-357E777E6F39}">
      <dsp:nvSpPr>
        <dsp:cNvPr id="0" name=""/>
        <dsp:cNvSpPr/>
      </dsp:nvSpPr>
      <dsp:spPr>
        <a:xfrm rot="10800000">
          <a:off x="-1" y="394"/>
          <a:ext cx="9201542" cy="703467"/>
        </a:xfrm>
        <a:prstGeom prst="homePlate">
          <a:avLst/>
        </a:prstGeom>
        <a:solidFill>
          <a:srgbClr val="48D1E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85"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solidFill>
                <a:schemeClr val="tx1"/>
              </a:solidFill>
              <a:latin typeface="Open Sans" charset="0"/>
              <a:ea typeface="Open Sans" charset="0"/>
              <a:cs typeface="Open Sans" charset="0"/>
            </a:rPr>
            <a:t>Present the RJP early in the application process before a job offer is made</a:t>
          </a:r>
        </a:p>
      </dsp:txBody>
      <dsp:txXfrm rot="10800000">
        <a:off x="175866" y="394"/>
        <a:ext cx="9025675" cy="703467"/>
      </dsp:txXfrm>
    </dsp:sp>
    <dsp:sp modelId="{2D8E3F5D-68E8-4CE5-AD10-1CB52696B9B3}">
      <dsp:nvSpPr>
        <dsp:cNvPr id="0" name=""/>
        <dsp:cNvSpPr/>
      </dsp:nvSpPr>
      <dsp:spPr>
        <a:xfrm>
          <a:off x="0" y="148566"/>
          <a:ext cx="450787" cy="450787"/>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E9ACF2-6931-4CCD-A8C9-1D34D6EEE3A4}">
      <dsp:nvSpPr>
        <dsp:cNvPr id="0" name=""/>
        <dsp:cNvSpPr/>
      </dsp:nvSpPr>
      <dsp:spPr>
        <a:xfrm rot="10800000">
          <a:off x="-1" y="838426"/>
          <a:ext cx="9201542" cy="709161"/>
        </a:xfrm>
        <a:prstGeom prst="homePlate">
          <a:avLst/>
        </a:prstGeom>
        <a:solidFill>
          <a:schemeClr val="accent5">
            <a:hueOff val="-1470669"/>
            <a:satOff val="-2046"/>
            <a:lumOff val="-78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85"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solidFill>
                <a:schemeClr val="tx1"/>
              </a:solidFill>
              <a:latin typeface="Open Sans" charset="0"/>
              <a:ea typeface="Open Sans" charset="0"/>
              <a:cs typeface="Open Sans" charset="0"/>
            </a:rPr>
            <a:t>Make the purpose of the RJP clear to applicant</a:t>
          </a:r>
        </a:p>
      </dsp:txBody>
      <dsp:txXfrm rot="10800000">
        <a:off x="177289" y="838426"/>
        <a:ext cx="9024252" cy="709161"/>
      </dsp:txXfrm>
    </dsp:sp>
    <dsp:sp modelId="{7D19D241-14C7-4E8A-8656-FB498915BEA2}">
      <dsp:nvSpPr>
        <dsp:cNvPr id="0" name=""/>
        <dsp:cNvSpPr/>
      </dsp:nvSpPr>
      <dsp:spPr>
        <a:xfrm>
          <a:off x="0" y="967613"/>
          <a:ext cx="450787" cy="450787"/>
        </a:xfrm>
        <a:prstGeom prst="ellipse">
          <a:avLst/>
        </a:prstGeom>
        <a:solidFill>
          <a:schemeClr val="accent5">
            <a:tint val="50000"/>
            <a:hueOff val="-1477794"/>
            <a:satOff val="-2599"/>
            <a:lumOff val="-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1AC132-1F45-436F-BECF-338132D81AEC}">
      <dsp:nvSpPr>
        <dsp:cNvPr id="0" name=""/>
        <dsp:cNvSpPr/>
      </dsp:nvSpPr>
      <dsp:spPr>
        <a:xfrm rot="10800000">
          <a:off x="-1" y="1682151"/>
          <a:ext cx="9201542" cy="714850"/>
        </a:xfrm>
        <a:prstGeom prst="homePlate">
          <a:avLst/>
        </a:prstGeom>
        <a:solidFill>
          <a:schemeClr val="accent5">
            <a:hueOff val="-2941338"/>
            <a:satOff val="-4091"/>
            <a:lumOff val="-1569"/>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85"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solidFill>
                <a:schemeClr val="tx1"/>
              </a:solidFill>
              <a:latin typeface="Open Sans" charset="0"/>
              <a:ea typeface="Open Sans" charset="0"/>
              <a:cs typeface="Open Sans" charset="0"/>
            </a:rPr>
            <a:t>Include viewpoints of individuals receiving supports and their family members</a:t>
          </a:r>
        </a:p>
      </dsp:txBody>
      <dsp:txXfrm rot="10800000">
        <a:off x="178711" y="1682151"/>
        <a:ext cx="9022830" cy="714850"/>
      </dsp:txXfrm>
    </dsp:sp>
    <dsp:sp modelId="{29F08A2F-89F0-48D4-AE39-308DAEA2F38B}">
      <dsp:nvSpPr>
        <dsp:cNvPr id="0" name=""/>
        <dsp:cNvSpPr/>
      </dsp:nvSpPr>
      <dsp:spPr>
        <a:xfrm>
          <a:off x="0" y="1821458"/>
          <a:ext cx="450787" cy="450787"/>
        </a:xfrm>
        <a:prstGeom prst="ellipse">
          <a:avLst/>
        </a:prstGeom>
        <a:solidFill>
          <a:schemeClr val="accent5">
            <a:tint val="50000"/>
            <a:hueOff val="-2955588"/>
            <a:satOff val="-5199"/>
            <a:lumOff val="-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625456-9C3E-407B-BB8D-A380DBF8F0D7}">
      <dsp:nvSpPr>
        <dsp:cNvPr id="0" name=""/>
        <dsp:cNvSpPr/>
      </dsp:nvSpPr>
      <dsp:spPr>
        <a:xfrm rot="10800000">
          <a:off x="-1" y="2531564"/>
          <a:ext cx="9201542" cy="636516"/>
        </a:xfrm>
        <a:prstGeom prst="homePlate">
          <a:avLst/>
        </a:prstGeom>
        <a:solidFill>
          <a:srgbClr val="48D1E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85"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solidFill>
                <a:schemeClr val="tx1"/>
              </a:solidFill>
              <a:latin typeface="Open Sans" charset="0"/>
              <a:ea typeface="Open Sans" charset="0"/>
              <a:cs typeface="Open Sans" charset="0"/>
            </a:rPr>
            <a:t>Use actual observations of DSPs on the job </a:t>
          </a:r>
        </a:p>
      </dsp:txBody>
      <dsp:txXfrm rot="10800000">
        <a:off x="159128" y="2531564"/>
        <a:ext cx="9042413" cy="636516"/>
      </dsp:txXfrm>
    </dsp:sp>
    <dsp:sp modelId="{2151097F-B77E-47DD-9F95-3CC22FEA5603}">
      <dsp:nvSpPr>
        <dsp:cNvPr id="0" name=""/>
        <dsp:cNvSpPr/>
      </dsp:nvSpPr>
      <dsp:spPr>
        <a:xfrm>
          <a:off x="0" y="2638985"/>
          <a:ext cx="450787" cy="450787"/>
        </a:xfrm>
        <a:prstGeom prst="ellipse">
          <a:avLst/>
        </a:prstGeom>
        <a:solidFill>
          <a:schemeClr val="accent5">
            <a:tint val="50000"/>
            <a:hueOff val="-4433383"/>
            <a:satOff val="-7798"/>
            <a:lumOff val="-10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FDC03B-EC7F-4AB5-A69F-13CA9AC6F608}">
      <dsp:nvSpPr>
        <dsp:cNvPr id="0" name=""/>
        <dsp:cNvSpPr/>
      </dsp:nvSpPr>
      <dsp:spPr>
        <a:xfrm rot="10800000">
          <a:off x="-1" y="3302645"/>
          <a:ext cx="9201542" cy="653119"/>
        </a:xfrm>
        <a:prstGeom prst="homePlate">
          <a:avLst/>
        </a:prstGeom>
        <a:solidFill>
          <a:srgbClr val="5FD4D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85"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solidFill>
                <a:schemeClr val="tx1"/>
              </a:solidFill>
              <a:latin typeface="Open Sans" charset="0"/>
              <a:ea typeface="Open Sans" charset="0"/>
              <a:cs typeface="Open Sans" charset="0"/>
            </a:rPr>
            <a:t>Include information about how current employees view their jobs</a:t>
          </a:r>
          <a:r>
            <a:rPr lang="en-US" sz="1800" b="0" i="0" kern="1200" dirty="0">
              <a:latin typeface="Open Sans" charset="0"/>
              <a:ea typeface="Open Sans" charset="0"/>
              <a:cs typeface="Open Sans" charset="0"/>
            </a:rPr>
            <a:t>	</a:t>
          </a:r>
        </a:p>
      </dsp:txBody>
      <dsp:txXfrm rot="10800000">
        <a:off x="163279" y="3302645"/>
        <a:ext cx="9038262" cy="653119"/>
      </dsp:txXfrm>
    </dsp:sp>
    <dsp:sp modelId="{106B2C32-DCF2-47A2-9FF9-4F43E5519C8A}">
      <dsp:nvSpPr>
        <dsp:cNvPr id="0" name=""/>
        <dsp:cNvSpPr/>
      </dsp:nvSpPr>
      <dsp:spPr>
        <a:xfrm>
          <a:off x="0" y="3415198"/>
          <a:ext cx="450787" cy="450787"/>
        </a:xfrm>
        <a:prstGeom prst="ellipse">
          <a:avLst/>
        </a:prstGeom>
        <a:solidFill>
          <a:schemeClr val="accent5">
            <a:tint val="50000"/>
            <a:hueOff val="-5911176"/>
            <a:satOff val="-10398"/>
            <a:lumOff val="-1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C1EFEF-4FCA-4E93-B038-0C7AEB6C58BB}">
      <dsp:nvSpPr>
        <dsp:cNvPr id="0" name=""/>
        <dsp:cNvSpPr/>
      </dsp:nvSpPr>
      <dsp:spPr>
        <a:xfrm rot="10800000">
          <a:off x="-1" y="4090328"/>
          <a:ext cx="9201542" cy="647380"/>
        </a:xfrm>
        <a:prstGeom prst="homePlate">
          <a:avLst/>
        </a:prstGeom>
        <a:solidFill>
          <a:srgbClr val="48D1E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785" tIns="68580" rIns="128016"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solidFill>
                <a:schemeClr val="tx1"/>
              </a:solidFill>
              <a:latin typeface="Open Sans" charset="0"/>
              <a:ea typeface="Open Sans" charset="0"/>
              <a:cs typeface="Open Sans" charset="0"/>
            </a:rPr>
            <a:t>Balance positive and challenging parts of the job to reflect actual work </a:t>
          </a:r>
          <a:br>
            <a:rPr lang="en-US" sz="1800" b="0" i="0" kern="1200" dirty="0">
              <a:solidFill>
                <a:schemeClr val="tx1"/>
              </a:solidFill>
              <a:latin typeface="Open Sans" charset="0"/>
              <a:ea typeface="Open Sans" charset="0"/>
              <a:cs typeface="Open Sans" charset="0"/>
            </a:rPr>
          </a:br>
          <a:r>
            <a:rPr lang="en-US" sz="1800" b="0" i="0" kern="1200" dirty="0">
              <a:solidFill>
                <a:schemeClr val="tx1"/>
              </a:solidFill>
              <a:latin typeface="Open Sans" charset="0"/>
              <a:ea typeface="Open Sans" charset="0"/>
              <a:cs typeface="Open Sans" charset="0"/>
            </a:rPr>
            <a:t>requirements and experience 	</a:t>
          </a:r>
        </a:p>
      </dsp:txBody>
      <dsp:txXfrm rot="10800000">
        <a:off x="161844" y="4090328"/>
        <a:ext cx="9039697" cy="647380"/>
      </dsp:txXfrm>
    </dsp:sp>
    <dsp:sp modelId="{9E090EE8-FE81-4088-AFF2-B1A884D78CDC}">
      <dsp:nvSpPr>
        <dsp:cNvPr id="0" name=""/>
        <dsp:cNvSpPr/>
      </dsp:nvSpPr>
      <dsp:spPr>
        <a:xfrm>
          <a:off x="0" y="4210542"/>
          <a:ext cx="450787" cy="450787"/>
        </a:xfrm>
        <a:prstGeom prst="ellipse">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28509-05FD-4377-910D-6C0D5B49F8FC}">
      <dsp:nvSpPr>
        <dsp:cNvPr id="0" name=""/>
        <dsp:cNvSpPr/>
      </dsp:nvSpPr>
      <dsp:spPr>
        <a:xfrm rot="5400000">
          <a:off x="-734082" y="927142"/>
          <a:ext cx="3913827" cy="2445661"/>
        </a:xfrm>
        <a:prstGeom prst="chevron">
          <a:avLst/>
        </a:prstGeom>
        <a:solidFill>
          <a:srgbClr val="5BBBD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2266950" rtl="0">
            <a:lnSpc>
              <a:spcPct val="90000"/>
            </a:lnSpc>
            <a:spcBef>
              <a:spcPct val="0"/>
            </a:spcBef>
            <a:spcAft>
              <a:spcPct val="35000"/>
            </a:spcAft>
            <a:buNone/>
          </a:pPr>
          <a:r>
            <a:rPr lang="en-US" sz="5100" kern="1200" dirty="0">
              <a:solidFill>
                <a:schemeClr val="tx1"/>
              </a:solidFill>
            </a:rPr>
            <a:t>Methods</a:t>
          </a:r>
        </a:p>
      </dsp:txBody>
      <dsp:txXfrm rot="-5400000">
        <a:off x="2" y="1415890"/>
        <a:ext cx="2445661" cy="1468166"/>
      </dsp:txXfrm>
    </dsp:sp>
    <dsp:sp modelId="{353864F6-ECC7-4D93-84D9-9DA0A8CEA899}">
      <dsp:nvSpPr>
        <dsp:cNvPr id="0" name=""/>
        <dsp:cNvSpPr/>
      </dsp:nvSpPr>
      <dsp:spPr>
        <a:xfrm rot="5400000">
          <a:off x="4706195" y="-2256247"/>
          <a:ext cx="3548870" cy="806993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Video</a:t>
          </a:r>
        </a:p>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Photo album</a:t>
          </a:r>
        </a:p>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One Page Description of people receiving services – what they are looking for in a support staff</a:t>
          </a:r>
        </a:p>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Tour</a:t>
          </a:r>
        </a:p>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Discussion people receiving supports / family (video or in-person)</a:t>
          </a:r>
        </a:p>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Discussion with DSP (video or in-person)</a:t>
          </a:r>
        </a:p>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Volunteering</a:t>
          </a:r>
        </a:p>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Internships</a:t>
          </a:r>
        </a:p>
        <a:p>
          <a:pPr marL="171450" lvl="1" indent="-171450" algn="l" defTabSz="800100" rtl="0">
            <a:lnSpc>
              <a:spcPct val="90000"/>
            </a:lnSpc>
            <a:spcBef>
              <a:spcPct val="0"/>
            </a:spcBef>
            <a:spcAft>
              <a:spcPct val="15000"/>
            </a:spcAft>
            <a:buChar char="•"/>
          </a:pPr>
          <a:r>
            <a:rPr lang="en-US" sz="1800" kern="1200" dirty="0">
              <a:latin typeface="Open Sans Light" panose="020B0306030504020204"/>
            </a:rPr>
            <a:t>Combination of two or more methods</a:t>
          </a:r>
        </a:p>
      </dsp:txBody>
      <dsp:txXfrm rot="-5400000">
        <a:off x="2445661" y="177529"/>
        <a:ext cx="7896696" cy="32023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A8A51-40D8-47F0-A287-4E8688F3B100}">
      <dsp:nvSpPr>
        <dsp:cNvPr id="0" name=""/>
        <dsp:cNvSpPr/>
      </dsp:nvSpPr>
      <dsp:spPr>
        <a:xfrm>
          <a:off x="0" y="0"/>
          <a:ext cx="4351338" cy="4351338"/>
        </a:xfrm>
        <a:prstGeom prst="pie">
          <a:avLst>
            <a:gd name="adj1" fmla="val 5400000"/>
            <a:gd name="adj2" fmla="val 16200000"/>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0328F-DC55-4A91-A945-D68BC9E5CB80}">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latin typeface="Open Sans Light" panose="020B0306030504020204"/>
            </a:rPr>
            <a:t>RJPs can improve retention rates by 9% -17%</a:t>
          </a:r>
        </a:p>
      </dsp:txBody>
      <dsp:txXfrm>
        <a:off x="2175669" y="0"/>
        <a:ext cx="4169965" cy="2066885"/>
      </dsp:txXfrm>
    </dsp:sp>
    <dsp:sp modelId="{F593CF71-C04A-4411-ACA7-C6222438FFF7}">
      <dsp:nvSpPr>
        <dsp:cNvPr id="0" name=""/>
        <dsp:cNvSpPr/>
      </dsp:nvSpPr>
      <dsp:spPr>
        <a:xfrm>
          <a:off x="1142226" y="2066885"/>
          <a:ext cx="2066885" cy="2066885"/>
        </a:xfrm>
        <a:prstGeom prst="pie">
          <a:avLst>
            <a:gd name="adj1" fmla="val 5400000"/>
            <a:gd name="adj2" fmla="val 16200000"/>
          </a:avLst>
        </a:prstGeom>
        <a:solidFill>
          <a:srgbClr val="D0EB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E7A8C-2209-47EC-B8D8-25FB12088E9E}">
      <dsp:nvSpPr>
        <dsp:cNvPr id="0" name=""/>
        <dsp:cNvSpPr/>
      </dsp:nvSpPr>
      <dsp:spPr>
        <a:xfrm>
          <a:off x="2175669" y="2066885"/>
          <a:ext cx="8339931" cy="206688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latin typeface="Open Sans Light" panose="020B0306030504020204"/>
            </a:rPr>
            <a:t>RJPs increase retention of workers </a:t>
          </a:r>
        </a:p>
      </dsp:txBody>
      <dsp:txXfrm>
        <a:off x="2175669" y="2066885"/>
        <a:ext cx="4169965" cy="2066885"/>
      </dsp:txXfrm>
    </dsp:sp>
    <dsp:sp modelId="{E5779921-DFB3-4986-8069-2AEE6D3FDAD8}">
      <dsp:nvSpPr>
        <dsp:cNvPr id="0" name=""/>
        <dsp:cNvSpPr/>
      </dsp:nvSpPr>
      <dsp:spPr>
        <a:xfrm>
          <a:off x="6345634" y="2066885"/>
          <a:ext cx="4169965" cy="20668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latin typeface="Open Sans Light" panose="020B0306030504020204"/>
            </a:rPr>
            <a:t>For agencies with 12% annual retention rates, use of RJP increased it by 50% </a:t>
          </a:r>
        </a:p>
        <a:p>
          <a:pPr marL="228600" lvl="1" indent="-228600" algn="l" defTabSz="889000" rtl="0">
            <a:lnSpc>
              <a:spcPct val="90000"/>
            </a:lnSpc>
            <a:spcBef>
              <a:spcPct val="0"/>
            </a:spcBef>
            <a:spcAft>
              <a:spcPct val="15000"/>
            </a:spcAft>
            <a:buChar char="•"/>
          </a:pPr>
          <a:r>
            <a:rPr lang="en-US" sz="2000" kern="1200" dirty="0">
              <a:latin typeface="Open Sans Light" panose="020B0306030504020204"/>
            </a:rPr>
            <a:t>For agencies with 24% annual retention rates, use of RJP increased it by 20%</a:t>
          </a:r>
        </a:p>
      </dsp:txBody>
      <dsp:txXfrm>
        <a:off x="6345634" y="2066885"/>
        <a:ext cx="4169965" cy="206688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4171"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rPr>
            <a:t>tenncare.ici.umn.edu</a:t>
          </a:r>
        </a:p>
      </dsp:txBody>
      <dsp:txXfrm>
        <a:off x="89137" y="1390367"/>
        <a:ext cx="2333267" cy="1570603"/>
      </dsp:txXfrm>
    </dsp:sp>
    <dsp:sp modelId="{0E38611D-865E-4E82-B381-482D9CEAD181}">
      <dsp:nvSpPr>
        <dsp:cNvPr id="0" name=""/>
        <dsp:cNvSpPr/>
      </dsp:nvSpPr>
      <dsp:spPr>
        <a:xfrm>
          <a:off x="2672190"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Toolkit</a:t>
          </a:r>
        </a:p>
      </dsp:txBody>
      <dsp:txXfrm>
        <a:off x="2757156" y="1390367"/>
        <a:ext cx="2333267" cy="1570603"/>
      </dsp:txXfrm>
    </dsp:sp>
    <dsp:sp modelId="{BD3095E2-375C-4C11-AD88-42764BA8AA4C}">
      <dsp:nvSpPr>
        <dsp:cNvPr id="0" name=""/>
        <dsp:cNvSpPr/>
      </dsp:nvSpPr>
      <dsp:spPr>
        <a:xfrm>
          <a:off x="5340209"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Realistic Job Preview</a:t>
          </a:r>
        </a:p>
      </dsp:txBody>
      <dsp:txXfrm>
        <a:off x="5425175" y="1390367"/>
        <a:ext cx="2333267" cy="1570603"/>
      </dsp:txXfrm>
    </dsp:sp>
    <dsp:sp modelId="{41011675-63F1-43C1-B0B4-AE28DBEAB14A}">
      <dsp:nvSpPr>
        <dsp:cNvPr id="0" name=""/>
        <dsp:cNvSpPr/>
      </dsp:nvSpPr>
      <dsp:spPr>
        <a:xfrm>
          <a:off x="8008228"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Webinar</a:t>
          </a:r>
        </a:p>
      </dsp:txBody>
      <dsp:txXfrm>
        <a:off x="8093194" y="1390367"/>
        <a:ext cx="2333267"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5A660-D728-4A02-A39B-6D34AF6A6BDD}">
      <dsp:nvSpPr>
        <dsp:cNvPr id="0" name=""/>
        <dsp:cNvSpPr/>
      </dsp:nvSpPr>
      <dsp:spPr>
        <a:xfrm>
          <a:off x="5134" y="0"/>
          <a:ext cx="10505330" cy="4351338"/>
        </a:xfrm>
        <a:prstGeom prst="roundRect">
          <a:avLst>
            <a:gd name="adj" fmla="val 10000"/>
          </a:avLst>
        </a:prstGeom>
        <a:noFill/>
        <a:ln w="88900" cap="flat" cmpd="sng" algn="ctr">
          <a:solidFill>
            <a:srgbClr val="6EB4C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dirty="0">
              <a:solidFill>
                <a:schemeClr val="tx1"/>
              </a:solidFill>
              <a:latin typeface="Open Sans" charset="0"/>
              <a:ea typeface="Open Sans" charset="0"/>
              <a:cs typeface="Open Sans" charset="0"/>
            </a:rPr>
            <a:t>Targeting marketing to improve recruitment</a:t>
          </a:r>
        </a:p>
        <a:p>
          <a:pPr marL="228600" lvl="1" indent="-228600" algn="l" defTabSz="1200150" rtl="0">
            <a:lnSpc>
              <a:spcPct val="90000"/>
            </a:lnSpc>
            <a:spcBef>
              <a:spcPct val="0"/>
            </a:spcBef>
            <a:spcAft>
              <a:spcPct val="15000"/>
            </a:spcAft>
            <a:buChar char="•"/>
          </a:pPr>
          <a:r>
            <a:rPr lang="en-US" sz="2700" kern="1200" dirty="0">
              <a:solidFill>
                <a:schemeClr val="tx1"/>
              </a:solidFill>
              <a:latin typeface="Open Sans" charset="0"/>
              <a:ea typeface="Open Sans" charset="0"/>
              <a:cs typeface="Open Sans" charset="0"/>
            </a:rPr>
            <a:t>Focus specifically on groups or people and geographic areas </a:t>
          </a:r>
        </a:p>
        <a:p>
          <a:pPr marL="228600" lvl="1" indent="-228600" algn="l" defTabSz="1200150" rtl="0">
            <a:lnSpc>
              <a:spcPct val="90000"/>
            </a:lnSpc>
            <a:spcBef>
              <a:spcPct val="0"/>
            </a:spcBef>
            <a:spcAft>
              <a:spcPct val="15000"/>
            </a:spcAft>
            <a:buChar char="•"/>
          </a:pPr>
          <a:r>
            <a:rPr lang="en-US" sz="2700" kern="1200" dirty="0">
              <a:solidFill>
                <a:schemeClr val="tx1"/>
              </a:solidFill>
              <a:latin typeface="Open Sans" charset="0"/>
              <a:ea typeface="Open Sans" charset="0"/>
              <a:cs typeface="Open Sans" charset="0"/>
            </a:rPr>
            <a:t>Looking for people with similar characteristics of your best employees</a:t>
          </a:r>
        </a:p>
        <a:p>
          <a:pPr marL="228600" lvl="1" indent="-228600" algn="l" defTabSz="1200150" rtl="0">
            <a:lnSpc>
              <a:spcPct val="90000"/>
            </a:lnSpc>
            <a:spcBef>
              <a:spcPct val="0"/>
            </a:spcBef>
            <a:spcAft>
              <a:spcPct val="15000"/>
            </a:spcAft>
            <a:buChar char="•"/>
          </a:pPr>
          <a:r>
            <a:rPr lang="en-US" sz="2700" kern="1200" dirty="0">
              <a:solidFill>
                <a:schemeClr val="tx1"/>
              </a:solidFill>
              <a:latin typeface="Open Sans" charset="0"/>
              <a:ea typeface="Open Sans" charset="0"/>
              <a:cs typeface="Open Sans" charset="0"/>
            </a:rPr>
            <a:t>Expanding your pool to increase pipeline</a:t>
          </a:r>
        </a:p>
        <a:p>
          <a:pPr marL="228600" lvl="1" indent="-228600" algn="l" defTabSz="1200150" rtl="0">
            <a:lnSpc>
              <a:spcPct val="90000"/>
            </a:lnSpc>
            <a:spcBef>
              <a:spcPct val="0"/>
            </a:spcBef>
            <a:spcAft>
              <a:spcPct val="15000"/>
            </a:spcAft>
            <a:buChar char="•"/>
          </a:pPr>
          <a:r>
            <a:rPr lang="en-US" sz="2700" kern="1200" dirty="0">
              <a:solidFill>
                <a:schemeClr val="tx1"/>
              </a:solidFill>
              <a:latin typeface="Open Sans" charset="0"/>
              <a:ea typeface="Open Sans" charset="0"/>
              <a:cs typeface="Open Sans" charset="0"/>
            </a:rPr>
            <a:t>Modify message about organization and job to appeal to target groups</a:t>
          </a:r>
        </a:p>
      </dsp:txBody>
      <dsp:txXfrm>
        <a:off x="132580" y="127446"/>
        <a:ext cx="10250438" cy="409644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3918F-E669-4352-A508-41E02D0EEB97}">
      <dsp:nvSpPr>
        <dsp:cNvPr id="0" name=""/>
        <dsp:cNvSpPr/>
      </dsp:nvSpPr>
      <dsp:spPr>
        <a:xfrm>
          <a:off x="51" y="56512"/>
          <a:ext cx="4913783" cy="835200"/>
        </a:xfrm>
        <a:prstGeom prst="rect">
          <a:avLst/>
        </a:prstGeom>
        <a:solidFill>
          <a:srgbClr val="5BBBD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Challenges</a:t>
          </a:r>
        </a:p>
      </dsp:txBody>
      <dsp:txXfrm>
        <a:off x="51" y="56512"/>
        <a:ext cx="4913783" cy="835200"/>
      </dsp:txXfrm>
    </dsp:sp>
    <dsp:sp modelId="{C89DDAB9-F468-442E-950F-8E45D9B796C2}">
      <dsp:nvSpPr>
        <dsp:cNvPr id="0" name=""/>
        <dsp:cNvSpPr/>
      </dsp:nvSpPr>
      <dsp:spPr>
        <a:xfrm>
          <a:off x="51" y="891712"/>
          <a:ext cx="4913783" cy="3403113"/>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US" altLang="en-US" sz="2900" kern="1200" dirty="0">
              <a:latin typeface="Open Sans Light"/>
              <a:ea typeface="Open Sans Light"/>
              <a:cs typeface="Open Sans Light"/>
            </a:rPr>
            <a:t>Turnover rates too high</a:t>
          </a:r>
          <a:endParaRPr lang="en-US" sz="2900" kern="1200" dirty="0"/>
        </a:p>
        <a:p>
          <a:pPr marL="285750" lvl="1" indent="-285750" algn="l" defTabSz="1289050" rtl="0">
            <a:lnSpc>
              <a:spcPct val="90000"/>
            </a:lnSpc>
            <a:spcBef>
              <a:spcPct val="0"/>
            </a:spcBef>
            <a:spcAft>
              <a:spcPct val="15000"/>
            </a:spcAft>
            <a:buChar char="•"/>
          </a:pPr>
          <a:r>
            <a:rPr lang="en-US" altLang="en-US" sz="2900" kern="1200" dirty="0">
              <a:latin typeface="Open Sans Light"/>
              <a:ea typeface="Open Sans Light"/>
              <a:cs typeface="Open Sans Light"/>
            </a:rPr>
            <a:t>New hires quit in 3-6 months</a:t>
          </a:r>
          <a:endParaRPr lang="en-US" sz="2900" kern="1200" dirty="0"/>
        </a:p>
        <a:p>
          <a:pPr marL="285750" lvl="1" indent="-285750" algn="l" defTabSz="1289050" rtl="0">
            <a:lnSpc>
              <a:spcPct val="90000"/>
            </a:lnSpc>
            <a:spcBef>
              <a:spcPct val="0"/>
            </a:spcBef>
            <a:spcAft>
              <a:spcPct val="15000"/>
            </a:spcAft>
            <a:buChar char="•"/>
          </a:pPr>
          <a:r>
            <a:rPr lang="en-US" altLang="en-US" sz="2900" kern="1200" dirty="0">
              <a:latin typeface="Open Sans Light"/>
              <a:ea typeface="Open Sans Light"/>
              <a:cs typeface="Open Sans Light"/>
            </a:rPr>
            <a:t>Unsure of job roles &amp; functions</a:t>
          </a:r>
          <a:endParaRPr lang="en-US" sz="2900" kern="1200" dirty="0"/>
        </a:p>
      </dsp:txBody>
      <dsp:txXfrm>
        <a:off x="51" y="891712"/>
        <a:ext cx="4913783" cy="3403113"/>
      </dsp:txXfrm>
    </dsp:sp>
    <dsp:sp modelId="{B05FB819-2036-4647-9E97-F37413ACBBA6}">
      <dsp:nvSpPr>
        <dsp:cNvPr id="0" name=""/>
        <dsp:cNvSpPr/>
      </dsp:nvSpPr>
      <dsp:spPr>
        <a:xfrm>
          <a:off x="5601764" y="56512"/>
          <a:ext cx="4913783" cy="835200"/>
        </a:xfrm>
        <a:prstGeom prst="rect">
          <a:avLst/>
        </a:prstGeom>
        <a:solidFill>
          <a:srgbClr val="5DCBD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Intervention Strategies</a:t>
          </a:r>
        </a:p>
      </dsp:txBody>
      <dsp:txXfrm>
        <a:off x="5601764" y="56512"/>
        <a:ext cx="4913783" cy="835200"/>
      </dsp:txXfrm>
    </dsp:sp>
    <dsp:sp modelId="{6A9089C6-538B-46DD-8BB2-578336C5586E}">
      <dsp:nvSpPr>
        <dsp:cNvPr id="0" name=""/>
        <dsp:cNvSpPr/>
      </dsp:nvSpPr>
      <dsp:spPr>
        <a:xfrm>
          <a:off x="5601764" y="891712"/>
          <a:ext cx="4913783" cy="3403113"/>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US" altLang="en-US" sz="2900" kern="1200" dirty="0">
              <a:latin typeface="Open Sans Light"/>
              <a:ea typeface="Open Sans Light"/>
              <a:cs typeface="Open Sans Light"/>
            </a:rPr>
            <a:t>Improve selection practices</a:t>
          </a:r>
          <a:endParaRPr lang="en-US" sz="2900" kern="1200" dirty="0"/>
        </a:p>
        <a:p>
          <a:pPr marL="285750" lvl="1" indent="-285750" algn="l" defTabSz="1289050">
            <a:lnSpc>
              <a:spcPct val="90000"/>
            </a:lnSpc>
            <a:spcBef>
              <a:spcPct val="0"/>
            </a:spcBef>
            <a:spcAft>
              <a:spcPct val="15000"/>
            </a:spcAft>
            <a:buChar char="•"/>
          </a:pPr>
          <a:r>
            <a:rPr lang="en-US" altLang="en-US" sz="2900" kern="1200" dirty="0">
              <a:latin typeface="Open Sans Light"/>
              <a:ea typeface="Open Sans Light"/>
              <a:cs typeface="Open Sans Light"/>
            </a:rPr>
            <a:t>Structured behavioral interviewing</a:t>
          </a:r>
        </a:p>
        <a:p>
          <a:pPr marL="285750" lvl="1" indent="-285750" algn="l" defTabSz="1289050" rtl="0">
            <a:lnSpc>
              <a:spcPct val="90000"/>
            </a:lnSpc>
            <a:spcBef>
              <a:spcPct val="0"/>
            </a:spcBef>
            <a:spcAft>
              <a:spcPct val="15000"/>
            </a:spcAft>
            <a:buChar char="•"/>
          </a:pPr>
          <a:r>
            <a:rPr lang="en-US" altLang="en-US" sz="2900" kern="1200" dirty="0">
              <a:latin typeface="Open Sans Light"/>
              <a:ea typeface="Open Sans Light"/>
              <a:cs typeface="Open Sans Light"/>
            </a:rPr>
            <a:t>Realistic job previews</a:t>
          </a:r>
        </a:p>
        <a:p>
          <a:pPr marL="285750" lvl="1" indent="-285750" algn="l" defTabSz="1289050">
            <a:lnSpc>
              <a:spcPct val="90000"/>
            </a:lnSpc>
            <a:spcBef>
              <a:spcPct val="0"/>
            </a:spcBef>
            <a:spcAft>
              <a:spcPct val="15000"/>
            </a:spcAft>
            <a:buChar char="•"/>
          </a:pPr>
          <a:r>
            <a:rPr lang="en-US" altLang="en-US" sz="2900" kern="1200" dirty="0">
              <a:latin typeface="Open Sans Light"/>
              <a:ea typeface="Open Sans Light"/>
              <a:cs typeface="Open Sans Light"/>
            </a:rPr>
            <a:t>Effective orientation</a:t>
          </a:r>
        </a:p>
      </dsp:txBody>
      <dsp:txXfrm>
        <a:off x="5601764" y="891712"/>
        <a:ext cx="4913783" cy="34031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4171"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rPr>
            <a:t>tenncare.ici.umn.edu</a:t>
          </a:r>
        </a:p>
      </dsp:txBody>
      <dsp:txXfrm>
        <a:off x="89137" y="1390367"/>
        <a:ext cx="2333267" cy="1570603"/>
      </dsp:txXfrm>
    </dsp:sp>
    <dsp:sp modelId="{0E38611D-865E-4E82-B381-482D9CEAD181}">
      <dsp:nvSpPr>
        <dsp:cNvPr id="0" name=""/>
        <dsp:cNvSpPr/>
      </dsp:nvSpPr>
      <dsp:spPr>
        <a:xfrm>
          <a:off x="2650563" y="131821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Toolkit</a:t>
          </a:r>
        </a:p>
      </dsp:txBody>
      <dsp:txXfrm>
        <a:off x="2735529" y="1403177"/>
        <a:ext cx="2333267" cy="1570603"/>
      </dsp:txXfrm>
    </dsp:sp>
    <dsp:sp modelId="{BD3095E2-375C-4C11-AD88-42764BA8AA4C}">
      <dsp:nvSpPr>
        <dsp:cNvPr id="0" name=""/>
        <dsp:cNvSpPr/>
      </dsp:nvSpPr>
      <dsp:spPr>
        <a:xfrm>
          <a:off x="5340209"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latin typeface="Calibri Light" panose="020F0302020204030204"/>
            </a:rPr>
            <a:t>Targeted Marketing</a:t>
          </a:r>
          <a:endParaRPr lang="en-US" sz="3600" kern="1200" dirty="0">
            <a:solidFill>
              <a:schemeClr val="tx1"/>
            </a:solidFill>
          </a:endParaRPr>
        </a:p>
      </dsp:txBody>
      <dsp:txXfrm>
        <a:off x="5425175" y="1390367"/>
        <a:ext cx="2333267" cy="1570603"/>
      </dsp:txXfrm>
    </dsp:sp>
    <dsp:sp modelId="{41011675-63F1-43C1-B0B4-AE28DBEAB14A}">
      <dsp:nvSpPr>
        <dsp:cNvPr id="0" name=""/>
        <dsp:cNvSpPr/>
      </dsp:nvSpPr>
      <dsp:spPr>
        <a:xfrm>
          <a:off x="7999341" y="1350272"/>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Webinar</a:t>
          </a:r>
        </a:p>
      </dsp:txBody>
      <dsp:txXfrm>
        <a:off x="8084307" y="1435238"/>
        <a:ext cx="2333267" cy="1570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72C4B-5E28-4095-AD5B-76CCEC52CFB7}">
      <dsp:nvSpPr>
        <dsp:cNvPr id="0" name=""/>
        <dsp:cNvSpPr/>
      </dsp:nvSpPr>
      <dsp:spPr>
        <a:xfrm rot="5400000">
          <a:off x="5876337" y="-2970547"/>
          <a:ext cx="1954242" cy="8063752"/>
        </a:xfrm>
        <a:prstGeom prst="round2SameRect">
          <a:avLst/>
        </a:prstGeom>
        <a:noFill/>
        <a:ln w="76200" cap="flat" cmpd="sng" algn="ctr">
          <a:solidFill>
            <a:srgbClr val="6EB4C2">
              <a:alpha val="89804"/>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latin typeface="Open Sans" charset="0"/>
              <a:ea typeface="Open Sans" charset="0"/>
              <a:cs typeface="Open Sans" charset="0"/>
            </a:rPr>
            <a:t>Bonus to existing employees for referring a new hire</a:t>
          </a:r>
        </a:p>
        <a:p>
          <a:pPr marL="228600" lvl="1" indent="-228600" algn="l" defTabSz="889000" rtl="0">
            <a:lnSpc>
              <a:spcPct val="90000"/>
            </a:lnSpc>
            <a:spcBef>
              <a:spcPct val="0"/>
            </a:spcBef>
            <a:spcAft>
              <a:spcPct val="15000"/>
            </a:spcAft>
            <a:buChar char="•"/>
          </a:pPr>
          <a:r>
            <a:rPr lang="en-US" sz="2000" kern="1200" dirty="0">
              <a:latin typeface="Open Sans" charset="0"/>
              <a:ea typeface="Open Sans" charset="0"/>
              <a:cs typeface="Open Sans" charset="0"/>
            </a:rPr>
            <a:t>Additional bonus when milestones are meet by new employee</a:t>
          </a:r>
        </a:p>
        <a:p>
          <a:pPr marL="228600" lvl="1" indent="-228600" algn="l" defTabSz="889000" rtl="0">
            <a:lnSpc>
              <a:spcPct val="90000"/>
            </a:lnSpc>
            <a:spcBef>
              <a:spcPct val="0"/>
            </a:spcBef>
            <a:spcAft>
              <a:spcPct val="15000"/>
            </a:spcAft>
            <a:buChar char="•"/>
          </a:pPr>
          <a:r>
            <a:rPr lang="en-US" sz="2000" kern="1200" dirty="0">
              <a:latin typeface="Open Sans" charset="0"/>
              <a:ea typeface="Open Sans" charset="0"/>
              <a:cs typeface="Open Sans" charset="0"/>
            </a:rPr>
            <a:t>Transparency and market to existing employees how much they will get paid and when </a:t>
          </a:r>
        </a:p>
      </dsp:txBody>
      <dsp:txXfrm rot="-5400000">
        <a:off x="2821582" y="179606"/>
        <a:ext cx="7968354" cy="1763446"/>
      </dsp:txXfrm>
    </dsp:sp>
    <dsp:sp modelId="{55CDEE61-8C53-4F5F-80B2-8B980D94870D}">
      <dsp:nvSpPr>
        <dsp:cNvPr id="0" name=""/>
        <dsp:cNvSpPr/>
      </dsp:nvSpPr>
      <dsp:spPr>
        <a:xfrm>
          <a:off x="210920" y="14804"/>
          <a:ext cx="2820148" cy="2122552"/>
        </a:xfrm>
        <a:prstGeom prst="roundRect">
          <a:avLst/>
        </a:prstGeom>
        <a:solidFill>
          <a:srgbClr val="5DCB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rtl="0">
            <a:lnSpc>
              <a:spcPct val="90000"/>
            </a:lnSpc>
            <a:spcBef>
              <a:spcPct val="0"/>
            </a:spcBef>
            <a:spcAft>
              <a:spcPct val="35000"/>
            </a:spcAft>
            <a:buNone/>
          </a:pPr>
          <a:r>
            <a:rPr lang="en-US" sz="3500" kern="1200" dirty="0">
              <a:solidFill>
                <a:schemeClr val="tx1"/>
              </a:solidFill>
            </a:rPr>
            <a:t>Recruitment or Referral </a:t>
          </a:r>
          <a:r>
            <a:rPr lang="en-US" sz="3500" kern="1200" dirty="0">
              <a:solidFill>
                <a:schemeClr val="tx1"/>
              </a:solidFill>
              <a:latin typeface="Calibri Light" panose="020F0302020204030204"/>
            </a:rPr>
            <a:t>Bonus</a:t>
          </a:r>
          <a:endParaRPr lang="en-US" sz="3500" kern="1200" dirty="0">
            <a:solidFill>
              <a:schemeClr val="tx1"/>
            </a:solidFill>
          </a:endParaRPr>
        </a:p>
      </dsp:txBody>
      <dsp:txXfrm>
        <a:off x="314534" y="118418"/>
        <a:ext cx="2612920" cy="1915324"/>
      </dsp:txXfrm>
    </dsp:sp>
    <dsp:sp modelId="{023E9B58-A13E-4598-AE39-8E21170952BA}">
      <dsp:nvSpPr>
        <dsp:cNvPr id="0" name=""/>
        <dsp:cNvSpPr/>
      </dsp:nvSpPr>
      <dsp:spPr>
        <a:xfrm rot="5400000">
          <a:off x="5971050" y="-690591"/>
          <a:ext cx="1854176" cy="7961200"/>
        </a:xfrm>
        <a:prstGeom prst="round2SameRect">
          <a:avLst/>
        </a:prstGeom>
        <a:noFill/>
        <a:ln w="76200" cap="flat" cmpd="sng" algn="ctr">
          <a:solidFill>
            <a:srgbClr val="6EB4C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latin typeface="Open Sans"/>
              <a:ea typeface="Open Sans" charset="0"/>
              <a:cs typeface="Open Sans" charset="0"/>
            </a:rPr>
            <a:t>Bonuses given to new hire at the time of hire</a:t>
          </a:r>
        </a:p>
        <a:p>
          <a:pPr marL="228600" lvl="1" indent="-228600" algn="l" defTabSz="889000" rtl="0">
            <a:lnSpc>
              <a:spcPct val="90000"/>
            </a:lnSpc>
            <a:spcBef>
              <a:spcPct val="0"/>
            </a:spcBef>
            <a:spcAft>
              <a:spcPct val="15000"/>
            </a:spcAft>
            <a:buChar char="•"/>
          </a:pPr>
          <a:r>
            <a:rPr lang="en-US" sz="2000" kern="1200" dirty="0">
              <a:latin typeface="Open Sans" charset="0"/>
              <a:ea typeface="Open Sans" charset="0"/>
              <a:cs typeface="Open Sans" charset="0"/>
            </a:rPr>
            <a:t>Trying to get them in your door before they go to another door</a:t>
          </a:r>
        </a:p>
        <a:p>
          <a:pPr marL="228600" lvl="1" indent="-228600" algn="l" defTabSz="889000" rtl="0">
            <a:lnSpc>
              <a:spcPct val="90000"/>
            </a:lnSpc>
            <a:spcBef>
              <a:spcPct val="0"/>
            </a:spcBef>
            <a:spcAft>
              <a:spcPct val="15000"/>
            </a:spcAft>
            <a:buChar char="•"/>
          </a:pPr>
          <a:r>
            <a:rPr lang="en-US" sz="2000" kern="1200" dirty="0">
              <a:latin typeface="Open Sans" charset="0"/>
              <a:ea typeface="Open Sans" charset="0"/>
              <a:cs typeface="Open Sans" charset="0"/>
            </a:rPr>
            <a:t>Additional bonus when milestones met</a:t>
          </a:r>
        </a:p>
      </dsp:txBody>
      <dsp:txXfrm rot="-5400000">
        <a:off x="2917539" y="2453433"/>
        <a:ext cx="7870687" cy="1673150"/>
      </dsp:txXfrm>
    </dsp:sp>
    <dsp:sp modelId="{CD63B6D4-7D1C-49B4-8554-916F6E9169BF}">
      <dsp:nvSpPr>
        <dsp:cNvPr id="0" name=""/>
        <dsp:cNvSpPr/>
      </dsp:nvSpPr>
      <dsp:spPr>
        <a:xfrm>
          <a:off x="110504" y="2228785"/>
          <a:ext cx="2916105" cy="2122552"/>
        </a:xfrm>
        <a:prstGeom prst="roundRect">
          <a:avLst/>
        </a:prstGeom>
        <a:solidFill>
          <a:srgbClr val="5DC8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rtl="0">
            <a:lnSpc>
              <a:spcPct val="90000"/>
            </a:lnSpc>
            <a:spcBef>
              <a:spcPct val="0"/>
            </a:spcBef>
            <a:spcAft>
              <a:spcPct val="35000"/>
            </a:spcAft>
            <a:buNone/>
          </a:pPr>
          <a:r>
            <a:rPr lang="en-US" sz="3500" kern="1200" dirty="0">
              <a:solidFill>
                <a:schemeClr val="tx1"/>
              </a:solidFill>
            </a:rPr>
            <a:t>Hiring </a:t>
          </a:r>
          <a:r>
            <a:rPr lang="en-US" sz="3500" kern="1200" dirty="0">
              <a:solidFill>
                <a:schemeClr val="tx1"/>
              </a:solidFill>
              <a:latin typeface="Calibri Light" panose="020F0302020204030204"/>
            </a:rPr>
            <a:t>Bonus</a:t>
          </a:r>
          <a:r>
            <a:rPr lang="en-US" sz="3500" kern="1200" dirty="0">
              <a:solidFill>
                <a:schemeClr val="tx1"/>
              </a:solidFill>
            </a:rPr>
            <a:t> (New Hire)</a:t>
          </a:r>
        </a:p>
      </dsp:txBody>
      <dsp:txXfrm>
        <a:off x="214118" y="2332399"/>
        <a:ext cx="2708877" cy="1915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6E74D-C43E-4A7B-8C62-EFA10BD07647}">
      <dsp:nvSpPr>
        <dsp:cNvPr id="0" name=""/>
        <dsp:cNvSpPr/>
      </dsp:nvSpPr>
      <dsp:spPr>
        <a:xfrm>
          <a:off x="788669" y="0"/>
          <a:ext cx="8938260" cy="4351338"/>
        </a:xfrm>
        <a:prstGeom prst="rightArrow">
          <a:avLst/>
        </a:prstGeom>
        <a:solidFill>
          <a:srgbClr val="D0EBF2"/>
        </a:solidFill>
        <a:ln>
          <a:noFill/>
        </a:ln>
        <a:effectLst/>
      </dsp:spPr>
      <dsp:style>
        <a:lnRef idx="0">
          <a:scrgbClr r="0" g="0" b="0"/>
        </a:lnRef>
        <a:fillRef idx="1">
          <a:scrgbClr r="0" g="0" b="0"/>
        </a:fillRef>
        <a:effectRef idx="0">
          <a:scrgbClr r="0" g="0" b="0"/>
        </a:effectRef>
        <a:fontRef idx="minor"/>
      </dsp:style>
    </dsp:sp>
    <dsp:sp modelId="{5C5D9773-FC04-4C9E-8F94-D5E3D066C1BA}">
      <dsp:nvSpPr>
        <dsp:cNvPr id="0" name=""/>
        <dsp:cNvSpPr/>
      </dsp:nvSpPr>
      <dsp:spPr>
        <a:xfrm>
          <a:off x="4171"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rPr>
            <a:t>tenncare.ici.umn.edu</a:t>
          </a:r>
        </a:p>
      </dsp:txBody>
      <dsp:txXfrm>
        <a:off x="89137" y="1390367"/>
        <a:ext cx="2333267" cy="1570603"/>
      </dsp:txXfrm>
    </dsp:sp>
    <dsp:sp modelId="{0E38611D-865E-4E82-B381-482D9CEAD181}">
      <dsp:nvSpPr>
        <dsp:cNvPr id="0" name=""/>
        <dsp:cNvSpPr/>
      </dsp:nvSpPr>
      <dsp:spPr>
        <a:xfrm>
          <a:off x="2650563" y="131821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Toolkit</a:t>
          </a:r>
        </a:p>
      </dsp:txBody>
      <dsp:txXfrm>
        <a:off x="2735529" y="1403177"/>
        <a:ext cx="2333267" cy="1570603"/>
      </dsp:txXfrm>
    </dsp:sp>
    <dsp:sp modelId="{BD3095E2-375C-4C11-AD88-42764BA8AA4C}">
      <dsp:nvSpPr>
        <dsp:cNvPr id="0" name=""/>
        <dsp:cNvSpPr/>
      </dsp:nvSpPr>
      <dsp:spPr>
        <a:xfrm>
          <a:off x="5340209" y="1305401"/>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latin typeface="Calibri Light" panose="020F0302020204030204"/>
            </a:rPr>
            <a:t>Hiring &amp; Referral Bonus</a:t>
          </a:r>
          <a:endParaRPr lang="en-US" sz="3600" kern="1200" dirty="0">
            <a:solidFill>
              <a:schemeClr val="tx1"/>
            </a:solidFill>
          </a:endParaRPr>
        </a:p>
      </dsp:txBody>
      <dsp:txXfrm>
        <a:off x="5425175" y="1390367"/>
        <a:ext cx="2333267" cy="1570603"/>
      </dsp:txXfrm>
    </dsp:sp>
    <dsp:sp modelId="{41011675-63F1-43C1-B0B4-AE28DBEAB14A}">
      <dsp:nvSpPr>
        <dsp:cNvPr id="0" name=""/>
        <dsp:cNvSpPr/>
      </dsp:nvSpPr>
      <dsp:spPr>
        <a:xfrm>
          <a:off x="7999341" y="1350272"/>
          <a:ext cx="2503199" cy="1740535"/>
        </a:xfrm>
        <a:prstGeom prst="roundRect">
          <a:avLst/>
        </a:prstGeom>
        <a:solidFill>
          <a:srgbClr val="5BB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rPr>
            <a:t>Webinar</a:t>
          </a:r>
        </a:p>
      </dsp:txBody>
      <dsp:txXfrm>
        <a:off x="8084307" y="1435238"/>
        <a:ext cx="2333267" cy="1570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BFC5B-E0EB-49E2-AACF-9A4F58CB616B}">
      <dsp:nvSpPr>
        <dsp:cNvPr id="0" name=""/>
        <dsp:cNvSpPr/>
      </dsp:nvSpPr>
      <dsp:spPr>
        <a:xfrm>
          <a:off x="0" y="1029"/>
          <a:ext cx="10515600" cy="609199"/>
        </a:xfrm>
        <a:prstGeom prst="roundRect">
          <a:avLst/>
        </a:prstGeom>
        <a:solidFill>
          <a:srgbClr val="5BBBD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Current employees / interns / volunteers</a:t>
          </a:r>
        </a:p>
      </dsp:txBody>
      <dsp:txXfrm>
        <a:off x="29739" y="30768"/>
        <a:ext cx="10456122" cy="549721"/>
      </dsp:txXfrm>
    </dsp:sp>
    <dsp:sp modelId="{9BC36CEB-F483-4917-B5B8-37F3DC116B7A}">
      <dsp:nvSpPr>
        <dsp:cNvPr id="0" name=""/>
        <dsp:cNvSpPr/>
      </dsp:nvSpPr>
      <dsp:spPr>
        <a:xfrm>
          <a:off x="0" y="624375"/>
          <a:ext cx="10515600" cy="609199"/>
        </a:xfrm>
        <a:prstGeom prst="roundRect">
          <a:avLst/>
        </a:prstGeom>
        <a:solidFill>
          <a:srgbClr val="5DCB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People receiving services and their families / friends</a:t>
          </a:r>
        </a:p>
      </dsp:txBody>
      <dsp:txXfrm>
        <a:off x="29739" y="654114"/>
        <a:ext cx="10456122" cy="549721"/>
      </dsp:txXfrm>
    </dsp:sp>
    <dsp:sp modelId="{6E47C6F2-4869-40D1-9896-713E3270F156}">
      <dsp:nvSpPr>
        <dsp:cNvPr id="0" name=""/>
        <dsp:cNvSpPr/>
      </dsp:nvSpPr>
      <dsp:spPr>
        <a:xfrm>
          <a:off x="0" y="1247722"/>
          <a:ext cx="10515600" cy="609199"/>
        </a:xfrm>
        <a:prstGeom prst="roundRect">
          <a:avLst/>
        </a:prstGeom>
        <a:solidFill>
          <a:srgbClr val="5BBBD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Social media networks that are existing “friends” of the organization</a:t>
          </a:r>
        </a:p>
      </dsp:txBody>
      <dsp:txXfrm>
        <a:off x="29739" y="1277461"/>
        <a:ext cx="10456122" cy="549721"/>
      </dsp:txXfrm>
    </dsp:sp>
    <dsp:sp modelId="{2C2D48ED-33A3-4F12-BE72-C718B66DF728}">
      <dsp:nvSpPr>
        <dsp:cNvPr id="0" name=""/>
        <dsp:cNvSpPr/>
      </dsp:nvSpPr>
      <dsp:spPr>
        <a:xfrm>
          <a:off x="0" y="1871069"/>
          <a:ext cx="10515600" cy="609199"/>
        </a:xfrm>
        <a:prstGeom prst="roundRect">
          <a:avLst/>
        </a:prstGeom>
        <a:solidFill>
          <a:srgbClr val="5DCB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Staff family / friends</a:t>
          </a:r>
        </a:p>
      </dsp:txBody>
      <dsp:txXfrm>
        <a:off x="29739" y="1900808"/>
        <a:ext cx="10456122" cy="549721"/>
      </dsp:txXfrm>
    </dsp:sp>
    <dsp:sp modelId="{113A54E8-67DF-48ED-9A0F-58739EE58853}">
      <dsp:nvSpPr>
        <dsp:cNvPr id="0" name=""/>
        <dsp:cNvSpPr/>
      </dsp:nvSpPr>
      <dsp:spPr>
        <a:xfrm>
          <a:off x="0" y="2494415"/>
          <a:ext cx="10515600" cy="609199"/>
        </a:xfrm>
        <a:prstGeom prst="roundRect">
          <a:avLst/>
        </a:prstGeom>
        <a:solidFill>
          <a:srgbClr val="5BBBD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Service coordinators or case managers</a:t>
          </a:r>
          <a:r>
            <a:rPr lang="en-US" sz="2400" kern="1200" dirty="0">
              <a:solidFill>
                <a:schemeClr val="tx1"/>
              </a:solidFill>
            </a:rPr>
            <a:t> </a:t>
          </a:r>
        </a:p>
      </dsp:txBody>
      <dsp:txXfrm>
        <a:off x="29739" y="2524154"/>
        <a:ext cx="10456122" cy="549721"/>
      </dsp:txXfrm>
    </dsp:sp>
    <dsp:sp modelId="{BF3D69AC-4A85-48EC-9107-7EF15F2F81E6}">
      <dsp:nvSpPr>
        <dsp:cNvPr id="0" name=""/>
        <dsp:cNvSpPr/>
      </dsp:nvSpPr>
      <dsp:spPr>
        <a:xfrm>
          <a:off x="0" y="3117762"/>
          <a:ext cx="10515600" cy="609199"/>
        </a:xfrm>
        <a:prstGeom prst="roundRect">
          <a:avLst/>
        </a:prstGeom>
        <a:solidFill>
          <a:srgbClr val="5DCB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Open Sans"/>
              <a:ea typeface="Open Sans" charset="0"/>
              <a:cs typeface="Open Sans" charset="0"/>
            </a:rPr>
            <a:t>Board or other committee members</a:t>
          </a:r>
        </a:p>
      </dsp:txBody>
      <dsp:txXfrm>
        <a:off x="29739" y="3147501"/>
        <a:ext cx="10456122" cy="549721"/>
      </dsp:txXfrm>
    </dsp:sp>
    <dsp:sp modelId="{43E9865C-A885-4E7F-BF53-8CC243639C53}">
      <dsp:nvSpPr>
        <dsp:cNvPr id="0" name=""/>
        <dsp:cNvSpPr/>
      </dsp:nvSpPr>
      <dsp:spPr>
        <a:xfrm>
          <a:off x="0" y="3741109"/>
          <a:ext cx="10515600" cy="609199"/>
        </a:xfrm>
        <a:prstGeom prst="roundRect">
          <a:avLst/>
        </a:prstGeom>
        <a:solidFill>
          <a:srgbClr val="5BBBD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latin typeface="Open Sans" charset="0"/>
              <a:ea typeface="Open Sans" charset="0"/>
              <a:cs typeface="Open Sans" charset="0"/>
            </a:rPr>
            <a:t>Others?</a:t>
          </a:r>
        </a:p>
      </dsp:txBody>
      <dsp:txXfrm>
        <a:off x="29739" y="3770848"/>
        <a:ext cx="10456122" cy="5497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0DA1F-16F5-417A-8F78-88F0E0606282}">
      <dsp:nvSpPr>
        <dsp:cNvPr id="0" name=""/>
        <dsp:cNvSpPr/>
      </dsp:nvSpPr>
      <dsp:spPr>
        <a:xfrm>
          <a:off x="0" y="0"/>
          <a:ext cx="10512228" cy="914594"/>
        </a:xfrm>
        <a:prstGeom prst="roundRect">
          <a:avLst/>
        </a:prstGeom>
        <a:solidFill>
          <a:srgbClr val="5BBBD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i="0" kern="1200" dirty="0">
              <a:solidFill>
                <a:schemeClr val="tx1"/>
              </a:solidFill>
              <a:latin typeface="Open Sans" charset="0"/>
              <a:ea typeface="Open Sans" charset="0"/>
              <a:cs typeface="Open Sans" charset="0"/>
            </a:rPr>
            <a:t>Social Media</a:t>
          </a:r>
        </a:p>
      </dsp:txBody>
      <dsp:txXfrm>
        <a:off x="44647" y="44647"/>
        <a:ext cx="10422934" cy="825300"/>
      </dsp:txXfrm>
    </dsp:sp>
    <dsp:sp modelId="{22C00CDA-C627-4994-BE7E-F9B8617C0C2A}">
      <dsp:nvSpPr>
        <dsp:cNvPr id="0" name=""/>
        <dsp:cNvSpPr/>
      </dsp:nvSpPr>
      <dsp:spPr>
        <a:xfrm>
          <a:off x="0" y="916351"/>
          <a:ext cx="10512228" cy="743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763" tIns="30480" rIns="170688" bIns="30480" numCol="1" spcCol="1270" anchor="ctr" anchorCtr="0">
          <a:noAutofit/>
        </a:bodyPr>
        <a:lstStyle/>
        <a:p>
          <a:pPr marL="228600" lvl="1" indent="-228600" algn="l" defTabSz="1066800" rtl="0">
            <a:lnSpc>
              <a:spcPct val="90000"/>
            </a:lnSpc>
            <a:spcBef>
              <a:spcPct val="0"/>
            </a:spcBef>
            <a:spcAft>
              <a:spcPct val="20000"/>
            </a:spcAft>
            <a:buChar char="•"/>
          </a:pPr>
          <a:r>
            <a:rPr lang="en-US" sz="2400" b="0" i="0" kern="1200" dirty="0">
              <a:latin typeface="Open Sans"/>
              <a:ea typeface="Open Sans" charset="0"/>
              <a:cs typeface="Open Sans" charset="0"/>
            </a:rPr>
            <a:t>Website, Indeed, Facebook, LinkedIn, Virtual job boards</a:t>
          </a:r>
        </a:p>
      </dsp:txBody>
      <dsp:txXfrm>
        <a:off x="0" y="916351"/>
        <a:ext cx="10512228" cy="743986"/>
      </dsp:txXfrm>
    </dsp:sp>
    <dsp:sp modelId="{6F3F6779-DEA9-46A8-97EF-A668122379FD}">
      <dsp:nvSpPr>
        <dsp:cNvPr id="0" name=""/>
        <dsp:cNvSpPr/>
      </dsp:nvSpPr>
      <dsp:spPr>
        <a:xfrm>
          <a:off x="0" y="1660338"/>
          <a:ext cx="10512228" cy="914594"/>
        </a:xfrm>
        <a:prstGeom prst="roundRect">
          <a:avLst/>
        </a:prstGeom>
        <a:solidFill>
          <a:srgbClr val="5DCB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i="0" kern="1200" dirty="0">
              <a:solidFill>
                <a:schemeClr val="tx1"/>
              </a:solidFill>
              <a:latin typeface="Open Sans"/>
              <a:ea typeface="Open Sans" charset="0"/>
              <a:cs typeface="Open Sans" charset="0"/>
            </a:rPr>
            <a:t>Fliers regarding open positions (community centers, places of worship, local businesses, etc.)</a:t>
          </a:r>
        </a:p>
      </dsp:txBody>
      <dsp:txXfrm>
        <a:off x="44647" y="1704985"/>
        <a:ext cx="10422934" cy="825300"/>
      </dsp:txXfrm>
    </dsp:sp>
    <dsp:sp modelId="{683741B7-4C03-45DA-B6D4-6DCF82CE38EA}">
      <dsp:nvSpPr>
        <dsp:cNvPr id="0" name=""/>
        <dsp:cNvSpPr/>
      </dsp:nvSpPr>
      <dsp:spPr>
        <a:xfrm>
          <a:off x="0" y="2591899"/>
          <a:ext cx="10512228" cy="914594"/>
        </a:xfrm>
        <a:prstGeom prst="roundRect">
          <a:avLst/>
        </a:prstGeom>
        <a:solidFill>
          <a:srgbClr val="5BBBD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i="0" kern="1200" dirty="0">
              <a:solidFill>
                <a:schemeClr val="tx1"/>
              </a:solidFill>
              <a:latin typeface="Open Sans" charset="0"/>
              <a:ea typeface="Open Sans" charset="0"/>
              <a:cs typeface="Open Sans" charset="0"/>
            </a:rPr>
            <a:t>Newspaper Advertisements</a:t>
          </a:r>
        </a:p>
      </dsp:txBody>
      <dsp:txXfrm>
        <a:off x="44647" y="2636546"/>
        <a:ext cx="10422934" cy="825300"/>
      </dsp:txXfrm>
    </dsp:sp>
    <dsp:sp modelId="{B0F3F5F0-9C42-4F19-992A-76A9A37EF218}">
      <dsp:nvSpPr>
        <dsp:cNvPr id="0" name=""/>
        <dsp:cNvSpPr/>
      </dsp:nvSpPr>
      <dsp:spPr>
        <a:xfrm>
          <a:off x="0" y="3514699"/>
          <a:ext cx="10512228" cy="914594"/>
        </a:xfrm>
        <a:prstGeom prst="roundRect">
          <a:avLst/>
        </a:prstGeom>
        <a:solidFill>
          <a:srgbClr val="5DCBD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i="0" kern="1200" dirty="0">
              <a:solidFill>
                <a:schemeClr val="tx1"/>
              </a:solidFill>
              <a:latin typeface="Open Sans" charset="0"/>
              <a:ea typeface="Open Sans" charset="0"/>
              <a:cs typeface="Open Sans" charset="0"/>
            </a:rPr>
            <a:t>Internship and volunteer programs in high schools and colleges</a:t>
          </a:r>
        </a:p>
      </dsp:txBody>
      <dsp:txXfrm>
        <a:off x="44647" y="3559346"/>
        <a:ext cx="10422934" cy="825300"/>
      </dsp:txXfrm>
    </dsp:sp>
    <dsp:sp modelId="{2512871F-1DFA-4E7D-9074-1E8FA5C2B47E}">
      <dsp:nvSpPr>
        <dsp:cNvPr id="0" name=""/>
        <dsp:cNvSpPr/>
      </dsp:nvSpPr>
      <dsp:spPr>
        <a:xfrm>
          <a:off x="0" y="4441880"/>
          <a:ext cx="10512228" cy="914594"/>
        </a:xfrm>
        <a:prstGeom prst="roundRect">
          <a:avLst/>
        </a:prstGeom>
        <a:solidFill>
          <a:srgbClr val="5BBBD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i="0" kern="1200" dirty="0">
              <a:solidFill>
                <a:schemeClr val="tx1"/>
              </a:solidFill>
              <a:latin typeface="Open Sans" charset="0"/>
              <a:ea typeface="Open Sans" charset="0"/>
              <a:cs typeface="Open Sans" charset="0"/>
            </a:rPr>
            <a:t>Others?</a:t>
          </a:r>
        </a:p>
      </dsp:txBody>
      <dsp:txXfrm>
        <a:off x="44647" y="4486527"/>
        <a:ext cx="10422934" cy="8253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560E4-AF22-9945-B163-A16BDFCA56C3}">
      <dsp:nvSpPr>
        <dsp:cNvPr id="0" name=""/>
        <dsp:cNvSpPr/>
      </dsp:nvSpPr>
      <dsp:spPr>
        <a:xfrm>
          <a:off x="50" y="16515"/>
          <a:ext cx="4855489" cy="720000"/>
        </a:xfrm>
        <a:prstGeom prst="rect">
          <a:avLst/>
        </a:prstGeom>
        <a:solidFill>
          <a:srgbClr val="5BBBD5"/>
        </a:soli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Inside Resources</a:t>
          </a:r>
        </a:p>
      </dsp:txBody>
      <dsp:txXfrm>
        <a:off x="50" y="16515"/>
        <a:ext cx="4855489" cy="720000"/>
      </dsp:txXfrm>
    </dsp:sp>
    <dsp:sp modelId="{CF02D112-0749-5D4B-905D-8C133811DF63}">
      <dsp:nvSpPr>
        <dsp:cNvPr id="0" name=""/>
        <dsp:cNvSpPr/>
      </dsp:nvSpPr>
      <dsp:spPr>
        <a:xfrm>
          <a:off x="50" y="736515"/>
          <a:ext cx="4855489" cy="4477781"/>
        </a:xfrm>
        <a:prstGeom prst="rect">
          <a:avLst/>
        </a:prstGeom>
        <a:no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latin typeface="Open Sans" charset="0"/>
              <a:ea typeface="Open Sans" charset="0"/>
              <a:cs typeface="Open Sans" charset="0"/>
            </a:rPr>
            <a:t>Current Employees</a:t>
          </a:r>
        </a:p>
        <a:p>
          <a:pPr marL="228600" lvl="1" indent="-228600" algn="l" defTabSz="1066800" rtl="0">
            <a:lnSpc>
              <a:spcPct val="90000"/>
            </a:lnSpc>
            <a:spcBef>
              <a:spcPct val="0"/>
            </a:spcBef>
            <a:spcAft>
              <a:spcPct val="15000"/>
            </a:spcAft>
            <a:buChar char="•"/>
          </a:pPr>
          <a:r>
            <a:rPr lang="en-US" sz="2400" kern="1200" dirty="0">
              <a:latin typeface="Open Sans" charset="0"/>
              <a:ea typeface="Open Sans" charset="0"/>
              <a:cs typeface="Open Sans" charset="0"/>
            </a:rPr>
            <a:t>People receiving services and their families/friends</a:t>
          </a:r>
        </a:p>
        <a:p>
          <a:pPr marL="228600" lvl="1" indent="-228600" algn="l" defTabSz="1066800" rtl="0">
            <a:lnSpc>
              <a:spcPct val="90000"/>
            </a:lnSpc>
            <a:spcBef>
              <a:spcPct val="0"/>
            </a:spcBef>
            <a:spcAft>
              <a:spcPct val="15000"/>
            </a:spcAft>
            <a:buChar char="•"/>
          </a:pPr>
          <a:r>
            <a:rPr lang="en-US" sz="2400" kern="1200" dirty="0">
              <a:latin typeface="Open Sans" charset="0"/>
              <a:ea typeface="Open Sans" charset="0"/>
              <a:cs typeface="Open Sans" charset="0"/>
            </a:rPr>
            <a:t>Current Volunteers (Board of Director, other committee members)</a:t>
          </a:r>
        </a:p>
        <a:p>
          <a:pPr marL="228600" lvl="1" indent="-228600" algn="l" defTabSz="1066800" rtl="0">
            <a:lnSpc>
              <a:spcPct val="90000"/>
            </a:lnSpc>
            <a:spcBef>
              <a:spcPct val="0"/>
            </a:spcBef>
            <a:spcAft>
              <a:spcPct val="15000"/>
            </a:spcAft>
            <a:buChar char="•"/>
          </a:pPr>
          <a:r>
            <a:rPr lang="en-US" sz="2400" kern="1200" dirty="0">
              <a:latin typeface="Open Sans" charset="0"/>
              <a:ea typeface="Open Sans" charset="0"/>
              <a:cs typeface="Open Sans" charset="0"/>
            </a:rPr>
            <a:t>Service Coordinators / Case managers</a:t>
          </a:r>
        </a:p>
        <a:p>
          <a:pPr marL="228600" lvl="1" indent="-228600" algn="l" defTabSz="1066800" rtl="0">
            <a:lnSpc>
              <a:spcPct val="90000"/>
            </a:lnSpc>
            <a:spcBef>
              <a:spcPct val="0"/>
            </a:spcBef>
            <a:spcAft>
              <a:spcPct val="15000"/>
            </a:spcAft>
            <a:buChar char="•"/>
          </a:pPr>
          <a:r>
            <a:rPr lang="en-US" sz="2400" kern="1200" dirty="0">
              <a:latin typeface="Open Sans" charset="0"/>
              <a:ea typeface="Open Sans" charset="0"/>
              <a:cs typeface="Open Sans" charset="0"/>
            </a:rPr>
            <a:t>Others?</a:t>
          </a:r>
        </a:p>
      </dsp:txBody>
      <dsp:txXfrm>
        <a:off x="50" y="736515"/>
        <a:ext cx="4855489" cy="4477781"/>
      </dsp:txXfrm>
    </dsp:sp>
    <dsp:sp modelId="{1DD3ACB1-3319-0445-B2A2-588472D892B6}">
      <dsp:nvSpPr>
        <dsp:cNvPr id="0" name=""/>
        <dsp:cNvSpPr/>
      </dsp:nvSpPr>
      <dsp:spPr>
        <a:xfrm>
          <a:off x="5535308" y="16515"/>
          <a:ext cx="4855489" cy="720000"/>
        </a:xfrm>
        <a:prstGeom prst="rect">
          <a:avLst/>
        </a:prstGeom>
        <a:solidFill>
          <a:srgbClr val="5FD4D1"/>
        </a:soli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0" i="0" kern="1200" dirty="0">
              <a:solidFill>
                <a:schemeClr val="tx1"/>
              </a:solidFill>
              <a:latin typeface="Open Sans" charset="0"/>
              <a:ea typeface="Open Sans" charset="0"/>
              <a:cs typeface="Open Sans" charset="0"/>
            </a:rPr>
            <a:t>Outside Resources</a:t>
          </a:r>
        </a:p>
      </dsp:txBody>
      <dsp:txXfrm>
        <a:off x="5535308" y="16515"/>
        <a:ext cx="4855489" cy="720000"/>
      </dsp:txXfrm>
    </dsp:sp>
    <dsp:sp modelId="{0DE85F47-FF0D-1948-86E8-2DCD82938B55}">
      <dsp:nvSpPr>
        <dsp:cNvPr id="0" name=""/>
        <dsp:cNvSpPr/>
      </dsp:nvSpPr>
      <dsp:spPr>
        <a:xfrm>
          <a:off x="5535308" y="736515"/>
          <a:ext cx="4855489" cy="4477781"/>
        </a:xfrm>
        <a:prstGeom prst="rect">
          <a:avLst/>
        </a:prstGeom>
        <a:no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Open Sans" charset="0"/>
              <a:ea typeface="Open Sans" charset="0"/>
              <a:cs typeface="Open Sans" charset="0"/>
            </a:rPr>
            <a:t>Social media (Facebook, Linked In, plus)</a:t>
          </a:r>
        </a:p>
        <a:p>
          <a:pPr marL="228600" lvl="1" indent="-228600" algn="l" defTabSz="1066800" rtl="0">
            <a:lnSpc>
              <a:spcPct val="90000"/>
            </a:lnSpc>
            <a:spcBef>
              <a:spcPct val="0"/>
            </a:spcBef>
            <a:spcAft>
              <a:spcPct val="15000"/>
            </a:spcAft>
            <a:buChar char="•"/>
          </a:pPr>
          <a:r>
            <a:rPr lang="en-US" sz="2400" b="0" i="0" kern="1200" dirty="0">
              <a:latin typeface="Open Sans" charset="0"/>
              <a:ea typeface="Open Sans" charset="0"/>
              <a:cs typeface="Open Sans" charset="0"/>
            </a:rPr>
            <a:t>Web-based Job Boards (Indeed, Colleges)</a:t>
          </a:r>
        </a:p>
        <a:p>
          <a:pPr marL="228600" lvl="1" indent="-228600" algn="l" defTabSz="1066800" rtl="0">
            <a:lnSpc>
              <a:spcPct val="90000"/>
            </a:lnSpc>
            <a:spcBef>
              <a:spcPct val="0"/>
            </a:spcBef>
            <a:spcAft>
              <a:spcPct val="15000"/>
            </a:spcAft>
            <a:buChar char="•"/>
          </a:pPr>
          <a:r>
            <a:rPr lang="en-US" sz="2400" b="0" i="0" kern="1200" dirty="0">
              <a:latin typeface="Open Sans" charset="0"/>
              <a:ea typeface="Open Sans" charset="0"/>
              <a:cs typeface="Open Sans" charset="0"/>
            </a:rPr>
            <a:t>News papers</a:t>
          </a:r>
        </a:p>
        <a:p>
          <a:pPr marL="228600" lvl="1" indent="-228600" algn="l" defTabSz="1066800" rtl="0">
            <a:lnSpc>
              <a:spcPct val="90000"/>
            </a:lnSpc>
            <a:spcBef>
              <a:spcPct val="0"/>
            </a:spcBef>
            <a:spcAft>
              <a:spcPct val="15000"/>
            </a:spcAft>
            <a:buChar char="•"/>
          </a:pPr>
          <a:r>
            <a:rPr lang="en-US" sz="2400" b="0" i="0" kern="1200" dirty="0">
              <a:latin typeface="Open Sans" charset="0"/>
              <a:ea typeface="Open Sans" charset="0"/>
              <a:cs typeface="Open Sans" charset="0"/>
            </a:rPr>
            <a:t>Flyers in community</a:t>
          </a:r>
        </a:p>
        <a:p>
          <a:pPr marL="228600" lvl="1" indent="-228600" algn="l" defTabSz="1066800" rtl="0">
            <a:lnSpc>
              <a:spcPct val="90000"/>
            </a:lnSpc>
            <a:spcBef>
              <a:spcPct val="0"/>
            </a:spcBef>
            <a:spcAft>
              <a:spcPct val="15000"/>
            </a:spcAft>
            <a:buChar char="•"/>
          </a:pPr>
          <a:r>
            <a:rPr lang="en-US" sz="2400" b="0" i="0" kern="1200" dirty="0">
              <a:latin typeface="Open Sans" charset="0"/>
              <a:ea typeface="Open Sans" charset="0"/>
              <a:cs typeface="Open Sans" charset="0"/>
            </a:rPr>
            <a:t>College Internships</a:t>
          </a:r>
        </a:p>
        <a:p>
          <a:pPr marL="228600" lvl="1" indent="-228600" algn="l" defTabSz="1066800" rtl="0">
            <a:lnSpc>
              <a:spcPct val="90000"/>
            </a:lnSpc>
            <a:spcBef>
              <a:spcPct val="0"/>
            </a:spcBef>
            <a:spcAft>
              <a:spcPct val="15000"/>
            </a:spcAft>
            <a:buChar char="•"/>
          </a:pPr>
          <a:r>
            <a:rPr lang="en-US" sz="2400" b="0" i="0" kern="1200" dirty="0">
              <a:latin typeface="Open Sans" charset="0"/>
              <a:ea typeface="Open Sans" charset="0"/>
              <a:cs typeface="Open Sans" charset="0"/>
            </a:rPr>
            <a:t>High-school student employment departments</a:t>
          </a:r>
        </a:p>
        <a:p>
          <a:pPr marL="228600" lvl="1" indent="-228600" algn="l" defTabSz="1066800" rtl="0">
            <a:lnSpc>
              <a:spcPct val="90000"/>
            </a:lnSpc>
            <a:spcBef>
              <a:spcPct val="0"/>
            </a:spcBef>
            <a:spcAft>
              <a:spcPct val="15000"/>
            </a:spcAft>
            <a:buChar char="•"/>
          </a:pPr>
          <a:r>
            <a:rPr lang="en-US" sz="2400" b="0" i="0" kern="1200" dirty="0">
              <a:latin typeface="Open Sans" charset="0"/>
              <a:ea typeface="Open Sans" charset="0"/>
              <a:cs typeface="Open Sans" charset="0"/>
            </a:rPr>
            <a:t>Others</a:t>
          </a:r>
        </a:p>
      </dsp:txBody>
      <dsp:txXfrm>
        <a:off x="5535308" y="736515"/>
        <a:ext cx="4855489" cy="44777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3918F-E669-4352-A508-41E02D0EEB97}">
      <dsp:nvSpPr>
        <dsp:cNvPr id="0" name=""/>
        <dsp:cNvSpPr/>
      </dsp:nvSpPr>
      <dsp:spPr>
        <a:xfrm>
          <a:off x="51" y="67777"/>
          <a:ext cx="4913783" cy="793111"/>
        </a:xfrm>
        <a:prstGeom prst="rect">
          <a:avLst/>
        </a:prstGeom>
        <a:solidFill>
          <a:srgbClr val="5BBBD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rtl="0">
            <a:lnSpc>
              <a:spcPct val="90000"/>
            </a:lnSpc>
            <a:spcBef>
              <a:spcPct val="0"/>
            </a:spcBef>
            <a:spcAft>
              <a:spcPct val="35000"/>
            </a:spcAft>
            <a:buNone/>
          </a:pPr>
          <a:r>
            <a:rPr lang="en-US" sz="3200" b="0" i="0" kern="1200" dirty="0">
              <a:solidFill>
                <a:schemeClr val="tx1"/>
              </a:solidFill>
              <a:latin typeface="Open Sans" charset="0"/>
              <a:ea typeface="Open Sans" charset="0"/>
              <a:cs typeface="Open Sans" charset="0"/>
            </a:rPr>
            <a:t>Challenges</a:t>
          </a:r>
        </a:p>
      </dsp:txBody>
      <dsp:txXfrm>
        <a:off x="51" y="67777"/>
        <a:ext cx="4913783" cy="793111"/>
      </dsp:txXfrm>
    </dsp:sp>
    <dsp:sp modelId="{C89DDAB9-F468-442E-950F-8E45D9B796C2}">
      <dsp:nvSpPr>
        <dsp:cNvPr id="0" name=""/>
        <dsp:cNvSpPr/>
      </dsp:nvSpPr>
      <dsp:spPr>
        <a:xfrm>
          <a:off x="51" y="860888"/>
          <a:ext cx="4913783" cy="3422671"/>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Few qualified applicants</a:t>
          </a: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Trouble finding new workers</a:t>
          </a:r>
        </a:p>
      </dsp:txBody>
      <dsp:txXfrm>
        <a:off x="51" y="860888"/>
        <a:ext cx="4913783" cy="3422671"/>
      </dsp:txXfrm>
    </dsp:sp>
    <dsp:sp modelId="{B05FB819-2036-4647-9E97-F37413ACBBA6}">
      <dsp:nvSpPr>
        <dsp:cNvPr id="0" name=""/>
        <dsp:cNvSpPr/>
      </dsp:nvSpPr>
      <dsp:spPr>
        <a:xfrm>
          <a:off x="5601764" y="67777"/>
          <a:ext cx="4913783" cy="793111"/>
        </a:xfrm>
        <a:prstGeom prst="rect">
          <a:avLst/>
        </a:prstGeom>
        <a:solidFill>
          <a:srgbClr val="33CCC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rtl="0">
            <a:lnSpc>
              <a:spcPct val="90000"/>
            </a:lnSpc>
            <a:spcBef>
              <a:spcPct val="0"/>
            </a:spcBef>
            <a:spcAft>
              <a:spcPct val="35000"/>
            </a:spcAft>
            <a:buNone/>
          </a:pPr>
          <a:r>
            <a:rPr lang="en-US" sz="3200" b="0" i="0" kern="1200" dirty="0">
              <a:solidFill>
                <a:schemeClr val="tx1"/>
              </a:solidFill>
              <a:latin typeface="Open Sans" charset="0"/>
              <a:ea typeface="Open Sans" charset="0"/>
              <a:cs typeface="Open Sans" charset="0"/>
            </a:rPr>
            <a:t>Intervention Strategies</a:t>
          </a:r>
        </a:p>
      </dsp:txBody>
      <dsp:txXfrm>
        <a:off x="5601764" y="67777"/>
        <a:ext cx="4913783" cy="793111"/>
      </dsp:txXfrm>
    </dsp:sp>
    <dsp:sp modelId="{6A9089C6-538B-46DD-8BB2-578336C5586E}">
      <dsp:nvSpPr>
        <dsp:cNvPr id="0" name=""/>
        <dsp:cNvSpPr/>
      </dsp:nvSpPr>
      <dsp:spPr>
        <a:xfrm>
          <a:off x="5601764" y="860888"/>
          <a:ext cx="4913783" cy="3422671"/>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Expand recruitment sources</a:t>
          </a: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Inside source for recruitment</a:t>
          </a: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Advertise and implement hiring bonuses </a:t>
          </a: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Long-term recruitment strategies </a:t>
          </a: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Regional recruitment consortia </a:t>
          </a: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Market the organization </a:t>
          </a:r>
        </a:p>
        <a:p>
          <a:pPr marL="228600" lvl="1" indent="-228600" algn="l" defTabSz="889000" rtl="0">
            <a:lnSpc>
              <a:spcPct val="90000"/>
            </a:lnSpc>
            <a:spcBef>
              <a:spcPct val="0"/>
            </a:spcBef>
            <a:spcAft>
              <a:spcPct val="15000"/>
            </a:spcAft>
            <a:buChar char="•"/>
          </a:pPr>
          <a:r>
            <a:rPr lang="en-US" sz="2000" b="0" i="0" kern="1200" dirty="0">
              <a:latin typeface="Open Sans" charset="0"/>
              <a:ea typeface="Open Sans" charset="0"/>
              <a:cs typeface="Open Sans" charset="0"/>
            </a:rPr>
            <a:t>Implement internship programs for students </a:t>
          </a:r>
        </a:p>
      </dsp:txBody>
      <dsp:txXfrm>
        <a:off x="5601764" y="860888"/>
        <a:ext cx="4913783" cy="342267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0799A-0B77-4B81-863F-0691952A7DFB}" type="datetimeFigureOut">
              <a:rPr lang="en-US" smtClean="0"/>
              <a:t>7/22/2021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4951F-DB89-46A0-8245-A40C626A4F19}" type="slidenum">
              <a:rPr lang="en-US" smtClean="0"/>
              <a:t>‹#›</a:t>
            </a:fld>
            <a:endParaRPr lang="en-US"/>
          </a:p>
        </p:txBody>
      </p:sp>
    </p:spTree>
    <p:extLst>
      <p:ext uri="{BB962C8B-B14F-4D97-AF65-F5344CB8AC3E}">
        <p14:creationId xmlns:p14="http://schemas.microsoft.com/office/powerpoint/2010/main" val="169540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thearcofminnesota.org/wp-content/uploads/2017/02/2017-Best-Life-Alliance-Fact-Sheet-Final.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vimeo.com/382624388"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2050"/>
            <a:ext cx="5576887" cy="31369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Host</a:t>
            </a:r>
            <a:r>
              <a:rPr lang="en-US" i="1" baseline="0" dirty="0"/>
              <a:t> and Co-host notes for pre-meeting setup</a:t>
            </a:r>
          </a:p>
          <a:p>
            <a:r>
              <a:rPr lang="en-US" i="1" dirty="0"/>
              <a:t>Actions before the session:</a:t>
            </a:r>
          </a:p>
          <a:p>
            <a:pPr marL="635227" lvl="1" indent="-178027">
              <a:buFont typeface="Wingdings" panose="05000000000000000000" pitchFamily="2" charset="2"/>
              <a:buChar char="Ø"/>
            </a:pPr>
            <a:r>
              <a:rPr lang="en-US" i="1" dirty="0"/>
              <a:t>Slide #1 – Update presenter names</a:t>
            </a:r>
            <a:endParaRPr lang="en-US" i="1" dirty="0">
              <a:cs typeface="Calibri"/>
            </a:endParaRPr>
          </a:p>
          <a:p>
            <a:pPr marL="635227" lvl="1" indent="-178027">
              <a:buFont typeface="Wingdings" panose="05000000000000000000" pitchFamily="2" charset="2"/>
              <a:buChar char="Ø"/>
            </a:pPr>
            <a:r>
              <a:rPr lang="en-US" i="1" dirty="0"/>
              <a:t>Hide the other region’s consultant slide, as applicable</a:t>
            </a:r>
          </a:p>
          <a:p>
            <a:pPr marL="635227" lvl="1" indent="-178027">
              <a:buFont typeface="Wingdings" panose="05000000000000000000" pitchFamily="2" charset="2"/>
              <a:buChar char="Ø"/>
            </a:pPr>
            <a:r>
              <a:rPr lang="en-US" i="1" dirty="0"/>
              <a:t>Hide other regions workshop slide for Upcoming Workshops,</a:t>
            </a:r>
            <a:r>
              <a:rPr lang="en-US" i="1" baseline="0" dirty="0"/>
              <a:t> as applicable</a:t>
            </a:r>
            <a:endParaRPr lang="en-US" i="1" dirty="0">
              <a:cs typeface="Calibri"/>
            </a:endParaRPr>
          </a:p>
          <a:p>
            <a:pPr marL="0" indent="0">
              <a:buFont typeface="Wingdings" panose="05000000000000000000" pitchFamily="2" charset="2"/>
              <a:buNone/>
            </a:pPr>
            <a:r>
              <a:rPr lang="en-US" i="1" dirty="0">
                <a:cs typeface="Calibri"/>
              </a:rPr>
              <a:t>In the Practice session before participants log on</a:t>
            </a:r>
            <a:endParaRPr lang="en-US" i="1" dirty="0"/>
          </a:p>
          <a:p>
            <a:pPr marL="635227" lvl="1" indent="-178027">
              <a:buFont typeface="Wingdings" panose="05000000000000000000" pitchFamily="2" charset="2"/>
              <a:buChar char="Ø"/>
            </a:pPr>
            <a:r>
              <a:rPr lang="en-US" i="1" dirty="0"/>
              <a:t>Check that the presenter can share their screen and run videos as needed</a:t>
            </a:r>
            <a:endParaRPr lang="en-US" i="1" dirty="0">
              <a:cs typeface="Calibri" panose="020F0502020204030204"/>
            </a:endParaRPr>
          </a:p>
          <a:p>
            <a:pPr marL="635227" lvl="1" indent="-178027">
              <a:buFont typeface="Wingdings" panose="05000000000000000000" pitchFamily="2" charset="2"/>
              <a:buChar char="Ø"/>
            </a:pPr>
            <a:r>
              <a:rPr lang="en-US" i="1" dirty="0"/>
              <a:t>Check that the presenter marks “Share Computer sounds” and “Optimize Screen sharing for video clip” so that any videos shown can be heard by others – it is on the same screen that you choose which screen to share. </a:t>
            </a:r>
          </a:p>
          <a:p>
            <a:pPr marL="635143" lvl="1" indent="-177943">
              <a:buFont typeface="Wingdings" panose="05000000000000000000" pitchFamily="2" charset="2"/>
              <a:buChar char="Ø"/>
              <a:defRPr/>
            </a:pPr>
            <a:r>
              <a:rPr lang="en-US" i="1" dirty="0">
                <a:cs typeface="Calibri"/>
              </a:rPr>
              <a:t>Make Coaches "Co-hosts"</a:t>
            </a:r>
            <a:endParaRPr lang="en-US" i="1" dirty="0"/>
          </a:p>
          <a:p>
            <a:pPr marL="635143" lvl="1" indent="-177943">
              <a:buFont typeface="Wingdings" panose="05000000000000000000" pitchFamily="2" charset="2"/>
              <a:buChar char="Ø"/>
              <a:defRPr/>
            </a:pPr>
            <a:r>
              <a:rPr lang="en-US" i="1" dirty="0"/>
              <a:t>Confirm polls are loaded -</a:t>
            </a:r>
            <a:r>
              <a:rPr lang="en-US" i="1" baseline="0" dirty="0"/>
              <a:t> host</a:t>
            </a:r>
            <a:endParaRPr lang="en-US" i="1" dirty="0">
              <a:cs typeface="Calibri"/>
            </a:endParaRPr>
          </a:p>
          <a:p>
            <a:pPr marL="635000" lvl="1" indent="-177800">
              <a:buFont typeface="Wingdings" panose="05000000000000000000" pitchFamily="2" charset="2"/>
              <a:buChar char="Ø"/>
            </a:pPr>
            <a:r>
              <a:rPr lang="en-US" i="1" dirty="0"/>
              <a:t>Turn on transcript –host - Megan</a:t>
            </a:r>
            <a:endParaRPr lang="en-US" i="1" dirty="0">
              <a:cs typeface="Calibri" panose="020F0502020204030204"/>
            </a:endParaRPr>
          </a:p>
          <a:p>
            <a:pPr marL="635000" lvl="1" indent="-177800">
              <a:buFont typeface="Wingdings" panose="05000000000000000000" pitchFamily="2" charset="2"/>
              <a:buChar char="Ø"/>
            </a:pPr>
            <a:r>
              <a:rPr lang="en-US" i="1" dirty="0">
                <a:cs typeface="Calibri" panose="020F0502020204030204"/>
              </a:rPr>
              <a:t>Break-out Groups – host - Megan</a:t>
            </a:r>
            <a:endParaRPr lang="en-US" i="1" baseline="0" dirty="0">
              <a:cs typeface="Calibri" panose="020F0502020204030204"/>
            </a:endParaRPr>
          </a:p>
          <a:p>
            <a:pPr marL="635227" lvl="1" indent="-178027">
              <a:buFont typeface="Wingdings" panose="05000000000000000000" pitchFamily="2" charset="2"/>
              <a:buChar char="Ø"/>
            </a:pPr>
            <a:r>
              <a:rPr lang="en-US" i="1" dirty="0">
                <a:cs typeface="Calibri" panose="020F0502020204030204"/>
              </a:rPr>
              <a:t>Take attendance</a:t>
            </a:r>
            <a:r>
              <a:rPr lang="en-US" i="1" baseline="0" dirty="0">
                <a:cs typeface="Calibri" panose="020F0502020204030204"/>
              </a:rPr>
              <a:t> – Megan </a:t>
            </a:r>
            <a:endParaRPr lang="en-US" i="1" dirty="0">
              <a:cs typeface="Calibri" panose="020F0502020204030204"/>
            </a:endParaRPr>
          </a:p>
          <a:p>
            <a:pPr marL="635000" lvl="1" indent="-177800">
              <a:buFont typeface="Wingdings" panose="05000000000000000000" pitchFamily="2" charset="2"/>
              <a:buChar char="Ø"/>
            </a:pPr>
            <a:r>
              <a:rPr lang="en-US" i="1" dirty="0">
                <a:cs typeface="Calibri" panose="020F0502020204030204"/>
              </a:rPr>
              <a:t>Timekeeper – assign someone Dana </a:t>
            </a:r>
          </a:p>
          <a:p>
            <a:pPr marL="635000" lvl="1" indent="-177800">
              <a:buFont typeface="Wingdings" panose="05000000000000000000" pitchFamily="2" charset="2"/>
              <a:buChar char="Ø"/>
            </a:pPr>
            <a:r>
              <a:rPr lang="en-US" i="1" dirty="0">
                <a:cs typeface="Calibri" panose="020F0502020204030204"/>
              </a:rPr>
              <a:t>Host</a:t>
            </a:r>
            <a:r>
              <a:rPr lang="en-US" i="1" baseline="0" dirty="0">
                <a:cs typeface="Calibri"/>
              </a:rPr>
              <a:t> / Welcome people as they arrive &amp; arrive late – assign someone</a:t>
            </a:r>
            <a:r>
              <a:rPr lang="en-US" i="1" dirty="0">
                <a:cs typeface="Calibri"/>
              </a:rPr>
              <a:t> - Robin</a:t>
            </a:r>
          </a:p>
          <a:p>
            <a:pPr marL="635000" lvl="1" indent="-177800">
              <a:buFont typeface="Wingdings" panose="05000000000000000000" pitchFamily="2" charset="2"/>
              <a:buChar char="Ø"/>
            </a:pPr>
            <a:r>
              <a:rPr lang="en-US" i="1" dirty="0">
                <a:cs typeface="Calibri"/>
              </a:rPr>
              <a:t>Monitor Chat – assign someone - Robin</a:t>
            </a:r>
          </a:p>
          <a:p>
            <a:pPr marL="635000" lvl="1" indent="-177800">
              <a:buFont typeface="Wingdings" panose="05000000000000000000" pitchFamily="2" charset="2"/>
              <a:buChar char="Ø"/>
            </a:pPr>
            <a:r>
              <a:rPr lang="en-US" i="1" dirty="0"/>
              <a:t>Turn on record, as desired – host NA For East</a:t>
            </a:r>
            <a:endParaRPr lang="en-US" i="1" dirty="0">
              <a:cs typeface="Calibri"/>
            </a:endParaRPr>
          </a:p>
          <a:p>
            <a:pPr marL="635227" lvl="1" indent="-178027">
              <a:buFont typeface="Wingdings" panose="05000000000000000000" pitchFamily="2" charset="2"/>
              <a:buChar char="Ø"/>
            </a:pPr>
            <a:r>
              <a:rPr lang="en-US" i="1" dirty="0"/>
              <a:t>Subtitles</a:t>
            </a:r>
            <a:r>
              <a:rPr lang="en-US" i="1" baseline="0" dirty="0"/>
              <a:t> – turned on, each participant can control turning on and off </a:t>
            </a:r>
          </a:p>
          <a:p>
            <a:r>
              <a:rPr lang="en-US" i="1" baseline="0" dirty="0"/>
              <a:t>At end of presentation:</a:t>
            </a:r>
            <a:endParaRPr lang="en-US" i="1" dirty="0"/>
          </a:p>
          <a:p>
            <a:pPr marL="178027" indent="-178027">
              <a:buFont typeface="Wingdings" panose="05000000000000000000" pitchFamily="2" charset="2"/>
              <a:buChar char="Ø"/>
            </a:pPr>
            <a:r>
              <a:rPr lang="en-US" i="1" dirty="0"/>
              <a:t>MAKE</a:t>
            </a:r>
            <a:r>
              <a:rPr lang="en-US" i="1" baseline="0" dirty="0"/>
              <a:t> SURE TO STOP RECORDING AT THANK YOU SLIDE</a:t>
            </a:r>
          </a:p>
          <a:p>
            <a:r>
              <a:rPr lang="en-US" sz="1200" b="0" i="1" u="none" strike="noStrike" kern="1200" dirty="0">
                <a:solidFill>
                  <a:schemeClr val="tx1"/>
                </a:solidFill>
                <a:effectLst/>
                <a:latin typeface="+mn-lt"/>
                <a:ea typeface="+mn-ea"/>
                <a:cs typeface="+mn-cs"/>
              </a:rPr>
              <a:t>Note to Facilitator</a:t>
            </a:r>
          </a:p>
          <a:p>
            <a:r>
              <a:rPr lang="en-US" dirty="0"/>
              <a:t> </a:t>
            </a:r>
            <a:r>
              <a:rPr lang="en-US" sz="1200" b="1" i="0" u="none" strike="noStrike" kern="1200" dirty="0">
                <a:solidFill>
                  <a:schemeClr val="tx1"/>
                </a:solidFill>
                <a:effectLst/>
                <a:latin typeface="+mn-lt"/>
                <a:ea typeface="+mn-ea"/>
                <a:cs typeface="+mn-cs"/>
              </a:rPr>
              <a:t>Bold Text = Timing</a:t>
            </a:r>
            <a:r>
              <a:rPr lang="en-US" dirty="0"/>
              <a:t> </a:t>
            </a:r>
          </a:p>
          <a:p>
            <a:r>
              <a:rPr lang="en-US" sz="1200" b="0" i="1" u="none" strike="noStrike" kern="1200" dirty="0">
                <a:solidFill>
                  <a:schemeClr val="tx1"/>
                </a:solidFill>
                <a:effectLst/>
                <a:latin typeface="+mn-lt"/>
                <a:ea typeface="+mn-ea"/>
                <a:cs typeface="+mn-cs"/>
              </a:rPr>
              <a:t>Italicized Text = Notes – do not read</a:t>
            </a:r>
            <a:r>
              <a:rPr lang="en-US" dirty="0"/>
              <a:t> </a:t>
            </a:r>
          </a:p>
          <a:p>
            <a:r>
              <a:rPr lang="en-US" sz="1200" b="0" i="0" u="none" strike="noStrike" kern="1200" dirty="0">
                <a:solidFill>
                  <a:schemeClr val="tx1"/>
                </a:solidFill>
                <a:effectLst/>
                <a:latin typeface="+mn-lt"/>
                <a:ea typeface="+mn-ea"/>
                <a:cs typeface="+mn-cs"/>
              </a:rPr>
              <a:t>Regular Text = Talking Points</a:t>
            </a:r>
            <a:r>
              <a:rPr lang="en-US" dirty="0"/>
              <a:t> </a:t>
            </a:r>
          </a:p>
        </p:txBody>
      </p:sp>
      <p:sp>
        <p:nvSpPr>
          <p:cNvPr id="4" name="Slide Number Placeholder 3"/>
          <p:cNvSpPr>
            <a:spLocks noGrp="1"/>
          </p:cNvSpPr>
          <p:nvPr>
            <p:ph type="sldNum" sz="quarter" idx="10"/>
          </p:nvPr>
        </p:nvSpPr>
        <p:spPr/>
        <p:txBody>
          <a:bodyPr/>
          <a:lstStyle/>
          <a:p>
            <a:fld id="{487D6291-FB8F-4913-892F-08B16A588B0E}" type="slidenum">
              <a:rPr lang="en-US" smtClean="0"/>
              <a:t>1</a:t>
            </a:fld>
            <a:endParaRPr lang="en-US"/>
          </a:p>
        </p:txBody>
      </p:sp>
    </p:spTree>
    <p:extLst>
      <p:ext uri="{BB962C8B-B14F-4D97-AF65-F5344CB8AC3E}">
        <p14:creationId xmlns:p14="http://schemas.microsoft.com/office/powerpoint/2010/main" val="2146519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dirty="0"/>
              <a:t>Transition slide</a:t>
            </a:r>
          </a:p>
          <a:p>
            <a:pPr marL="0" indent="0">
              <a:buFont typeface="Wingdings" panose="05000000000000000000" pitchFamily="2" charset="2"/>
              <a:buNone/>
            </a:pPr>
            <a:r>
              <a:rPr lang="en-US" b="1" dirty="0"/>
              <a:t>Timing for slides 10 and 11: 2-3 minutes</a:t>
            </a:r>
          </a:p>
          <a:p>
            <a:pPr marL="0" indent="0">
              <a:buFont typeface="Wingdings" panose="05000000000000000000" pitchFamily="2" charset="2"/>
              <a:buNone/>
            </a:pPr>
            <a:r>
              <a:rPr lang="en-US" dirty="0"/>
              <a:t>Let’s move into step 2 of the 8-step process, selecting </a:t>
            </a:r>
            <a:r>
              <a:rPr lang="en-US" baseline="0" dirty="0"/>
              <a:t>an intervention strategy</a:t>
            </a:r>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10</a:t>
            </a:fld>
            <a:endParaRPr lang="en-US"/>
          </a:p>
        </p:txBody>
      </p:sp>
    </p:spTree>
    <p:extLst>
      <p:ext uri="{BB962C8B-B14F-4D97-AF65-F5344CB8AC3E}">
        <p14:creationId xmlns:p14="http://schemas.microsoft.com/office/powerpoint/2010/main" val="1885708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58D255-18D9-4A4C-B4DF-ED26CA062485}" type="slidenum">
              <a:rPr lang="en-US" altLang="en-US" smtClean="0">
                <a:latin typeface="Arial" panose="020B0604020202020204" pitchFamily="34" charset="0"/>
                <a:ea typeface="MS PGothic" panose="020B0600070205080204" pitchFamily="34" charset="-128"/>
              </a:rPr>
              <a:pPr fontAlgn="base">
                <a:spcBef>
                  <a:spcPct val="0"/>
                </a:spcBef>
                <a:spcAft>
                  <a:spcPct val="0"/>
                </a:spcAft>
              </a:pPr>
              <a:t>11</a:t>
            </a:fld>
            <a:endParaRPr lang="en-US" altLang="en-US">
              <a:latin typeface="Arial" panose="020B0604020202020204" pitchFamily="34" charset="0"/>
              <a:ea typeface="MS PGothic" panose="020B0600070205080204" pitchFamily="34" charset="-128"/>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eaLnBrk="1" hangingPunct="1">
              <a:buFont typeface="Wingdings" panose="05000000000000000000" pitchFamily="2" charset="2"/>
              <a:buNone/>
            </a:pPr>
            <a:r>
              <a:rPr lang="en-US" altLang="en-US" dirty="0"/>
              <a:t>Talking Points:</a:t>
            </a:r>
          </a:p>
          <a:p>
            <a:pPr marL="171450" indent="-171450" eaLnBrk="1" hangingPunct="1">
              <a:buFont typeface="Wingdings" panose="05000000000000000000" pitchFamily="2" charset="2"/>
              <a:buChar char="Ø"/>
            </a:pPr>
            <a:r>
              <a:rPr lang="en-US" altLang="en-US" dirty="0"/>
              <a:t>These are the three major sections of strategies we will be learning about. The first part of this session we will be focusing on Recruitment. </a:t>
            </a:r>
            <a:endParaRPr lang="en-US" dirty="0"/>
          </a:p>
          <a:p>
            <a:pPr marL="171450" indent="-171450">
              <a:buFont typeface="Wingdings" panose="05000000000000000000" pitchFamily="2" charset="2"/>
              <a:buChar char="Ø"/>
            </a:pPr>
            <a:r>
              <a:rPr lang="en-US" altLang="en-US" dirty="0"/>
              <a:t>We do know that all these areas really do connect. And are depended on each other for success. Where an organization may be very strong in one area, they may have room for improvement in another.  </a:t>
            </a:r>
            <a:endParaRPr lang="en-US" dirty="0">
              <a:cs typeface="Calibri"/>
            </a:endParaRPr>
          </a:p>
          <a:p>
            <a:pPr marL="171450" indent="-171450" eaLnBrk="1" hangingPunct="1">
              <a:buFont typeface="Wingdings" panose="05000000000000000000" pitchFamily="2" charset="2"/>
              <a:buChar char="Ø"/>
            </a:pPr>
            <a:r>
              <a:rPr lang="en-US" altLang="en-US" i="0" dirty="0"/>
              <a:t>As you look at your data and your current strategies, this is our opportunity to support you in understanding where you can start</a:t>
            </a:r>
            <a:endParaRPr lang="en-US" altLang="en-US" i="0" dirty="0">
              <a:cs typeface="Calibri"/>
            </a:endParaRPr>
          </a:p>
          <a:p>
            <a:pPr marL="171450" indent="-171450" eaLnBrk="1" hangingPunct="1">
              <a:buFont typeface="Wingdings" panose="05000000000000000000" pitchFamily="2" charset="2"/>
              <a:buChar char="Ø"/>
            </a:pPr>
            <a:r>
              <a:rPr lang="en-US" altLang="en-US" i="0" dirty="0">
                <a:cs typeface="Calibri"/>
              </a:rPr>
              <a:t>During</a:t>
            </a:r>
            <a:r>
              <a:rPr lang="en-US" altLang="en-US" i="0" baseline="0" dirty="0">
                <a:cs typeface="Calibri"/>
              </a:rPr>
              <a:t> this session we will first be exploring recruitment strategies, including read recruitment strategy content</a:t>
            </a:r>
          </a:p>
          <a:p>
            <a:pPr marL="171450" indent="-171450" eaLnBrk="1" hangingPunct="1">
              <a:buFont typeface="Wingdings" panose="05000000000000000000" pitchFamily="2" charset="2"/>
              <a:buChar char="Ø"/>
            </a:pPr>
            <a:r>
              <a:rPr lang="en-US" altLang="en-US" i="0" baseline="0" dirty="0">
                <a:cs typeface="Calibri"/>
              </a:rPr>
              <a:t>Following the review of recruitment strategies, we will review selection strategies, including read selection strategy areas</a:t>
            </a:r>
          </a:p>
        </p:txBody>
      </p:sp>
    </p:spTree>
    <p:extLst>
      <p:ext uri="{BB962C8B-B14F-4D97-AF65-F5344CB8AC3E}">
        <p14:creationId xmlns:p14="http://schemas.microsoft.com/office/powerpoint/2010/main" val="11732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pPr marL="0" indent="0">
              <a:buFont typeface="Wingdings" panose="05000000000000000000" pitchFamily="2" charset="2"/>
              <a:buNone/>
            </a:pPr>
            <a:r>
              <a:rPr lang="en-US" b="0" i="0" dirty="0"/>
              <a:t>Transition Slide</a:t>
            </a:r>
          </a:p>
          <a:p>
            <a:pPr marL="0" indent="0">
              <a:buFont typeface="Wingdings" panose="05000000000000000000" pitchFamily="2" charset="2"/>
              <a:buNone/>
            </a:pPr>
            <a:endParaRPr lang="en-US" b="1" i="0" dirty="0"/>
          </a:p>
          <a:p>
            <a:pPr marL="0" indent="0">
              <a:buFont typeface="Wingdings" panose="05000000000000000000" pitchFamily="2" charset="2"/>
              <a:buNone/>
            </a:pPr>
            <a:r>
              <a:rPr lang="en-US" b="1" i="0" dirty="0"/>
              <a:t>Timing for this section (slides 12-14): 8-10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6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In the Self-Assessment workbook, page 10 allows you to review</a:t>
            </a:r>
            <a:r>
              <a:rPr lang="en-US" baseline="0" dirty="0"/>
              <a:t> the recruitment practices that your organization currently uses.</a:t>
            </a:r>
          </a:p>
          <a:p>
            <a:pPr marL="171450" indent="-171450">
              <a:buFont typeface="Wingdings" panose="05000000000000000000" pitchFamily="2" charset="2"/>
              <a:buChar char="Ø"/>
            </a:pPr>
            <a:r>
              <a:rPr lang="en-US" baseline="0" dirty="0"/>
              <a:t>The interventions that you are considering should be connected to your data. What data do you have that helps you make decisions on interventions?</a:t>
            </a:r>
          </a:p>
          <a:p>
            <a:pPr marL="171450" indent="-171450">
              <a:buFont typeface="Wingdings" panose="05000000000000000000" pitchFamily="2" charset="2"/>
              <a:buChar char="Ø"/>
            </a:pPr>
            <a:r>
              <a:rPr lang="en-US" baseline="0" dirty="0"/>
              <a:t>Other things that may influence the actions you decide to take are:</a:t>
            </a:r>
          </a:p>
          <a:p>
            <a:pPr marL="628650" lvl="1" indent="-171450">
              <a:buFont typeface="Wingdings" panose="05000000000000000000" pitchFamily="2" charset="2"/>
              <a:buChar char="Ø"/>
            </a:pPr>
            <a:r>
              <a:rPr lang="en-US" baseline="0" dirty="0"/>
              <a:t>The size of the organization</a:t>
            </a:r>
          </a:p>
          <a:p>
            <a:pPr marL="628650" lvl="1" indent="-171450">
              <a:buFont typeface="Wingdings" panose="05000000000000000000" pitchFamily="2" charset="2"/>
              <a:buChar char="Ø"/>
            </a:pPr>
            <a:r>
              <a:rPr lang="en-US" baseline="0" dirty="0"/>
              <a:t>Where the organization is located. If you have services in more than one location, you will need to consider those locations.</a:t>
            </a:r>
          </a:p>
          <a:p>
            <a:pPr marL="628650" lvl="1" indent="-171450">
              <a:buFont typeface="Wingdings" panose="05000000000000000000" pitchFamily="2" charset="2"/>
              <a:buChar char="Ø"/>
            </a:pPr>
            <a:r>
              <a:rPr lang="en-US" baseline="0" dirty="0"/>
              <a:t>Consider who your employees are. What is the profile of you best stayers?  Most successful staff members?</a:t>
            </a:r>
          </a:p>
        </p:txBody>
      </p:sp>
      <p:sp>
        <p:nvSpPr>
          <p:cNvPr id="4" name="Slide Number Placeholder 3"/>
          <p:cNvSpPr>
            <a:spLocks noGrp="1"/>
          </p:cNvSpPr>
          <p:nvPr>
            <p:ph type="sldNum" sz="quarter" idx="10"/>
          </p:nvPr>
        </p:nvSpPr>
        <p:spPr/>
        <p:txBody>
          <a:bodyPr/>
          <a:lstStyle/>
          <a:p>
            <a:fld id="{1794951F-DB89-46A0-8245-A40C626A4F19}" type="slidenum">
              <a:rPr lang="en-US" smtClean="0"/>
              <a:t>13</a:t>
            </a:fld>
            <a:endParaRPr lang="en-US"/>
          </a:p>
        </p:txBody>
      </p:sp>
    </p:spTree>
    <p:extLst>
      <p:ext uri="{BB962C8B-B14F-4D97-AF65-F5344CB8AC3E}">
        <p14:creationId xmlns:p14="http://schemas.microsoft.com/office/powerpoint/2010/main" val="1035861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r>
              <a:rPr lang="en-US" dirty="0"/>
              <a:t>Talking Points: </a:t>
            </a:r>
            <a:endParaRPr lang="en-US" baseline="0" dirty="0"/>
          </a:p>
          <a:p>
            <a:pPr marL="171450" indent="-171450">
              <a:buFont typeface="Wingdings" panose="05000000000000000000" pitchFamily="2" charset="2"/>
              <a:buChar char="Ø"/>
            </a:pPr>
            <a:r>
              <a:rPr lang="en-US" dirty="0"/>
              <a:t>Again, page 10 of your Self-Assessment workbook allows you to examine</a:t>
            </a:r>
            <a:r>
              <a:rPr lang="en-US" baseline="0" dirty="0"/>
              <a:t> your current recruitment practices. We’ll go through page 10 now. </a:t>
            </a:r>
            <a:r>
              <a:rPr lang="en-US" i="1" baseline="0" dirty="0"/>
              <a:t>Note: read each question and allow time for participants to answer in their workbook. If time, see optional 10 minute activity below. </a:t>
            </a:r>
            <a:endParaRPr lang="en-US" baseline="0" dirty="0"/>
          </a:p>
          <a:p>
            <a:pPr marL="171450" indent="-171450">
              <a:buFont typeface="Wingdings" panose="05000000000000000000" pitchFamily="2" charset="2"/>
              <a:buChar char="Ø"/>
            </a:pPr>
            <a:r>
              <a:rPr lang="en-US" baseline="0" dirty="0"/>
              <a:t>Do you know where your DSPs are being recruited from and what recruitment strategies you are already using? </a:t>
            </a:r>
            <a:endParaRPr lang="en-US" dirty="0"/>
          </a:p>
          <a:p>
            <a:pPr marL="171450" indent="-171450">
              <a:buFont typeface="Wingdings" panose="05000000000000000000" pitchFamily="2" charset="2"/>
              <a:buChar char="Ø"/>
            </a:pPr>
            <a:r>
              <a:rPr lang="en-US" dirty="0"/>
              <a:t>When you look at your</a:t>
            </a:r>
            <a:r>
              <a:rPr lang="en-US" baseline="0" dirty="0"/>
              <a:t> scores, are you doing more than you realized? </a:t>
            </a:r>
          </a:p>
          <a:p>
            <a:pPr marL="171450" indent="-171450">
              <a:buFont typeface="Wingdings" panose="05000000000000000000" pitchFamily="2" charset="2"/>
              <a:buChar char="Ø"/>
            </a:pPr>
            <a:r>
              <a:rPr lang="en-US" baseline="0" dirty="0"/>
              <a:t>Do you see areas that you may want to explore more?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a:t>
            </a:r>
          </a:p>
          <a:p>
            <a:pPr marL="0" indent="0">
              <a:buFont typeface="Wingdings" panose="05000000000000000000" pitchFamily="2" charset="2"/>
              <a:buNone/>
            </a:pPr>
            <a:r>
              <a:rPr lang="en-US" i="1" baseline="0" dirty="0"/>
              <a:t>If time: Can allow time for participants to fill out page 10-11 in the workbook and facilitate discussion in small groups.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74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pPr marL="0" indent="0">
              <a:buFont typeface="Wingdings" panose="05000000000000000000" pitchFamily="2" charset="2"/>
              <a:buNone/>
            </a:pPr>
            <a:r>
              <a:rPr lang="en-US" b="0" i="0" dirty="0"/>
              <a:t>Transition Slide</a:t>
            </a:r>
          </a:p>
          <a:p>
            <a:pPr marL="0" indent="0">
              <a:buFont typeface="Wingdings" panose="05000000000000000000" pitchFamily="2" charset="2"/>
              <a:buNone/>
            </a:pPr>
            <a:r>
              <a:rPr lang="en-US" b="1" i="0" dirty="0"/>
              <a:t>Timing (slides 15-27): 15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140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a:t>
            </a:r>
          </a:p>
          <a:p>
            <a:r>
              <a:rPr lang="en-US" dirty="0"/>
              <a:t>Let’s take a quick </a:t>
            </a:r>
            <a:r>
              <a:rPr lang="x-none" dirty="0"/>
              <a:t>poll. </a:t>
            </a:r>
            <a:r>
              <a:rPr lang="en-US" dirty="0"/>
              <a:t> - you can pick</a:t>
            </a:r>
            <a:r>
              <a:rPr lang="en-US" baseline="0" dirty="0"/>
              <a:t> multiple answers. Your answer are anonymous. </a:t>
            </a:r>
            <a:r>
              <a:rPr lang="en-US" i="1" baseline="0" dirty="0"/>
              <a:t>Read slide.</a:t>
            </a:r>
            <a:endParaRPr lang="en-US" i="1" dirty="0"/>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a:t>
            </a:r>
          </a:p>
          <a:p>
            <a:r>
              <a:rPr lang="en-US" i="1" dirty="0"/>
              <a:t>In</a:t>
            </a:r>
            <a:r>
              <a:rPr lang="en-US" i="1" baseline="0" dirty="0"/>
              <a:t> debrief poll, review results.</a:t>
            </a:r>
          </a:p>
          <a:p>
            <a:pPr marL="171450" indent="-171450">
              <a:buFont typeface="Wingdings" panose="05000000000000000000" pitchFamily="2" charset="2"/>
              <a:buChar char="Ø"/>
            </a:pPr>
            <a:r>
              <a:rPr lang="en-US" i="1" baseline="0" dirty="0"/>
              <a:t>Ask: Anything surprise or jump out at you – spend no more than 3 minutes on this-watch/resist the deep dive conversation; if people picked other, ask if they will share what that strategy is. </a:t>
            </a:r>
          </a:p>
          <a:p>
            <a:pPr marL="0" indent="0">
              <a:buFont typeface="Wingdings" panose="05000000000000000000" pitchFamily="2" charset="2"/>
              <a:buNone/>
            </a:pPr>
            <a:r>
              <a:rPr lang="en-US" i="1" baseline="0" dirty="0"/>
              <a:t>Talking point</a:t>
            </a:r>
            <a:endParaRPr lang="en-US" baseline="0" dirty="0"/>
          </a:p>
          <a:p>
            <a:pPr marL="171450" indent="-171450">
              <a:buFont typeface="Wingdings" panose="05000000000000000000" pitchFamily="2" charset="2"/>
              <a:buChar char="Ø"/>
            </a:pPr>
            <a:r>
              <a:rPr lang="en-US" baseline="0" dirty="0"/>
              <a:t>Next, we are going to start to take a closer look at these strategies, starting with Public Service Announcements, or PSAs.</a:t>
            </a:r>
          </a:p>
          <a:p>
            <a:endParaRPr lang="en-US" baseline="0" dirty="0"/>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16</a:t>
            </a:fld>
            <a:endParaRPr lang="en-US"/>
          </a:p>
        </p:txBody>
      </p:sp>
    </p:spTree>
    <p:extLst>
      <p:ext uri="{BB962C8B-B14F-4D97-AF65-F5344CB8AC3E}">
        <p14:creationId xmlns:p14="http://schemas.microsoft.com/office/powerpoint/2010/main" val="64846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We</a:t>
            </a:r>
            <a:r>
              <a:rPr lang="en-US" baseline="0" dirty="0"/>
              <a:t> are gong to start with Recruitment strategies</a:t>
            </a:r>
          </a:p>
          <a:p>
            <a:pPr marL="171450" indent="-171450">
              <a:buFont typeface="Wingdings" panose="05000000000000000000" pitchFamily="2" charset="2"/>
              <a:buChar char="Ø"/>
            </a:pPr>
            <a:r>
              <a:rPr lang="en-US" baseline="0" dirty="0"/>
              <a:t>Recruitment isn’t an activity that stands alone; it is part of an organization’s marketing plan.</a:t>
            </a:r>
          </a:p>
          <a:p>
            <a:pPr marL="171450" indent="-171450">
              <a:buFont typeface="Wingdings" panose="05000000000000000000" pitchFamily="2" charset="2"/>
              <a:buChar char="Ø"/>
            </a:pPr>
            <a:r>
              <a:rPr lang="en-US" baseline="0" dirty="0"/>
              <a:t>Today we are going to take a closer look at effective marketing strategies that you see on the screen.</a:t>
            </a:r>
            <a:endParaRPr lang="en-US" sz="1200" dirty="0">
              <a:latin typeface="Arial" panose="020B0604020202020204" pitchFamily="34" charset="0"/>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17</a:t>
            </a:fld>
            <a:endParaRPr lang="en-US"/>
          </a:p>
        </p:txBody>
      </p:sp>
    </p:spTree>
    <p:extLst>
      <p:ext uri="{BB962C8B-B14F-4D97-AF65-F5344CB8AC3E}">
        <p14:creationId xmlns:p14="http://schemas.microsoft.com/office/powerpoint/2010/main" val="1414272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We often discover that people do not know what it means to be a DSP. They may not even understand that supporting people to live a full life in their community is a real job.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 public service announcement is a way to spread the word about DSPs </a:t>
            </a:r>
            <a:r>
              <a:rPr lang="en-US" baseline="0" dirty="0"/>
              <a:t>to a larger audience</a:t>
            </a:r>
            <a:r>
              <a:rPr lang="en-US" dirty="0"/>
              <a:t>. </a:t>
            </a:r>
          </a:p>
          <a:p>
            <a:pPr marL="171450" indent="-171450">
              <a:buFont typeface="Wingdings" panose="05000000000000000000" pitchFamily="2" charset="2"/>
              <a:buChar char="Ø"/>
            </a:pPr>
            <a:r>
              <a:rPr lang="en-US" dirty="0"/>
              <a:t>Let’s explore further how a PSA could support you in your recruitment efforts by looking at steps 2 and 3.</a:t>
            </a:r>
          </a:p>
        </p:txBody>
      </p:sp>
      <p:sp>
        <p:nvSpPr>
          <p:cNvPr id="4" name="Slide Number Placeholder 3"/>
          <p:cNvSpPr>
            <a:spLocks noGrp="1"/>
          </p:cNvSpPr>
          <p:nvPr>
            <p:ph type="sldNum" sz="quarter" idx="5"/>
          </p:nvPr>
        </p:nvSpPr>
        <p:spPr/>
        <p:txBody>
          <a:bodyPr/>
          <a:lstStyle/>
          <a:p>
            <a:fld id="{C940E140-93E8-471F-9349-F0BB6098DEA7}" type="slidenum">
              <a:rPr lang="en-US" smtClean="0"/>
              <a:t>18</a:t>
            </a:fld>
            <a:endParaRPr lang="en-US"/>
          </a:p>
        </p:txBody>
      </p:sp>
    </p:spTree>
    <p:extLst>
      <p:ext uri="{BB962C8B-B14F-4D97-AF65-F5344CB8AC3E}">
        <p14:creationId xmlns:p14="http://schemas.microsoft.com/office/powerpoint/2010/main" val="3631217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Wingdings" panose="05000000000000000000" pitchFamily="2" charset="2"/>
              <a:buNone/>
            </a:pPr>
            <a:r>
              <a:rPr lang="en-US" b="0" dirty="0"/>
              <a:t>Talking Points:</a:t>
            </a:r>
          </a:p>
          <a:p>
            <a:pPr marL="171450" lvl="0" indent="-171450">
              <a:buFont typeface="Wingdings" panose="05000000000000000000" pitchFamily="2" charset="2"/>
              <a:buChar char="Ø"/>
            </a:pPr>
            <a:r>
              <a:rPr lang="en-US" b="0" dirty="0"/>
              <a:t>PSAs for recruitment marketing are targeted on recruitment</a:t>
            </a:r>
            <a:r>
              <a:rPr lang="en-US" b="0" baseline="0" dirty="0"/>
              <a:t> and are designed to attract potential new employees. </a:t>
            </a:r>
            <a:r>
              <a:rPr lang="x-none" dirty="0"/>
              <a:t>When you think about your recrutment opportunites what is t</a:t>
            </a:r>
            <a:r>
              <a:rPr lang="en-US" dirty="0"/>
              <a:t>he</a:t>
            </a:r>
            <a:r>
              <a:rPr lang="x-none" dirty="0"/>
              <a:t> messaging that you </a:t>
            </a:r>
            <a:r>
              <a:rPr lang="en-US" dirty="0"/>
              <a:t>would</a:t>
            </a:r>
            <a:r>
              <a:rPr lang="en-US" baseline="0" dirty="0"/>
              <a:t> like</a:t>
            </a:r>
            <a:r>
              <a:rPr lang="x-none" dirty="0"/>
              <a:t> to get out</a:t>
            </a:r>
            <a:r>
              <a:rPr lang="en-US" dirty="0"/>
              <a:t> </a:t>
            </a:r>
            <a:r>
              <a:rPr lang="x-none" dirty="0"/>
              <a:t>for the potential employees to know?</a:t>
            </a:r>
            <a:endParaRPr lang="en-US" dirty="0"/>
          </a:p>
          <a:p>
            <a:pPr marL="628650" lvl="1" indent="-171450">
              <a:buFont typeface="Wingdings" panose="05000000000000000000" pitchFamily="2" charset="2"/>
              <a:buChar char="Ø"/>
            </a:pPr>
            <a:r>
              <a:rPr lang="x-none" dirty="0"/>
              <a:t>How are you communicating the role </a:t>
            </a:r>
            <a:r>
              <a:rPr lang="en-US" dirty="0"/>
              <a:t>of a DSP?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Are you letting people</a:t>
            </a:r>
            <a:r>
              <a:rPr lang="en-US" baseline="0" dirty="0"/>
              <a:t> know about your employment opportunities?</a:t>
            </a:r>
            <a:endParaRPr lang="x-none" dirty="0"/>
          </a:p>
          <a:p>
            <a:pPr marL="628650" lvl="1" indent="-171450">
              <a:buFont typeface="Wingdings" panose="05000000000000000000" pitchFamily="2" charset="2"/>
              <a:buChar char="Ø"/>
            </a:pPr>
            <a:r>
              <a:rPr lang="en-US" dirty="0"/>
              <a:t>Are you communicating it </a:t>
            </a:r>
            <a:r>
              <a:rPr lang="x-none" dirty="0"/>
              <a:t>in a positive way that brings awarness to the broader public</a:t>
            </a:r>
            <a:r>
              <a:rPr lang="en-US" dirty="0"/>
              <a:t>?</a:t>
            </a:r>
            <a:r>
              <a:rPr lang="x-none" dirty="0"/>
              <a:t> </a:t>
            </a:r>
            <a:r>
              <a:rPr lang="en-US" dirty="0"/>
              <a:t>Are you celebrating the profession? Some</a:t>
            </a:r>
            <a:r>
              <a:rPr lang="en-US" baseline="0" dirty="0"/>
              <a:t> organizations </a:t>
            </a:r>
            <a:r>
              <a:rPr lang="en-US" dirty="0"/>
              <a:t>use PSAs as</a:t>
            </a:r>
            <a:r>
              <a:rPr lang="en-US" baseline="0" dirty="0"/>
              <a:t> a marketing tool during DSP Recognition week in September.</a:t>
            </a:r>
            <a:endParaRPr lang="en-US" dirty="0"/>
          </a:p>
          <a:p>
            <a:pPr marL="171450" lvl="0" indent="-171450">
              <a:buFont typeface="Wingdings" panose="05000000000000000000" pitchFamily="2" charset="2"/>
              <a:buChar char="Ø"/>
            </a:pPr>
            <a:r>
              <a:rPr lang="en-US" dirty="0"/>
              <a:t>On the other hand, s</a:t>
            </a:r>
            <a:r>
              <a:rPr lang="en-US" b="0" dirty="0"/>
              <a:t>ome</a:t>
            </a:r>
            <a:r>
              <a:rPr lang="en-US" b="0" baseline="0" dirty="0"/>
              <a:t> PSAs are used to</a:t>
            </a:r>
            <a:r>
              <a:rPr lang="en-US" dirty="0"/>
              <a:t> get the word out about who you are and what you do as an organization.</a:t>
            </a:r>
          </a:p>
          <a:p>
            <a:pPr marL="628650" lvl="1" indent="-171450">
              <a:buFont typeface="Wingdings" panose="05000000000000000000" pitchFamily="2" charset="2"/>
              <a:buChar char="Ø"/>
            </a:pPr>
            <a:r>
              <a:rPr lang="en-US" dirty="0"/>
              <a:t>It can raise awareness of a specific initiative you are proud of or want to share with your community.  </a:t>
            </a:r>
          </a:p>
          <a:p>
            <a:pPr marL="628650" lvl="1" indent="-171450">
              <a:buFont typeface="Wingdings" panose="05000000000000000000" pitchFamily="2" charset="2"/>
              <a:buChar char="Ø"/>
            </a:pPr>
            <a:r>
              <a:rPr lang="en-US" dirty="0"/>
              <a:t>The message lets the public</a:t>
            </a:r>
            <a:r>
              <a:rPr lang="en-US" baseline="0" dirty="0"/>
              <a:t> know what is important to you.</a:t>
            </a:r>
            <a:endParaRPr lang="en-US" sz="1200" b="0" i="0" kern="1200" dirty="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19</a:t>
            </a:fld>
            <a:endParaRPr lang="en-US"/>
          </a:p>
        </p:txBody>
      </p:sp>
    </p:spTree>
    <p:extLst>
      <p:ext uri="{BB962C8B-B14F-4D97-AF65-F5344CB8AC3E}">
        <p14:creationId xmlns:p14="http://schemas.microsoft.com/office/powerpoint/2010/main" val="186133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Action – Record as desired</a:t>
            </a:r>
          </a:p>
          <a:p>
            <a:pPr marL="0" indent="0" rtl="0" fontAlgn="base">
              <a:buFont typeface="Wingdings" panose="05000000000000000000" pitchFamily="2" charset="2"/>
              <a:buNone/>
            </a:pPr>
            <a:r>
              <a:rPr lang="en-US" sz="1200" b="1" i="0" u="none" strike="noStrike" kern="1200" dirty="0">
                <a:solidFill>
                  <a:schemeClr val="tx1"/>
                </a:solidFill>
                <a:effectLst/>
                <a:latin typeface="+mn-lt"/>
                <a:ea typeface="+mn-ea"/>
                <a:cs typeface="+mn-cs"/>
              </a:rPr>
              <a:t>Timing for Intro/Welcome (slides 2-9): 10-15 minutes</a:t>
            </a:r>
          </a:p>
          <a:p>
            <a:pPr marL="0" indent="0" rtl="0" fontAlgn="base">
              <a:buFont typeface="Wingdings" panose="05000000000000000000" pitchFamily="2" charset="2"/>
              <a:buNone/>
            </a:pPr>
            <a:r>
              <a:rPr lang="en-US" sz="1200" b="0" i="0" u="none" strike="noStrike" kern="1200" dirty="0">
                <a:solidFill>
                  <a:schemeClr val="tx1"/>
                </a:solidFill>
                <a:effectLst/>
                <a:latin typeface="+mn-lt"/>
                <a:ea typeface="+mn-ea"/>
                <a:cs typeface="+mn-cs"/>
              </a:rPr>
              <a:t>Talking points</a:t>
            </a: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Welcome to session # in our QuILTSS Initiative kickoff workshop series</a:t>
            </a:r>
            <a:r>
              <a:rPr lang="en-US" sz="1200" b="1"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My name is xx and I am a xx with the Institute on Community Integration at the University of Minnesota. I am here today</a:t>
            </a:r>
            <a:r>
              <a:rPr lang="en-US" sz="1200" b="0" i="0" u="none" strike="noStrike" kern="1200" baseline="0" dirty="0">
                <a:solidFill>
                  <a:schemeClr val="tx1"/>
                </a:solidFill>
                <a:effectLst/>
                <a:latin typeface="+mn-lt"/>
                <a:ea typeface="+mn-ea"/>
                <a:cs typeface="+mn-cs"/>
              </a:rPr>
              <a:t> with my colleagues from the University of MN, __________ and ________________. The Regional Coaches from Tennessee ____________________ and ___________________.</a:t>
            </a:r>
            <a:endParaRPr lang="en-US" sz="1200" b="0" i="0" u="none" strike="noStrike" kern="1200" dirty="0">
              <a:solidFill>
                <a:schemeClr val="tx1"/>
              </a:solidFill>
              <a:effectLst/>
              <a:latin typeface="+mn-lt"/>
              <a:ea typeface="+mn-ea"/>
              <a:cs typeface="+mn-cs"/>
            </a:endParaRPr>
          </a:p>
          <a:p>
            <a:pPr marL="628650" lvl="1"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Thank you so much for joining us today. During today’s session we will talk about some retention strategies. </a:t>
            </a: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If</a:t>
            </a:r>
            <a:r>
              <a:rPr lang="en-US" sz="1200" b="0" i="1" u="none" strike="noStrike" kern="1200" baseline="0" dirty="0">
                <a:solidFill>
                  <a:schemeClr val="tx1"/>
                </a:solidFill>
                <a:effectLst/>
                <a:latin typeface="+mn-lt"/>
                <a:ea typeface="+mn-ea"/>
                <a:cs typeface="+mn-cs"/>
              </a:rPr>
              <a:t> being recorded: </a:t>
            </a:r>
            <a:r>
              <a:rPr lang="en-US" sz="1200" b="0" i="0" u="none" strike="noStrike" kern="1200" dirty="0">
                <a:solidFill>
                  <a:schemeClr val="tx1"/>
                </a:solidFill>
                <a:effectLst/>
                <a:latin typeface="+mn-lt"/>
                <a:ea typeface="+mn-ea"/>
                <a:cs typeface="+mn-cs"/>
              </a:rPr>
              <a:t>This webinar is currently being recorded. We will send the recording to you if you would like to view again or share with others</a:t>
            </a:r>
            <a:r>
              <a:rPr lang="en-US" sz="1200" b="0" i="0" u="none" strike="noStrike" kern="1200" baseline="0" dirty="0">
                <a:solidFill>
                  <a:schemeClr val="tx1"/>
                </a:solidFill>
                <a:effectLst/>
                <a:latin typeface="+mn-lt"/>
                <a:ea typeface="+mn-ea"/>
                <a:cs typeface="+mn-cs"/>
              </a:rPr>
              <a:t> in your organization. </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104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 choose to show either slide 20 or slide 21. Talking points are identical.</a:t>
            </a:r>
          </a:p>
          <a:p>
            <a:pPr marL="0" indent="0">
              <a:buFont typeface="Wingdings" panose="05000000000000000000" pitchFamily="2" charset="2"/>
              <a:buNone/>
            </a:pPr>
            <a:r>
              <a:rPr lang="en-US" i="0" dirty="0"/>
              <a:t>Talking Points:</a:t>
            </a:r>
          </a:p>
          <a:p>
            <a:pPr marL="171450" indent="-171450">
              <a:buFont typeface="Wingdings" panose="05000000000000000000" pitchFamily="2" charset="2"/>
              <a:buChar char="Ø"/>
            </a:pPr>
            <a:r>
              <a:rPr lang="en-US" dirty="0"/>
              <a:t>A PSA </a:t>
            </a:r>
            <a:r>
              <a:rPr lang="x-none" dirty="0"/>
              <a:t>helps people understa</a:t>
            </a:r>
            <a:r>
              <a:rPr lang="en-US" dirty="0"/>
              <a:t>n</a:t>
            </a:r>
            <a:r>
              <a:rPr lang="x-none" dirty="0"/>
              <a:t>d a specific concept.  </a:t>
            </a:r>
          </a:p>
          <a:p>
            <a:pPr marL="171450" indent="-171450">
              <a:buFont typeface="Wingdings" panose="05000000000000000000" pitchFamily="2" charset="2"/>
              <a:buChar char="Ø"/>
            </a:pPr>
            <a:r>
              <a:rPr lang="x-none" dirty="0"/>
              <a:t>For those of you who used to watch </a:t>
            </a:r>
            <a:r>
              <a:rPr lang="en-US" dirty="0"/>
              <a:t>Saturday</a:t>
            </a:r>
            <a:r>
              <a:rPr lang="x-none" dirty="0"/>
              <a:t> morning cartoons</a:t>
            </a:r>
            <a:r>
              <a:rPr lang="en-US" dirty="0"/>
              <a:t>,</a:t>
            </a:r>
            <a:r>
              <a:rPr lang="en-US" baseline="0" dirty="0"/>
              <a:t> </a:t>
            </a:r>
            <a:r>
              <a:rPr lang="x-none" dirty="0"/>
              <a:t>you may remember the G.I Joe cartoon.  </a:t>
            </a:r>
            <a:endParaRPr lang="en-US" dirty="0"/>
          </a:p>
          <a:p>
            <a:pPr marL="628650" lvl="1" indent="-171450">
              <a:buFont typeface="Wingdings" panose="05000000000000000000" pitchFamily="2" charset="2"/>
              <a:buChar char="Ø"/>
            </a:pPr>
            <a:r>
              <a:rPr lang="en-US" dirty="0"/>
              <a:t>A</a:t>
            </a:r>
            <a:r>
              <a:rPr lang="x-none" dirty="0"/>
              <a:t>t the end of each episode there was a segment called “Knowi</a:t>
            </a:r>
            <a:r>
              <a:rPr lang="en-US" dirty="0"/>
              <a:t>ng</a:t>
            </a:r>
            <a:r>
              <a:rPr lang="x-none" dirty="0"/>
              <a:t> is half the battl</a:t>
            </a:r>
            <a:r>
              <a:rPr lang="en-US" dirty="0"/>
              <a:t>e</a:t>
            </a:r>
            <a:r>
              <a:rPr lang="x-none" dirty="0"/>
              <a:t>.” Th</a:t>
            </a:r>
            <a:r>
              <a:rPr lang="en-US" dirty="0"/>
              <a:t>is</a:t>
            </a:r>
            <a:r>
              <a:rPr lang="x-none" dirty="0"/>
              <a:t> is an example of a type of PSA.  The goal </a:t>
            </a:r>
            <a:r>
              <a:rPr lang="en-US" dirty="0"/>
              <a:t>of the GI PSA </a:t>
            </a:r>
            <a:r>
              <a:rPr lang="x-none" dirty="0"/>
              <a:t>was to help </a:t>
            </a:r>
            <a:r>
              <a:rPr lang="en-US" dirty="0"/>
              <a:t>c</a:t>
            </a:r>
            <a:r>
              <a:rPr lang="x-none" dirty="0"/>
              <a:t>hildren </a:t>
            </a:r>
            <a:r>
              <a:rPr lang="en-US" dirty="0"/>
              <a:t>navigate out of some sort of difficult situation. This type of PSA is focusing on resources that children could</a:t>
            </a:r>
            <a:r>
              <a:rPr lang="en-US" baseline="0" dirty="0"/>
              <a:t> use or a</a:t>
            </a:r>
            <a:r>
              <a:rPr lang="en-US" dirty="0"/>
              <a:t>ctions</a:t>
            </a:r>
            <a:r>
              <a:rPr lang="en-US" baseline="0" dirty="0"/>
              <a:t> that </a:t>
            </a:r>
            <a:r>
              <a:rPr lang="en-US" dirty="0"/>
              <a:t>children could take.  </a:t>
            </a:r>
          </a:p>
          <a:p>
            <a:pPr marL="628650" lvl="1" indent="-171450">
              <a:buFont typeface="Wingdings" panose="05000000000000000000" pitchFamily="2" charset="2"/>
              <a:buChar char="Ø"/>
            </a:pPr>
            <a:r>
              <a:rPr lang="en-US" dirty="0"/>
              <a:t>The second example,</a:t>
            </a:r>
            <a:r>
              <a:rPr lang="en-US" baseline="0" dirty="0"/>
              <a:t> “Click it or Ticket,” </a:t>
            </a:r>
            <a:r>
              <a:rPr lang="en-US" dirty="0"/>
              <a:t>is a PSA we have probably all seen many times. It’s a PSA to provide information about a law or stature change</a:t>
            </a:r>
            <a:r>
              <a:rPr lang="en-US" baseline="0" dirty="0"/>
              <a:t> that the public needs to know. </a:t>
            </a:r>
          </a:p>
          <a:p>
            <a:pPr marL="628650" lvl="1" indent="-171450">
              <a:buFont typeface="Wingdings" panose="05000000000000000000" pitchFamily="2" charset="2"/>
              <a:buChar char="Ø"/>
            </a:pPr>
            <a:r>
              <a:rPr lang="en-US" dirty="0"/>
              <a:t>And the third example, I am sure you can all appreciate it’s the correct way display your Tennessee Tristar.  </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Also known as </a:t>
            </a:r>
            <a:r>
              <a:rPr lang="en-US" sz="1200" b="1" i="0" kern="1200" dirty="0">
                <a:solidFill>
                  <a:schemeClr val="tx1"/>
                </a:solidFill>
                <a:effectLst/>
                <a:latin typeface="+mn-lt"/>
                <a:ea typeface="+mn-ea"/>
                <a:cs typeface="+mn-cs"/>
              </a:rPr>
              <a:t>public service</a:t>
            </a:r>
            <a:r>
              <a:rPr lang="en-US" sz="1200" b="0" i="0" kern="1200" dirty="0">
                <a:solidFill>
                  <a:schemeClr val="tx1"/>
                </a:solidFill>
                <a:effectLst/>
                <a:latin typeface="+mn-lt"/>
                <a:ea typeface="+mn-ea"/>
                <a:cs typeface="+mn-cs"/>
              </a:rPr>
              <a:t> ads, examples of issues covered in these </a:t>
            </a:r>
            <a:r>
              <a:rPr lang="en-US" sz="1200" b="1" i="0" kern="1200" dirty="0">
                <a:solidFill>
                  <a:schemeClr val="tx1"/>
                </a:solidFill>
                <a:effectLst/>
                <a:latin typeface="+mn-lt"/>
                <a:ea typeface="+mn-ea"/>
                <a:cs typeface="+mn-cs"/>
              </a:rPr>
              <a:t>announcements</a:t>
            </a:r>
            <a:r>
              <a:rPr lang="en-US" sz="1200" b="0" i="0" kern="1200" dirty="0">
                <a:solidFill>
                  <a:schemeClr val="tx1"/>
                </a:solidFill>
                <a:effectLst/>
                <a:latin typeface="+mn-lt"/>
                <a:ea typeface="+mn-ea"/>
                <a:cs typeface="+mn-cs"/>
              </a:rPr>
              <a:t> include drinking and driving, texting and driving, drug addiction, and safe sex. PSAs are found anywhere traditional ads can be seen, including on television and radio, outdoor and online media, direct mail, and in print. </a:t>
            </a:r>
            <a:r>
              <a:rPr lang="x-none" dirty="0"/>
              <a:t>A PSA is a message to </a:t>
            </a:r>
            <a:r>
              <a:rPr lang="en-US" dirty="0"/>
              <a:t>a </a:t>
            </a:r>
            <a:r>
              <a:rPr lang="x-none" dirty="0"/>
              <a:t>larger </a:t>
            </a:r>
            <a:r>
              <a:rPr lang="en-US" dirty="0"/>
              <a:t>announce – the </a:t>
            </a:r>
            <a:r>
              <a:rPr lang="x-none" dirty="0"/>
              <a:t>publi</a:t>
            </a:r>
            <a:r>
              <a:rPr lang="en-US" dirty="0"/>
              <a:t>c. </a:t>
            </a:r>
          </a:p>
          <a:p>
            <a:pPr marL="628650" lvl="1" indent="-171450">
              <a:buFont typeface="Wingdings" panose="05000000000000000000" pitchFamily="2" charset="2"/>
              <a:buChar char="Ø"/>
            </a:pPr>
            <a:r>
              <a:rPr lang="en-US" dirty="0"/>
              <a:t>By reaching a broader</a:t>
            </a:r>
            <a:r>
              <a:rPr lang="en-US" baseline="0" dirty="0"/>
              <a:t> audience you increase your chances of having more people apply. </a:t>
            </a:r>
          </a:p>
          <a:p>
            <a:pPr marL="628650" lvl="1" indent="-171450">
              <a:buFont typeface="Wingdings" panose="05000000000000000000" pitchFamily="2" charset="2"/>
              <a:buChar char="Ø"/>
            </a:pPr>
            <a:r>
              <a:rPr lang="en-US" baseline="0" dirty="0"/>
              <a:t>Maybe it reaches a recent immigrant who is searching for a career and who weren’t aware that this type of work exists. </a:t>
            </a:r>
          </a:p>
          <a:p>
            <a:pPr marL="628650" lvl="1" indent="-171450">
              <a:buFont typeface="Wingdings" panose="05000000000000000000" pitchFamily="2" charset="2"/>
              <a:buChar char="Ø"/>
            </a:pPr>
            <a:r>
              <a:rPr lang="en-US" baseline="0" dirty="0"/>
              <a:t>Or perhaps someone’s parent or grandparent may see it, who then encourages their child or grandchild to apply because they think it would be a good fit. </a:t>
            </a:r>
          </a:p>
          <a:p>
            <a:pPr marL="628650" lvl="1" indent="-171450">
              <a:buFont typeface="Wingdings" panose="05000000000000000000" pitchFamily="2" charset="2"/>
              <a:buChar char="Ø"/>
            </a:pPr>
            <a:r>
              <a:rPr lang="en-US" baseline="0" dirty="0"/>
              <a:t>The key is that the PSA reaches a lot of people that you may not have realized could be interested or could influence others to apply. </a:t>
            </a:r>
            <a:endParaRPr lang="en-US" dirty="0"/>
          </a:p>
        </p:txBody>
      </p:sp>
      <p:sp>
        <p:nvSpPr>
          <p:cNvPr id="4" name="Slide Number Placeholder 3"/>
          <p:cNvSpPr>
            <a:spLocks noGrp="1"/>
          </p:cNvSpPr>
          <p:nvPr>
            <p:ph type="sldNum" sz="quarter" idx="5"/>
          </p:nvPr>
        </p:nvSpPr>
        <p:spPr/>
        <p:txBody>
          <a:bodyPr/>
          <a:lstStyle/>
          <a:p>
            <a:fld id="{C940E140-93E8-471F-9349-F0BB6098DEA7}" type="slidenum">
              <a:rPr lang="en-US" smtClean="0"/>
              <a:t>20</a:t>
            </a:fld>
            <a:endParaRPr lang="en-US"/>
          </a:p>
        </p:txBody>
      </p:sp>
    </p:spTree>
    <p:extLst>
      <p:ext uri="{BB962C8B-B14F-4D97-AF65-F5344CB8AC3E}">
        <p14:creationId xmlns:p14="http://schemas.microsoft.com/office/powerpoint/2010/main" val="3796521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 Choose to show either slide 20 or slide 21. Talking points are identical.</a:t>
            </a:r>
          </a:p>
          <a:p>
            <a:pPr marL="0" indent="0">
              <a:buFont typeface="Wingdings" panose="05000000000000000000" pitchFamily="2" charset="2"/>
              <a:buNone/>
            </a:pPr>
            <a:r>
              <a:rPr lang="en-US" i="0" dirty="0"/>
              <a:t>Talking Points:</a:t>
            </a:r>
          </a:p>
          <a:p>
            <a:pPr marL="171450" indent="-171450">
              <a:buFont typeface="Wingdings" panose="05000000000000000000" pitchFamily="2" charset="2"/>
              <a:buChar char="Ø"/>
            </a:pPr>
            <a:r>
              <a:rPr lang="en-US" dirty="0"/>
              <a:t>A PSA </a:t>
            </a:r>
            <a:r>
              <a:rPr lang="x-none" dirty="0"/>
              <a:t>helps people understa</a:t>
            </a:r>
            <a:r>
              <a:rPr lang="en-US" dirty="0"/>
              <a:t>n</a:t>
            </a:r>
            <a:r>
              <a:rPr lang="x-none" dirty="0"/>
              <a:t>d a specific concept.  </a:t>
            </a:r>
          </a:p>
          <a:p>
            <a:pPr marL="171450" indent="-171450">
              <a:buFont typeface="Wingdings" panose="05000000000000000000" pitchFamily="2" charset="2"/>
              <a:buChar char="Ø"/>
            </a:pPr>
            <a:r>
              <a:rPr lang="x-none" dirty="0"/>
              <a:t>For those of you who used to watch </a:t>
            </a:r>
            <a:r>
              <a:rPr lang="en-US" dirty="0"/>
              <a:t>Saturday</a:t>
            </a:r>
            <a:r>
              <a:rPr lang="x-none" dirty="0"/>
              <a:t> morning cartoons</a:t>
            </a:r>
            <a:r>
              <a:rPr lang="en-US" dirty="0"/>
              <a:t>,</a:t>
            </a:r>
            <a:r>
              <a:rPr lang="en-US" baseline="0" dirty="0"/>
              <a:t> </a:t>
            </a:r>
            <a:r>
              <a:rPr lang="x-none" dirty="0"/>
              <a:t>you may remember the G.I Joe cartoon.  </a:t>
            </a:r>
            <a:endParaRPr lang="en-US" dirty="0"/>
          </a:p>
          <a:p>
            <a:pPr marL="628650" lvl="1" indent="-171450">
              <a:buFont typeface="Wingdings" panose="05000000000000000000" pitchFamily="2" charset="2"/>
              <a:buChar char="Ø"/>
            </a:pPr>
            <a:r>
              <a:rPr lang="en-US" dirty="0"/>
              <a:t>A</a:t>
            </a:r>
            <a:r>
              <a:rPr lang="x-none" dirty="0"/>
              <a:t>t the end of each episode there was a segment called “Knowi</a:t>
            </a:r>
            <a:r>
              <a:rPr lang="en-US" dirty="0"/>
              <a:t>ng</a:t>
            </a:r>
            <a:r>
              <a:rPr lang="x-none" dirty="0"/>
              <a:t> is half the battl</a:t>
            </a:r>
            <a:r>
              <a:rPr lang="en-US" dirty="0"/>
              <a:t>e</a:t>
            </a:r>
            <a:r>
              <a:rPr lang="x-none" dirty="0"/>
              <a:t>.” Th</a:t>
            </a:r>
            <a:r>
              <a:rPr lang="en-US" dirty="0"/>
              <a:t>is</a:t>
            </a:r>
            <a:r>
              <a:rPr lang="x-none" dirty="0"/>
              <a:t> is an example of a type of PSA.  The goal </a:t>
            </a:r>
            <a:r>
              <a:rPr lang="en-US" dirty="0"/>
              <a:t>of the GI PSA </a:t>
            </a:r>
            <a:r>
              <a:rPr lang="x-none" dirty="0"/>
              <a:t>was to help </a:t>
            </a:r>
            <a:r>
              <a:rPr lang="en-US" dirty="0"/>
              <a:t>c</a:t>
            </a:r>
            <a:r>
              <a:rPr lang="x-none" dirty="0"/>
              <a:t>hildren </a:t>
            </a:r>
            <a:r>
              <a:rPr lang="en-US" dirty="0"/>
              <a:t>navigate out of some sort of difficult situation. This type of PSA is focusing on resources that children could</a:t>
            </a:r>
            <a:r>
              <a:rPr lang="en-US" baseline="0" dirty="0"/>
              <a:t> use or a</a:t>
            </a:r>
            <a:r>
              <a:rPr lang="en-US" dirty="0"/>
              <a:t>ctions</a:t>
            </a:r>
            <a:r>
              <a:rPr lang="en-US" baseline="0" dirty="0"/>
              <a:t> that </a:t>
            </a:r>
            <a:r>
              <a:rPr lang="en-US" dirty="0"/>
              <a:t>children could take.  </a:t>
            </a:r>
          </a:p>
          <a:p>
            <a:pPr marL="628650" lvl="1" indent="-171450">
              <a:buFont typeface="Wingdings" panose="05000000000000000000" pitchFamily="2" charset="2"/>
              <a:buChar char="Ø"/>
            </a:pPr>
            <a:r>
              <a:rPr lang="en-US" dirty="0"/>
              <a:t>The second example,</a:t>
            </a:r>
            <a:r>
              <a:rPr lang="en-US" baseline="0" dirty="0"/>
              <a:t> “Click it or Ticket,” </a:t>
            </a:r>
            <a:r>
              <a:rPr lang="en-US" dirty="0"/>
              <a:t>is a PSA we have probably all seen many times. It’s a PSA to provide information about a law or stature change</a:t>
            </a:r>
            <a:r>
              <a:rPr lang="en-US" baseline="0" dirty="0"/>
              <a:t> that the public needs to know. </a:t>
            </a:r>
          </a:p>
          <a:p>
            <a:pPr marL="628650" lvl="1" indent="-171450">
              <a:buFont typeface="Wingdings" panose="05000000000000000000" pitchFamily="2" charset="2"/>
              <a:buChar char="Ø"/>
            </a:pPr>
            <a:r>
              <a:rPr lang="en-US" dirty="0"/>
              <a:t>And the third example, I am sure you can all appreciate it’s the correct way display your Tennessee Tristar.  </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Also known as public service ads, examples of issues covered in these announcements include drinking and driving, texting and driving, drug addiction, and safe sex. PSAs are found anywhere traditional ads can be seen, including on television and radio, outdoor and online media, direct mail, and in print. </a:t>
            </a:r>
            <a:r>
              <a:rPr lang="x-none" dirty="0"/>
              <a:t>A PSA is a message to </a:t>
            </a:r>
            <a:r>
              <a:rPr lang="en-US" dirty="0"/>
              <a:t>a </a:t>
            </a:r>
            <a:r>
              <a:rPr lang="x-none" dirty="0"/>
              <a:t>larger </a:t>
            </a:r>
            <a:r>
              <a:rPr lang="en-US" dirty="0"/>
              <a:t>announce – the </a:t>
            </a:r>
            <a:r>
              <a:rPr lang="x-none" dirty="0"/>
              <a:t>publi</a:t>
            </a:r>
            <a:r>
              <a:rPr lang="en-US" dirty="0"/>
              <a:t>c. </a:t>
            </a:r>
          </a:p>
          <a:p>
            <a:pPr marL="628650" lvl="1" indent="-171450">
              <a:buFont typeface="Wingdings" panose="05000000000000000000" pitchFamily="2" charset="2"/>
              <a:buChar char="Ø"/>
            </a:pPr>
            <a:r>
              <a:rPr lang="en-US" dirty="0"/>
              <a:t>By reaching a broader</a:t>
            </a:r>
            <a:r>
              <a:rPr lang="en-US" baseline="0" dirty="0"/>
              <a:t> audience you increase your chances of having more people apply. </a:t>
            </a:r>
          </a:p>
          <a:p>
            <a:pPr marL="628650" lvl="1" indent="-171450">
              <a:buFont typeface="Wingdings" panose="05000000000000000000" pitchFamily="2" charset="2"/>
              <a:buChar char="Ø"/>
            </a:pPr>
            <a:r>
              <a:rPr lang="en-US" baseline="0" dirty="0"/>
              <a:t>Maybe it reaches a recent immigrant who is searching for a career and who weren’t aware that this type of work exists. </a:t>
            </a:r>
          </a:p>
          <a:p>
            <a:pPr marL="628650" lvl="1" indent="-171450">
              <a:buFont typeface="Wingdings" panose="05000000000000000000" pitchFamily="2" charset="2"/>
              <a:buChar char="Ø"/>
            </a:pPr>
            <a:r>
              <a:rPr lang="en-US" baseline="0" dirty="0"/>
              <a:t>Or perhaps someone’s parent or grandparent may see it, who then encourages their child or grandchild to apply because they think it would be a good fit. </a:t>
            </a:r>
          </a:p>
          <a:p>
            <a:pPr marL="628650" lvl="1" indent="-171450">
              <a:buFont typeface="Wingdings" panose="05000000000000000000" pitchFamily="2" charset="2"/>
              <a:buChar char="Ø"/>
            </a:pPr>
            <a:r>
              <a:rPr lang="en-US" baseline="0" dirty="0"/>
              <a:t>The key is that the PSA reaches a lot of people that you may not have realized could be interested or could influence others to apply. </a:t>
            </a:r>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21</a:t>
            </a:fld>
            <a:endParaRPr lang="en-US"/>
          </a:p>
        </p:txBody>
      </p:sp>
    </p:spTree>
    <p:extLst>
      <p:ext uri="{BB962C8B-B14F-4D97-AF65-F5344CB8AC3E}">
        <p14:creationId xmlns:p14="http://schemas.microsoft.com/office/powerpoint/2010/main" val="263491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0" kern="1200" dirty="0">
                <a:solidFill>
                  <a:schemeClr val="tx1"/>
                </a:solidFill>
                <a:effectLst/>
                <a:latin typeface="+mn-lt"/>
                <a:ea typeface="+mn-ea"/>
                <a:cs typeface="+mn-cs"/>
              </a:rPr>
              <a:t>Talking Points:</a:t>
            </a:r>
          </a:p>
          <a:p>
            <a:pPr marL="171450" indent="-171450">
              <a:buFont typeface="Wingdings" panose="05000000000000000000" pitchFamily="2" charset="2"/>
              <a:buChar char="Ø"/>
            </a:pPr>
            <a:r>
              <a:rPr lang="en-US" sz="1200" b="0" kern="1200" dirty="0">
                <a:solidFill>
                  <a:schemeClr val="tx1"/>
                </a:solidFill>
                <a:effectLst/>
                <a:latin typeface="+mn-lt"/>
                <a:ea typeface="+mn-ea"/>
                <a:cs typeface="+mn-cs"/>
              </a:rPr>
              <a:t>PSAs are Audio/Visual.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1" kern="1200" dirty="0">
                <a:solidFill>
                  <a:schemeClr val="tx1"/>
                </a:solidFill>
                <a:effectLst/>
                <a:latin typeface="+mn-lt"/>
                <a:ea typeface="+mn-ea"/>
                <a:cs typeface="+mn-cs"/>
              </a:rPr>
              <a:t>Read slide contents</a:t>
            </a:r>
          </a:p>
          <a:p>
            <a:pPr marL="171450" indent="-171450">
              <a:buFont typeface="Wingdings" panose="05000000000000000000" pitchFamily="2" charset="2"/>
              <a:buChar char="Ø"/>
            </a:pPr>
            <a:r>
              <a:rPr lang="en-US" sz="1200" b="0" kern="1200" baseline="0" dirty="0">
                <a:solidFill>
                  <a:schemeClr val="tx1"/>
                </a:solidFill>
                <a:effectLst/>
                <a:latin typeface="+mn-lt"/>
                <a:ea typeface="+mn-ea"/>
                <a:cs typeface="+mn-cs"/>
              </a:rPr>
              <a:t>They can be expensive to film. Consider how you might collaborate with other providers.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x-non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194864-0F35-45CC-8F0E-C9EAE6BBC7A4}" type="slidenum">
              <a:rPr lang="en-US" smtClean="0"/>
              <a:t>22</a:t>
            </a:fld>
            <a:endParaRPr lang="en-US"/>
          </a:p>
        </p:txBody>
      </p:sp>
    </p:spTree>
    <p:extLst>
      <p:ext uri="{BB962C8B-B14F-4D97-AF65-F5344CB8AC3E}">
        <p14:creationId xmlns:p14="http://schemas.microsoft.com/office/powerpoint/2010/main" val="2714842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0" kern="1200" baseline="0" dirty="0">
                <a:solidFill>
                  <a:schemeClr val="tx1"/>
                </a:solidFill>
                <a:effectLst/>
                <a:latin typeface="+mn-lt"/>
                <a:ea typeface="+mn-ea"/>
                <a:cs typeface="+mn-cs"/>
              </a:rPr>
              <a:t>Talking Points:</a:t>
            </a:r>
          </a:p>
          <a:p>
            <a:pPr marL="171450" indent="-171450">
              <a:buFont typeface="Wingdings" panose="05000000000000000000" pitchFamily="2" charset="2"/>
              <a:buChar char="Ø"/>
            </a:pPr>
            <a:r>
              <a:rPr lang="en-US" sz="1200" b="0" kern="1200" baseline="0" dirty="0">
                <a:solidFill>
                  <a:schemeClr val="tx1"/>
                </a:solidFill>
                <a:effectLst/>
                <a:latin typeface="+mn-lt"/>
                <a:ea typeface="+mn-ea"/>
                <a:cs typeface="+mn-cs"/>
              </a:rPr>
              <a:t>Social Media is another powerful tool to use to each a broader audience.</a:t>
            </a:r>
          </a:p>
          <a:p>
            <a:pPr marL="628650" lvl="1" indent="-171450">
              <a:buFont typeface="Wingdings" panose="05000000000000000000" pitchFamily="2" charset="2"/>
              <a:buChar char="Ø"/>
            </a:pPr>
            <a:r>
              <a:rPr lang="en-US" sz="1200" b="0" kern="1200" baseline="0" dirty="0">
                <a:solidFill>
                  <a:schemeClr val="tx1"/>
                </a:solidFill>
                <a:effectLst/>
                <a:latin typeface="+mn-lt"/>
                <a:ea typeface="+mn-ea"/>
                <a:cs typeface="+mn-cs"/>
              </a:rPr>
              <a:t>You could post the PSA on your website, your Facebook page, or other social media</a:t>
            </a:r>
          </a:p>
          <a:p>
            <a:pPr marL="628650" lvl="1" indent="-171450">
              <a:buFont typeface="Wingdings" panose="05000000000000000000" pitchFamily="2" charset="2"/>
              <a:buChar char="Ø"/>
            </a:pPr>
            <a:r>
              <a:rPr lang="en-US" sz="1200" b="0" kern="1200" baseline="0" dirty="0">
                <a:solidFill>
                  <a:schemeClr val="tx1"/>
                </a:solidFill>
                <a:effectLst/>
                <a:latin typeface="+mn-lt"/>
                <a:ea typeface="+mn-ea"/>
                <a:cs typeface="+mn-cs"/>
              </a:rPr>
              <a:t>You could send it out in an email blast and ask people to share it on their social media.</a:t>
            </a:r>
          </a:p>
        </p:txBody>
      </p:sp>
      <p:sp>
        <p:nvSpPr>
          <p:cNvPr id="4" name="Slide Number Placeholder 3"/>
          <p:cNvSpPr>
            <a:spLocks noGrp="1"/>
          </p:cNvSpPr>
          <p:nvPr>
            <p:ph type="sldNum" sz="quarter" idx="5"/>
          </p:nvPr>
        </p:nvSpPr>
        <p:spPr/>
        <p:txBody>
          <a:bodyPr/>
          <a:lstStyle/>
          <a:p>
            <a:fld id="{15194864-0F35-45CC-8F0E-C9EAE6BBC7A4}" type="slidenum">
              <a:rPr lang="en-US" smtClean="0"/>
              <a:t>23</a:t>
            </a:fld>
            <a:endParaRPr lang="en-US"/>
          </a:p>
        </p:txBody>
      </p:sp>
    </p:spTree>
    <p:extLst>
      <p:ext uri="{BB962C8B-B14F-4D97-AF65-F5344CB8AC3E}">
        <p14:creationId xmlns:p14="http://schemas.microsoft.com/office/powerpoint/2010/main" val="1401376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b="0" kern="1200" baseline="0" dirty="0">
                <a:solidFill>
                  <a:schemeClr val="tx1"/>
                </a:solidFill>
                <a:effectLst/>
                <a:latin typeface="+mn-lt"/>
                <a:ea typeface="+mn-ea"/>
                <a:cs typeface="+mn-cs"/>
              </a:rPr>
              <a:t>Talking Points:</a:t>
            </a:r>
          </a:p>
          <a:p>
            <a:pPr marL="171450" indent="-171450">
              <a:buFont typeface="Wingdings" panose="05000000000000000000" pitchFamily="2" charset="2"/>
              <a:buChar char="Ø"/>
            </a:pPr>
            <a:r>
              <a:rPr lang="en-US" sz="1200" b="0" kern="1200" baseline="0" dirty="0">
                <a:solidFill>
                  <a:schemeClr val="tx1"/>
                </a:solidFill>
                <a:effectLst/>
                <a:latin typeface="+mn-lt"/>
                <a:ea typeface="+mn-ea"/>
                <a:cs typeface="+mn-cs"/>
              </a:rPr>
              <a:t>Use the PSA in everyday communications</a:t>
            </a:r>
          </a:p>
          <a:p>
            <a:pPr marL="628650" lvl="1" indent="-171450">
              <a:buFont typeface="Wingdings" panose="05000000000000000000" pitchFamily="2" charset="2"/>
              <a:buChar char="Ø"/>
            </a:pPr>
            <a:r>
              <a:rPr lang="en-US" sz="1200" b="0" kern="1200" baseline="0" dirty="0">
                <a:solidFill>
                  <a:schemeClr val="tx1"/>
                </a:solidFill>
                <a:effectLst/>
                <a:latin typeface="+mn-lt"/>
                <a:ea typeface="+mn-ea"/>
                <a:cs typeface="+mn-cs"/>
              </a:rPr>
              <a:t>You could send it out in an email blast.</a:t>
            </a:r>
          </a:p>
          <a:p>
            <a:pPr marL="628650" lvl="1" indent="-171450">
              <a:buFont typeface="Wingdings" panose="05000000000000000000" pitchFamily="2" charset="2"/>
              <a:buChar char="Ø"/>
            </a:pPr>
            <a:r>
              <a:rPr lang="en-US" sz="1200" b="0" kern="1200" baseline="0" dirty="0">
                <a:solidFill>
                  <a:schemeClr val="tx1"/>
                </a:solidFill>
                <a:effectLst/>
                <a:latin typeface="+mn-lt"/>
                <a:ea typeface="+mn-ea"/>
                <a:cs typeface="+mn-cs"/>
              </a:rPr>
              <a:t>You could add it to your signatures for everyone in the organization. </a:t>
            </a:r>
          </a:p>
          <a:p>
            <a:pPr marL="171450" indent="-171450">
              <a:buFont typeface="Wingdings" panose="05000000000000000000" pitchFamily="2" charset="2"/>
              <a:buChar char="Ø"/>
            </a:pPr>
            <a:r>
              <a:rPr lang="en-US" sz="1200" b="0" kern="1200" baseline="0" dirty="0">
                <a:solidFill>
                  <a:schemeClr val="tx1"/>
                </a:solidFill>
                <a:effectLst/>
                <a:latin typeface="+mn-lt"/>
                <a:ea typeface="+mn-ea"/>
                <a:cs typeface="+mn-cs"/>
              </a:rPr>
              <a:t>Can you think of other ways you can share a PSA? </a:t>
            </a:r>
            <a:r>
              <a:rPr lang="en-US" sz="1200" b="0" i="1" kern="1200" baseline="0" dirty="0">
                <a:solidFill>
                  <a:schemeClr val="tx1"/>
                </a:solidFill>
                <a:effectLst/>
                <a:latin typeface="+mn-lt"/>
                <a:ea typeface="+mn-ea"/>
                <a:cs typeface="+mn-cs"/>
              </a:rPr>
              <a:t>Can ask for responses in chat.</a:t>
            </a:r>
            <a:endParaRPr lang="en-US" sz="1200" b="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5194864-0F35-45CC-8F0E-C9EAE6BBC7A4}" type="slidenum">
              <a:rPr lang="en-US" smtClean="0"/>
              <a:t>24</a:t>
            </a:fld>
            <a:endParaRPr lang="en-US"/>
          </a:p>
        </p:txBody>
      </p:sp>
    </p:spTree>
    <p:extLst>
      <p:ext uri="{BB962C8B-B14F-4D97-AF65-F5344CB8AC3E}">
        <p14:creationId xmlns:p14="http://schemas.microsoft.com/office/powerpoint/2010/main" val="3277733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7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1450" indent="-171450">
              <a:buFont typeface="Wingdings" panose="05000000000000000000" pitchFamily="2" charset="2"/>
              <a:buChar char="Ø"/>
            </a:pPr>
            <a:r>
              <a:rPr lang="en-US" dirty="0"/>
              <a:t>We are going to take a moment to look at a couple PSAs that we developed for ANCOR,</a:t>
            </a:r>
            <a:r>
              <a:rPr lang="en-US" baseline="0" dirty="0"/>
              <a:t> that are free and available to you. </a:t>
            </a:r>
            <a:r>
              <a:rPr lang="en-US" dirty="0"/>
              <a:t>If you have tech savvy staff</a:t>
            </a:r>
            <a:r>
              <a:rPr lang="en-US" baseline="0" dirty="0"/>
              <a:t> member</a:t>
            </a:r>
            <a:r>
              <a:rPr lang="en-US" dirty="0"/>
              <a:t> you can add your own tag line or logo, and post</a:t>
            </a:r>
            <a:r>
              <a:rPr lang="en-US" baseline="0" dirty="0"/>
              <a:t> any of these on your</a:t>
            </a:r>
            <a:r>
              <a:rPr lang="en-US" dirty="0"/>
              <a:t> social media, or</a:t>
            </a:r>
            <a:r>
              <a:rPr lang="en-US" baseline="0" dirty="0"/>
              <a:t> </a:t>
            </a:r>
            <a:r>
              <a:rPr lang="en-US" dirty="0"/>
              <a:t>run the audio and video on local media stations</a:t>
            </a:r>
          </a:p>
          <a:p>
            <a:pPr marL="171450" indent="-171450">
              <a:buFont typeface="Wingdings" panose="05000000000000000000" pitchFamily="2" charset="2"/>
              <a:buChar char="Ø"/>
            </a:pPr>
            <a:r>
              <a:rPr lang="en-US" dirty="0"/>
              <a:t>PSAs</a:t>
            </a:r>
            <a:r>
              <a:rPr lang="en-US" baseline="0" dirty="0"/>
              <a:t> are usually 30-60 seconds long. </a:t>
            </a:r>
          </a:p>
          <a:p>
            <a:pPr marL="0" indent="0">
              <a:buFont typeface="Wingdings" panose="05000000000000000000" pitchFamily="2" charset="2"/>
              <a:buNone/>
            </a:pPr>
            <a:endParaRPr lang="en-US" i="1"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a:t>
            </a:r>
            <a:endParaRPr lang="en-US" i="1" baseline="0" dirty="0"/>
          </a:p>
          <a:p>
            <a:pPr marL="0" indent="0">
              <a:buFont typeface="Wingdings" panose="05000000000000000000" pitchFamily="2" charset="2"/>
              <a:buNone/>
            </a:pPr>
            <a:r>
              <a:rPr lang="en-US" i="1" baseline="0" dirty="0"/>
              <a:t>If there is enough time, show the clips. If not, post link in comments for later access.</a:t>
            </a:r>
            <a:endParaRPr lang="en-US" i="1" dirty="0"/>
          </a:p>
        </p:txBody>
      </p:sp>
      <p:sp>
        <p:nvSpPr>
          <p:cNvPr id="985" name="Google Shape;985;p7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25</a:t>
            </a:fld>
            <a:endParaRPr/>
          </a:p>
        </p:txBody>
      </p:sp>
    </p:spTree>
    <p:extLst>
      <p:ext uri="{BB962C8B-B14F-4D97-AF65-F5344CB8AC3E}">
        <p14:creationId xmlns:p14="http://schemas.microsoft.com/office/powerpoint/2010/main" val="2533197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PSAs can also be used to help the public to learn more about issues faced by the direct support workforce in order to garner advocacy for DSPs.</a:t>
            </a:r>
            <a:endParaRPr lang="x-non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The bFair2DirectCare campaign was launched in New York State to help raise awareness that DSPs need to be paid a living wage that reflects the costs of living in their area. Here are two types of PSAs that have been used by this campaign.</a:t>
            </a:r>
            <a:endParaRPr lang="x-none"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The Best Life Alliance is a group of advocates in Minnesota that are campaigning to increase wages and stop rate cuts that could further impede direct support jobs being filled.</a:t>
            </a:r>
          </a:p>
          <a:p>
            <a:pPr marL="628650" lvl="1" indent="-171450">
              <a:buFont typeface="Wingdings" panose="05000000000000000000" pitchFamily="2" charset="2"/>
              <a:buChar char="Ø"/>
            </a:pPr>
            <a:r>
              <a:rPr lang="en-US" sz="1200" kern="1200" dirty="0">
                <a:solidFill>
                  <a:schemeClr val="tx1"/>
                </a:solidFill>
                <a:effectLst/>
                <a:latin typeface="+mn-lt"/>
                <a:ea typeface="+mn-ea"/>
                <a:cs typeface="+mn-cs"/>
              </a:rPr>
              <a:t>MN </a:t>
            </a:r>
            <a:r>
              <a:rPr lang="en-US" sz="1200" u="sng" kern="1200" dirty="0">
                <a:solidFill>
                  <a:schemeClr val="tx1"/>
                </a:solidFill>
                <a:effectLst/>
                <a:latin typeface="+mn-lt"/>
                <a:ea typeface="+mn-ea"/>
                <a:cs typeface="+mn-cs"/>
                <a:hlinkClick r:id="rId3"/>
              </a:rPr>
              <a:t>Best Life Alliance</a:t>
            </a:r>
            <a:endParaRPr lang="en-US" sz="1200" u="sng" kern="1200" dirty="0">
              <a:solidFill>
                <a:schemeClr val="tx1"/>
              </a:solidFill>
              <a:effectLst/>
              <a:latin typeface="+mn-lt"/>
              <a:ea typeface="+mn-ea"/>
              <a:cs typeface="+mn-cs"/>
            </a:endParaRPr>
          </a:p>
          <a:p>
            <a:pPr marL="0" lvl="0" indent="0">
              <a:buFont typeface="Wingdings" panose="05000000000000000000" pitchFamily="2" charset="2"/>
              <a:buNone/>
            </a:pPr>
            <a:endParaRPr lang="en-US" sz="1200" i="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a:t>
            </a:r>
          </a:p>
          <a:p>
            <a:pPr marL="0" lvl="0" indent="0">
              <a:buFont typeface="Wingdings" panose="05000000000000000000" pitchFamily="2" charset="2"/>
              <a:buNone/>
            </a:pPr>
            <a:r>
              <a:rPr lang="en-US" sz="1200" i="1" u="none" kern="1200" dirty="0">
                <a:solidFill>
                  <a:schemeClr val="tx1"/>
                </a:solidFill>
                <a:effectLst/>
                <a:latin typeface="+mn-lt"/>
                <a:ea typeface="+mn-ea"/>
                <a:cs typeface="+mn-cs"/>
              </a:rPr>
              <a:t>Post links in chat.</a:t>
            </a:r>
          </a:p>
        </p:txBody>
      </p:sp>
      <p:sp>
        <p:nvSpPr>
          <p:cNvPr id="4" name="Slide Number Placeholder 3"/>
          <p:cNvSpPr>
            <a:spLocks noGrp="1"/>
          </p:cNvSpPr>
          <p:nvPr>
            <p:ph type="sldNum" sz="quarter" idx="5"/>
          </p:nvPr>
        </p:nvSpPr>
        <p:spPr/>
        <p:txBody>
          <a:bodyPr/>
          <a:lstStyle/>
          <a:p>
            <a:fld id="{C940E140-93E8-471F-9349-F0BB6098DEA7}" type="slidenum">
              <a:rPr lang="en-US" smtClean="0"/>
              <a:t>26</a:t>
            </a:fld>
            <a:endParaRPr lang="en-US"/>
          </a:p>
        </p:txBody>
      </p:sp>
    </p:spTree>
    <p:extLst>
      <p:ext uri="{BB962C8B-B14F-4D97-AF65-F5344CB8AC3E}">
        <p14:creationId xmlns:p14="http://schemas.microsoft.com/office/powerpoint/2010/main" val="3244210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For more information on PSAs you can watch the webinar that we did for Tennessee providers, by going to the website and looking in the toolkit for the PSA webinar. </a:t>
            </a:r>
          </a:p>
        </p:txBody>
      </p:sp>
      <p:sp>
        <p:nvSpPr>
          <p:cNvPr id="4" name="Slide Number Placeholder 3"/>
          <p:cNvSpPr>
            <a:spLocks noGrp="1"/>
          </p:cNvSpPr>
          <p:nvPr>
            <p:ph type="sldNum" sz="quarter" idx="10"/>
          </p:nvPr>
        </p:nvSpPr>
        <p:spPr/>
        <p:txBody>
          <a:bodyPr/>
          <a:lstStyle/>
          <a:p>
            <a:fld id="{1794951F-DB89-46A0-8245-A40C626A4F19}" type="slidenum">
              <a:rPr lang="en-US" smtClean="0"/>
              <a:t>27</a:t>
            </a:fld>
            <a:endParaRPr lang="en-US"/>
          </a:p>
        </p:txBody>
      </p:sp>
    </p:spTree>
    <p:extLst>
      <p:ext uri="{BB962C8B-B14F-4D97-AF65-F5344CB8AC3E}">
        <p14:creationId xmlns:p14="http://schemas.microsoft.com/office/powerpoint/2010/main" val="2507102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i="0" dirty="0"/>
              <a:t>Timing for this section (slides 28-33): 8 minutes</a:t>
            </a:r>
          </a:p>
          <a:p>
            <a:pPr marL="171450" indent="-171450">
              <a:buFont typeface="Wingdings" panose="05000000000000000000" pitchFamily="2" charset="2"/>
              <a:buChar char="Ø"/>
            </a:pPr>
            <a:r>
              <a:rPr lang="en-US" i="0" dirty="0"/>
              <a:t>Now let’s talk about targeted marketing.</a:t>
            </a:r>
            <a:endParaRPr lang="x-none" i="0" dirty="0"/>
          </a:p>
        </p:txBody>
      </p:sp>
      <p:sp>
        <p:nvSpPr>
          <p:cNvPr id="4" name="Slide Number Placeholder 3"/>
          <p:cNvSpPr>
            <a:spLocks noGrp="1"/>
          </p:cNvSpPr>
          <p:nvPr>
            <p:ph type="sldNum" sz="quarter" idx="5"/>
          </p:nvPr>
        </p:nvSpPr>
        <p:spPr/>
        <p:txBody>
          <a:bodyPr/>
          <a:lstStyle/>
          <a:p>
            <a:fld id="{C940E140-93E8-471F-9349-F0BB6098DEA7}" type="slidenum">
              <a:rPr lang="en-US" smtClean="0"/>
              <a:t>28</a:t>
            </a:fld>
            <a:endParaRPr lang="en-US"/>
          </a:p>
        </p:txBody>
      </p:sp>
    </p:spTree>
    <p:extLst>
      <p:ext uri="{BB962C8B-B14F-4D97-AF65-F5344CB8AC3E}">
        <p14:creationId xmlns:p14="http://schemas.microsoft.com/office/powerpoint/2010/main" val="1635340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When</a:t>
            </a:r>
            <a:r>
              <a:rPr lang="en-US" baseline="0" dirty="0"/>
              <a:t> you use targeted marketing to recruit new employees you: </a:t>
            </a:r>
          </a:p>
          <a:p>
            <a:pPr marL="171450" indent="-171450">
              <a:buFont typeface="Wingdings" panose="05000000000000000000" pitchFamily="2" charset="2"/>
              <a:buChar char="Ø"/>
            </a:pPr>
            <a:r>
              <a:rPr lang="en-US" baseline="0" dirty="0"/>
              <a:t>Focus on groups of people or people who live in geographic areas. For example: if you live in a college town you may focus on attracting college students from those universities. </a:t>
            </a:r>
          </a:p>
          <a:p>
            <a:pPr marL="171450" indent="-171450">
              <a:buFont typeface="Wingdings" panose="05000000000000000000" pitchFamily="2" charset="2"/>
              <a:buChar char="Ø"/>
            </a:pPr>
            <a:r>
              <a:rPr lang="en-US" baseline="0" dirty="0"/>
              <a:t>Do you know the characteristics of your best employees? </a:t>
            </a:r>
          </a:p>
          <a:p>
            <a:pPr marL="628650" lvl="1" indent="-171450">
              <a:buFont typeface="Wingdings" panose="05000000000000000000" pitchFamily="2" charset="2"/>
              <a:buChar char="Ø"/>
            </a:pPr>
            <a:r>
              <a:rPr lang="en-US" baseline="0" dirty="0"/>
              <a:t>Look for people like them. </a:t>
            </a:r>
          </a:p>
          <a:p>
            <a:pPr marL="628650" lvl="1" indent="-171450">
              <a:buFont typeface="Wingdings" panose="05000000000000000000" pitchFamily="2" charset="2"/>
              <a:buChar char="Ø"/>
            </a:pPr>
            <a:r>
              <a:rPr lang="en-US" baseline="0" dirty="0"/>
              <a:t>For example: your best employees might be people who were special education teachers from a certain community.  You may realize that they all knew each other outside of work and encouraged others to apply.</a:t>
            </a:r>
          </a:p>
          <a:p>
            <a:pPr marL="171450" indent="-171450">
              <a:buFont typeface="Wingdings" panose="05000000000000000000" pitchFamily="2" charset="2"/>
              <a:buChar char="Ø"/>
            </a:pPr>
            <a:r>
              <a:rPr lang="en-US" baseline="0" dirty="0"/>
              <a:t>Do you have a pipeline to draw from? </a:t>
            </a:r>
          </a:p>
          <a:p>
            <a:pPr marL="628650" lvl="1" indent="-171450">
              <a:buFont typeface="Wingdings" panose="05000000000000000000" pitchFamily="2" charset="2"/>
              <a:buChar char="Ø"/>
            </a:pPr>
            <a:r>
              <a:rPr lang="en-US" baseline="0" dirty="0"/>
              <a:t>Do you have relationships with high schools, colleges or summer camp who provider camp to kids and adults who receive services? These employees may make wonderful DSPs.</a:t>
            </a:r>
          </a:p>
          <a:p>
            <a:pPr marL="171450" indent="-171450">
              <a:buFont typeface="Wingdings" panose="05000000000000000000" pitchFamily="2" charset="2"/>
              <a:buChar char="Ø"/>
            </a:pPr>
            <a:r>
              <a:rPr lang="en-US" baseline="0" dirty="0"/>
              <a:t>Adjust the message about the job to entice or interest the group of people you want to work at your organization. Let’s look at some examples </a:t>
            </a:r>
            <a:r>
              <a:rPr lang="en-US" i="1" baseline="0" dirty="0"/>
              <a:t>(next slide).</a:t>
            </a:r>
            <a:endParaRPr lang="en-US" baseline="0" dirty="0"/>
          </a:p>
        </p:txBody>
      </p:sp>
      <p:sp>
        <p:nvSpPr>
          <p:cNvPr id="4" name="Slide Number Placeholder 3"/>
          <p:cNvSpPr>
            <a:spLocks noGrp="1"/>
          </p:cNvSpPr>
          <p:nvPr>
            <p:ph type="sldNum" sz="quarter" idx="10"/>
          </p:nvPr>
        </p:nvSpPr>
        <p:spPr/>
        <p:txBody>
          <a:bodyPr/>
          <a:lstStyle/>
          <a:p>
            <a:fld id="{F253B46A-D643-0A49-93D2-6742FCA04024}" type="slidenum">
              <a:rPr lang="en-US" smtClean="0"/>
              <a:t>29</a:t>
            </a:fld>
            <a:endParaRPr lang="en-US"/>
          </a:p>
        </p:txBody>
      </p:sp>
    </p:spTree>
    <p:extLst>
      <p:ext uri="{BB962C8B-B14F-4D97-AF65-F5344CB8AC3E}">
        <p14:creationId xmlns:p14="http://schemas.microsoft.com/office/powerpoint/2010/main" val="66320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aseline="0" dirty="0"/>
              <a:t>Talking points</a:t>
            </a:r>
          </a:p>
          <a:p>
            <a:pPr marL="171450" indent="-171450">
              <a:buFont typeface="Wingdings" panose="05000000000000000000" pitchFamily="2" charset="2"/>
              <a:buChar char="Ø"/>
            </a:pPr>
            <a:r>
              <a:rPr lang="en-US" baseline="0" dirty="0"/>
              <a:t>Today we are going to look at Recruitment and Selection strategies for DSPs. These are tools in the Workforce Toolkit. </a:t>
            </a:r>
          </a:p>
          <a:p>
            <a:pPr marL="171450" indent="-171450">
              <a:buFont typeface="Wingdings" panose="05000000000000000000" pitchFamily="2" charset="2"/>
              <a:buChar char="Ø"/>
            </a:pPr>
            <a:r>
              <a:rPr lang="en-US" baseline="0" dirty="0"/>
              <a:t>We will start with looking at recruitment and then move on to selections after our break. </a:t>
            </a:r>
          </a:p>
        </p:txBody>
      </p:sp>
      <p:sp>
        <p:nvSpPr>
          <p:cNvPr id="4" name="Slide Number Placeholder 3"/>
          <p:cNvSpPr>
            <a:spLocks noGrp="1"/>
          </p:cNvSpPr>
          <p:nvPr>
            <p:ph type="sldNum" sz="quarter" idx="10"/>
          </p:nvPr>
        </p:nvSpPr>
        <p:spPr/>
        <p:txBody>
          <a:bodyPr/>
          <a:lstStyle/>
          <a:p>
            <a:fld id="{487D6291-FB8F-4913-892F-08B16A588B0E}" type="slidenum">
              <a:rPr lang="en-US" smtClean="0"/>
              <a:t>3</a:t>
            </a:fld>
            <a:endParaRPr lang="en-US"/>
          </a:p>
        </p:txBody>
      </p:sp>
    </p:spTree>
    <p:extLst>
      <p:ext uri="{BB962C8B-B14F-4D97-AF65-F5344CB8AC3E}">
        <p14:creationId xmlns:p14="http://schemas.microsoft.com/office/powerpoint/2010/main" val="348537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6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These are some customizable targeted</a:t>
            </a:r>
            <a:r>
              <a:rPr lang="en-US" baseline="0" dirty="0"/>
              <a:t> marketing flyers that we designed for ANCOR and that are available on their website. They can be used for social media, electronic marketing as well as reproducible for printing.</a:t>
            </a:r>
          </a:p>
          <a:p>
            <a:pPr marL="171450" indent="-171450">
              <a:buFont typeface="Wingdings" panose="05000000000000000000" pitchFamily="2" charset="2"/>
              <a:buChar char="Ø"/>
            </a:pPr>
            <a:r>
              <a:rPr lang="en-US" dirty="0"/>
              <a:t>You can see the image and message is each one is geared towards</a:t>
            </a:r>
            <a:r>
              <a:rPr lang="en-US" baseline="0" dirty="0"/>
              <a:t> a little different audience. </a:t>
            </a:r>
          </a:p>
          <a:p>
            <a:pPr marL="628650" lvl="1" indent="-171450">
              <a:buFont typeface="Wingdings" panose="05000000000000000000" pitchFamily="2" charset="2"/>
              <a:buChar char="Ø"/>
            </a:pPr>
            <a:r>
              <a:rPr lang="en-US" baseline="0" dirty="0"/>
              <a:t>The flyer in the upper right corner is aiming toward a vet who is looking for a next step in their career path while the flyer in the lower right implies college students who are exploring different options. </a:t>
            </a:r>
          </a:p>
          <a:p>
            <a:endParaRPr lang="en-US" dirty="0"/>
          </a:p>
        </p:txBody>
      </p:sp>
      <p:sp>
        <p:nvSpPr>
          <p:cNvPr id="978" name="Google Shape;978;p6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30</a:t>
            </a:fld>
            <a:endParaRPr/>
          </a:p>
        </p:txBody>
      </p:sp>
    </p:spTree>
    <p:extLst>
      <p:ext uri="{BB962C8B-B14F-4D97-AF65-F5344CB8AC3E}">
        <p14:creationId xmlns:p14="http://schemas.microsoft.com/office/powerpoint/2010/main" val="1471742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 You </a:t>
            </a:r>
            <a:r>
              <a:rPr lang="en-US" i="1" baseline="0" dirty="0"/>
              <a:t>can use this slide, the previous slide, or both.</a:t>
            </a:r>
          </a:p>
          <a:p>
            <a:pPr marL="171450" indent="-171450">
              <a:buFont typeface="Wingdings" panose="05000000000000000000" pitchFamily="2" charset="2"/>
              <a:buChar char="Ø"/>
            </a:pPr>
            <a:r>
              <a:rPr lang="en-US" dirty="0"/>
              <a:t>These are some customizable targeted</a:t>
            </a:r>
            <a:r>
              <a:rPr lang="en-US" baseline="0" dirty="0"/>
              <a:t> marketing flyers that we designed for ANCOR and that are available on their website. They can be used for social media, electronic marketing as well as reproducible for printing.</a:t>
            </a:r>
          </a:p>
          <a:p>
            <a:pPr marL="171450" indent="-171450">
              <a:buFont typeface="Wingdings" panose="05000000000000000000" pitchFamily="2" charset="2"/>
              <a:buChar char="Ø"/>
            </a:pPr>
            <a:r>
              <a:rPr lang="en-US" dirty="0"/>
              <a:t>You can see the image and message is each one is geared towards</a:t>
            </a:r>
            <a:r>
              <a:rPr lang="en-US" baseline="0" dirty="0"/>
              <a:t> a little different audience. </a:t>
            </a:r>
          </a:p>
          <a:p>
            <a:pPr marL="628650" lvl="1" indent="-171450">
              <a:buFont typeface="Wingdings" panose="05000000000000000000" pitchFamily="2" charset="2"/>
              <a:buChar char="Ø"/>
            </a:pPr>
            <a:r>
              <a:rPr lang="en-US" baseline="0" dirty="0"/>
              <a:t>The flyer in the upper right corner is aiming toward a vet who is looking for a next step in their career path while the flyer in the lower right implies college students who are exploring different options. </a:t>
            </a:r>
          </a:p>
          <a:p>
            <a:pPr marL="171450" indent="-171450">
              <a:buFont typeface="Wingdings" panose="05000000000000000000" pitchFamily="2" charset="2"/>
              <a:buChar char="Ø"/>
            </a:pPr>
            <a:r>
              <a:rPr lang="en-US" baseline="0" dirty="0"/>
              <a:t>This is an example of mock of a design for a flyer. You can add your logo and contact information, change the photo or even the message. You can find them on the website. </a:t>
            </a:r>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31</a:t>
            </a:fld>
            <a:endParaRPr lang="en-US"/>
          </a:p>
        </p:txBody>
      </p:sp>
    </p:spTree>
    <p:extLst>
      <p:ext uri="{BB962C8B-B14F-4D97-AF65-F5344CB8AC3E}">
        <p14:creationId xmlns:p14="http://schemas.microsoft.com/office/powerpoint/2010/main" val="2802389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a:t>
            </a:r>
          </a:p>
          <a:p>
            <a:r>
              <a:rPr lang="en-US" b="0" dirty="0"/>
              <a:t>Talking points</a:t>
            </a:r>
          </a:p>
          <a:p>
            <a:r>
              <a:rPr lang="en-US" dirty="0"/>
              <a:t>Let’s take a quick </a:t>
            </a:r>
            <a:r>
              <a:rPr lang="x-none" dirty="0"/>
              <a:t>poll. </a:t>
            </a:r>
            <a:r>
              <a:rPr lang="en-US" dirty="0"/>
              <a:t> - you can pick</a:t>
            </a:r>
            <a:r>
              <a:rPr lang="en-US" baseline="0" dirty="0"/>
              <a:t> multiple answers. Your answer are anonymous. </a:t>
            </a:r>
            <a:r>
              <a:rPr lang="en-US" i="1" baseline="0" dirty="0"/>
              <a:t>Read slide.</a:t>
            </a:r>
            <a:endParaRPr lang="en-US" i="1" dirty="0"/>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Note:</a:t>
            </a:r>
          </a:p>
          <a:p>
            <a:r>
              <a:rPr lang="en-US" i="1" dirty="0"/>
              <a:t>In</a:t>
            </a:r>
            <a:r>
              <a:rPr lang="en-US" i="1" baseline="0" dirty="0"/>
              <a:t> debrief, review results.</a:t>
            </a:r>
          </a:p>
          <a:p>
            <a:r>
              <a:rPr lang="en-US" i="1" baseline="0" dirty="0"/>
              <a:t>Ask: Anything surprise or jump out at you – spend no more than 3 minutes on this-watch/resist the deep dive conversation</a:t>
            </a:r>
          </a:p>
        </p:txBody>
      </p:sp>
      <p:sp>
        <p:nvSpPr>
          <p:cNvPr id="4" name="Slide Number Placeholder 3"/>
          <p:cNvSpPr>
            <a:spLocks noGrp="1"/>
          </p:cNvSpPr>
          <p:nvPr>
            <p:ph type="sldNum" sz="quarter" idx="5"/>
          </p:nvPr>
        </p:nvSpPr>
        <p:spPr/>
        <p:txBody>
          <a:bodyPr/>
          <a:lstStyle/>
          <a:p>
            <a:fld id="{C940E140-93E8-471F-9349-F0BB6098DEA7}" type="slidenum">
              <a:rPr lang="en-US" smtClean="0"/>
              <a:t>32</a:t>
            </a:fld>
            <a:endParaRPr lang="en-US"/>
          </a:p>
        </p:txBody>
      </p:sp>
    </p:spTree>
    <p:extLst>
      <p:ext uri="{BB962C8B-B14F-4D97-AF65-F5344CB8AC3E}">
        <p14:creationId xmlns:p14="http://schemas.microsoft.com/office/powerpoint/2010/main" val="1348314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For more information on Targeted Marketing you can watch the webinar that we did for Tennessee providers, by going to the website and looking in the toolkit for the webinar. </a:t>
            </a:r>
          </a:p>
          <a:p>
            <a:endParaRPr lang="en-US" i="1" dirty="0"/>
          </a:p>
        </p:txBody>
      </p:sp>
      <p:sp>
        <p:nvSpPr>
          <p:cNvPr id="4" name="Slide Number Placeholder 3"/>
          <p:cNvSpPr>
            <a:spLocks noGrp="1"/>
          </p:cNvSpPr>
          <p:nvPr>
            <p:ph type="sldNum" sz="quarter" idx="10"/>
          </p:nvPr>
        </p:nvSpPr>
        <p:spPr/>
        <p:txBody>
          <a:bodyPr/>
          <a:lstStyle/>
          <a:p>
            <a:fld id="{1794951F-DB89-46A0-8245-A40C626A4F19}" type="slidenum">
              <a:rPr lang="en-US" smtClean="0"/>
              <a:t>33</a:t>
            </a:fld>
            <a:endParaRPr lang="en-US"/>
          </a:p>
        </p:txBody>
      </p:sp>
    </p:spTree>
    <p:extLst>
      <p:ext uri="{BB962C8B-B14F-4D97-AF65-F5344CB8AC3E}">
        <p14:creationId xmlns:p14="http://schemas.microsoft.com/office/powerpoint/2010/main" val="1127543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this section (slides 34-37): 6 minutes</a:t>
            </a:r>
          </a:p>
          <a:p>
            <a:pPr marL="171450" indent="-171450">
              <a:buFont typeface="Wingdings" panose="05000000000000000000" pitchFamily="2" charset="2"/>
              <a:buChar char="Ø"/>
            </a:pPr>
            <a:r>
              <a:rPr lang="en-US" dirty="0"/>
              <a:t>Now we will talk about hiring and referral bonuses as a potential strategy for you to choose.</a:t>
            </a:r>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34</a:t>
            </a:fld>
            <a:endParaRPr lang="en-US"/>
          </a:p>
        </p:txBody>
      </p:sp>
    </p:spTree>
    <p:extLst>
      <p:ext uri="{BB962C8B-B14F-4D97-AF65-F5344CB8AC3E}">
        <p14:creationId xmlns:p14="http://schemas.microsoft.com/office/powerpoint/2010/main" val="31141000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a:t>
            </a:r>
          </a:p>
          <a:p>
            <a:r>
              <a:rPr lang="en-US" b="0" dirty="0"/>
              <a:t>Talking points</a:t>
            </a:r>
          </a:p>
          <a:p>
            <a:r>
              <a:rPr lang="en-US" dirty="0"/>
              <a:t>Let’s take a quick </a:t>
            </a:r>
            <a:r>
              <a:rPr lang="x-none" dirty="0"/>
              <a:t>poll. </a:t>
            </a:r>
            <a:r>
              <a:rPr lang="en-US" i="1" baseline="0" dirty="0"/>
              <a:t>Read slide.</a:t>
            </a:r>
            <a:r>
              <a:rPr lang="en-US" dirty="0"/>
              <a:t> - Note that you should choose one answer from the options A-C and one answer from the options D-F</a:t>
            </a:r>
            <a:r>
              <a:rPr lang="en-US" baseline="0" dirty="0"/>
              <a:t>. If you don’t use recruitment/hiring bonuses, or you have another way of paying out recruitment/hiring bonuses, you can choose other or none as well. Your answer are anonymous. </a:t>
            </a:r>
            <a:endParaRPr lang="en-US" i="1" dirty="0"/>
          </a:p>
          <a:p>
            <a:endParaRPr lang="en-US" i="1"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Facilitor Note: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For more information on PSAs you can watch the webinar that we did for Tennessee providers, by going to the website and looking in the toolkit for the PSA webinar. </a:t>
            </a:r>
          </a:p>
          <a:p>
            <a:r>
              <a:rPr lang="en-US" i="1" dirty="0"/>
              <a:t>In</a:t>
            </a:r>
            <a:r>
              <a:rPr lang="en-US" i="1" baseline="0" dirty="0"/>
              <a:t> debrief poll, review results.</a:t>
            </a:r>
          </a:p>
          <a:p>
            <a:pPr marL="171450" indent="-171450">
              <a:buFont typeface="Wingdings" panose="05000000000000000000" pitchFamily="2" charset="2"/>
              <a:buChar char="Ø"/>
            </a:pPr>
            <a:r>
              <a:rPr lang="en-US" i="1" baseline="0" dirty="0"/>
              <a:t>Ask: Anything surprise or jump out at you – spend no more than 3 minutes on this-watch/resist the deep dive conversation</a:t>
            </a:r>
          </a:p>
          <a:p>
            <a:pPr marL="171450" indent="-171450">
              <a:buFont typeface="Wingdings" panose="05000000000000000000" pitchFamily="2" charset="2"/>
              <a:buChar char="Ø"/>
            </a:pPr>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35</a:t>
            </a:fld>
            <a:endParaRPr lang="en-US"/>
          </a:p>
        </p:txBody>
      </p:sp>
    </p:spTree>
    <p:extLst>
      <p:ext uri="{BB962C8B-B14F-4D97-AF65-F5344CB8AC3E}">
        <p14:creationId xmlns:p14="http://schemas.microsoft.com/office/powerpoint/2010/main" val="1457300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dirty="0"/>
              <a:t>A recruitment</a:t>
            </a:r>
            <a:r>
              <a:rPr lang="en-US" baseline="0" dirty="0"/>
              <a:t> or referral bonus and new hire bonus are two different tools. </a:t>
            </a:r>
          </a:p>
          <a:p>
            <a:pPr marL="171450" indent="-171450">
              <a:buFont typeface="Wingdings" panose="05000000000000000000" pitchFamily="2" charset="2"/>
              <a:buChar char="Ø"/>
            </a:pPr>
            <a:r>
              <a:rPr lang="en-US" baseline="0" dirty="0"/>
              <a:t>The recruitment or referral bonus is a pay incentive to existing employees for recruiting or referring a new hire.</a:t>
            </a:r>
          </a:p>
          <a:p>
            <a:pPr marL="628650" lvl="1" indent="-171450">
              <a:buFont typeface="Wingdings" panose="05000000000000000000" pitchFamily="2" charset="2"/>
              <a:buChar char="Ø"/>
            </a:pPr>
            <a:r>
              <a:rPr lang="en-US" baseline="0" dirty="0"/>
              <a:t>It is can be paid out in different intervals – One way to handle it is to pay out at the time of hire. </a:t>
            </a:r>
          </a:p>
          <a:p>
            <a:pPr marL="628650" lvl="1" indent="-171450">
              <a:buFont typeface="Wingdings" panose="05000000000000000000" pitchFamily="2" charset="2"/>
              <a:buChar char="Ø"/>
            </a:pPr>
            <a:r>
              <a:rPr lang="en-US" baseline="0" dirty="0"/>
              <a:t>Another way is to pay specific amounts at time of hire and again when the new employee hits their 6- and 12-month anniversary.  </a:t>
            </a:r>
          </a:p>
          <a:p>
            <a:pPr marL="628650" lvl="1" indent="-171450">
              <a:buFont typeface="Wingdings" panose="05000000000000000000" pitchFamily="2" charset="2"/>
              <a:buChar char="Ø"/>
            </a:pPr>
            <a:r>
              <a:rPr lang="en-US" baseline="0" dirty="0"/>
              <a:t>If you want employees to spread the word it is important that the recruitment bonus program is transparent and marketed on a regular basis. Be clear how much they will get paid and when and make it easy for the employee to cash in on the bonus. </a:t>
            </a:r>
          </a:p>
          <a:p>
            <a:pPr marL="171450" indent="-171450">
              <a:buFont typeface="Wingdings" panose="05000000000000000000" pitchFamily="2" charset="2"/>
              <a:buChar char="Ø"/>
            </a:pPr>
            <a:r>
              <a:rPr lang="en-US" baseline="0" dirty="0"/>
              <a:t>A New Hire bonus is paid to the new hire. </a:t>
            </a:r>
          </a:p>
          <a:p>
            <a:pPr marL="628650" lvl="1" indent="-171450">
              <a:buFont typeface="Wingdings" panose="05000000000000000000" pitchFamily="2" charset="2"/>
              <a:buChar char="Ø"/>
            </a:pPr>
            <a:r>
              <a:rPr lang="en-US" baseline="0" dirty="0"/>
              <a:t>The ideas is that you want to entice them to come and work for your organization and not someone else. </a:t>
            </a:r>
          </a:p>
          <a:p>
            <a:pPr marL="628650" lvl="1" indent="-171450">
              <a:buFont typeface="Wingdings" panose="05000000000000000000" pitchFamily="2" charset="2"/>
              <a:buChar char="Ø"/>
            </a:pPr>
            <a:r>
              <a:rPr lang="en-US" baseline="0" dirty="0"/>
              <a:t>Know what your competitor is offering for a  new hiring bonus – make yours more attractive.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Some organization also give bonuses to a new hire when the person reaches certain milestones such as completing or onboarding, 6- or 12-month anniversary.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This employee should also be in good standing with the organization at the time. </a:t>
            </a:r>
          </a:p>
        </p:txBody>
      </p:sp>
      <p:sp>
        <p:nvSpPr>
          <p:cNvPr id="4" name="Slide Number Placeholder 3"/>
          <p:cNvSpPr>
            <a:spLocks noGrp="1"/>
          </p:cNvSpPr>
          <p:nvPr>
            <p:ph type="sldNum" sz="quarter" idx="10"/>
          </p:nvPr>
        </p:nvSpPr>
        <p:spPr/>
        <p:txBody>
          <a:bodyPr/>
          <a:lstStyle/>
          <a:p>
            <a:fld id="{487D6291-FB8F-4913-892F-08B16A588B0E}" type="slidenum">
              <a:rPr lang="en-US" smtClean="0"/>
              <a:t>36</a:t>
            </a:fld>
            <a:endParaRPr lang="en-US"/>
          </a:p>
        </p:txBody>
      </p:sp>
    </p:spTree>
    <p:extLst>
      <p:ext uri="{BB962C8B-B14F-4D97-AF65-F5344CB8AC3E}">
        <p14:creationId xmlns:p14="http://schemas.microsoft.com/office/powerpoint/2010/main" val="2671160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For more information on Hiring and Referral Bonus you can watch the webinar that we did for Tennessee providers, by going to the website and looking in the toolkit for the webinar. </a:t>
            </a:r>
          </a:p>
        </p:txBody>
      </p:sp>
      <p:sp>
        <p:nvSpPr>
          <p:cNvPr id="4" name="Slide Number Placeholder 3"/>
          <p:cNvSpPr>
            <a:spLocks noGrp="1"/>
          </p:cNvSpPr>
          <p:nvPr>
            <p:ph type="sldNum" sz="quarter" idx="10"/>
          </p:nvPr>
        </p:nvSpPr>
        <p:spPr/>
        <p:txBody>
          <a:bodyPr/>
          <a:lstStyle/>
          <a:p>
            <a:fld id="{1794951F-DB89-46A0-8245-A40C626A4F19}" type="slidenum">
              <a:rPr lang="en-US" smtClean="0"/>
              <a:t>37</a:t>
            </a:fld>
            <a:endParaRPr lang="en-US"/>
          </a:p>
        </p:txBody>
      </p:sp>
    </p:spTree>
    <p:extLst>
      <p:ext uri="{BB962C8B-B14F-4D97-AF65-F5344CB8AC3E}">
        <p14:creationId xmlns:p14="http://schemas.microsoft.com/office/powerpoint/2010/main" val="1939959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38-42): 5-6 minutes</a:t>
            </a:r>
          </a:p>
          <a:p>
            <a:pPr marL="171450" indent="-171450">
              <a:buFont typeface="Wingdings" panose="05000000000000000000" pitchFamily="2" charset="2"/>
              <a:buChar char="Ø"/>
            </a:pPr>
            <a:r>
              <a:rPr lang="en-US" dirty="0"/>
              <a:t>Now let’s talk about recruitment sources.</a:t>
            </a:r>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38</a:t>
            </a:fld>
            <a:endParaRPr lang="en-US"/>
          </a:p>
        </p:txBody>
      </p:sp>
    </p:spTree>
    <p:extLst>
      <p:ext uri="{BB962C8B-B14F-4D97-AF65-F5344CB8AC3E}">
        <p14:creationId xmlns:p14="http://schemas.microsoft.com/office/powerpoint/2010/main" val="1602037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rgbClr val="000000"/>
                </a:solidFill>
                <a:latin typeface="Arial"/>
                <a:ea typeface="Arial"/>
                <a:cs typeface="Arial"/>
                <a:sym typeface="Arial"/>
              </a:rPr>
              <a:t>39</a:t>
            </a:fld>
            <a:endParaRPr lang="en-US" sz="1200" b="0" i="0" u="none" strike="noStrike" cap="none" baseline="0">
              <a:solidFill>
                <a:srgbClr val="000000"/>
              </a:solidFill>
              <a:latin typeface="Arial"/>
              <a:ea typeface="Arial"/>
              <a:cs typeface="Arial"/>
              <a:sym typeface="Arial"/>
            </a:endParaRPr>
          </a:p>
        </p:txBody>
      </p:sp>
      <p:sp>
        <p:nvSpPr>
          <p:cNvPr id="400" name="Shape 400"/>
          <p:cNvSpPr>
            <a:spLocks noGrp="1" noRot="1" noChangeAspect="1"/>
          </p:cNvSpPr>
          <p:nvPr>
            <p:ph type="sldImg" idx="2"/>
          </p:nvPr>
        </p:nvSpPr>
        <p:spPr>
          <a:xfrm>
            <a:off x="393700" y="692150"/>
            <a:ext cx="6072188" cy="341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401" name="Shape 401"/>
          <p:cNvSpPr txBox="1">
            <a:spLocks noGrp="1"/>
          </p:cNvSpPr>
          <p:nvPr>
            <p:ph type="body" idx="1"/>
          </p:nvPr>
        </p:nvSpPr>
        <p:spPr>
          <a:xfrm>
            <a:off x="914400" y="4343400"/>
            <a:ext cx="5029199" cy="4114800"/>
          </a:xfrm>
          <a:prstGeom prst="rect">
            <a:avLst/>
          </a:prstGeom>
          <a:noFill/>
          <a:ln>
            <a:noFill/>
          </a:ln>
        </p:spPr>
        <p:txBody>
          <a:bodyPr lIns="90475" tIns="44425" rIns="90475" bIns="44425" anchor="t" anchorCtr="0">
            <a:noAutofit/>
          </a:bodyPr>
          <a:lstStyle/>
          <a:p>
            <a:pPr marL="0" marR="0" lvl="0" indent="0" algn="l" rtl="0">
              <a:spcBef>
                <a:spcPts val="0"/>
              </a:spcBef>
              <a:buSzPct val="25000"/>
              <a:buFont typeface="Wingdings" panose="05000000000000000000" pitchFamily="2" charset="2"/>
              <a:buNone/>
            </a:pPr>
            <a:r>
              <a:rPr lang="en-US" sz="1800" b="0" i="0" u="none" strike="noStrike" cap="none" baseline="0" dirty="0"/>
              <a:t>Talking Points:</a:t>
            </a:r>
          </a:p>
          <a:p>
            <a:pPr marL="285750" marR="0" lvl="0" indent="-285750" algn="l" rtl="0">
              <a:spcBef>
                <a:spcPts val="0"/>
              </a:spcBef>
              <a:buSzPct val="25000"/>
              <a:buFont typeface="Wingdings" panose="05000000000000000000" pitchFamily="2" charset="2"/>
              <a:buChar char="Ø"/>
            </a:pPr>
            <a:r>
              <a:rPr lang="en-US" sz="1800" b="0" i="0" u="none" strike="noStrike" cap="none" baseline="0" dirty="0"/>
              <a:t>If you are looking at broadening your recruitment sources, remember to look at what’s right in front of you.  think of all the people connected to your organizations who are assets in your recruitment process. These are the people who know the people you provide support to and your organization best. Word of mouth of often the very best advertiser because people who really know the job encourage others who would be good “fits” to apply. </a:t>
            </a:r>
          </a:p>
          <a:p>
            <a:pPr marL="285750" marR="0" lvl="0" indent="-285750" algn="l" rtl="0">
              <a:spcBef>
                <a:spcPts val="0"/>
              </a:spcBef>
              <a:buSzPct val="25000"/>
              <a:buFont typeface="Wingdings" panose="05000000000000000000" pitchFamily="2" charset="2"/>
              <a:buChar char="Ø"/>
            </a:pPr>
            <a:r>
              <a:rPr lang="en-US" sz="1800" b="0" i="0" u="none" strike="noStrike" cap="none" baseline="0" dirty="0"/>
              <a:t>Post all jobs internally as well as externally. </a:t>
            </a:r>
          </a:p>
          <a:p>
            <a:pPr marL="285750" marR="0" lvl="0" indent="-285750" algn="l" rtl="0">
              <a:spcBef>
                <a:spcPts val="0"/>
              </a:spcBef>
              <a:buSzPct val="25000"/>
              <a:buFont typeface="Wingdings" panose="05000000000000000000" pitchFamily="2" charset="2"/>
              <a:buChar char="Ø"/>
            </a:pPr>
            <a:r>
              <a:rPr lang="en-US" sz="1800" b="0" i="0" u="none" strike="noStrike" cap="none" baseline="0" dirty="0"/>
              <a:t>Develop a recruiting card that you give to everyone that has information about your organization on it and who to contact if interested in employment or volunteering with the people who accept services or on a committee or board.</a:t>
            </a:r>
          </a:p>
        </p:txBody>
      </p:sp>
    </p:spTree>
    <p:extLst>
      <p:ext uri="{BB962C8B-B14F-4D97-AF65-F5344CB8AC3E}">
        <p14:creationId xmlns:p14="http://schemas.microsoft.com/office/powerpoint/2010/main" val="337724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Some of us are used to working on Zoom in a group, while others are less familiar. </a:t>
            </a:r>
          </a:p>
          <a:p>
            <a:pPr marL="174708" indent="-174708">
              <a:buFont typeface="Wingdings" panose="05000000000000000000" pitchFamily="2" charset="2"/>
              <a:buChar char="Ø"/>
            </a:pPr>
            <a:r>
              <a:rPr lang="en-US" dirty="0"/>
              <a:t>Please keep your microphone on mute when you’re not speaking today to help reduce background noise. When you’re in breakout groups, feel free to unmute and discuss the topic within your group.</a:t>
            </a:r>
            <a:r>
              <a:rPr lang="en-US" baseline="0" dirty="0"/>
              <a:t> If you are able, w</a:t>
            </a:r>
            <a:r>
              <a:rPr lang="en-US" dirty="0"/>
              <a:t>e’d appreciate it if you keep your video on today. Its important for all of us to be able to see and get to know one another in these meetings. We understand if you need to shut off your video for a few moments if you need to step away, but please turn your video back on when you return.</a:t>
            </a:r>
          </a:p>
          <a:p>
            <a:pPr marL="174708" indent="-174708" fontAlgn="base">
              <a:buFont typeface="Wingdings" panose="05000000000000000000" pitchFamily="2" charset="2"/>
              <a:buChar char="Ø"/>
            </a:pPr>
            <a:r>
              <a:rPr lang="en-US" dirty="0"/>
              <a:t>When you logged into Zoom today, you might have typed in a name for yourself. To help us get to know one another, we ask you to rename yourself with this information on your screen:</a:t>
            </a:r>
          </a:p>
          <a:p>
            <a:pPr marL="640594" lvl="1" indent="-174708" fontAlgn="base">
              <a:buFont typeface="Wingdings" panose="05000000000000000000" pitchFamily="2" charset="2"/>
              <a:buChar char="Ø"/>
            </a:pPr>
            <a:r>
              <a:rPr lang="en-US" dirty="0"/>
              <a:t>Your name, your organization name. If you are a group of people watching from one computer in an organization, you can shorten to first names and your organization name.</a:t>
            </a:r>
          </a:p>
          <a:p>
            <a:pPr marL="640594" lvl="1" indent="-174708" fontAlgn="base">
              <a:buFont typeface="Wingdings" panose="05000000000000000000" pitchFamily="2" charset="2"/>
              <a:buChar char="Ø"/>
            </a:pPr>
            <a:r>
              <a:rPr lang="en-US" dirty="0"/>
              <a:t>To do this, look on the bottom of your screen for participants, click on that and on the right side of your screen a white column will appear. Hoover over your name and two buttons will appear mute and more. Click on more, then click on rename. Rename yourself then click OK. </a:t>
            </a:r>
          </a:p>
          <a:p>
            <a:pPr marL="174708" indent="-174708" fontAlgn="base">
              <a:buFont typeface="Wingdings" panose="05000000000000000000" pitchFamily="2" charset="2"/>
              <a:buChar char="Ø"/>
            </a:pPr>
            <a:r>
              <a:rPr lang="en-US" dirty="0"/>
              <a:t>The Chat function is at the bottom of the page.  It looks like a little speaking bubble. If you have a questions or something you want to add to the discussion you can use Chat.  We will be monitoring Chat throughout the session. </a:t>
            </a:r>
            <a:endParaRPr lang="en-US" dirty="0">
              <a:cs typeface="Calibri"/>
            </a:endParaRPr>
          </a:p>
          <a:p>
            <a:pPr marL="174708" indent="-174708">
              <a:buFont typeface="Wingdings" panose="05000000000000000000" pitchFamily="2" charset="2"/>
              <a:buChar char="Ø"/>
            </a:pPr>
            <a:r>
              <a:rPr lang="en-US" b="0" i="0" dirty="0"/>
              <a:t>Using Chat to submit a question, simply click on the button that looks like this in your toolbar.</a:t>
            </a:r>
            <a:endParaRPr lang="en-US" b="0" i="0" dirty="0">
              <a:cs typeface="Calibri"/>
            </a:endParaRPr>
          </a:p>
          <a:p>
            <a:pPr marL="640594" lvl="1" indent="-174708" fontAlgn="base">
              <a:buFont typeface="Wingdings" panose="05000000000000000000" pitchFamily="2" charset="2"/>
              <a:buChar char="Ø"/>
            </a:pPr>
            <a:r>
              <a:rPr lang="en-US" b="0" i="0" dirty="0"/>
              <a:t>Please feel free to send questions at any </a:t>
            </a:r>
            <a:r>
              <a:rPr lang="en-US" dirty="0"/>
              <a:t>time during the presentation. We will have time at the</a:t>
            </a:r>
            <a:r>
              <a:rPr lang="en-US" baseline="0" dirty="0"/>
              <a:t> end for discussion and questions, so you can type them in the Chat and we’ll go over them at the end. </a:t>
            </a:r>
            <a:endParaRPr lang="en-US" dirty="0"/>
          </a:p>
          <a:p>
            <a:pPr marL="183394" lvl="0" indent="-174708" fontAlgn="base">
              <a:buFont typeface="Wingdings" panose="05000000000000000000" pitchFamily="2" charset="2"/>
              <a:buChar char="Ø"/>
            </a:pPr>
            <a:r>
              <a:rPr lang="en-US" dirty="0"/>
              <a:t>When  you click on “Participants,” you’ll see some buttons to interact with the presentation. You can say yes, no, go slower, go faster, and when you click on “More” you will find that you can use the thumbs up or thumbs down buttons. You can also let us know if you need to step away for a quick break to use the rest room or fill your coffee cup. Suffering is optional.</a:t>
            </a:r>
          </a:p>
          <a:p>
            <a:pPr marL="174708" indent="-174708">
              <a:buFont typeface="Wingdings" panose="05000000000000000000" pitchFamily="2" charset="2"/>
              <a:buChar char="Ø"/>
            </a:pPr>
            <a:r>
              <a:rPr lang="en-US" dirty="0"/>
              <a:t>When we take breaks, we do ask that everyone turn their camera during the break then turn it back on when you return or use reactions when you return so that we know when we are ready to start again. </a:t>
            </a:r>
          </a:p>
          <a:p>
            <a:pPr marL="174708" indent="-174708">
              <a:buFont typeface="Wingdings" panose="05000000000000000000" pitchFamily="2" charset="2"/>
              <a:buChar char="Ø"/>
            </a:pPr>
            <a:r>
              <a:rPr lang="en-US" dirty="0">
                <a:cs typeface="Calibri" panose="020F0502020204030204"/>
              </a:rPr>
              <a:t>Finally, we are all still working from home</a:t>
            </a:r>
            <a:r>
              <a:rPr lang="en-US" baseline="0" dirty="0">
                <a:cs typeface="Calibri" panose="020F0502020204030204"/>
              </a:rPr>
              <a:t> at the University of Minnesota. </a:t>
            </a:r>
            <a:r>
              <a:rPr lang="en-US" i="1" baseline="0" dirty="0">
                <a:cs typeface="Calibri" panose="020F0502020204030204"/>
              </a:rPr>
              <a:t>Explain “coworkers” you share your space with. </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4</a:t>
            </a:fld>
            <a:endParaRPr lang="en-US"/>
          </a:p>
        </p:txBody>
      </p:sp>
    </p:spTree>
    <p:extLst>
      <p:ext uri="{BB962C8B-B14F-4D97-AF65-F5344CB8AC3E}">
        <p14:creationId xmlns:p14="http://schemas.microsoft.com/office/powerpoint/2010/main" val="5208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rgbClr val="000000"/>
                </a:solidFill>
                <a:latin typeface="Arial"/>
                <a:ea typeface="Arial"/>
                <a:cs typeface="Arial"/>
                <a:sym typeface="Arial"/>
              </a:rPr>
              <a:t>40</a:t>
            </a:fld>
            <a:endParaRPr lang="en-US" sz="1200" b="0" i="0" u="none" strike="noStrike" cap="none" baseline="0">
              <a:solidFill>
                <a:srgbClr val="000000"/>
              </a:solidFill>
              <a:latin typeface="Arial"/>
              <a:ea typeface="Arial"/>
              <a:cs typeface="Arial"/>
              <a:sym typeface="Arial"/>
            </a:endParaRPr>
          </a:p>
        </p:txBody>
      </p:sp>
      <p:sp>
        <p:nvSpPr>
          <p:cNvPr id="400" name="Shape 400"/>
          <p:cNvSpPr>
            <a:spLocks noGrp="1" noRot="1" noChangeAspect="1"/>
          </p:cNvSpPr>
          <p:nvPr>
            <p:ph type="sldImg" idx="2"/>
          </p:nvPr>
        </p:nvSpPr>
        <p:spPr>
          <a:xfrm>
            <a:off x="393700" y="692150"/>
            <a:ext cx="6072188" cy="341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401" name="Shape 401"/>
          <p:cNvSpPr txBox="1">
            <a:spLocks noGrp="1"/>
          </p:cNvSpPr>
          <p:nvPr>
            <p:ph type="body" idx="1"/>
          </p:nvPr>
        </p:nvSpPr>
        <p:spPr>
          <a:xfrm>
            <a:off x="914400" y="4343400"/>
            <a:ext cx="5029199" cy="4114800"/>
          </a:xfrm>
          <a:prstGeom prst="rect">
            <a:avLst/>
          </a:prstGeom>
          <a:noFill/>
          <a:ln>
            <a:noFill/>
          </a:ln>
        </p:spPr>
        <p:txBody>
          <a:bodyPr lIns="90475" tIns="44425" rIns="90475" bIns="44425" anchor="t" anchorCtr="0">
            <a:noAutofit/>
          </a:bodyPr>
          <a:lstStyle/>
          <a:p>
            <a:pPr marL="0" marR="0" lvl="0" indent="0" algn="l" rtl="0">
              <a:spcBef>
                <a:spcPts val="0"/>
              </a:spcBef>
              <a:buFont typeface="Wingdings" panose="05000000000000000000" pitchFamily="2" charset="2"/>
              <a:buNone/>
            </a:pPr>
            <a:r>
              <a:rPr lang="en-US" sz="1800" b="0" i="0" u="none" strike="noStrike" cap="none" baseline="0" dirty="0"/>
              <a:t>Talking Points: </a:t>
            </a:r>
          </a:p>
          <a:p>
            <a:pPr marL="285750" marR="0" lvl="0" indent="-285750" algn="l" rtl="0">
              <a:spcBef>
                <a:spcPts val="0"/>
              </a:spcBef>
              <a:buFont typeface="Wingdings" panose="05000000000000000000" pitchFamily="2" charset="2"/>
              <a:buChar char="Ø"/>
            </a:pPr>
            <a:r>
              <a:rPr lang="en-US" sz="1800" b="0" i="0" u="none" strike="noStrike" cap="none" baseline="0" dirty="0"/>
              <a:t>These are some common sources that you may use to advertise your open positions</a:t>
            </a:r>
          </a:p>
          <a:p>
            <a:pPr marL="285750" marR="0" lvl="0" indent="-285750" algn="l" rtl="0">
              <a:spcBef>
                <a:spcPts val="0"/>
              </a:spcBef>
              <a:buFont typeface="Wingdings" panose="05000000000000000000" pitchFamily="2" charset="2"/>
              <a:buChar char="Ø"/>
            </a:pPr>
            <a:r>
              <a:rPr lang="en-US" sz="1800" b="0" i="0" u="none" strike="noStrike" cap="none" baseline="0" dirty="0"/>
              <a:t>We use the internet in many ways to get the message out that we have open positions. Many of you use your website or Indeed to find candidates.</a:t>
            </a:r>
          </a:p>
          <a:p>
            <a:pPr marL="285750" marR="0" lvl="0" indent="-285750" algn="l" rtl="0">
              <a:spcBef>
                <a:spcPts val="0"/>
              </a:spcBef>
              <a:buFont typeface="Wingdings" panose="05000000000000000000" pitchFamily="2" charset="2"/>
              <a:buChar char="Ø"/>
            </a:pPr>
            <a:r>
              <a:rPr lang="en-US" sz="1800" b="0" i="0" u="none" strike="noStrike" cap="none" baseline="0" dirty="0"/>
              <a:t>We will talk more about flyers in a few minutes.</a:t>
            </a:r>
          </a:p>
          <a:p>
            <a:pPr marL="285750" marR="0" lvl="0" indent="-285750" algn="l" rtl="0">
              <a:spcBef>
                <a:spcPts val="0"/>
              </a:spcBef>
              <a:buFont typeface="Wingdings" panose="05000000000000000000" pitchFamily="2" charset="2"/>
              <a:buChar char="Ø"/>
            </a:pPr>
            <a:r>
              <a:rPr lang="en-US" sz="1800" b="0" i="0" u="none" strike="noStrike" cap="none" baseline="0" dirty="0"/>
              <a:t>For some communities, the newspaper is still the best place to advertise, and others have abandoned that completely. You have to know your community and audience.</a:t>
            </a:r>
          </a:p>
          <a:p>
            <a:pPr marL="285750" marR="0" lvl="0" indent="-285750" algn="l" rtl="0">
              <a:spcBef>
                <a:spcPts val="0"/>
              </a:spcBef>
              <a:buFont typeface="Wingdings" panose="05000000000000000000" pitchFamily="2" charset="2"/>
              <a:buChar char="Ø"/>
            </a:pPr>
            <a:r>
              <a:rPr lang="en-US" sz="1800" b="0" i="0" u="none" strike="noStrike" cap="none" baseline="0" dirty="0"/>
              <a:t>Some other opportunities would be to develop relationships with local high schools and colleges and offer internships or volunteer opportunities. </a:t>
            </a:r>
          </a:p>
        </p:txBody>
      </p:sp>
    </p:spTree>
    <p:extLst>
      <p:ext uri="{BB962C8B-B14F-4D97-AF65-F5344CB8AC3E}">
        <p14:creationId xmlns:p14="http://schemas.microsoft.com/office/powerpoint/2010/main" val="1737015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i="0" dirty="0"/>
              <a:t>Here are just some resources you can use for recruitment, both inside and outside of your organization.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For more information on PSAs you can watch the webinar that we did for Tennessee providers, by going to the website and looking in the toolkit for the PSA webinar.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Facilitor Note: Read some of these examples or give an example, no need to read the whole list.</a:t>
            </a:r>
            <a:endParaRPr lang="en-US" i="0" dirty="0"/>
          </a:p>
        </p:txBody>
      </p:sp>
      <p:sp>
        <p:nvSpPr>
          <p:cNvPr id="4" name="Slide Number Placeholder 3"/>
          <p:cNvSpPr>
            <a:spLocks noGrp="1"/>
          </p:cNvSpPr>
          <p:nvPr>
            <p:ph type="sldNum" sz="quarter" idx="10"/>
          </p:nvPr>
        </p:nvSpPr>
        <p:spPr/>
        <p:txBody>
          <a:bodyPr/>
          <a:lstStyle/>
          <a:p>
            <a:fld id="{1794951F-DB89-46A0-8245-A40C626A4F19}" type="slidenum">
              <a:rPr lang="en-US" smtClean="0"/>
              <a:t>41</a:t>
            </a:fld>
            <a:endParaRPr lang="en-US"/>
          </a:p>
        </p:txBody>
      </p:sp>
    </p:spTree>
    <p:extLst>
      <p:ext uri="{BB962C8B-B14F-4D97-AF65-F5344CB8AC3E}">
        <p14:creationId xmlns:p14="http://schemas.microsoft.com/office/powerpoint/2010/main" val="1792136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dirty="0"/>
              <a:t>Do</a:t>
            </a:r>
            <a:r>
              <a:rPr lang="en-US" baseline="0" dirty="0"/>
              <a:t> you have workforce pipelines? These are programs in partnership with places that such as schools where the students receive education, they need to enter the workforce and your organization provides the work experience.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42</a:t>
            </a:fld>
            <a:endParaRPr lang="en-US"/>
          </a:p>
        </p:txBody>
      </p:sp>
    </p:spTree>
    <p:extLst>
      <p:ext uri="{BB962C8B-B14F-4D97-AF65-F5344CB8AC3E}">
        <p14:creationId xmlns:p14="http://schemas.microsoft.com/office/powerpoint/2010/main" val="2703779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Timing for section (slides 43-47): 16-20 minutes</a:t>
            </a:r>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If you are considering using</a:t>
            </a:r>
            <a:r>
              <a:rPr lang="en-US" baseline="0" dirty="0"/>
              <a:t> new recruitment strategies or improving current recruitment efforts, your next step is to consider and identify the barriers to implementing the strategy.</a:t>
            </a:r>
          </a:p>
          <a:p>
            <a:pPr marL="171450" indent="-171450">
              <a:buFont typeface="Wingdings" panose="05000000000000000000" pitchFamily="2" charset="2"/>
              <a:buChar char="Ø"/>
            </a:pPr>
            <a:r>
              <a:rPr lang="en-US" baseline="0" dirty="0"/>
              <a:t>After you discover your barriers, you’ll want to figure out the support, both in financial and human resources to implement the strategy. </a:t>
            </a:r>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43</a:t>
            </a:fld>
            <a:endParaRPr lang="en-US"/>
          </a:p>
        </p:txBody>
      </p:sp>
    </p:spTree>
    <p:extLst>
      <p:ext uri="{BB962C8B-B14F-4D97-AF65-F5344CB8AC3E}">
        <p14:creationId xmlns:p14="http://schemas.microsoft.com/office/powerpoint/2010/main" val="2609327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Step 8 </a:t>
            </a:r>
            <a:r>
              <a:rPr lang="en-US" baseline="0" dirty="0"/>
              <a:t>is to set a goal. </a:t>
            </a:r>
          </a:p>
          <a:p>
            <a:pPr marL="171450" indent="-171450">
              <a:buFont typeface="Wingdings" panose="05000000000000000000" pitchFamily="2" charset="2"/>
              <a:buChar char="Ø"/>
            </a:pPr>
            <a:r>
              <a:rPr lang="en-US" i="1" baseline="0" dirty="0"/>
              <a:t>Give an example or use the example below. </a:t>
            </a:r>
          </a:p>
          <a:p>
            <a:pPr marL="171450" indent="-171450">
              <a:buFont typeface="Wingdings" panose="05000000000000000000" pitchFamily="2" charset="2"/>
              <a:buChar char="Ø"/>
            </a:pPr>
            <a:r>
              <a:rPr lang="en-US" baseline="0" dirty="0"/>
              <a:t>For example, you may set the goal of developing an internal recruitment program with a referral bonus. The team will decide on how you will measure your progress along with a time frame</a:t>
            </a:r>
          </a:p>
          <a:p>
            <a:pPr marL="628650" lvl="1" indent="-171450">
              <a:buFont typeface="Wingdings" panose="05000000000000000000" pitchFamily="2" charset="2"/>
              <a:buChar char="Ø"/>
            </a:pPr>
            <a:r>
              <a:rPr lang="en-US" baseline="0" dirty="0"/>
              <a:t>1) we will develop a recruitment program by December 1, 2020.</a:t>
            </a:r>
          </a:p>
          <a:p>
            <a:pPr marL="628650" lvl="1" indent="-171450">
              <a:buFont typeface="Wingdings" panose="05000000000000000000" pitchFamily="2" charset="2"/>
              <a:buChar char="Ø"/>
            </a:pPr>
            <a:r>
              <a:rPr lang="en-US" baseline="0" dirty="0"/>
              <a:t>2) we will print recruitment business cards to give employees, volunteers, people we support and their families by December 15</a:t>
            </a:r>
            <a:r>
              <a:rPr lang="en-US" baseline="30000" dirty="0"/>
              <a:t>th</a:t>
            </a:r>
            <a:r>
              <a:rPr lang="en-US" baseline="0" dirty="0"/>
              <a:t>. </a:t>
            </a:r>
          </a:p>
          <a:p>
            <a:pPr marL="628650" lvl="1" indent="-171450">
              <a:buFont typeface="Wingdings" panose="05000000000000000000" pitchFamily="2" charset="2"/>
              <a:buChar char="Ø"/>
            </a:pPr>
            <a:r>
              <a:rPr lang="en-US" baseline="0" dirty="0"/>
              <a:t>3) We will introduce the recruitment plan and give recruitment business cards to employees, volunteers, people we support, and their families at the Appreciation Event on January 20, 2021.</a:t>
            </a:r>
          </a:p>
          <a:p>
            <a:pPr marL="171450" indent="-171450">
              <a:buFont typeface="Wingdings" panose="05000000000000000000" pitchFamily="2" charset="2"/>
              <a:buChar char="Ø"/>
            </a:pPr>
            <a:r>
              <a:rPr lang="en-US" baseline="0" dirty="0"/>
              <a:t>You see that we decided on a goal, what steps we need to take to meet the goal, and a timeline. </a:t>
            </a:r>
          </a:p>
        </p:txBody>
      </p:sp>
      <p:sp>
        <p:nvSpPr>
          <p:cNvPr id="4" name="Slide Number Placeholder 3"/>
          <p:cNvSpPr>
            <a:spLocks noGrp="1"/>
          </p:cNvSpPr>
          <p:nvPr>
            <p:ph type="sldNum" sz="quarter" idx="5"/>
          </p:nvPr>
        </p:nvSpPr>
        <p:spPr/>
        <p:txBody>
          <a:bodyPr/>
          <a:lstStyle/>
          <a:p>
            <a:fld id="{C940E140-93E8-471F-9349-F0BB6098DEA7}" type="slidenum">
              <a:rPr lang="en-US" smtClean="0"/>
              <a:t>44</a:t>
            </a:fld>
            <a:endParaRPr lang="en-US"/>
          </a:p>
        </p:txBody>
      </p:sp>
    </p:spTree>
    <p:extLst>
      <p:ext uri="{BB962C8B-B14F-4D97-AF65-F5344CB8AC3E}">
        <p14:creationId xmlns:p14="http://schemas.microsoft.com/office/powerpoint/2010/main" val="3025798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Take a</a:t>
            </a:r>
            <a:r>
              <a:rPr lang="en-US" baseline="0" dirty="0"/>
              <a:t> moment to look at your organization profile. </a:t>
            </a:r>
          </a:p>
          <a:p>
            <a:pPr marL="628650" lvl="1" indent="-171450">
              <a:buFont typeface="Wingdings" panose="05000000000000000000" pitchFamily="2" charset="2"/>
              <a:buChar char="Ø"/>
            </a:pPr>
            <a:r>
              <a:rPr lang="en-US" baseline="0" dirty="0"/>
              <a:t>In the area of turnover for DSPs, what is your turnover rate during the first 6 months?</a:t>
            </a:r>
          </a:p>
          <a:p>
            <a:pPr marL="628650" lvl="1" indent="-171450">
              <a:buFont typeface="Wingdings" panose="05000000000000000000" pitchFamily="2" charset="2"/>
              <a:buChar char="Ø"/>
            </a:pPr>
            <a:r>
              <a:rPr lang="en-US" baseline="0" dirty="0"/>
              <a:t>How does that compare to the region and state average? </a:t>
            </a:r>
          </a:p>
          <a:p>
            <a:pPr marL="171450" indent="-171450">
              <a:buFont typeface="Wingdings" panose="05000000000000000000" pitchFamily="2" charset="2"/>
              <a:buChar char="Ø"/>
            </a:pPr>
            <a:r>
              <a:rPr lang="en-US" baseline="0" dirty="0"/>
              <a:t>If you have a high turnover rate in the first 6 months, one of the things that could be happening is that you aren’t recruiting the right people. </a:t>
            </a:r>
          </a:p>
          <a:p>
            <a:pPr marL="628650" lvl="1" indent="-171450">
              <a:buFont typeface="Wingdings" panose="05000000000000000000" pitchFamily="2" charset="2"/>
              <a:buChar char="Ø"/>
            </a:pPr>
            <a:r>
              <a:rPr lang="en-US" baseline="0" dirty="0"/>
              <a:t>There could be other factors to that have to do with selection, training, and engagement but for right now we want to you think about your recruitment strategies. </a:t>
            </a:r>
          </a:p>
        </p:txBody>
      </p:sp>
      <p:sp>
        <p:nvSpPr>
          <p:cNvPr id="4" name="Slide Number Placeholder 3"/>
          <p:cNvSpPr>
            <a:spLocks noGrp="1"/>
          </p:cNvSpPr>
          <p:nvPr>
            <p:ph type="sldNum" sz="quarter" idx="10"/>
          </p:nvPr>
        </p:nvSpPr>
        <p:spPr/>
        <p:txBody>
          <a:bodyPr/>
          <a:lstStyle/>
          <a:p>
            <a:fld id="{487D6291-FB8F-4913-892F-08B16A588B0E}" type="slidenum">
              <a:rPr lang="en-US" smtClean="0"/>
              <a:t>45</a:t>
            </a:fld>
            <a:endParaRPr lang="en-US"/>
          </a:p>
        </p:txBody>
      </p:sp>
    </p:spTree>
    <p:extLst>
      <p:ext uri="{BB962C8B-B14F-4D97-AF65-F5344CB8AC3E}">
        <p14:creationId xmlns:p14="http://schemas.microsoft.com/office/powerpoint/2010/main" val="2074492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aseline="0" dirty="0"/>
              <a:t>Talking Points:</a:t>
            </a:r>
          </a:p>
          <a:p>
            <a:pPr marL="171450" indent="-171450">
              <a:buFont typeface="Wingdings" panose="05000000000000000000" pitchFamily="2" charset="2"/>
              <a:buChar char="Ø"/>
            </a:pPr>
            <a:r>
              <a:rPr lang="en-US" baseline="0" dirty="0"/>
              <a:t>On page 24 of the Self-Assessment workbook, you will find a Matrix of Workforce Challenges and Intervention Strategies. </a:t>
            </a:r>
          </a:p>
          <a:p>
            <a:pPr marL="171450" indent="-171450">
              <a:buFont typeface="Wingdings" panose="05000000000000000000" pitchFamily="2" charset="2"/>
              <a:buChar char="Ø"/>
            </a:pPr>
            <a:r>
              <a:rPr lang="en-US" baseline="0" dirty="0"/>
              <a:t>When your challenges are “few qualified applicants” or “trouble finding new workers,” the strategies that we just discussed may may address those issues. </a:t>
            </a:r>
          </a:p>
        </p:txBody>
      </p:sp>
      <p:sp>
        <p:nvSpPr>
          <p:cNvPr id="4" name="Slide Number Placeholder 3"/>
          <p:cNvSpPr>
            <a:spLocks noGrp="1"/>
          </p:cNvSpPr>
          <p:nvPr>
            <p:ph type="sldNum" sz="quarter" idx="5"/>
          </p:nvPr>
        </p:nvSpPr>
        <p:spPr/>
        <p:txBody>
          <a:bodyPr/>
          <a:lstStyle/>
          <a:p>
            <a:fld id="{C940E140-93E8-471F-9349-F0BB6098DEA7}" type="slidenum">
              <a:rPr lang="en-US" smtClean="0"/>
              <a:t>46</a:t>
            </a:fld>
            <a:endParaRPr lang="en-US"/>
          </a:p>
        </p:txBody>
      </p:sp>
    </p:spTree>
    <p:extLst>
      <p:ext uri="{BB962C8B-B14F-4D97-AF65-F5344CB8AC3E}">
        <p14:creationId xmlns:p14="http://schemas.microsoft.com/office/powerpoint/2010/main" val="330650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2438"/>
            <a:ext cx="5575300" cy="3136900"/>
          </a:xfrm>
        </p:spPr>
      </p:sp>
      <p:sp>
        <p:nvSpPr>
          <p:cNvPr id="3" name="Notes Placeholder 2"/>
          <p:cNvSpPr>
            <a:spLocks noGrp="1"/>
          </p:cNvSpPr>
          <p:nvPr>
            <p:ph type="body" idx="1"/>
          </p:nvPr>
        </p:nvSpPr>
        <p:spPr>
          <a:xfrm>
            <a:off x="648787" y="3734800"/>
            <a:ext cx="5969728" cy="5255569"/>
          </a:xfrm>
        </p:spPr>
        <p:txBody>
          <a:bodyPr>
            <a:normAutofit/>
          </a:bodyPr>
          <a:lstStyle/>
          <a:p>
            <a:pPr marL="0" indent="0">
              <a:buFont typeface="Wingdings" panose="05000000000000000000" pitchFamily="2" charset="2"/>
              <a:buNone/>
            </a:pPr>
            <a:r>
              <a:rPr lang="en-US" i="1" dirty="0"/>
              <a:t>Facilitator Note</a:t>
            </a:r>
          </a:p>
          <a:p>
            <a:pPr marL="171450" indent="-171450">
              <a:buFont typeface="Wingdings" panose="05000000000000000000" pitchFamily="2" charset="2"/>
              <a:buChar char="Ø"/>
            </a:pPr>
            <a:r>
              <a:rPr lang="en-US" i="1" dirty="0"/>
              <a:t>Activity:  (5 minutes) – 5 people per breakout, each person gets one minute, assign 1 consultant or coach to each breakout group</a:t>
            </a:r>
          </a:p>
          <a:p>
            <a:pPr marL="171450" indent="-171450">
              <a:buFont typeface="Wingdings" panose="05000000000000000000" pitchFamily="2" charset="2"/>
              <a:buChar char="Ø"/>
            </a:pPr>
            <a:r>
              <a:rPr lang="en-US" i="1" dirty="0"/>
              <a:t>Purpose: Gives consultants and coaches  opportunity to learn who is in the room. </a:t>
            </a:r>
          </a:p>
          <a:p>
            <a:pPr marL="0" indent="0">
              <a:buFont typeface="Wingdings" panose="05000000000000000000" pitchFamily="2" charset="2"/>
              <a:buNone/>
            </a:pPr>
            <a:r>
              <a:rPr lang="en-US" dirty="0"/>
              <a:t>Talking Points:</a:t>
            </a:r>
          </a:p>
          <a:p>
            <a:pPr marL="178027" indent="-178027">
              <a:buFont typeface="Wingdings" panose="05000000000000000000" pitchFamily="2" charset="2"/>
              <a:buChar char="Ø"/>
            </a:pPr>
            <a:r>
              <a:rPr lang="en-US" dirty="0"/>
              <a:t>We are going to reflect on your recruitment practices. In a moment but not yet, you will be sent to a Breakout room with 5-6 others. </a:t>
            </a:r>
          </a:p>
          <a:p>
            <a:pPr marL="178027" indent="-178027">
              <a:buFont typeface="Wingdings" panose="05000000000000000000" pitchFamily="2" charset="2"/>
              <a:buChar char="Ø"/>
            </a:pPr>
            <a:r>
              <a:rPr lang="en-US" dirty="0"/>
              <a:t>Everyone will have the opportunity to answer the questions on the screen. </a:t>
            </a:r>
            <a:r>
              <a:rPr lang="en-US" i="1" dirty="0"/>
              <a:t>Read questions on slide.</a:t>
            </a:r>
            <a:endParaRPr lang="en-US" dirty="0"/>
          </a:p>
          <a:p>
            <a:pPr marL="178027" indent="-178027">
              <a:buFont typeface="Wingdings" panose="05000000000000000000" pitchFamily="2" charset="2"/>
              <a:buChar char="Ø"/>
            </a:pPr>
            <a:r>
              <a:rPr lang="en-US" dirty="0"/>
              <a:t>When you get to your group, find one facilitator and another person to report back for the group the responses to the two questions. </a:t>
            </a:r>
          </a:p>
          <a:p>
            <a:pPr marL="0" indent="0">
              <a:buFont typeface="Wingdings" panose="05000000000000000000" pitchFamily="2" charset="2"/>
              <a:buNone/>
            </a:pPr>
            <a:endParaRPr lang="en-US" i="1" dirty="0"/>
          </a:p>
          <a:p>
            <a:pPr marL="0" indent="0">
              <a:buFont typeface="Wingdings" panose="05000000000000000000" pitchFamily="2" charset="2"/>
              <a:buNone/>
            </a:pPr>
            <a:r>
              <a:rPr lang="en-US" i="1" dirty="0"/>
              <a:t>Facilitator Note</a:t>
            </a:r>
          </a:p>
          <a:p>
            <a:pPr marL="171450" indent="-171450">
              <a:buFont typeface="Wingdings" panose="05000000000000000000" pitchFamily="2" charset="2"/>
              <a:buChar char="Ø"/>
            </a:pPr>
            <a:r>
              <a:rPr lang="en-US" i="1" dirty="0"/>
              <a:t>When the group returns call on the reporter from each group to report back on themes for questions #1 and #2. </a:t>
            </a:r>
          </a:p>
          <a:p>
            <a:endParaRPr lang="en-US" sz="1400" dirty="0">
              <a:cs typeface="Calibri Light"/>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22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anose="05000000000000000000" pitchFamily="2" charset="2"/>
              <a:buChar char="Ø"/>
            </a:pPr>
            <a:r>
              <a:rPr lang="en-US" dirty="0"/>
              <a:t>Turn off</a:t>
            </a:r>
            <a:r>
              <a:rPr lang="en-US" baseline="0" dirty="0"/>
              <a:t> video and audio when you leave. Turn video back on when you return so we know you are back.</a:t>
            </a:r>
          </a:p>
          <a:p>
            <a:pPr marL="0" indent="0">
              <a:buFont typeface="Wingdings" panose="05000000000000000000" pitchFamily="2" charset="2"/>
              <a:buNone/>
            </a:pPr>
            <a:r>
              <a:rPr lang="en-US" i="1" dirty="0"/>
              <a:t>Facilitator Note</a:t>
            </a:r>
            <a:endParaRPr lang="en-US" i="1" baseline="0" dirty="0"/>
          </a:p>
          <a:p>
            <a:pPr marL="174708" indent="-174708">
              <a:buFont typeface="Wingdings" panose="05000000000000000000" pitchFamily="2" charset="2"/>
              <a:buChar char="Ø"/>
            </a:pPr>
            <a:r>
              <a:rPr lang="en-US" i="1" baseline="0" dirty="0"/>
              <a:t>To check in with folks who don’t have their video on, ask for reactions</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7800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Timing for section (slides 49-54): 10 minutes</a:t>
            </a:r>
          </a:p>
          <a:p>
            <a:pPr marL="171450" indent="-171450">
              <a:buFont typeface="Wingdings" panose="05000000000000000000" pitchFamily="2" charset="2"/>
              <a:buChar char="Ø"/>
            </a:pPr>
            <a:r>
              <a:rPr lang="en-US" baseline="0" dirty="0"/>
              <a:t>Now that we’ve addressed some recruitment tools you can use, we’ll talk about selection tools.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49</a:t>
            </a:fld>
            <a:endParaRPr lang="en-US"/>
          </a:p>
        </p:txBody>
      </p:sp>
    </p:spTree>
    <p:extLst>
      <p:ext uri="{BB962C8B-B14F-4D97-AF65-F5344CB8AC3E}">
        <p14:creationId xmlns:p14="http://schemas.microsoft.com/office/powerpoint/2010/main" val="370058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Wingdings" panose="05000000000000000000" pitchFamily="2" charset="2"/>
              <a:buNone/>
            </a:pPr>
            <a:r>
              <a:rPr lang="en-US" i="1" baseline="0" dirty="0"/>
              <a:t>Transition slide</a:t>
            </a:r>
          </a:p>
        </p:txBody>
      </p:sp>
      <p:sp>
        <p:nvSpPr>
          <p:cNvPr id="4" name="Slide Number Placeholder 3"/>
          <p:cNvSpPr>
            <a:spLocks noGrp="1"/>
          </p:cNvSpPr>
          <p:nvPr>
            <p:ph type="sldNum" sz="quarter" idx="10"/>
          </p:nvPr>
        </p:nvSpPr>
        <p:spPr/>
        <p:txBody>
          <a:bodyPr/>
          <a:lstStyle/>
          <a:p>
            <a:fld id="{487D6291-FB8F-4913-892F-08B16A588B0E}" type="slidenum">
              <a:rPr lang="en-US" smtClean="0"/>
              <a:t>5</a:t>
            </a:fld>
            <a:endParaRPr lang="en-US"/>
          </a:p>
        </p:txBody>
      </p:sp>
    </p:spTree>
    <p:extLst>
      <p:ext uri="{BB962C8B-B14F-4D97-AF65-F5344CB8AC3E}">
        <p14:creationId xmlns:p14="http://schemas.microsoft.com/office/powerpoint/2010/main" val="2530329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58D255-18D9-4A4C-B4DF-ED26CA0624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We looked at this earlier today and just want to quickly revisit it as we start to look at Selection strategies. Once you have recruited applicants, the next step is to use a selection process to decide who you will interview and who you will offer a position.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take a closer look at the Structured Behavioral Interview and the Realistic Job Preview today.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Retention strategies will be covered in the next sessions.</a:t>
            </a:r>
          </a:p>
        </p:txBody>
      </p:sp>
    </p:spTree>
    <p:extLst>
      <p:ext uri="{BB962C8B-B14F-4D97-AF65-F5344CB8AC3E}">
        <p14:creationId xmlns:p14="http://schemas.microsoft.com/office/powerpoint/2010/main" val="399907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1000;p72:notes"/>
          <p:cNvSpPr txBox="1">
            <a:spLocks noChangeArrowheads="1"/>
          </p:cNvSpPr>
          <p:nvPr/>
        </p:nvSpPr>
        <p:spPr bwMode="auto">
          <a:xfrm>
            <a:off x="5384800" y="6770688"/>
            <a:ext cx="41179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2" tIns="47453" rIns="94932" bIns="47453"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SzPts val="300"/>
            </a:pPr>
            <a:fld id="{AEDC420C-E3D7-4AD7-B36D-D360024F492C}" type="slidenum">
              <a:rPr lang="en-US" altLang="en-US" sz="1200"/>
              <a:pPr algn="r" eaLnBrk="1" hangingPunct="1">
                <a:buSzPts val="300"/>
              </a:pPr>
              <a:t>51</a:t>
            </a:fld>
            <a:endParaRPr lang="en-US" altLang="en-US" sz="1200"/>
          </a:p>
        </p:txBody>
      </p:sp>
      <p:sp>
        <p:nvSpPr>
          <p:cNvPr id="115715" name="Google Shape;1001;p72:notes"/>
          <p:cNvSpPr>
            <a:spLocks noGrp="1" noRot="1" noChangeAspect="1" noTextEdit="1"/>
          </p:cNvSpPr>
          <p:nvPr>
            <p:ph type="sldImg" idx="2"/>
          </p:nvPr>
        </p:nvSpPr>
        <p:spPr bwMode="auto">
          <a:xfrm>
            <a:off x="2376488" y="533400"/>
            <a:ext cx="4749800" cy="2673350"/>
          </a:xfrm>
          <a:custGeom>
            <a:avLst/>
            <a:gdLst>
              <a:gd name="T0" fmla="*/ 0 w 120000"/>
              <a:gd name="T1" fmla="*/ 0 h 120000"/>
              <a:gd name="T2" fmla="*/ 4749800 w 120000"/>
              <a:gd name="T3" fmla="*/ 0 h 120000"/>
              <a:gd name="T4" fmla="*/ 4749800 w 120000"/>
              <a:gd name="T5" fmla="*/ 2673350 h 120000"/>
              <a:gd name="T6" fmla="*/ 0 w 120000"/>
              <a:gd name="T7" fmla="*/ 267335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w="12700">
                <a:solidFill>
                  <a:srgbClr val="000000"/>
                </a:solidFill>
                <a:round/>
                <a:headEnd/>
                <a:tailEnd/>
              </a14:hiddenLine>
            </a:ext>
          </a:extLst>
        </p:spPr>
      </p:sp>
      <p:sp>
        <p:nvSpPr>
          <p:cNvPr id="115716" name="Google Shape;1002;p72:notes"/>
          <p:cNvSpPr>
            <a:spLocks noGrp="1"/>
          </p:cNvSpPr>
          <p:nvPr>
            <p:ph type="body" idx="1"/>
          </p:nvPr>
        </p:nvSpPr>
        <p:spPr bwMode="auto">
          <a:xfrm>
            <a:off x="1266825" y="3386138"/>
            <a:ext cx="6969125" cy="3206750"/>
          </a:xfrm>
          <a:solidFill>
            <a:srgbClr val="FFFFFF"/>
          </a:solidFill>
          <a:ln cap="flat">
            <a:solidFill>
              <a:srgbClr val="000000"/>
            </a:solidFill>
            <a:miter lim="8000"/>
            <a:headEnd type="none" w="sm" len="sm"/>
            <a:tailEnd type="none" w="sm" len="sm"/>
          </a:ln>
        </p:spPr>
        <p:txBody>
          <a:bodyPr wrap="square" lIns="94932" tIns="47453" rIns="94932" bIns="47453" numCol="1" anchor="t" anchorCtr="0" compatLnSpc="1">
            <a:prstTxWarp prst="textNoShape">
              <a:avLst/>
            </a:prstTxWarp>
          </a:bodyPr>
          <a:lstStyle/>
          <a:p>
            <a:pPr marL="0" indent="0" eaLnBrk="1" hangingPunct="1">
              <a:spcBef>
                <a:spcPct val="0"/>
              </a:spcBef>
              <a:buClr>
                <a:srgbClr val="000000"/>
              </a:buClr>
              <a:buSzPts val="1200"/>
              <a:buFont typeface="Wingdings" panose="05000000000000000000" pitchFamily="2" charset="2"/>
              <a:buNone/>
            </a:pPr>
            <a:r>
              <a:rPr lang="en-US" altLang="en-US" dirty="0"/>
              <a:t>Talking Points:</a:t>
            </a:r>
          </a:p>
          <a:p>
            <a:pPr marL="171450" indent="-171450" eaLnBrk="1" hangingPunct="1">
              <a:spcBef>
                <a:spcPct val="0"/>
              </a:spcBef>
              <a:buClr>
                <a:srgbClr val="000000"/>
              </a:buClr>
              <a:buSzPts val="1200"/>
              <a:buFont typeface="Wingdings" panose="05000000000000000000" pitchFamily="2" charset="2"/>
              <a:buChar char="Ø"/>
            </a:pPr>
            <a:r>
              <a:rPr lang="en-US" altLang="en-US" dirty="0"/>
              <a:t>There are a number of strategies employers use when selecting the best DSPs. </a:t>
            </a:r>
            <a:endParaRPr lang="en-US" altLang="en-US" dirty="0">
              <a:cs typeface="Calibri"/>
            </a:endParaRPr>
          </a:p>
          <a:p>
            <a:pPr marL="171450" indent="-171450" eaLnBrk="1" hangingPunct="1">
              <a:spcBef>
                <a:spcPct val="0"/>
              </a:spcBef>
              <a:buClr>
                <a:srgbClr val="000000"/>
              </a:buClr>
              <a:buSzPts val="1200"/>
              <a:buFont typeface="Wingdings" panose="05000000000000000000" pitchFamily="2" charset="2"/>
              <a:buChar char="Ø"/>
            </a:pPr>
            <a:r>
              <a:rPr lang="en-US" altLang="en-US" dirty="0"/>
              <a:t>We are going to focus today on the Structured Behavioral Interviews and the Realistic Job Preview</a:t>
            </a:r>
            <a:endParaRPr lang="en-US" altLang="en-US" dirty="0">
              <a:cs typeface="Calibri"/>
            </a:endParaRPr>
          </a:p>
        </p:txBody>
      </p:sp>
    </p:spTree>
    <p:extLst>
      <p:ext uri="{BB962C8B-B14F-4D97-AF65-F5344CB8AC3E}">
        <p14:creationId xmlns:p14="http://schemas.microsoft.com/office/powerpoint/2010/main" val="13204934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2" name="Google Shape;993;p71:notes"/>
          <p:cNvSpPr txBox="1">
            <a:spLocks noChangeArrowheads="1"/>
          </p:cNvSpPr>
          <p:nvPr/>
        </p:nvSpPr>
        <p:spPr bwMode="auto">
          <a:xfrm>
            <a:off x="5384800" y="6770688"/>
            <a:ext cx="41179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2" tIns="47453" rIns="94932" bIns="47453"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SzPts val="300"/>
            </a:pPr>
            <a:fld id="{8ECF768D-BB21-4A30-9ED3-80A61295E032}" type="slidenum">
              <a:rPr lang="en-US" altLang="en-US" sz="1200"/>
              <a:pPr algn="r" eaLnBrk="1" hangingPunct="1">
                <a:buSzPts val="300"/>
              </a:pPr>
              <a:t>52</a:t>
            </a:fld>
            <a:endParaRPr lang="en-US" altLang="en-US" sz="1200"/>
          </a:p>
        </p:txBody>
      </p:sp>
      <p:sp>
        <p:nvSpPr>
          <p:cNvPr id="117763" name="Google Shape;994;p71:notes"/>
          <p:cNvSpPr>
            <a:spLocks noGrp="1" noRot="1" noChangeAspect="1" noTextEdit="1"/>
          </p:cNvSpPr>
          <p:nvPr>
            <p:ph type="sldImg" idx="2"/>
          </p:nvPr>
        </p:nvSpPr>
        <p:spPr bwMode="auto">
          <a:xfrm>
            <a:off x="2384425" y="538163"/>
            <a:ext cx="4735513" cy="2663825"/>
          </a:xfrm>
          <a:custGeom>
            <a:avLst/>
            <a:gdLst>
              <a:gd name="T0" fmla="*/ 0 w 120000"/>
              <a:gd name="T1" fmla="*/ 0 h 120000"/>
              <a:gd name="T2" fmla="*/ 4735513 w 120000"/>
              <a:gd name="T3" fmla="*/ 0 h 120000"/>
              <a:gd name="T4" fmla="*/ 4735513 w 120000"/>
              <a:gd name="T5" fmla="*/ 2663825 h 120000"/>
              <a:gd name="T6" fmla="*/ 0 w 120000"/>
              <a:gd name="T7" fmla="*/ 266382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miter lim="8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17764" name="Google Shape;995;p71:notes"/>
          <p:cNvSpPr>
            <a:spLocks noGrp="1"/>
          </p:cNvSpPr>
          <p:nvPr>
            <p:ph type="body" idx="1"/>
          </p:nvPr>
        </p:nvSpPr>
        <p:spPr bwMode="auto">
          <a:xfrm>
            <a:off x="1266825" y="3386138"/>
            <a:ext cx="6969125" cy="320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46" tIns="46129" rIns="93946" bIns="46129" numCol="1" anchor="t" anchorCtr="0" compatLnSpc="1">
            <a:prstTxWarp prst="textNoShape">
              <a:avLst/>
            </a:prstTxWarp>
          </a:bodyPr>
          <a:lstStyle/>
          <a:p>
            <a:pPr marL="0" indent="0" eaLnBrk="1" hangingPunct="1">
              <a:spcBef>
                <a:spcPct val="0"/>
              </a:spcBef>
              <a:buClr>
                <a:srgbClr val="000000"/>
              </a:buClr>
              <a:buSzPts val="500"/>
              <a:buFont typeface="Wingdings" panose="05000000000000000000" pitchFamily="2" charset="2"/>
              <a:buNone/>
            </a:pPr>
            <a:r>
              <a:rPr lang="en-US" altLang="en-US" dirty="0">
                <a:cs typeface="Calibri"/>
              </a:rPr>
              <a:t>Talking Points:</a:t>
            </a:r>
          </a:p>
          <a:p>
            <a:pPr marL="171450" indent="-171450">
              <a:spcBef>
                <a:spcPct val="0"/>
              </a:spcBef>
              <a:buClr>
                <a:srgbClr val="000000"/>
              </a:buClr>
              <a:buSzPts val="500"/>
              <a:buFont typeface="Wingdings" panose="05000000000000000000" pitchFamily="2" charset="2"/>
              <a:buChar char="Ø"/>
            </a:pPr>
            <a:r>
              <a:rPr lang="en-US" altLang="en-US" dirty="0"/>
              <a:t>When there is a "mismatch" between the employee’s skills and the job requirements it can lead to:</a:t>
            </a:r>
          </a:p>
          <a:p>
            <a:pPr marL="628650" lvl="1" indent="-171450">
              <a:spcBef>
                <a:spcPct val="0"/>
              </a:spcBef>
              <a:buClr>
                <a:srgbClr val="000000"/>
              </a:buClr>
              <a:buSzPts val="500"/>
              <a:buFont typeface="Wingdings" panose="05000000000000000000" pitchFamily="2" charset="2"/>
              <a:buChar char="Ø"/>
            </a:pPr>
            <a:r>
              <a:rPr lang="en-US" altLang="en-US" dirty="0"/>
              <a:t>Poor performance and termination for unqualified employees</a:t>
            </a:r>
            <a:endParaRPr lang="en-US" altLang="en-US" dirty="0">
              <a:cs typeface="Calibri"/>
            </a:endParaRPr>
          </a:p>
          <a:p>
            <a:pPr marL="628650" lvl="1" indent="-171450">
              <a:spcBef>
                <a:spcPct val="0"/>
              </a:spcBef>
              <a:buClr>
                <a:srgbClr val="000000"/>
              </a:buClr>
              <a:buSzPts val="500"/>
              <a:buFont typeface="Wingdings" panose="05000000000000000000" pitchFamily="2" charset="2"/>
              <a:buChar char="Ø"/>
            </a:pPr>
            <a:r>
              <a:rPr lang="en-US" altLang="en-US" dirty="0"/>
              <a:t>Reduced quality of services and increased risk of abuse and neglect</a:t>
            </a:r>
            <a:endParaRPr lang="en-US" altLang="en-US" dirty="0">
              <a:cs typeface="Calibri"/>
            </a:endParaRPr>
          </a:p>
          <a:p>
            <a:pPr marL="628650" lvl="1" indent="-171450">
              <a:spcBef>
                <a:spcPct val="0"/>
              </a:spcBef>
              <a:buClr>
                <a:srgbClr val="000000"/>
              </a:buClr>
              <a:buSzPts val="500"/>
              <a:buFont typeface="Wingdings" panose="05000000000000000000" pitchFamily="2" charset="2"/>
              <a:buChar char="Ø"/>
            </a:pPr>
            <a:r>
              <a:rPr lang="en-US" altLang="en-US" dirty="0"/>
              <a:t>Dissatisfaction and voluntary quitting for an overqualified employee</a:t>
            </a:r>
            <a:endParaRPr lang="en-US" altLang="en-US" dirty="0">
              <a:cs typeface="Calibri"/>
            </a:endParaRPr>
          </a:p>
          <a:p>
            <a:pPr marL="171450" indent="-171450" eaLnBrk="1" hangingPunct="1">
              <a:spcBef>
                <a:spcPct val="0"/>
              </a:spcBef>
              <a:buClr>
                <a:srgbClr val="000000"/>
              </a:buClr>
              <a:buSzPts val="500"/>
              <a:buFont typeface="Wingdings" panose="05000000000000000000" pitchFamily="2" charset="2"/>
              <a:buChar char="Ø"/>
            </a:pPr>
            <a:r>
              <a:rPr lang="en-US" altLang="en-US" dirty="0"/>
              <a:t>This is why it is so important to use best practices in selecting the best candidate for the organization. </a:t>
            </a:r>
          </a:p>
          <a:p>
            <a:pPr marL="171450" indent="-171450" eaLnBrk="1" hangingPunct="1">
              <a:spcBef>
                <a:spcPct val="0"/>
              </a:spcBef>
              <a:buClr>
                <a:srgbClr val="000000"/>
              </a:buClr>
              <a:buSzPts val="500"/>
              <a:buFont typeface="Wingdings" panose="05000000000000000000" pitchFamily="2" charset="2"/>
              <a:buChar char="Ø"/>
            </a:pPr>
            <a:r>
              <a:rPr lang="en-US" altLang="en-US" dirty="0"/>
              <a:t>Organizations need the candidates with the right:</a:t>
            </a:r>
            <a:endParaRPr lang="en-US" altLang="en-US" dirty="0">
              <a:cs typeface="Calibri"/>
            </a:endParaRPr>
          </a:p>
          <a:p>
            <a:pPr marL="628650" lvl="1" indent="-171450" eaLnBrk="1" hangingPunct="1">
              <a:spcBef>
                <a:spcPct val="0"/>
              </a:spcBef>
              <a:buClr>
                <a:srgbClr val="000000"/>
              </a:buClr>
              <a:buSzPts val="500"/>
              <a:buFont typeface="Wingdings" panose="05000000000000000000" pitchFamily="2" charset="2"/>
              <a:buChar char="Ø"/>
            </a:pPr>
            <a:r>
              <a:rPr lang="en-US" altLang="en-US" dirty="0"/>
              <a:t>Competencies and skills – that match the job requirements and can meet the expectations</a:t>
            </a:r>
            <a:endParaRPr lang="en-US" altLang="en-US" dirty="0">
              <a:cs typeface="Calibri"/>
            </a:endParaRPr>
          </a:p>
          <a:p>
            <a:pPr marL="628650" lvl="1" indent="-171450" eaLnBrk="1" hangingPunct="1">
              <a:spcBef>
                <a:spcPct val="0"/>
              </a:spcBef>
              <a:buClr>
                <a:srgbClr val="000000"/>
              </a:buClr>
              <a:buSzPts val="500"/>
              <a:buFont typeface="Wingdings" panose="05000000000000000000" pitchFamily="2" charset="2"/>
              <a:buChar char="Ø"/>
            </a:pPr>
            <a:r>
              <a:rPr lang="en-US" altLang="en-US" dirty="0"/>
              <a:t>Attitudes and Values that match the culture of the organization</a:t>
            </a:r>
            <a:endParaRPr lang="en-US" altLang="en-US" dirty="0">
              <a:cs typeface="Calibri"/>
            </a:endParaRPr>
          </a:p>
          <a:p>
            <a:pPr marL="628650" lvl="1" indent="-171450" eaLnBrk="1" hangingPunct="1">
              <a:spcBef>
                <a:spcPct val="0"/>
              </a:spcBef>
              <a:buClr>
                <a:srgbClr val="000000"/>
              </a:buClr>
              <a:buSzPts val="500"/>
              <a:buFont typeface="Wingdings" panose="05000000000000000000" pitchFamily="2" charset="2"/>
              <a:buChar char="Ø"/>
            </a:pPr>
            <a:r>
              <a:rPr lang="en-US" altLang="en-US" dirty="0"/>
              <a:t>Interest and commitment to the people they will support and to</a:t>
            </a:r>
            <a:r>
              <a:rPr lang="en-US" altLang="en-US" baseline="0" dirty="0"/>
              <a:t> the organization</a:t>
            </a:r>
            <a:endParaRPr lang="en-US" altLang="en-US" dirty="0"/>
          </a:p>
          <a:p>
            <a:pPr marL="171450" lvl="0" indent="-171450" eaLnBrk="1" hangingPunct="1">
              <a:spcBef>
                <a:spcPct val="0"/>
              </a:spcBef>
              <a:buClr>
                <a:srgbClr val="000000"/>
              </a:buClr>
              <a:buSzPts val="500"/>
              <a:buFont typeface="Wingdings" panose="05000000000000000000" pitchFamily="2" charset="2"/>
              <a:buChar char="Ø"/>
            </a:pPr>
            <a:r>
              <a:rPr lang="en-US" altLang="en-US" dirty="0">
                <a:cs typeface="Calibri"/>
              </a:rPr>
              <a:t>The candidate needs to understand</a:t>
            </a:r>
          </a:p>
          <a:p>
            <a:pPr marL="628650" lvl="1" indent="-171450" eaLnBrk="1" hangingPunct="1">
              <a:spcBef>
                <a:spcPct val="0"/>
              </a:spcBef>
              <a:buClr>
                <a:srgbClr val="000000"/>
              </a:buClr>
              <a:buSzPts val="500"/>
              <a:buFont typeface="Wingdings" panose="05000000000000000000" pitchFamily="2" charset="2"/>
              <a:buChar char="Ø"/>
            </a:pPr>
            <a:r>
              <a:rPr lang="en-US" altLang="en-US" dirty="0">
                <a:cs typeface="Calibri"/>
              </a:rPr>
              <a:t>The</a:t>
            </a:r>
            <a:r>
              <a:rPr lang="en-US" altLang="en-US" baseline="0" dirty="0">
                <a:cs typeface="Calibri"/>
              </a:rPr>
              <a:t> job requirements so they know what is expected of them</a:t>
            </a:r>
          </a:p>
          <a:p>
            <a:pPr marL="628650" lvl="1" indent="-171450" eaLnBrk="1" hangingPunct="1">
              <a:spcBef>
                <a:spcPct val="0"/>
              </a:spcBef>
              <a:buClr>
                <a:srgbClr val="000000"/>
              </a:buClr>
              <a:buSzPts val="500"/>
              <a:buFont typeface="Wingdings" panose="05000000000000000000" pitchFamily="2" charset="2"/>
              <a:buChar char="Ø"/>
            </a:pPr>
            <a:r>
              <a:rPr lang="en-US" altLang="en-US" baseline="0" dirty="0">
                <a:cs typeface="Calibri"/>
              </a:rPr>
              <a:t>the culture and climate of the work environment</a:t>
            </a:r>
          </a:p>
          <a:p>
            <a:pPr marL="628650" lvl="1" indent="-171450" eaLnBrk="1" hangingPunct="1">
              <a:spcBef>
                <a:spcPct val="0"/>
              </a:spcBef>
              <a:buClr>
                <a:srgbClr val="000000"/>
              </a:buClr>
              <a:buSzPts val="500"/>
              <a:buFont typeface="Wingdings" panose="05000000000000000000" pitchFamily="2" charset="2"/>
              <a:buChar char="Ø"/>
            </a:pPr>
            <a:r>
              <a:rPr lang="en-US" altLang="en-US" baseline="0" dirty="0">
                <a:cs typeface="Calibri"/>
              </a:rPr>
              <a:t>They want to know if the </a:t>
            </a:r>
            <a:r>
              <a:rPr lang="en-US" altLang="en-US" dirty="0"/>
              <a:t>organization is willing to invests in them</a:t>
            </a:r>
            <a:r>
              <a:rPr lang="en-US" altLang="en-US" baseline="0" dirty="0"/>
              <a:t> </a:t>
            </a:r>
            <a:r>
              <a:rPr lang="en-US" altLang="en-US" dirty="0"/>
              <a:t>as an employee. Will they be able to grow</a:t>
            </a:r>
            <a:r>
              <a:rPr lang="en-US" altLang="en-US" baseline="0" dirty="0"/>
              <a:t> as a professional. </a:t>
            </a:r>
            <a:endParaRPr lang="en-US" dirty="0"/>
          </a:p>
          <a:p>
            <a:pPr eaLnBrk="1" hangingPunct="1">
              <a:spcBef>
                <a:spcPct val="0"/>
              </a:spcBef>
              <a:buClr>
                <a:srgbClr val="000000"/>
              </a:buClr>
              <a:buSzPts val="500"/>
            </a:pPr>
            <a:r>
              <a:rPr lang="en-US" altLang="en-US" dirty="0"/>
              <a:t>     </a:t>
            </a:r>
            <a:endParaRPr lang="en-US" altLang="en-US" dirty="0">
              <a:cs typeface="Calibri"/>
            </a:endParaRPr>
          </a:p>
        </p:txBody>
      </p:sp>
    </p:spTree>
    <p:extLst>
      <p:ext uri="{BB962C8B-B14F-4D97-AF65-F5344CB8AC3E}">
        <p14:creationId xmlns:p14="http://schemas.microsoft.com/office/powerpoint/2010/main" val="3827515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Wingdings" panose="05000000000000000000" pitchFamily="2" charset="2"/>
              <a:buNone/>
            </a:pPr>
            <a:r>
              <a:rPr lang="en-US" i="1" dirty="0"/>
              <a:t>Facilitator Note</a:t>
            </a:r>
            <a:endParaRPr lang="en-US" altLang="en-US" i="1" dirty="0">
              <a:cs typeface="Calibri"/>
            </a:endParaRPr>
          </a:p>
          <a:p>
            <a:pPr marL="171450" indent="-171450" eaLnBrk="1" hangingPunct="1">
              <a:buFont typeface="Wingdings" panose="05000000000000000000" pitchFamily="2" charset="2"/>
              <a:buChar char="Ø"/>
            </a:pPr>
            <a:r>
              <a:rPr lang="en-US" altLang="en-US" i="1" dirty="0">
                <a:cs typeface="Calibri"/>
              </a:rPr>
              <a:t>You may not have time for this breakout. Can do a quick round robin or type in chat, or skip the slide. Before breaking out, show the next slide.</a:t>
            </a:r>
          </a:p>
          <a:p>
            <a:pPr marL="171450" indent="-171450">
              <a:buFont typeface="Wingdings" panose="05000000000000000000" pitchFamily="2" charset="2"/>
              <a:buChar char="Ø"/>
            </a:pPr>
            <a:r>
              <a:rPr lang="en-US" i="1" dirty="0"/>
              <a:t>Activity:  (5 minutes) – 5 people per breakout, each person gets one minute, assign 1 consultant or coach to each breakout group</a:t>
            </a:r>
          </a:p>
          <a:p>
            <a:pPr marL="171450" indent="-171450">
              <a:buFont typeface="Wingdings" panose="05000000000000000000" pitchFamily="2" charset="2"/>
              <a:buChar char="Ø"/>
            </a:pPr>
            <a:r>
              <a:rPr lang="en-US" i="1" dirty="0"/>
              <a:t>Purpose: Gives consultants and coaches opportunity to learn who is in the room. </a:t>
            </a:r>
          </a:p>
          <a:p>
            <a:pPr marL="0" indent="0">
              <a:buFont typeface="Wingdings" panose="05000000000000000000" pitchFamily="2" charset="2"/>
              <a:buNone/>
            </a:pPr>
            <a:r>
              <a:rPr lang="en-US" dirty="0"/>
              <a:t>Talking Points:</a:t>
            </a:r>
          </a:p>
          <a:p>
            <a:pPr marL="178027" indent="-178027">
              <a:buFont typeface="Wingdings" panose="05000000000000000000" pitchFamily="2" charset="2"/>
              <a:buChar char="Ø"/>
            </a:pPr>
            <a:r>
              <a:rPr lang="en-US" dirty="0"/>
              <a:t>We are going to reflect on your recruitment practices. In a moment but not yet, you will be sent to a Breakout room with 5-6 others. </a:t>
            </a:r>
          </a:p>
          <a:p>
            <a:pPr marL="178027" indent="-178027">
              <a:buFont typeface="Wingdings" panose="05000000000000000000" pitchFamily="2" charset="2"/>
              <a:buChar char="Ø"/>
            </a:pPr>
            <a:r>
              <a:rPr lang="en-US" dirty="0"/>
              <a:t>Everyone will have the opportunity to answer the questions on the screen. </a:t>
            </a:r>
            <a:r>
              <a:rPr lang="en-US" i="1" dirty="0"/>
              <a:t>Read questions on slide.</a:t>
            </a:r>
            <a:endParaRPr lang="en-US" dirty="0"/>
          </a:p>
          <a:p>
            <a:pPr marL="178027" indent="-178027">
              <a:buFont typeface="Wingdings" panose="05000000000000000000" pitchFamily="2" charset="2"/>
              <a:buChar char="Ø"/>
            </a:pPr>
            <a:r>
              <a:rPr lang="en-US" dirty="0"/>
              <a:t>When you get to your group, find one facilitator and another person to report back for the group the responses to the two questions. </a:t>
            </a:r>
          </a:p>
          <a:p>
            <a:pPr marL="0" indent="0">
              <a:buFont typeface="Wingdings" panose="05000000000000000000" pitchFamily="2" charset="2"/>
              <a:buNone/>
            </a:pPr>
            <a:r>
              <a:rPr lang="en-US" i="1" dirty="0"/>
              <a:t>Facilitator Note</a:t>
            </a:r>
          </a:p>
          <a:p>
            <a:pPr marL="0" indent="0">
              <a:buFont typeface="Wingdings" panose="05000000000000000000" pitchFamily="2" charset="2"/>
              <a:buNone/>
            </a:pPr>
            <a:r>
              <a:rPr lang="en-US" i="1" dirty="0"/>
              <a:t>When the group returns call on the reporter from each group to report back on themes for questions #1 and #2. </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BDEF283-4E7F-45B4-AD37-DB039D73AFFC}" type="slidenum">
              <a:rPr lang="en-US" altLang="en-US" smtClean="0">
                <a:solidFill>
                  <a:srgbClr val="000000"/>
                </a:solidFill>
              </a:rPr>
              <a:pPr fontAlgn="base">
                <a:spcBef>
                  <a:spcPct val="0"/>
                </a:spcBef>
                <a:spcAft>
                  <a:spcPct val="0"/>
                </a:spcAft>
              </a:pPr>
              <a:t>53</a:t>
            </a:fld>
            <a:endParaRPr lang="en-US" altLang="en-US">
              <a:solidFill>
                <a:srgbClr val="000000"/>
              </a:solidFill>
            </a:endParaRPr>
          </a:p>
        </p:txBody>
      </p:sp>
    </p:spTree>
    <p:extLst>
      <p:ext uri="{BB962C8B-B14F-4D97-AF65-F5344CB8AC3E}">
        <p14:creationId xmlns:p14="http://schemas.microsoft.com/office/powerpoint/2010/main" val="804356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Section 4 looks like the images on your screen. Section 4</a:t>
            </a:r>
            <a:r>
              <a:rPr lang="en-US" baseline="0" dirty="0"/>
              <a:t> </a:t>
            </a:r>
            <a:r>
              <a:rPr lang="en-US" dirty="0"/>
              <a:t>is about reflecting on the selection practices that can</a:t>
            </a:r>
            <a:r>
              <a:rPr lang="en-US" baseline="0" dirty="0"/>
              <a:t> support your efforts and</a:t>
            </a:r>
            <a:r>
              <a:rPr lang="en-US" dirty="0"/>
              <a:t> processes</a:t>
            </a:r>
            <a:r>
              <a:rPr lang="en-US" baseline="0" dirty="0"/>
              <a:t> you may already have in place</a:t>
            </a:r>
            <a:r>
              <a:rPr lang="en-US" dirty="0"/>
              <a:t>. This is intended to be a discovery tool to help you explore what you’re already doing and areas where you might want to put some attention as you move forward.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906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i="0" dirty="0"/>
              <a:t>Transition Slide</a:t>
            </a:r>
          </a:p>
          <a:p>
            <a:pPr eaLnBrk="1" hangingPunct="1">
              <a:spcBef>
                <a:spcPct val="0"/>
              </a:spcBef>
            </a:pPr>
            <a:r>
              <a:rPr lang="en-US" altLang="en-US" b="1" i="0" dirty="0"/>
              <a:t>Timing for section (slides 55-56): 4 minutes </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B34D95-0BDD-4F47-8356-E30DEF225EAA}" type="slidenum">
              <a:rPr lang="en-US" altLang="en-US" smtClean="0"/>
              <a:pPr fontAlgn="base">
                <a:spcBef>
                  <a:spcPct val="0"/>
                </a:spcBef>
                <a:spcAft>
                  <a:spcPct val="0"/>
                </a:spcAft>
              </a:pPr>
              <a:t>55</a:t>
            </a:fld>
            <a:endParaRPr lang="en-US" altLang="en-US"/>
          </a:p>
        </p:txBody>
      </p:sp>
    </p:spTree>
    <p:extLst>
      <p:ext uri="{BB962C8B-B14F-4D97-AF65-F5344CB8AC3E}">
        <p14:creationId xmlns:p14="http://schemas.microsoft.com/office/powerpoint/2010/main" val="2285687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Poll</a:t>
            </a:r>
          </a:p>
          <a:p>
            <a:r>
              <a:rPr lang="en-US" b="0" dirty="0"/>
              <a:t>Talking Points</a:t>
            </a:r>
          </a:p>
          <a:p>
            <a:pPr marL="171450" indent="-171450">
              <a:buFont typeface="Wingdings" panose="05000000000000000000" pitchFamily="2" charset="2"/>
              <a:buChar char="Ø"/>
            </a:pPr>
            <a:r>
              <a:rPr lang="en-US" dirty="0"/>
              <a:t>Let’s take a quick </a:t>
            </a:r>
            <a:r>
              <a:rPr lang="x-none" dirty="0"/>
              <a:t>poll. </a:t>
            </a:r>
            <a:r>
              <a:rPr lang="en-US" dirty="0"/>
              <a:t> - you can pick</a:t>
            </a:r>
            <a:r>
              <a:rPr lang="en-US" baseline="0" dirty="0"/>
              <a:t> multiple answers. Your answer are anonymous. </a:t>
            </a:r>
            <a:r>
              <a:rPr lang="en-US" i="1" baseline="0" dirty="0"/>
              <a:t>Read slide.</a:t>
            </a:r>
            <a:endParaRPr lang="en-US" i="1" dirty="0"/>
          </a:p>
          <a:p>
            <a:r>
              <a:rPr lang="en-US" i="1" dirty="0"/>
              <a:t>Facilitator Note</a:t>
            </a:r>
          </a:p>
          <a:p>
            <a:pPr marL="171450" indent="-171450">
              <a:buFont typeface="Wingdings" panose="05000000000000000000" pitchFamily="2" charset="2"/>
              <a:buChar char="Ø"/>
            </a:pPr>
            <a:r>
              <a:rPr lang="en-US" i="1" dirty="0"/>
              <a:t>In</a:t>
            </a:r>
            <a:r>
              <a:rPr lang="en-US" i="1" baseline="0" dirty="0"/>
              <a:t> debrief poll, review results.</a:t>
            </a:r>
          </a:p>
          <a:p>
            <a:pPr marL="171450" indent="-171450">
              <a:buFont typeface="Wingdings" panose="05000000000000000000" pitchFamily="2" charset="2"/>
              <a:buChar char="Ø"/>
            </a:pPr>
            <a:r>
              <a:rPr lang="en-US" i="1" baseline="0" dirty="0"/>
              <a:t>Ask: Anything surprise or jump out at you – spend no more than 3 minutes on this-watch/resist the deep dive conversation</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A15A22-E561-43A6-99C9-3E5CAC1306F2}" type="slidenum">
              <a:rPr lang="en-US" altLang="en-US" smtClean="0"/>
              <a:pPr fontAlgn="base">
                <a:spcBef>
                  <a:spcPct val="0"/>
                </a:spcBef>
                <a:spcAft>
                  <a:spcPct val="0"/>
                </a:spcAft>
              </a:pPr>
              <a:t>56</a:t>
            </a:fld>
            <a:endParaRPr lang="en-US" altLang="en-US"/>
          </a:p>
        </p:txBody>
      </p:sp>
    </p:spTree>
    <p:extLst>
      <p:ext uri="{BB962C8B-B14F-4D97-AF65-F5344CB8AC3E}">
        <p14:creationId xmlns:p14="http://schemas.microsoft.com/office/powerpoint/2010/main" val="3884783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altLang="en-US" b="1" i="0" dirty="0"/>
              <a:t>Timing for section (slides 57-68): 15 minutes </a:t>
            </a:r>
            <a:endParaRPr lang="en-US" altLang="en-US" dirty="0"/>
          </a:p>
          <a:p>
            <a:pPr marL="171450" indent="-171450" eaLnBrk="1" hangingPunct="1">
              <a:spcBef>
                <a:spcPct val="0"/>
              </a:spcBef>
              <a:buFont typeface="Wingdings" panose="05000000000000000000" pitchFamily="2" charset="2"/>
              <a:buChar char="Ø"/>
            </a:pPr>
            <a:r>
              <a:rPr lang="en-US" altLang="en-US" dirty="0"/>
              <a:t>As you</a:t>
            </a:r>
            <a:r>
              <a:rPr lang="en-US" altLang="en-US" baseline="0" dirty="0"/>
              <a:t> can see, we are going to start to look at Steps 2 &amp; 3 by looking at Structured Behavioral Interviews.</a:t>
            </a:r>
            <a:endParaRPr lang="x-none" altLang="en-US" dirty="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1E2CE8-4626-48B4-98B5-9F640EF5135F}" type="slidenum">
              <a:rPr lang="en-US" altLang="en-US" smtClean="0"/>
              <a:pPr fontAlgn="base">
                <a:spcBef>
                  <a:spcPct val="0"/>
                </a:spcBef>
                <a:spcAft>
                  <a:spcPct val="0"/>
                </a:spcAft>
              </a:pPr>
              <a:t>57</a:t>
            </a:fld>
            <a:endParaRPr lang="en-US" altLang="en-US"/>
          </a:p>
        </p:txBody>
      </p:sp>
    </p:spTree>
    <p:extLst>
      <p:ext uri="{BB962C8B-B14F-4D97-AF65-F5344CB8AC3E}">
        <p14:creationId xmlns:p14="http://schemas.microsoft.com/office/powerpoint/2010/main" val="210441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pPr marL="0" indent="0" eaLnBrk="1" fontAlgn="auto" hangingPunct="1">
              <a:spcBef>
                <a:spcPts val="0"/>
              </a:spcBef>
              <a:spcAft>
                <a:spcPts val="0"/>
              </a:spcAft>
              <a:buFont typeface="Wingdings" panose="05000000000000000000" pitchFamily="2" charset="2"/>
              <a:buNone/>
              <a:defRPr/>
            </a:pPr>
            <a:r>
              <a:rPr lang="en-US" i="1" dirty="0"/>
              <a:t>Facilitator Note</a:t>
            </a:r>
          </a:p>
          <a:p>
            <a:pPr marL="171450" indent="-171450" eaLnBrk="1" fontAlgn="auto" hangingPunct="1">
              <a:spcBef>
                <a:spcPts val="0"/>
              </a:spcBef>
              <a:spcAft>
                <a:spcPts val="0"/>
              </a:spcAft>
              <a:buFont typeface="Wingdings" panose="05000000000000000000" pitchFamily="2" charset="2"/>
              <a:buChar char="Ø"/>
              <a:defRPr/>
            </a:pPr>
            <a:r>
              <a:rPr lang="en-US" i="1" dirty="0"/>
              <a:t>optional for engagement: ask for thumbs up/raise hands if participants have completed these</a:t>
            </a:r>
          </a:p>
          <a:p>
            <a:pPr marL="0" indent="0" eaLnBrk="1" fontAlgn="auto" hangingPunct="1">
              <a:spcBef>
                <a:spcPts val="0"/>
              </a:spcBef>
              <a:spcAft>
                <a:spcPts val="0"/>
              </a:spcAft>
              <a:buFont typeface="Wingdings" panose="05000000000000000000" pitchFamily="2" charset="2"/>
              <a:buNone/>
              <a:defRPr/>
            </a:pPr>
            <a:r>
              <a:rPr lang="en-US" i="0" dirty="0"/>
              <a:t>Talking Points</a:t>
            </a:r>
          </a:p>
          <a:p>
            <a:pPr marL="171450" indent="-171450" eaLnBrk="1" fontAlgn="auto" hangingPunct="1">
              <a:spcBef>
                <a:spcPts val="0"/>
              </a:spcBef>
              <a:spcAft>
                <a:spcPts val="0"/>
              </a:spcAft>
              <a:buFont typeface="Wingdings" panose="05000000000000000000" pitchFamily="2" charset="2"/>
              <a:buChar char="Ø"/>
              <a:defRPr/>
            </a:pPr>
            <a:r>
              <a:rPr lang="en-US" dirty="0"/>
              <a:t>These are some pre-interview activities: </a:t>
            </a:r>
          </a:p>
          <a:p>
            <a:pPr marL="690143" lvl="1" indent="-232943" eaLnBrk="1" fontAlgn="auto" hangingPunct="1">
              <a:spcBef>
                <a:spcPts val="0"/>
              </a:spcBef>
              <a:spcAft>
                <a:spcPts val="0"/>
              </a:spcAft>
              <a:buFont typeface="Wingdings" panose="05000000000000000000" pitchFamily="2" charset="2"/>
              <a:buChar char="Ø"/>
              <a:defRPr/>
            </a:pPr>
            <a:r>
              <a:rPr lang="en-US" dirty="0"/>
              <a:t>Have you completed a Job Analysis?  Do you know what the duties and the functions of position?</a:t>
            </a:r>
          </a:p>
          <a:p>
            <a:pPr marL="690143" lvl="1" indent="-232943" eaLnBrk="1" fontAlgn="auto" hangingPunct="1">
              <a:spcBef>
                <a:spcPts val="0"/>
              </a:spcBef>
              <a:spcAft>
                <a:spcPts val="0"/>
              </a:spcAft>
              <a:buFont typeface="Wingdings" panose="05000000000000000000" pitchFamily="2" charset="2"/>
              <a:buChar char="Ø"/>
              <a:defRPr/>
            </a:pPr>
            <a:r>
              <a:rPr lang="en-US" dirty="0"/>
              <a:t>When is the last time you updated your job descriptions?  Did you write it based upon the job analysis?</a:t>
            </a:r>
          </a:p>
          <a:p>
            <a:pPr marL="1085850" lvl="2" indent="-171450" eaLnBrk="1" fontAlgn="auto" hangingPunct="1">
              <a:spcBef>
                <a:spcPts val="0"/>
              </a:spcBef>
              <a:spcAft>
                <a:spcPts val="0"/>
              </a:spcAft>
              <a:buFont typeface="Wingdings" panose="05000000000000000000" pitchFamily="2" charset="2"/>
              <a:buChar char="Ø"/>
              <a:defRPr/>
            </a:pPr>
            <a:r>
              <a:rPr lang="en-US" dirty="0"/>
              <a:t>Does it include not just the duties, but also the physical demands the work includes like “Lifting, standing, bending, </a:t>
            </a:r>
            <a:r>
              <a:rPr lang="en-US" dirty="0" err="1"/>
              <a:t>etc</a:t>
            </a:r>
            <a:r>
              <a:rPr lang="en-US" dirty="0"/>
              <a:t>”</a:t>
            </a:r>
          </a:p>
          <a:p>
            <a:pPr marL="1085850" lvl="2" indent="-171450" eaLnBrk="1" fontAlgn="auto" hangingPunct="1">
              <a:spcBef>
                <a:spcPts val="0"/>
              </a:spcBef>
              <a:spcAft>
                <a:spcPts val="0"/>
              </a:spcAft>
              <a:buFont typeface="Wingdings" panose="05000000000000000000" pitchFamily="2" charset="2"/>
              <a:buChar char="Ø"/>
              <a:defRPr/>
            </a:pPr>
            <a:r>
              <a:rPr lang="en-US" dirty="0"/>
              <a:t>It is important for the Job Description to be accurate. It really needs to reflect what a person in the position is expected to do. </a:t>
            </a:r>
          </a:p>
          <a:p>
            <a:pPr marL="1085850" lvl="2" indent="-171450" eaLnBrk="1" fontAlgn="auto" hangingPunct="1">
              <a:spcBef>
                <a:spcPts val="0"/>
              </a:spcBef>
              <a:spcAft>
                <a:spcPts val="0"/>
              </a:spcAft>
              <a:buFont typeface="Wingdings" panose="05000000000000000000" pitchFamily="2" charset="2"/>
              <a:buChar char="Ø"/>
              <a:defRPr/>
            </a:pPr>
            <a:r>
              <a:rPr lang="en-US" dirty="0"/>
              <a:t>When do applicants see the Job Description?  Before they are offered a job or after they have accepted?  </a:t>
            </a:r>
          </a:p>
          <a:p>
            <a:pPr marL="1543050" lvl="3" indent="-171450" eaLnBrk="1" fontAlgn="auto" hangingPunct="1">
              <a:spcBef>
                <a:spcPts val="0"/>
              </a:spcBef>
              <a:spcAft>
                <a:spcPts val="0"/>
              </a:spcAft>
              <a:buFont typeface="Wingdings" panose="05000000000000000000" pitchFamily="2" charset="2"/>
              <a:buChar char="Ø"/>
              <a:defRPr/>
            </a:pPr>
            <a:r>
              <a:rPr lang="en-US" dirty="0"/>
              <a:t>It is helpful to share the job description with applicants before the interview so that you can talk about it and they can ask questions about the job. You can also develop interview questions based upon the Job Description. </a:t>
            </a:r>
          </a:p>
          <a:p>
            <a:pPr marL="628650" lvl="1" indent="-171450" eaLnBrk="1" fontAlgn="auto" hangingPunct="1">
              <a:spcBef>
                <a:spcPts val="0"/>
              </a:spcBef>
              <a:spcAft>
                <a:spcPts val="0"/>
              </a:spcAft>
              <a:buFont typeface="Wingdings" panose="05000000000000000000" pitchFamily="2" charset="2"/>
              <a:buChar char="Ø"/>
              <a:defRPr/>
            </a:pPr>
            <a:r>
              <a:rPr lang="en-US" dirty="0"/>
              <a:t>Does your job description include Core Competencies? If not, you are going to want to look at a set. If you are not familiar with Core Competencies, we will look at the NADSP competencies today.</a:t>
            </a:r>
          </a:p>
        </p:txBody>
      </p:sp>
    </p:spTree>
    <p:extLst>
      <p:ext uri="{BB962C8B-B14F-4D97-AF65-F5344CB8AC3E}">
        <p14:creationId xmlns:p14="http://schemas.microsoft.com/office/powerpoint/2010/main" val="1947601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90" name="Shape 717"/>
          <p:cNvSpPr>
            <a:spLocks noGrp="1" noRot="1" noChangeAspect="1" noTextEdit="1"/>
          </p:cNvSpPr>
          <p:nvPr>
            <p:ph type="sldImg" idx="2"/>
          </p:nvPr>
        </p:nvSpPr>
        <p:spPr bwMode="auto">
          <a:xfrm>
            <a:off x="457200" y="719138"/>
            <a:ext cx="6410325" cy="360521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140291" name="Shape 718"/>
          <p:cNvSpPr>
            <a:spLocks noGrp="1"/>
          </p:cNvSpPr>
          <p:nvPr>
            <p:ph type="body" idx="1"/>
          </p:nvPr>
        </p:nvSpPr>
        <p:spPr bwMode="auto">
          <a:xfrm>
            <a:off x="457200" y="4324350"/>
            <a:ext cx="6086475"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6" tIns="48355" rIns="96736" bIns="48355" numCol="1" anchor="t" anchorCtr="0" compatLnSpc="1">
            <a:prstTxWarp prst="textNoShape">
              <a:avLst/>
            </a:prstTxWarp>
          </a:bodyPr>
          <a:lstStyle/>
          <a:p>
            <a:pPr marL="0" indent="0" eaLnBrk="1" hangingPunct="1">
              <a:buClr>
                <a:srgbClr val="000000"/>
              </a:buClr>
              <a:buSzPts val="300"/>
              <a:buFont typeface="Wingdings" panose="05000000000000000000" pitchFamily="2" charset="2"/>
              <a:buNone/>
            </a:pPr>
            <a:r>
              <a:rPr lang="en-US" altLang="en-US" dirty="0"/>
              <a:t>Talking Points:</a:t>
            </a:r>
          </a:p>
          <a:p>
            <a:pPr marL="171450" indent="-171450" eaLnBrk="1" hangingPunct="1">
              <a:buClr>
                <a:srgbClr val="000000"/>
              </a:buClr>
              <a:buSzPts val="300"/>
              <a:buFont typeface="Wingdings" panose="05000000000000000000" pitchFamily="2" charset="2"/>
              <a:buChar char="Ø"/>
            </a:pPr>
            <a:r>
              <a:rPr lang="en-US" altLang="en-US" dirty="0"/>
              <a:t>Research shows that using competency standards across workforce development strategies can improve recruitment and retention of an organization’s workforce.  </a:t>
            </a:r>
          </a:p>
          <a:p>
            <a:pPr marL="171450" indent="-171450" eaLnBrk="1" hangingPunct="1">
              <a:buClr>
                <a:srgbClr val="000000"/>
              </a:buClr>
              <a:buSzPts val="300"/>
              <a:buFont typeface="Wingdings" panose="05000000000000000000" pitchFamily="2" charset="2"/>
              <a:buChar char="Ø"/>
            </a:pPr>
            <a:r>
              <a:rPr lang="en-US" altLang="en-US" dirty="0"/>
              <a:t>The problem?  Many organizations are often consumed with the pressures of filling vacancies in their workforce, leaving little time to explore how to incorporate direct support workforce competencies into their organization’s infrastructure.</a:t>
            </a:r>
          </a:p>
          <a:p>
            <a:pPr marL="171450" indent="-171450" eaLnBrk="1" hangingPunct="1">
              <a:buClr>
                <a:srgbClr val="000000"/>
              </a:buClr>
              <a:buSzPts val="300"/>
              <a:buFont typeface="Wingdings" panose="05000000000000000000" pitchFamily="2" charset="2"/>
              <a:buChar char="Ø"/>
            </a:pPr>
            <a:r>
              <a:rPr lang="en-US" altLang="en-US" dirty="0"/>
              <a:t>Competency standards are the foundation to our workforce development tools. We start with competency standards for tools including:</a:t>
            </a:r>
            <a:endParaRPr lang="en-US" altLang="en-US" dirty="0">
              <a:cs typeface="Calibri"/>
            </a:endParaRPr>
          </a:p>
          <a:p>
            <a:pPr marL="628650" lvl="1" indent="-171450" eaLnBrk="1" hangingPunct="1">
              <a:spcBef>
                <a:spcPct val="0"/>
              </a:spcBef>
              <a:buSzPct val="25000"/>
              <a:buFont typeface="Wingdings" panose="05000000000000000000" pitchFamily="2" charset="2"/>
              <a:buChar char="Ø"/>
            </a:pPr>
            <a:r>
              <a:rPr lang="en-US" altLang="en-US" dirty="0"/>
              <a:t>Recruitment, hiring, and selection</a:t>
            </a:r>
            <a:endParaRPr lang="en-US" altLang="en-US" dirty="0">
              <a:cs typeface="Calibri"/>
            </a:endParaRPr>
          </a:p>
          <a:p>
            <a:pPr marL="628650" lvl="1" indent="-171450" eaLnBrk="1" hangingPunct="1">
              <a:spcBef>
                <a:spcPct val="0"/>
              </a:spcBef>
              <a:buSzPct val="25000"/>
              <a:buFont typeface="Wingdings" panose="05000000000000000000" pitchFamily="2" charset="2"/>
              <a:buChar char="Ø"/>
            </a:pPr>
            <a:r>
              <a:rPr lang="en-US" altLang="en-US" dirty="0"/>
              <a:t>Curriculum development</a:t>
            </a:r>
            <a:endParaRPr lang="en-US" altLang="en-US" dirty="0">
              <a:cs typeface="Calibri"/>
            </a:endParaRPr>
          </a:p>
          <a:p>
            <a:pPr marL="628650" lvl="1" indent="-171450" eaLnBrk="1" hangingPunct="1">
              <a:spcBef>
                <a:spcPct val="0"/>
              </a:spcBef>
              <a:buSzPct val="25000"/>
              <a:buFont typeface="Wingdings" panose="05000000000000000000" pitchFamily="2" charset="2"/>
              <a:buChar char="Ø"/>
            </a:pPr>
            <a:r>
              <a:rPr lang="en-US" altLang="en-US" dirty="0"/>
              <a:t>Training program implementation, staff development</a:t>
            </a:r>
            <a:endParaRPr lang="en-US" altLang="en-US" dirty="0">
              <a:cs typeface="Calibri"/>
            </a:endParaRPr>
          </a:p>
          <a:p>
            <a:pPr marL="628650" lvl="1" indent="-171450" eaLnBrk="1" hangingPunct="1">
              <a:spcBef>
                <a:spcPct val="0"/>
              </a:spcBef>
              <a:buSzPct val="25000"/>
              <a:buFont typeface="Wingdings" panose="05000000000000000000" pitchFamily="2" charset="2"/>
              <a:buChar char="Ø"/>
            </a:pPr>
            <a:r>
              <a:rPr lang="en-US" altLang="en-US" dirty="0"/>
              <a:t>Performance evaluation </a:t>
            </a:r>
            <a:endParaRPr lang="en-US" altLang="en-US" dirty="0">
              <a:cs typeface="Calibri"/>
            </a:endParaRPr>
          </a:p>
          <a:p>
            <a:pPr marL="628650" lvl="1" indent="-171450" eaLnBrk="1" hangingPunct="1">
              <a:spcBef>
                <a:spcPct val="0"/>
              </a:spcBef>
              <a:buSzPct val="25000"/>
              <a:buFont typeface="Wingdings" panose="05000000000000000000" pitchFamily="2" charset="2"/>
              <a:buChar char="Ø"/>
            </a:pPr>
            <a:r>
              <a:rPr lang="en-US" altLang="en-US" dirty="0"/>
              <a:t>Career pathways, ladders and lattices:</a:t>
            </a:r>
            <a:endParaRPr lang="en-US" altLang="en-US" dirty="0">
              <a:cs typeface="Calibri"/>
            </a:endParaRPr>
          </a:p>
          <a:p>
            <a:pPr marL="628650" lvl="1" indent="-171450" eaLnBrk="1" hangingPunct="1">
              <a:spcBef>
                <a:spcPct val="0"/>
              </a:spcBef>
              <a:buSzPct val="25000"/>
              <a:buFont typeface="Wingdings" panose="05000000000000000000" pitchFamily="2" charset="2"/>
              <a:buChar char="Ø"/>
            </a:pPr>
            <a:r>
              <a:rPr lang="en-US" altLang="en-US" dirty="0"/>
              <a:t>Apprenticeship programs</a:t>
            </a:r>
            <a:endParaRPr lang="en-US" altLang="en-US" dirty="0">
              <a:cs typeface="Calibri"/>
            </a:endParaRPr>
          </a:p>
          <a:p>
            <a:pPr marL="628650" lvl="1" indent="-171450" eaLnBrk="1" hangingPunct="1">
              <a:spcBef>
                <a:spcPct val="0"/>
              </a:spcBef>
              <a:buSzPct val="25000"/>
              <a:buFont typeface="Wingdings" panose="05000000000000000000" pitchFamily="2" charset="2"/>
              <a:buChar char="Ø"/>
            </a:pPr>
            <a:r>
              <a:rPr lang="en-US" altLang="en-US" dirty="0"/>
              <a:t>Credentialing and certification systems</a:t>
            </a:r>
          </a:p>
          <a:p>
            <a:pPr marL="0" indent="0" eaLnBrk="1" hangingPunct="1">
              <a:spcBef>
                <a:spcPct val="0"/>
              </a:spcBef>
              <a:buSzPct val="25000"/>
              <a:buFont typeface="Wingdings" panose="05000000000000000000" pitchFamily="2" charset="2"/>
              <a:buNone/>
            </a:pPr>
            <a:r>
              <a:rPr lang="en-US" altLang="en-US" i="1" dirty="0">
                <a:cs typeface="Calibri"/>
              </a:rPr>
              <a:t>Depending on time, can ask how they use competency standards or thumbs up/hand raise if they use them at their organization.</a:t>
            </a:r>
          </a:p>
        </p:txBody>
      </p:sp>
      <p:sp>
        <p:nvSpPr>
          <p:cNvPr id="140292" name="Shape 719"/>
          <p:cNvSpPr txBox="1">
            <a:spLocks noChangeArrowheads="1"/>
          </p:cNvSpPr>
          <p:nvPr/>
        </p:nvSpPr>
        <p:spPr bwMode="auto">
          <a:xfrm>
            <a:off x="3876675" y="8894763"/>
            <a:ext cx="3175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36" tIns="48355" rIns="96736" bIns="48355" anchor="b"/>
          <a:lstStyle>
            <a:lvl1pPr defTabSz="930275">
              <a:defRPr>
                <a:solidFill>
                  <a:schemeClr val="tx1"/>
                </a:solidFill>
                <a:latin typeface="Calibri" panose="020F0502020204030204" pitchFamily="34" charset="0"/>
              </a:defRPr>
            </a:lvl1pPr>
            <a:lvl2pPr marL="742950" indent="-285750" defTabSz="930275">
              <a:defRPr>
                <a:solidFill>
                  <a:schemeClr val="tx1"/>
                </a:solidFill>
                <a:latin typeface="Calibri" panose="020F0502020204030204" pitchFamily="34" charset="0"/>
              </a:defRPr>
            </a:lvl2pPr>
            <a:lvl3pPr marL="1143000" indent="-228600" defTabSz="930275">
              <a:defRPr>
                <a:solidFill>
                  <a:schemeClr val="tx1"/>
                </a:solidFill>
                <a:latin typeface="Calibri" panose="020F0502020204030204" pitchFamily="34" charset="0"/>
              </a:defRPr>
            </a:lvl3pPr>
            <a:lvl4pPr marL="1600200" indent="-228600" defTabSz="930275">
              <a:defRPr>
                <a:solidFill>
                  <a:schemeClr val="tx1"/>
                </a:solidFill>
                <a:latin typeface="Calibri" panose="020F0502020204030204" pitchFamily="34" charset="0"/>
              </a:defRPr>
            </a:lvl4pPr>
            <a:lvl5pPr marL="2057400" indent="-228600" defTabSz="930275">
              <a:defRPr>
                <a:solidFill>
                  <a:schemeClr val="tx1"/>
                </a:solidFill>
                <a:latin typeface="Calibri" panose="020F0502020204030204" pitchFamily="34" charset="0"/>
              </a:defRPr>
            </a:lvl5pPr>
            <a:lvl6pPr marL="2514600" indent="-228600" defTabSz="930275" eaLnBrk="0" fontAlgn="base" hangingPunct="0">
              <a:spcBef>
                <a:spcPct val="0"/>
              </a:spcBef>
              <a:spcAft>
                <a:spcPct val="0"/>
              </a:spcAft>
              <a:defRPr>
                <a:solidFill>
                  <a:schemeClr val="tx1"/>
                </a:solidFill>
                <a:latin typeface="Calibri" panose="020F0502020204030204" pitchFamily="34" charset="0"/>
              </a:defRPr>
            </a:lvl6pPr>
            <a:lvl7pPr marL="2971800" indent="-228600" defTabSz="930275" eaLnBrk="0" fontAlgn="base" hangingPunct="0">
              <a:spcBef>
                <a:spcPct val="0"/>
              </a:spcBef>
              <a:spcAft>
                <a:spcPct val="0"/>
              </a:spcAft>
              <a:defRPr>
                <a:solidFill>
                  <a:schemeClr val="tx1"/>
                </a:solidFill>
                <a:latin typeface="Calibri" panose="020F0502020204030204" pitchFamily="34" charset="0"/>
              </a:defRPr>
            </a:lvl7pPr>
            <a:lvl8pPr marL="3429000" indent="-228600" defTabSz="930275" eaLnBrk="0" fontAlgn="base" hangingPunct="0">
              <a:spcBef>
                <a:spcPct val="0"/>
              </a:spcBef>
              <a:spcAft>
                <a:spcPct val="0"/>
              </a:spcAft>
              <a:defRPr>
                <a:solidFill>
                  <a:schemeClr val="tx1"/>
                </a:solidFill>
                <a:latin typeface="Calibri" panose="020F0502020204030204" pitchFamily="34" charset="0"/>
              </a:defRPr>
            </a:lvl8pPr>
            <a:lvl9pPr marL="3886200" indent="-228600" defTabSz="930275"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Clr>
                <a:srgbClr val="000000"/>
              </a:buClr>
              <a:buSzPct val="25000"/>
            </a:pPr>
            <a:fld id="{05D7A5A4-5010-4F57-8D6E-06B143B7B402}" type="slidenum">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algn="r" eaLnBrk="1" hangingPunct="1">
                <a:buClr>
                  <a:srgbClr val="000000"/>
                </a:buClr>
                <a:buSzPct val="25000"/>
              </a:pPr>
              <a:t>59</a:t>
            </a:fld>
            <a:endPar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5027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069" y="4473893"/>
            <a:ext cx="6130834" cy="4452961"/>
          </a:xfrm>
        </p:spPr>
        <p:txBody>
          <a:bodyPr/>
          <a:lstStyle/>
          <a:p>
            <a:pPr marL="0" indent="0">
              <a:buFont typeface="Wingdings" panose="05000000000000000000" pitchFamily="2" charset="2"/>
              <a:buNone/>
            </a:pPr>
            <a:r>
              <a:rPr lang="en-US" i="1" dirty="0"/>
              <a:t>Facilitator Note:</a:t>
            </a:r>
          </a:p>
          <a:p>
            <a:pPr marL="171450" indent="-171450">
              <a:buFont typeface="Wingdings" panose="05000000000000000000" pitchFamily="2" charset="2"/>
              <a:buChar char="Ø"/>
            </a:pPr>
            <a:r>
              <a:rPr lang="en-US" i="1" dirty="0"/>
              <a:t>Activity:  (5 minutes) – 5 people per breakout, each person gets one minute, assign 1 consultant or coach to each breakout group</a:t>
            </a:r>
          </a:p>
          <a:p>
            <a:pPr marL="171450" indent="-171450">
              <a:buFont typeface="Wingdings" panose="05000000000000000000" pitchFamily="2" charset="2"/>
              <a:buChar char="Ø"/>
            </a:pPr>
            <a:r>
              <a:rPr lang="en-US" i="1" dirty="0"/>
              <a:t>Purpose: Gives consultants and coaches opportunity to learn who is in the room. </a:t>
            </a:r>
          </a:p>
          <a:p>
            <a:pPr marL="0" indent="0">
              <a:buFont typeface="Wingdings" panose="05000000000000000000" pitchFamily="2" charset="2"/>
              <a:buNone/>
            </a:pPr>
            <a:r>
              <a:rPr lang="en-US" dirty="0"/>
              <a:t>Talking Points:</a:t>
            </a:r>
          </a:p>
          <a:p>
            <a:pPr marL="178027" indent="-178027">
              <a:buFont typeface="Wingdings" panose="05000000000000000000" pitchFamily="2" charset="2"/>
              <a:buChar char="Ø"/>
            </a:pPr>
            <a:r>
              <a:rPr lang="en-US" dirty="0"/>
              <a:t>We are going to have the opportunity to get to know who is in the workshop today.  In a moment but not yet, you will be sent to a Breakout room with 5-6 others. </a:t>
            </a:r>
          </a:p>
          <a:p>
            <a:pPr marL="178027" indent="-178027">
              <a:buFont typeface="Wingdings" panose="05000000000000000000" pitchFamily="2" charset="2"/>
              <a:buChar char="Ø"/>
            </a:pPr>
            <a:r>
              <a:rPr lang="en-US" dirty="0"/>
              <a:t>Everyone will have the:</a:t>
            </a:r>
          </a:p>
          <a:p>
            <a:pPr marL="652765" lvl="1" indent="-178027">
              <a:buFont typeface="Wingdings" panose="05000000000000000000" pitchFamily="2" charset="2"/>
              <a:buChar char="Ø"/>
            </a:pPr>
            <a:r>
              <a:rPr lang="en-US" dirty="0"/>
              <a:t>Opportunity to introduce your self with your name, your organization and your role in the organization. </a:t>
            </a:r>
          </a:p>
          <a:p>
            <a:pPr marL="652765" lvl="1" indent="-178027">
              <a:buFont typeface="Wingdings" panose="05000000000000000000" pitchFamily="2" charset="2"/>
              <a:buChar char="Ø"/>
            </a:pPr>
            <a:r>
              <a:rPr lang="en-US" dirty="0"/>
              <a:t>And answer the questions on the screen. </a:t>
            </a:r>
          </a:p>
          <a:p>
            <a:pPr marL="1127504" lvl="2" indent="-178027">
              <a:buFont typeface="Wingdings" panose="05000000000000000000" pitchFamily="2" charset="2"/>
              <a:buChar char="Ø"/>
            </a:pPr>
            <a:r>
              <a:rPr lang="en-US" dirty="0"/>
              <a:t>What is one thing you want to learn about recruitment or selection today?</a:t>
            </a:r>
          </a:p>
          <a:p>
            <a:pPr marL="178027" indent="-178027">
              <a:buFont typeface="Wingdings" panose="05000000000000000000" pitchFamily="2" charset="2"/>
              <a:buChar char="Ø"/>
            </a:pPr>
            <a:r>
              <a:rPr lang="en-US" dirty="0"/>
              <a:t>When you get to your group, find one facilitator and another person to report back for the group the responses to the two questions. </a:t>
            </a:r>
          </a:p>
          <a:p>
            <a:pPr marL="0" indent="0">
              <a:buFont typeface="Wingdings" panose="05000000000000000000" pitchFamily="2" charset="2"/>
              <a:buNone/>
            </a:pPr>
            <a:r>
              <a:rPr lang="en-US" i="1" dirty="0"/>
              <a:t>When the group returns call on the reporter from each group to report back on themes for questions #1 and #2.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7319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xfrm>
            <a:off x="731838" y="4486275"/>
            <a:ext cx="5707062" cy="4595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defTabSz="949325" eaLnBrk="1" hangingPunct="1">
              <a:buFont typeface="Wingdings" panose="05000000000000000000" pitchFamily="2" charset="2"/>
              <a:buNone/>
            </a:pPr>
            <a:r>
              <a:rPr lang="en-US" altLang="en-US" dirty="0"/>
              <a:t>Talking Points:</a:t>
            </a:r>
          </a:p>
          <a:p>
            <a:pPr marL="171450" indent="-171450" defTabSz="949325" eaLnBrk="1" hangingPunct="1">
              <a:buFont typeface="Wingdings" panose="05000000000000000000" pitchFamily="2" charset="2"/>
              <a:buChar char="Ø"/>
            </a:pPr>
            <a:r>
              <a:rPr lang="en-US" altLang="en-US" dirty="0"/>
              <a:t>Each of these competency sets is organized around core competencies of a direct support worker and includes a set of skill standards for each skill competency. </a:t>
            </a:r>
          </a:p>
          <a:p>
            <a:pPr marL="171450" marR="0" lvl="0" indent="-171450" algn="l" defTabSz="949325"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n-US" dirty="0">
                <a:ea typeface="MS PGothic"/>
              </a:rPr>
              <a:t>Since 1996, there have been a number of efforts on a national level to identify the critical competencies that direct support professionals need to have. These competencies have changed over time and are mostly similar with a few variations depending on the service and support focus they have. Each set is organized a bit differently, but they share many core areas in which DSPs must be able to demonstrate understanding, skill and a comprehensive value orientation.</a:t>
            </a:r>
            <a:endParaRPr lang="en-US" altLang="en-US" dirty="0">
              <a:ea typeface="MS PGothic" panose="020B0600070205080204" pitchFamily="34" charset="-128"/>
            </a:endParaRPr>
          </a:p>
          <a:p>
            <a:pPr marL="171450" indent="-171450" defTabSz="949325" eaLnBrk="1" hangingPunct="1">
              <a:buFont typeface="Wingdings" panose="05000000000000000000" pitchFamily="2" charset="2"/>
              <a:buChar char="Ø"/>
            </a:pPr>
            <a:r>
              <a:rPr lang="en-US" altLang="en-US" dirty="0">
                <a:ea typeface="MS PGothic"/>
              </a:rPr>
              <a:t>By and large, developing competency sets have been an effort to richly describe the knowledge, skills and attitudes that DSPs need to have to successfully support a person to live and participate in their communities. </a:t>
            </a:r>
          </a:p>
          <a:p>
            <a:pPr marL="171450" indent="-171450" defTabSz="949325" eaLnBrk="1" hangingPunct="1">
              <a:buFont typeface="Wingdings" panose="05000000000000000000" pitchFamily="2" charset="2"/>
              <a:buChar char="Ø"/>
            </a:pPr>
            <a:r>
              <a:rPr lang="en-US" altLang="en-US" dirty="0">
                <a:ea typeface="MS PGothic"/>
              </a:rPr>
              <a:t>The initial effort focusing on community services was completed in 1996 with the development of the community support skills standards. </a:t>
            </a:r>
          </a:p>
          <a:p>
            <a:pPr marL="171450" indent="-171450" defTabSz="949325">
              <a:buFont typeface="Wingdings" panose="05000000000000000000" pitchFamily="2" charset="2"/>
              <a:buChar char="Ø"/>
            </a:pPr>
            <a:r>
              <a:rPr lang="en-US" altLang="en-US" dirty="0">
                <a:ea typeface="MS PGothic"/>
              </a:rPr>
              <a:t>Most recently the Centers for Medicare and Medicaid Services released a set of core competencies that describe the knowledge, skills and attitudes required of DSPs across the sectors of IDD, aging and mental health.</a:t>
            </a:r>
            <a:endParaRPr lang="en-US" dirty="0">
              <a:ea typeface="MS PGothic"/>
            </a:endParaRPr>
          </a:p>
          <a:p>
            <a:pPr marL="171450" indent="-171450" defTabSz="949325" eaLnBrk="1" hangingPunct="1">
              <a:buFont typeface="Wingdings" panose="05000000000000000000" pitchFamily="2" charset="2"/>
              <a:buChar char="Ø"/>
            </a:pPr>
            <a:r>
              <a:rPr lang="en-US" altLang="en-US" dirty="0">
                <a:ea typeface="MS PGothic"/>
              </a:rPr>
              <a:t>As we dive into best practice in selection strategies, you will notice these competencies are foundational. </a:t>
            </a:r>
            <a:endParaRPr lang="en-US" altLang="en-US" dirty="0">
              <a:ea typeface="MS PGothic" panose="020B0600070205080204" pitchFamily="34" charset="-128"/>
              <a:cs typeface="Calibri"/>
            </a:endParaRPr>
          </a:p>
          <a:p>
            <a:pPr defTabSz="949325" eaLnBrk="1" hangingPunct="1"/>
            <a:endParaRPr lang="en-US" altLang="en-US" dirty="0">
              <a:ea typeface="MS PGothic" panose="020B0600070205080204" pitchFamily="34" charset="-128"/>
            </a:endParaRP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defRPr>
                <a:solidFill>
                  <a:schemeClr val="tx1"/>
                </a:solidFill>
                <a:latin typeface="Calibri" panose="020F0502020204030204" pitchFamily="34" charset="0"/>
              </a:defRPr>
            </a:lvl1pPr>
            <a:lvl2pPr marL="800100" indent="-307975" defTabSz="966788">
              <a:defRPr>
                <a:solidFill>
                  <a:schemeClr val="tx1"/>
                </a:solidFill>
                <a:latin typeface="Calibri" panose="020F0502020204030204" pitchFamily="34" charset="0"/>
              </a:defRPr>
            </a:lvl2pPr>
            <a:lvl3pPr marL="1231900" indent="-246063" defTabSz="966788">
              <a:defRPr>
                <a:solidFill>
                  <a:schemeClr val="tx1"/>
                </a:solidFill>
                <a:latin typeface="Calibri" panose="020F0502020204030204" pitchFamily="34" charset="0"/>
              </a:defRPr>
            </a:lvl3pPr>
            <a:lvl4pPr marL="1724025" indent="-246063" defTabSz="966788">
              <a:defRPr>
                <a:solidFill>
                  <a:schemeClr val="tx1"/>
                </a:solidFill>
                <a:latin typeface="Calibri" panose="020F0502020204030204" pitchFamily="34" charset="0"/>
              </a:defRPr>
            </a:lvl4pPr>
            <a:lvl5pPr marL="2217738" indent="-246063" defTabSz="966788">
              <a:defRPr>
                <a:solidFill>
                  <a:schemeClr val="tx1"/>
                </a:solidFill>
                <a:latin typeface="Calibri" panose="020F0502020204030204" pitchFamily="34" charset="0"/>
              </a:defRPr>
            </a:lvl5pPr>
            <a:lvl6pPr marL="2674938" indent="-246063" defTabSz="966788" eaLnBrk="0" fontAlgn="base" hangingPunct="0">
              <a:spcBef>
                <a:spcPct val="0"/>
              </a:spcBef>
              <a:spcAft>
                <a:spcPct val="0"/>
              </a:spcAft>
              <a:defRPr>
                <a:solidFill>
                  <a:schemeClr val="tx1"/>
                </a:solidFill>
                <a:latin typeface="Calibri" panose="020F0502020204030204" pitchFamily="34" charset="0"/>
              </a:defRPr>
            </a:lvl6pPr>
            <a:lvl7pPr marL="3132138" indent="-246063" defTabSz="966788" eaLnBrk="0" fontAlgn="base" hangingPunct="0">
              <a:spcBef>
                <a:spcPct val="0"/>
              </a:spcBef>
              <a:spcAft>
                <a:spcPct val="0"/>
              </a:spcAft>
              <a:defRPr>
                <a:solidFill>
                  <a:schemeClr val="tx1"/>
                </a:solidFill>
                <a:latin typeface="Calibri" panose="020F0502020204030204" pitchFamily="34" charset="0"/>
              </a:defRPr>
            </a:lvl7pPr>
            <a:lvl8pPr marL="3589338" indent="-246063" defTabSz="966788" eaLnBrk="0" fontAlgn="base" hangingPunct="0">
              <a:spcBef>
                <a:spcPct val="0"/>
              </a:spcBef>
              <a:spcAft>
                <a:spcPct val="0"/>
              </a:spcAft>
              <a:defRPr>
                <a:solidFill>
                  <a:schemeClr val="tx1"/>
                </a:solidFill>
                <a:latin typeface="Calibri" panose="020F0502020204030204" pitchFamily="34" charset="0"/>
              </a:defRPr>
            </a:lvl8pPr>
            <a:lvl9pPr marL="4046538" indent="-246063" defTabSz="9667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08F2D1-3ACA-4FB6-B255-336BDB2A57A4}" type="slidenum">
              <a:rPr lang="en-US" altLang="en-US" smtClean="0">
                <a:solidFill>
                  <a:srgbClr val="000000"/>
                </a:solidFill>
                <a:latin typeface="Arial" panose="020B0604020202020204" pitchFamily="34" charset="0"/>
                <a:ea typeface="MS PGothic" panose="020B0600070205080204" pitchFamily="34" charset="-128"/>
              </a:rPr>
              <a:pPr fontAlgn="base">
                <a:spcBef>
                  <a:spcPct val="0"/>
                </a:spcBef>
                <a:spcAft>
                  <a:spcPct val="0"/>
                </a:spcAft>
              </a:pPr>
              <a:t>60</a:t>
            </a:fld>
            <a:endParaRPr lang="en-US"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023251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Wingdings" panose="05000000000000000000" pitchFamily="2" charset="2"/>
              <a:buNone/>
            </a:pPr>
            <a:r>
              <a:rPr lang="en-US" altLang="en-US" dirty="0"/>
              <a:t>Talking Points:</a:t>
            </a:r>
          </a:p>
          <a:p>
            <a:pPr marL="171450" indent="-171450" eaLnBrk="1" hangingPunct="1">
              <a:spcBef>
                <a:spcPct val="0"/>
              </a:spcBef>
              <a:buFont typeface="Wingdings" panose="05000000000000000000" pitchFamily="2" charset="2"/>
              <a:buChar char="Ø"/>
            </a:pPr>
            <a:r>
              <a:rPr lang="en-US" altLang="en-US" dirty="0"/>
              <a:t>Here are the NADSP Core Competency Areas. They address the broad areas that DSPs work in.</a:t>
            </a:r>
            <a:endParaRPr lang="en-US" altLang="en-US" dirty="0">
              <a:cs typeface="Calibri"/>
            </a:endParaRPr>
          </a:p>
          <a:p>
            <a:pPr marL="171450" indent="-171450" eaLnBrk="1" hangingPunct="1">
              <a:spcBef>
                <a:spcPct val="0"/>
              </a:spcBef>
              <a:buFont typeface="Wingdings" panose="05000000000000000000" pitchFamily="2" charset="2"/>
              <a:buChar char="Ø"/>
            </a:pPr>
            <a:r>
              <a:rPr lang="en-US" altLang="en-US" dirty="0"/>
              <a:t>Take a moment to read the areas listed on the slide</a:t>
            </a:r>
            <a:endParaRPr lang="en-US" altLang="en-US" dirty="0">
              <a:cs typeface="Calibri"/>
            </a:endParaRPr>
          </a:p>
          <a:p>
            <a:pPr marL="628650" lvl="1" indent="-171450" eaLnBrk="1" hangingPunct="1">
              <a:spcBef>
                <a:spcPct val="0"/>
              </a:spcBef>
              <a:buFont typeface="Wingdings" panose="05000000000000000000" pitchFamily="2" charset="2"/>
              <a:buChar char="Ø"/>
            </a:pPr>
            <a:r>
              <a:rPr lang="en-US" altLang="en-US" dirty="0"/>
              <a:t>You can customize these to your organization, as there may be some areas that do not apply to your organization or to particular positions.</a:t>
            </a:r>
            <a:endParaRPr lang="en-US" altLang="en-US" dirty="0">
              <a:cs typeface="Calibri"/>
            </a:endParaRPr>
          </a:p>
          <a:p>
            <a:pPr marL="628650" lvl="1" indent="-171450" eaLnBrk="1" hangingPunct="1">
              <a:spcBef>
                <a:spcPct val="0"/>
              </a:spcBef>
              <a:buFont typeface="Wingdings" panose="05000000000000000000" pitchFamily="2" charset="2"/>
              <a:buChar char="Ø"/>
            </a:pPr>
            <a:r>
              <a:rPr lang="en-US" altLang="en-US" dirty="0"/>
              <a:t>If DSPs in your organization do work in these areas, these core competencies can be used to set the expectations for everyone.  </a:t>
            </a: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altLang="en-US" dirty="0"/>
              <a:t>There are others Core Competency sets you may use that we have not included today.</a:t>
            </a:r>
            <a:endParaRPr lang="en-US" altLang="en-US" dirty="0">
              <a:cs typeface="Calibri"/>
            </a:endParaRPr>
          </a:p>
          <a:p>
            <a:pPr eaLnBrk="1" hangingPunct="1">
              <a:spcBef>
                <a:spcPct val="0"/>
              </a:spcBef>
            </a:pPr>
            <a:endParaRPr lang="en-US" altLang="en-US" dirty="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E04C8-CBBC-4637-85EE-014EF9A180AA}" type="slidenum">
              <a:rPr lang="en-US" altLang="en-US" smtClean="0"/>
              <a:pPr fontAlgn="base">
                <a:spcBef>
                  <a:spcPct val="0"/>
                </a:spcBef>
                <a:spcAft>
                  <a:spcPct val="0"/>
                </a:spcAft>
              </a:pPr>
              <a:t>61</a:t>
            </a:fld>
            <a:endParaRPr lang="en-US" altLang="en-US"/>
          </a:p>
        </p:txBody>
      </p:sp>
    </p:spTree>
    <p:extLst>
      <p:ext uri="{BB962C8B-B14F-4D97-AF65-F5344CB8AC3E}">
        <p14:creationId xmlns:p14="http://schemas.microsoft.com/office/powerpoint/2010/main" val="30509563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Wingdings" panose="05000000000000000000" pitchFamily="2" charset="2"/>
              <a:buNone/>
            </a:pPr>
            <a:r>
              <a:rPr lang="en-US" altLang="en-US" dirty="0"/>
              <a:t>Talking Points:</a:t>
            </a:r>
          </a:p>
          <a:p>
            <a:pPr marL="171450" indent="-171450" eaLnBrk="1" hangingPunct="1">
              <a:spcBef>
                <a:spcPct val="0"/>
              </a:spcBef>
              <a:buFont typeface="Wingdings" panose="05000000000000000000" pitchFamily="2" charset="2"/>
              <a:buChar char="Ø"/>
            </a:pPr>
            <a:r>
              <a:rPr lang="en-US" altLang="en-US" dirty="0"/>
              <a:t>When developing interview questions, you want to ask questions that are going to tell you what actions the person took in the past. This will be the best indicator of what they will do in the future. </a:t>
            </a:r>
          </a:p>
          <a:p>
            <a:pPr marL="171450" indent="-171450" eaLnBrk="1" hangingPunct="1">
              <a:spcBef>
                <a:spcPct val="0"/>
              </a:spcBef>
              <a:buFont typeface="Wingdings" panose="05000000000000000000" pitchFamily="2" charset="2"/>
              <a:buChar char="Ø"/>
            </a:pPr>
            <a:r>
              <a:rPr lang="en-US" altLang="en-US" dirty="0"/>
              <a:t>You are asking them to tell you what they did (action or behavior) in a situation, and what the outcome was. We will cover some examples a little later.  </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92E355-BBFE-433A-95D2-8E3FE32E1F5F}" type="slidenum">
              <a:rPr lang="en-US" altLang="en-US" smtClean="0"/>
              <a:pPr fontAlgn="base">
                <a:spcBef>
                  <a:spcPct val="0"/>
                </a:spcBef>
                <a:spcAft>
                  <a:spcPct val="0"/>
                </a:spcAft>
              </a:pPr>
              <a:t>62</a:t>
            </a:fld>
            <a:endParaRPr lang="en-US" altLang="en-US"/>
          </a:p>
        </p:txBody>
      </p:sp>
    </p:spTree>
    <p:extLst>
      <p:ext uri="{BB962C8B-B14F-4D97-AF65-F5344CB8AC3E}">
        <p14:creationId xmlns:p14="http://schemas.microsoft.com/office/powerpoint/2010/main" val="1014712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Talking Points:</a:t>
            </a:r>
          </a:p>
          <a:p>
            <a:pPr marL="171450" indent="-171450" eaLnBrk="1" hangingPunct="1">
              <a:spcBef>
                <a:spcPct val="0"/>
              </a:spcBef>
              <a:buFont typeface="Wingdings" panose="05000000000000000000" pitchFamily="2" charset="2"/>
              <a:buChar char="Ø"/>
            </a:pPr>
            <a:r>
              <a:rPr lang="en-US" altLang="en-US" dirty="0"/>
              <a:t>In the interview, you also want to set up a situation, ask how they handled it in the past and what the outcome was.</a:t>
            </a:r>
            <a:endParaRPr lang="en-US" altLang="en-US" dirty="0">
              <a:cs typeface="Calibri"/>
            </a:endParaRP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E0165FD-830B-4E6F-8FC8-5436CED6EACC}" type="slidenum">
              <a:rPr lang="en-US" altLang="en-US" smtClean="0"/>
              <a:pPr fontAlgn="base">
                <a:spcBef>
                  <a:spcPct val="0"/>
                </a:spcBef>
                <a:spcAft>
                  <a:spcPct val="0"/>
                </a:spcAft>
              </a:pPr>
              <a:t>63</a:t>
            </a:fld>
            <a:endParaRPr lang="en-US" altLang="en-US"/>
          </a:p>
        </p:txBody>
      </p:sp>
    </p:spTree>
    <p:extLst>
      <p:ext uri="{BB962C8B-B14F-4D97-AF65-F5344CB8AC3E}">
        <p14:creationId xmlns:p14="http://schemas.microsoft.com/office/powerpoint/2010/main" val="101268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These three interview tools are available on the TennCare website for provider use. </a:t>
            </a:r>
            <a:r>
              <a:rPr lang="en-US" i="1" dirty="0"/>
              <a:t>Post link in chat.</a:t>
            </a:r>
            <a:endParaRPr lang="en-US" dirty="0"/>
          </a:p>
          <a:p>
            <a:pPr marL="628650" lvl="1" indent="-171450">
              <a:buFont typeface="Wingdings" panose="05000000000000000000" pitchFamily="2" charset="2"/>
              <a:buChar char="Ø"/>
            </a:pPr>
            <a:r>
              <a:rPr lang="en-US" dirty="0"/>
              <a:t>The</a:t>
            </a:r>
            <a:r>
              <a:rPr lang="en-US" baseline="0" dirty="0"/>
              <a:t> User guide walks though the process of using a structured behavioral Interview</a:t>
            </a:r>
          </a:p>
          <a:p>
            <a:pPr marL="628650" lvl="1" indent="-171450">
              <a:buFont typeface="Wingdings" panose="05000000000000000000" pitchFamily="2" charset="2"/>
              <a:buChar char="Ø"/>
            </a:pPr>
            <a:r>
              <a:rPr lang="en-US" baseline="0" dirty="0"/>
              <a:t>The Structured Interview Questions provide sample questions for each of the competency areas</a:t>
            </a:r>
          </a:p>
          <a:p>
            <a:pPr marL="628650" lvl="1" indent="-171450">
              <a:buFont typeface="Wingdings" panose="05000000000000000000" pitchFamily="2" charset="2"/>
              <a:buChar char="Ø"/>
            </a:pPr>
            <a:r>
              <a:rPr lang="en-US" baseline="0" dirty="0"/>
              <a:t>The DSP Interview Questionnaire is an example questionnaire and score guide template</a:t>
            </a:r>
            <a:endParaRPr lang="en-US" dirty="0"/>
          </a:p>
        </p:txBody>
      </p:sp>
      <p:sp>
        <p:nvSpPr>
          <p:cNvPr id="4" name="Slide Number Placeholder 3"/>
          <p:cNvSpPr>
            <a:spLocks noGrp="1"/>
          </p:cNvSpPr>
          <p:nvPr>
            <p:ph type="sldNum" sz="quarter" idx="10"/>
          </p:nvPr>
        </p:nvSpPr>
        <p:spPr/>
        <p:txBody>
          <a:bodyPr/>
          <a:lstStyle/>
          <a:p>
            <a:fld id="{AB262285-F97F-4C5A-9546-EB5F7B3A2FC8}" type="slidenum">
              <a:rPr lang="en-US" smtClean="0"/>
              <a:t>64</a:t>
            </a:fld>
            <a:endParaRPr lang="en-US"/>
          </a:p>
        </p:txBody>
      </p:sp>
    </p:spTree>
    <p:extLst>
      <p:ext uri="{BB962C8B-B14F-4D97-AF65-F5344CB8AC3E}">
        <p14:creationId xmlns:p14="http://schemas.microsoft.com/office/powerpoint/2010/main" val="40022777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Wingdings" panose="05000000000000000000" pitchFamily="2" charset="2"/>
              <a:buNone/>
            </a:pPr>
            <a:r>
              <a:rPr lang="en-US" altLang="en-US" dirty="0"/>
              <a:t>Talking Points:</a:t>
            </a:r>
          </a:p>
          <a:p>
            <a:pPr marL="171450" indent="-171450" eaLnBrk="1" hangingPunct="1">
              <a:spcBef>
                <a:spcPct val="0"/>
              </a:spcBef>
              <a:buFont typeface="Wingdings" panose="05000000000000000000" pitchFamily="2" charset="2"/>
              <a:buChar char="Ø"/>
            </a:pPr>
            <a:r>
              <a:rPr lang="en-US" altLang="en-US" i="1" dirty="0"/>
              <a:t>This tool is available to you on the website in the resource section of the Toolkit.  There are 3-6 examples of questions that fall under each of the NADSP Core Competency areas.  You can use these questions, or they make spark an idea that better matches your position or organization. </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0B957B-B145-46A7-A878-DE481AAC49CD}" type="slidenum">
              <a:rPr lang="en-US" altLang="en-US" smtClean="0"/>
              <a:pPr fontAlgn="base">
                <a:spcBef>
                  <a:spcPct val="0"/>
                </a:spcBef>
                <a:spcAft>
                  <a:spcPct val="0"/>
                </a:spcAft>
              </a:pPr>
              <a:t>65</a:t>
            </a:fld>
            <a:endParaRPr lang="en-US" altLang="en-US"/>
          </a:p>
        </p:txBody>
      </p:sp>
    </p:spTree>
    <p:extLst>
      <p:ext uri="{BB962C8B-B14F-4D97-AF65-F5344CB8AC3E}">
        <p14:creationId xmlns:p14="http://schemas.microsoft.com/office/powerpoint/2010/main" val="2670418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indent="0">
              <a:buFont typeface="Wingdings" panose="05000000000000000000" pitchFamily="2" charset="2"/>
              <a:buNone/>
            </a:pPr>
            <a:r>
              <a:rPr lang="en-US" baseline="0" dirty="0"/>
              <a:t>Talking Points:</a:t>
            </a:r>
          </a:p>
          <a:p>
            <a:pPr marL="171450" indent="-171450">
              <a:buFont typeface="Wingdings" panose="05000000000000000000" pitchFamily="2" charset="2"/>
              <a:buChar char="Ø"/>
            </a:pPr>
            <a:r>
              <a:rPr lang="en-US" baseline="0" dirty="0"/>
              <a:t>This is an example of one of the questions in the documents we just looked at. </a:t>
            </a:r>
            <a:endParaRPr lang="en-US" i="1" baseline="0" dirty="0"/>
          </a:p>
          <a:p>
            <a:pPr marL="628650" lvl="1" indent="-171450">
              <a:buFont typeface="Wingdings" panose="05000000000000000000" pitchFamily="2" charset="2"/>
              <a:buChar char="Ø"/>
            </a:pPr>
            <a:r>
              <a:rPr lang="en-US" i="0" baseline="0" dirty="0"/>
              <a:t>This question addresses competency area 4: Community and Service Networking. </a:t>
            </a:r>
            <a:r>
              <a:rPr lang="en-US" i="1" baseline="0" dirty="0"/>
              <a:t>Read question.</a:t>
            </a:r>
            <a:endParaRPr lang="en-US" i="0" dirty="0"/>
          </a:p>
        </p:txBody>
      </p:sp>
    </p:spTree>
    <p:extLst>
      <p:ext uri="{BB962C8B-B14F-4D97-AF65-F5344CB8AC3E}">
        <p14:creationId xmlns:p14="http://schemas.microsoft.com/office/powerpoint/2010/main" val="41704698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Facilitator Note</a:t>
            </a:r>
          </a:p>
          <a:p>
            <a:pPr marL="171450" indent="-171450">
              <a:buFont typeface="Wingdings" panose="05000000000000000000" pitchFamily="2" charset="2"/>
              <a:buChar char="Ø"/>
            </a:pPr>
            <a:r>
              <a:rPr lang="en-US" i="1" dirty="0"/>
              <a:t>Use slide if time – there probably won’t be. </a:t>
            </a:r>
          </a:p>
          <a:p>
            <a:pPr marL="174625" indent="-174625">
              <a:buFont typeface="Wingdings" panose="05000000000000000000" pitchFamily="2" charset="2"/>
              <a:buChar char="Ø"/>
            </a:pPr>
            <a:r>
              <a:rPr lang="en-US" i="1" dirty="0"/>
              <a:t>Activity:  (5 minutes) – 5 people per breakout, each person gets one minute, assign 1 consultant or coach to each breakout group</a:t>
            </a:r>
            <a:endParaRPr lang="en-US" i="1" dirty="0">
              <a:cs typeface="Calibri"/>
            </a:endParaRPr>
          </a:p>
          <a:p>
            <a:pPr marL="174625" indent="-174625">
              <a:buFont typeface="Wingdings" panose="05000000000000000000" pitchFamily="2" charset="2"/>
              <a:buChar char="Ø"/>
            </a:pPr>
            <a:r>
              <a:rPr lang="en-US" i="1" dirty="0"/>
              <a:t>Purpose: Gives consultants and coaches  opportunity to learn who is in the room. </a:t>
            </a:r>
            <a:endParaRPr lang="en-US" i="1" dirty="0">
              <a:cs typeface="Calibri"/>
            </a:endParaRPr>
          </a:p>
          <a:p>
            <a:pPr marL="0" indent="0">
              <a:buFont typeface="Wingdings" panose="05000000000000000000" pitchFamily="2" charset="2"/>
              <a:buNone/>
            </a:pPr>
            <a:r>
              <a:rPr lang="en-US" dirty="0"/>
              <a:t>Talking Points:</a:t>
            </a:r>
          </a:p>
          <a:p>
            <a:pPr marL="631825" lvl="1" indent="-174625">
              <a:buFont typeface="Wingdings" panose="05000000000000000000" pitchFamily="2" charset="2"/>
              <a:buChar char="Ø"/>
            </a:pPr>
            <a:r>
              <a:rPr lang="en-US" dirty="0"/>
              <a:t>We are going to have the opportunity to get to know who is in the workshop today.  In a moment but not yet, you will be send to a Breakout room with 5-6 others. </a:t>
            </a:r>
            <a:endParaRPr lang="en-US" dirty="0">
              <a:cs typeface="Calibri" panose="020F0502020204030204"/>
            </a:endParaRPr>
          </a:p>
          <a:p>
            <a:pPr marL="631825" lvl="1" indent="-174625">
              <a:buFont typeface="Wingdings" panose="05000000000000000000" pitchFamily="2" charset="2"/>
              <a:buChar char="Ø"/>
            </a:pPr>
            <a:r>
              <a:rPr lang="en-US" dirty="0"/>
              <a:t>Everyone will have the opportunity</a:t>
            </a:r>
            <a:r>
              <a:rPr lang="en-US" baseline="0" dirty="0"/>
              <a:t> to</a:t>
            </a:r>
            <a:r>
              <a:rPr lang="en-US" dirty="0"/>
              <a:t>:</a:t>
            </a:r>
            <a:endParaRPr lang="en-US" dirty="0">
              <a:cs typeface="Calibri" panose="020F0502020204030204"/>
            </a:endParaRPr>
          </a:p>
          <a:p>
            <a:pPr marL="1097280" lvl="2" indent="-174625">
              <a:buFont typeface="Wingdings" panose="05000000000000000000" pitchFamily="2" charset="2"/>
              <a:buChar char="Ø"/>
            </a:pPr>
            <a:r>
              <a:rPr lang="en-US" dirty="0"/>
              <a:t>answer the questions on the screen. </a:t>
            </a:r>
          </a:p>
          <a:p>
            <a:pPr marL="1097280" lvl="2" indent="-174625">
              <a:buFont typeface="Wingdings" panose="05000000000000000000" pitchFamily="2" charset="2"/>
              <a:buChar char="Ø"/>
            </a:pPr>
            <a:r>
              <a:rPr lang="en-US" dirty="0"/>
              <a:t>When you get to your group, find one facilitator and another person to report back for the group the responses to the two questions. </a:t>
            </a:r>
          </a:p>
          <a:p>
            <a:endParaRPr lang="en-US" i="1" dirty="0"/>
          </a:p>
          <a:p>
            <a:r>
              <a:rPr lang="en-US" i="1" dirty="0"/>
              <a:t>Facilitator Note</a:t>
            </a:r>
          </a:p>
          <a:p>
            <a:pPr marL="171450" indent="-171450">
              <a:buFont typeface="Wingdings" panose="05000000000000000000" pitchFamily="2" charset="2"/>
              <a:buChar char="Ø"/>
            </a:pPr>
            <a:r>
              <a:rPr lang="en-US" i="1" dirty="0"/>
              <a:t>When the group returns call on the reporter from each group to report back on themes for questions</a:t>
            </a:r>
            <a:endParaRPr lang="x-none" dirty="0"/>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188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For more information on Interview you can watch the webinar that we did for Tennessee providers, by going to the website and looking in the toolkit for the webinar. </a:t>
            </a:r>
          </a:p>
        </p:txBody>
      </p:sp>
      <p:sp>
        <p:nvSpPr>
          <p:cNvPr id="4" name="Slide Number Placeholder 3"/>
          <p:cNvSpPr>
            <a:spLocks noGrp="1"/>
          </p:cNvSpPr>
          <p:nvPr>
            <p:ph type="sldNum" sz="quarter" idx="10"/>
          </p:nvPr>
        </p:nvSpPr>
        <p:spPr/>
        <p:txBody>
          <a:bodyPr/>
          <a:lstStyle/>
          <a:p>
            <a:fld id="{1794951F-DB89-46A0-8245-A40C626A4F19}" type="slidenum">
              <a:rPr lang="en-US" smtClean="0"/>
              <a:t>68</a:t>
            </a:fld>
            <a:endParaRPr lang="en-US"/>
          </a:p>
        </p:txBody>
      </p:sp>
    </p:spTree>
    <p:extLst>
      <p:ext uri="{BB962C8B-B14F-4D97-AF65-F5344CB8AC3E}">
        <p14:creationId xmlns:p14="http://schemas.microsoft.com/office/powerpoint/2010/main" val="12875727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7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0" dirty="0"/>
              <a:t>Timing for section (slides 69-74): 8-10 minutes </a:t>
            </a:r>
          </a:p>
          <a:p>
            <a:r>
              <a:rPr lang="en-US" dirty="0"/>
              <a:t>Talking Points: </a:t>
            </a:r>
          </a:p>
          <a:p>
            <a:pPr marL="171450" indent="-171450">
              <a:buFont typeface="Wingdings" panose="05000000000000000000" pitchFamily="2" charset="2"/>
              <a:buChar char="Ø"/>
            </a:pPr>
            <a:r>
              <a:rPr lang="en-US" dirty="0"/>
              <a:t>It is important</a:t>
            </a:r>
            <a:r>
              <a:rPr lang="en-US" baseline="0" dirty="0"/>
              <a:t> for a person who has applied for a job and offered an interview to have a good idea what a DSP does in their job.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The RJP is seen/or experienced before a job offer is made. It is </a:t>
            </a:r>
            <a:r>
              <a:rPr lang="en-US" b="1" baseline="0" dirty="0"/>
              <a:t>not</a:t>
            </a:r>
            <a:r>
              <a:rPr lang="en-US" baseline="0" dirty="0"/>
              <a:t> a promotional video. Promotional videos show only the positive aspects of the job and the organization. </a:t>
            </a:r>
            <a:endParaRPr lang="en-US" dirty="0"/>
          </a:p>
          <a:p>
            <a:pPr marL="171450" indent="-171450">
              <a:buFont typeface="Wingdings" panose="05000000000000000000" pitchFamily="2" charset="2"/>
              <a:buChar char="Ø"/>
            </a:pPr>
            <a:r>
              <a:rPr lang="en-US" baseline="0" dirty="0"/>
              <a:t>A realistic job preview—or the RJP—is real information about: </a:t>
            </a:r>
          </a:p>
          <a:p>
            <a:pPr marL="628650" lvl="1" indent="-171450">
              <a:buFont typeface="Wingdings" panose="05000000000000000000" pitchFamily="2" charset="2"/>
              <a:buChar char="Ø"/>
            </a:pPr>
            <a:r>
              <a:rPr lang="en-US" baseline="0" dirty="0"/>
              <a:t>The job</a:t>
            </a:r>
          </a:p>
          <a:p>
            <a:pPr marL="628650" lvl="1" indent="-171450">
              <a:buFont typeface="Wingdings" panose="05000000000000000000" pitchFamily="2" charset="2"/>
              <a:buChar char="Ø"/>
            </a:pPr>
            <a:r>
              <a:rPr lang="en-US" baseline="0" dirty="0"/>
              <a:t>The organization/ the person(s) receiving services and their families</a:t>
            </a:r>
          </a:p>
          <a:p>
            <a:pPr marL="628650" lvl="1" indent="-171450">
              <a:buFont typeface="Wingdings" panose="05000000000000000000" pitchFamily="2" charset="2"/>
              <a:buChar char="Ø"/>
            </a:pPr>
            <a:r>
              <a:rPr lang="en-US" baseline="0" dirty="0"/>
              <a:t>The perspective of existing DSPs</a:t>
            </a:r>
          </a:p>
        </p:txBody>
      </p:sp>
      <p:sp>
        <p:nvSpPr>
          <p:cNvPr id="1018" name="Google Shape;1018;p7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69</a:t>
            </a:fld>
            <a:endParaRPr/>
          </a:p>
        </p:txBody>
      </p:sp>
    </p:spTree>
    <p:extLst>
      <p:ext uri="{BB962C8B-B14F-4D97-AF65-F5344CB8AC3E}">
        <p14:creationId xmlns:p14="http://schemas.microsoft.com/office/powerpoint/2010/main" val="194516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Today we will be focusing on recruitment and selection strategies, focusing on the turnover that occurs during the first six months of employment. Next time we will be focusing on retention.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Our goals for this session include: </a:t>
            </a:r>
            <a:r>
              <a:rPr kumimoji="0" lang="en-US" sz="1200" b="0" i="1" u="none" strike="noStrike" kern="1200" cap="none" spc="0" normalizeH="0" baseline="0" noProof="0" dirty="0">
                <a:ln>
                  <a:noFill/>
                </a:ln>
                <a:solidFill>
                  <a:prstClr val="black"/>
                </a:solidFill>
                <a:effectLst/>
                <a:uLnTx/>
                <a:uFillTx/>
                <a:latin typeface="+mn-lt"/>
                <a:ea typeface="+mn-ea"/>
                <a:cs typeface="+mn-cs"/>
              </a:rPr>
              <a:t>read slide</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3212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4866" name="Google Shape;1025;p75:notes"/>
          <p:cNvSpPr txBox="1">
            <a:spLocks noChangeArrowheads="1"/>
          </p:cNvSpPr>
          <p:nvPr/>
        </p:nvSpPr>
        <p:spPr bwMode="auto">
          <a:xfrm>
            <a:off x="5384800" y="6770688"/>
            <a:ext cx="41179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2" tIns="47453" rIns="94932" bIns="47453"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buSzPts val="300"/>
            </a:pPr>
            <a:fld id="{084DA4C2-8C07-4B43-9401-6C4B54C0C99F}" type="slidenum">
              <a:rPr lang="en-US" altLang="en-US" sz="1200"/>
              <a:pPr algn="r" eaLnBrk="1" hangingPunct="1">
                <a:buSzPts val="300"/>
              </a:pPr>
              <a:t>70</a:t>
            </a:fld>
            <a:endParaRPr lang="en-US" altLang="en-US" sz="1200"/>
          </a:p>
        </p:txBody>
      </p:sp>
      <p:sp>
        <p:nvSpPr>
          <p:cNvPr id="164867" name="Google Shape;1026;p75:notes"/>
          <p:cNvSpPr>
            <a:spLocks noGrp="1" noRot="1" noChangeAspect="1" noTextEdit="1"/>
          </p:cNvSpPr>
          <p:nvPr>
            <p:ph type="sldImg" idx="2"/>
          </p:nvPr>
        </p:nvSpPr>
        <p:spPr bwMode="auto">
          <a:xfrm>
            <a:off x="2389188" y="531813"/>
            <a:ext cx="4729162" cy="2660650"/>
          </a:xfrm>
          <a:custGeom>
            <a:avLst/>
            <a:gdLst>
              <a:gd name="T0" fmla="*/ 0 w 120000"/>
              <a:gd name="T1" fmla="*/ 0 h 120000"/>
              <a:gd name="T2" fmla="*/ 4729162 w 120000"/>
              <a:gd name="T3" fmla="*/ 0 h 120000"/>
              <a:gd name="T4" fmla="*/ 4729162 w 120000"/>
              <a:gd name="T5" fmla="*/ 2660650 h 120000"/>
              <a:gd name="T6" fmla="*/ 0 w 120000"/>
              <a:gd name="T7" fmla="*/ 266065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miter lim="8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027" name="Google Shape;1027;p75:notes"/>
          <p:cNvSpPr txBox="1">
            <a:spLocks noGrp="1"/>
          </p:cNvSpPr>
          <p:nvPr>
            <p:ph type="body" idx="1"/>
          </p:nvPr>
        </p:nvSpPr>
        <p:spPr>
          <a:xfrm>
            <a:off x="669925" y="3386138"/>
            <a:ext cx="8269288" cy="3206750"/>
          </a:xfrm>
          <a:ln/>
        </p:spPr>
        <p:txBody>
          <a:bodyPr spcFirstLastPara="1" wrap="square" lIns="93946" tIns="46129" rIns="93946" bIns="46129" anchor="t" anchorCtr="0">
            <a:normAutofit/>
          </a:bodyPr>
          <a:lstStyle/>
          <a:p>
            <a:pPr marL="0" indent="0" eaLnBrk="1" fontAlgn="auto" hangingPunct="1">
              <a:lnSpc>
                <a:spcPct val="80000"/>
              </a:lnSpc>
              <a:spcBef>
                <a:spcPts val="0"/>
              </a:spcBef>
              <a:spcAft>
                <a:spcPts val="0"/>
              </a:spcAft>
              <a:buClr>
                <a:schemeClr val="dk1"/>
              </a:buClr>
              <a:buSzPts val="225"/>
              <a:buFont typeface="Wingdings" panose="05000000000000000000" pitchFamily="2" charset="2"/>
              <a:buNone/>
              <a:defRPr/>
            </a:pPr>
            <a:r>
              <a:rPr lang="en-US" dirty="0"/>
              <a:t>Talking Points:</a:t>
            </a:r>
          </a:p>
          <a:p>
            <a:pPr marL="171450" indent="-171450" eaLnBrk="1" fontAlgn="auto" hangingPunct="1">
              <a:lnSpc>
                <a:spcPct val="80000"/>
              </a:lnSpc>
              <a:spcBef>
                <a:spcPts val="0"/>
              </a:spcBef>
              <a:spcAft>
                <a:spcPts val="0"/>
              </a:spcAft>
              <a:buClr>
                <a:schemeClr val="dk1"/>
              </a:buClr>
              <a:buSzPts val="175"/>
              <a:buFont typeface="Wingdings" panose="05000000000000000000" pitchFamily="2" charset="2"/>
              <a:buChar char="Ø"/>
              <a:defRPr/>
            </a:pPr>
            <a:r>
              <a:rPr lang="en-US" baseline="0" dirty="0"/>
              <a:t>The RJP will help them decided if the job is right for them before a job offer is made.</a:t>
            </a:r>
          </a:p>
          <a:p>
            <a:pPr marL="171450" indent="-171450" eaLnBrk="1" fontAlgn="auto" hangingPunct="1">
              <a:lnSpc>
                <a:spcPct val="80000"/>
              </a:lnSpc>
              <a:spcBef>
                <a:spcPts val="0"/>
              </a:spcBef>
              <a:spcAft>
                <a:spcPts val="0"/>
              </a:spcAft>
              <a:buClr>
                <a:schemeClr val="dk1"/>
              </a:buClr>
              <a:buSzPts val="175"/>
              <a:buFont typeface="Wingdings" panose="05000000000000000000" pitchFamily="2" charset="2"/>
              <a:buChar char="Ø"/>
              <a:defRPr/>
            </a:pPr>
            <a:r>
              <a:rPr lang="en-US" baseline="0" dirty="0"/>
              <a:t>Some use it before or during the interview and use it as taking points or ask questions about what the applicant saw or thought. Watch how the applicant responds to the video. </a:t>
            </a:r>
          </a:p>
        </p:txBody>
      </p:sp>
    </p:spTree>
    <p:extLst>
      <p:ext uri="{BB962C8B-B14F-4D97-AF65-F5344CB8AC3E}">
        <p14:creationId xmlns:p14="http://schemas.microsoft.com/office/powerpoint/2010/main" val="985433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Wingdings" panose="05000000000000000000" pitchFamily="2" charset="2"/>
              <a:buNone/>
            </a:pPr>
            <a:r>
              <a:rPr lang="en-US" altLang="en-US" dirty="0"/>
              <a:t>Talking Points:</a:t>
            </a:r>
          </a:p>
          <a:p>
            <a:pPr marL="171450" indent="-171450" eaLnBrk="1" hangingPunct="1">
              <a:spcBef>
                <a:spcPct val="0"/>
              </a:spcBef>
              <a:buFont typeface="Wingdings" panose="05000000000000000000" pitchFamily="2" charset="2"/>
              <a:buChar char="Ø"/>
            </a:pPr>
            <a:r>
              <a:rPr lang="en-US" altLang="en-US" dirty="0"/>
              <a:t>There are different ways to deliver a RJP – many times we think it is a video, but it doesn’t have to be. </a:t>
            </a:r>
          </a:p>
          <a:p>
            <a:pPr marL="171450" indent="-171450" eaLnBrk="1" hangingPunct="1">
              <a:spcBef>
                <a:spcPct val="0"/>
              </a:spcBef>
              <a:buFont typeface="Wingdings" panose="05000000000000000000" pitchFamily="2" charset="2"/>
              <a:buChar char="Ø"/>
            </a:pPr>
            <a:r>
              <a:rPr lang="en-US" altLang="en-US" dirty="0"/>
              <a:t>Videos can be expensive depending on how you decide to produce it, or they can be made inexpensively with a smart phone. </a:t>
            </a:r>
          </a:p>
          <a:p>
            <a:pPr marL="171450" indent="-171450" eaLnBrk="1" hangingPunct="1">
              <a:spcBef>
                <a:spcPct val="0"/>
              </a:spcBef>
              <a:buFont typeface="Wingdings" panose="05000000000000000000" pitchFamily="2" charset="2"/>
              <a:buChar char="Ø"/>
            </a:pPr>
            <a:r>
              <a:rPr lang="en-US" altLang="en-US" dirty="0"/>
              <a:t>Other methods of showing an RJP may be…</a:t>
            </a:r>
            <a:r>
              <a:rPr lang="en-US" altLang="en-US" i="1" dirty="0"/>
              <a:t>read slide</a:t>
            </a:r>
            <a:endParaRPr lang="en-US" altLang="en-US" dirty="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E0ED03F-0D4B-44AB-89C1-1A9FEBA114D9}" type="slidenum">
              <a:rPr lang="en-US" altLang="en-US" smtClean="0"/>
              <a:pPr fontAlgn="base">
                <a:spcBef>
                  <a:spcPct val="0"/>
                </a:spcBef>
                <a:spcAft>
                  <a:spcPct val="0"/>
                </a:spcAft>
              </a:pPr>
              <a:t>71</a:t>
            </a:fld>
            <a:endParaRPr lang="en-US" altLang="en-US"/>
          </a:p>
        </p:txBody>
      </p:sp>
    </p:spTree>
    <p:extLst>
      <p:ext uri="{BB962C8B-B14F-4D97-AF65-F5344CB8AC3E}">
        <p14:creationId xmlns:p14="http://schemas.microsoft.com/office/powerpoint/2010/main" val="15772912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Wingdings" panose="05000000000000000000" pitchFamily="2" charset="2"/>
              <a:buNone/>
            </a:pPr>
            <a:r>
              <a:rPr lang="en-US" altLang="en-US" dirty="0"/>
              <a:t>Talking Points:</a:t>
            </a:r>
          </a:p>
          <a:p>
            <a:pPr marL="171450" indent="-171450" eaLnBrk="1" hangingPunct="1">
              <a:spcBef>
                <a:spcPct val="0"/>
              </a:spcBef>
              <a:buFont typeface="Wingdings" panose="05000000000000000000" pitchFamily="2" charset="2"/>
              <a:buChar char="Ø"/>
            </a:pPr>
            <a:r>
              <a:rPr lang="en-US" altLang="en-US" dirty="0"/>
              <a:t>Data supports that RJP do impact retention. </a:t>
            </a:r>
          </a:p>
          <a:p>
            <a:pPr marL="171450" indent="-171450" eaLnBrk="1" hangingPunct="1">
              <a:spcBef>
                <a:spcPct val="0"/>
              </a:spcBef>
              <a:buFont typeface="Wingdings" panose="05000000000000000000" pitchFamily="2" charset="2"/>
              <a:buChar char="Ø"/>
            </a:pPr>
            <a:r>
              <a:rPr lang="en-US" altLang="en-US" dirty="0"/>
              <a:t>In the study sited here, it showed that RJPs can increase retention rates by 9-17%. Specifically – for organizations that had a 12% annual retention rate, they increased their retention by 50% ----- from 12% to 24% retention. For organizations with a 24% annual retention rate – when they used an RJP, their retention increased by 20%.</a:t>
            </a:r>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8AB8004-39AB-446F-932C-48EC4FAC7399}" type="slidenum">
              <a:rPr lang="en-US" altLang="en-US" smtClean="0"/>
              <a:pPr fontAlgn="base">
                <a:spcBef>
                  <a:spcPct val="0"/>
                </a:spcBef>
                <a:spcAft>
                  <a:spcPct val="0"/>
                </a:spcAft>
              </a:pPr>
              <a:t>72</a:t>
            </a:fld>
            <a:endParaRPr lang="en-US" altLang="en-US"/>
          </a:p>
        </p:txBody>
      </p:sp>
    </p:spTree>
    <p:extLst>
      <p:ext uri="{BB962C8B-B14F-4D97-AF65-F5344CB8AC3E}">
        <p14:creationId xmlns:p14="http://schemas.microsoft.com/office/powerpoint/2010/main" val="37573588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3058" name="Google Shape;1016;p74:notes"/>
          <p:cNvSpPr>
            <a:spLocks noGrp="1" noRot="1" noChangeAspect="1" noTextEdit="1"/>
          </p:cNvSpPr>
          <p:nvPr>
            <p:ph type="sldImg" idx="2"/>
          </p:nvPr>
        </p:nvSpPr>
        <p:spPr bwMode="auto">
          <a:xfrm>
            <a:off x="812800" y="1220788"/>
            <a:ext cx="5862638" cy="3297237"/>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017" name="Google Shape;1017;p74:notes"/>
          <p:cNvSpPr txBox="1">
            <a:spLocks noGrp="1"/>
          </p:cNvSpPr>
          <p:nvPr>
            <p:ph type="body" idx="1"/>
          </p:nvPr>
        </p:nvSpPr>
        <p:spPr>
          <a:xfrm>
            <a:off x="414338" y="4706938"/>
            <a:ext cx="6324600" cy="4427537"/>
          </a:xfrm>
          <a:ln/>
        </p:spPr>
        <p:txBody>
          <a:bodyPr spcFirstLastPara="1" wrap="square" lIns="98574" tIns="49274" rIns="98574" bIns="49274" anchor="t" anchorCtr="0">
            <a:normAutofit/>
          </a:bodyPr>
          <a:lstStyle/>
          <a:p>
            <a:pPr marL="0" indent="0" eaLnBrk="1" hangingPunct="1">
              <a:buClr>
                <a:schemeClr val="accent3"/>
              </a:buClr>
              <a:buSzPts val="4200"/>
              <a:buFont typeface="Wingdings" panose="05000000000000000000" pitchFamily="2" charset="2"/>
              <a:buNone/>
              <a:defRPr/>
            </a:pPr>
            <a:r>
              <a:rPr lang="en-US" dirty="0"/>
              <a:t>Talking Points:</a:t>
            </a:r>
          </a:p>
          <a:p>
            <a:pPr marL="171450" indent="-171450" eaLnBrk="1" hangingPunct="1">
              <a:buClr>
                <a:schemeClr val="accent3"/>
              </a:buClr>
              <a:buSzPts val="4200"/>
              <a:buFont typeface="Wingdings" panose="05000000000000000000" pitchFamily="2" charset="2"/>
              <a:buChar char="q"/>
              <a:defRPr/>
            </a:pPr>
            <a:r>
              <a:rPr lang="en-US" dirty="0"/>
              <a:t>Over the years, we’ve developed several RJPs in video format. </a:t>
            </a:r>
          </a:p>
          <a:p>
            <a:pPr marL="171450" marR="0" lvl="0" indent="-171450" algn="l" defTabSz="914400" rtl="0" eaLnBrk="1" fontAlgn="auto" latinLnBrk="0" hangingPunct="1">
              <a:lnSpc>
                <a:spcPct val="100000"/>
              </a:lnSpc>
              <a:spcBef>
                <a:spcPts val="0"/>
              </a:spcBef>
              <a:spcAft>
                <a:spcPts val="0"/>
              </a:spcAft>
              <a:buClr>
                <a:schemeClr val="accent3"/>
              </a:buClr>
              <a:buSzPts val="4200"/>
              <a:buFont typeface="Wingdings" panose="05000000000000000000" pitchFamily="2" charset="2"/>
              <a:buChar char="q"/>
              <a:tabLst/>
              <a:defRPr/>
            </a:pPr>
            <a:r>
              <a:rPr lang="en-US" baseline="0" dirty="0"/>
              <a:t>We have developed a 15 minutes RJP for ANCOR that is currently available for free on their website. It will be available for free for a limited amount of time. </a:t>
            </a:r>
            <a:r>
              <a:rPr lang="en-US" dirty="0"/>
              <a:t>Let’s watch this snippet</a:t>
            </a:r>
            <a:r>
              <a:rPr lang="en-US" baseline="0" dirty="0"/>
              <a:t> of the </a:t>
            </a:r>
            <a:r>
              <a:rPr lang="en-US" dirty="0"/>
              <a:t>RJP together. </a:t>
            </a:r>
            <a:endParaRPr lang="en-US" baseline="0" dirty="0"/>
          </a:p>
          <a:p>
            <a:pPr marL="0" indent="0" eaLnBrk="1" hangingPunct="1">
              <a:buClr>
                <a:schemeClr val="accent3"/>
              </a:buClr>
              <a:buSzPts val="4200"/>
              <a:buFont typeface="Wingdings" panose="05000000000000000000" pitchFamily="2" charset="2"/>
              <a:buNone/>
              <a:defRPr/>
            </a:pPr>
            <a:endParaRPr lang="en-US" dirty="0"/>
          </a:p>
          <a:p>
            <a:pPr eaLnBrk="1" hangingPunct="1">
              <a:buClr>
                <a:schemeClr val="accent3"/>
              </a:buClr>
              <a:buSzPts val="4200"/>
              <a:buFont typeface="Arial" panose="020B0604020202020204" pitchFamily="34" charset="0"/>
              <a:buNone/>
              <a:defRPr/>
            </a:pPr>
            <a:r>
              <a:rPr lang="en-US" i="1" dirty="0"/>
              <a:t>Facilitator</a:t>
            </a:r>
            <a:r>
              <a:rPr lang="en-US" i="1" baseline="0" dirty="0"/>
              <a:t> note</a:t>
            </a:r>
          </a:p>
          <a:p>
            <a:pPr marL="171450" indent="-171450" eaLnBrk="1" hangingPunct="1">
              <a:buClr>
                <a:schemeClr val="accent3"/>
              </a:buClr>
              <a:buSzPts val="4200"/>
              <a:buFont typeface="Wingdings" panose="05000000000000000000" pitchFamily="2" charset="2"/>
              <a:buChar char="Ø"/>
              <a:defRPr/>
            </a:pPr>
            <a:r>
              <a:rPr lang="en-US" i="1" baseline="0" dirty="0"/>
              <a:t>You can click on either link to access the RJP</a:t>
            </a:r>
          </a:p>
          <a:p>
            <a:pPr marL="171450" indent="-171450" eaLnBrk="1" hangingPunct="1">
              <a:buClr>
                <a:schemeClr val="accent3"/>
              </a:buClr>
              <a:buSzPts val="4200"/>
              <a:buFont typeface="Wingdings" panose="05000000000000000000" pitchFamily="2" charset="2"/>
              <a:buChar char="Ø"/>
              <a:defRPr/>
            </a:pPr>
            <a:r>
              <a:rPr lang="en-US" sz="1200" b="0" i="1" kern="1200" dirty="0">
                <a:solidFill>
                  <a:schemeClr val="tx1"/>
                </a:solidFill>
                <a:effectLst/>
                <a:latin typeface="+mn-lt"/>
                <a:ea typeface="+mn-ea"/>
                <a:cs typeface="+mn-cs"/>
              </a:rPr>
              <a:t>The password to the RJP for TennCare (</a:t>
            </a:r>
            <a:r>
              <a:rPr lang="en-US" sz="1200" b="0" i="1" kern="1200" dirty="0">
                <a:solidFill>
                  <a:schemeClr val="tx1"/>
                </a:solidFill>
                <a:effectLst/>
                <a:latin typeface="+mn-lt"/>
                <a:ea typeface="+mn-ea"/>
                <a:cs typeface="+mn-cs"/>
                <a:hlinkClick r:id="rId3"/>
              </a:rPr>
              <a:t>https://vimeo.com/382624388</a:t>
            </a:r>
            <a:r>
              <a:rPr lang="en-US" sz="1200" b="0" i="1" kern="1200" dirty="0">
                <a:solidFill>
                  <a:schemeClr val="tx1"/>
                </a:solidFill>
                <a:effectLst/>
                <a:latin typeface="+mn-lt"/>
                <a:ea typeface="+mn-ea"/>
                <a:cs typeface="+mn-cs"/>
              </a:rPr>
              <a:t>) will be RJP/ICI#11-20.</a:t>
            </a:r>
            <a:endParaRPr lang="en-US" i="1" dirty="0"/>
          </a:p>
          <a:p>
            <a:pPr eaLnBrk="1" hangingPunct="1">
              <a:buClr>
                <a:schemeClr val="accent3"/>
              </a:buClr>
              <a:buSzPts val="4200"/>
              <a:buFont typeface="Arial" panose="020B0604020202020204" pitchFamily="34" charset="0"/>
              <a:buNone/>
              <a:defRPr/>
            </a:pPr>
            <a:endParaRPr lang="en-US" dirty="0"/>
          </a:p>
        </p:txBody>
      </p:sp>
      <p:sp>
        <p:nvSpPr>
          <p:cNvPr id="173060" name="Google Shape;1018;p74:notes"/>
          <p:cNvSpPr>
            <a:spLocks noGrp="1"/>
          </p:cNvSpPr>
          <p:nvPr>
            <p:ph type="sldNum" sz="quarter" idx="5"/>
          </p:nvPr>
        </p:nvSpPr>
        <p:spPr bwMode="auto">
          <a:xfrm>
            <a:off x="4241800" y="9278938"/>
            <a:ext cx="3244850" cy="490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74" tIns="49274" rIns="98574" bIns="49274" numCol="1" anchorCtr="0" compatLnSpc="1">
            <a:prstTxWarp prst="textNoShape">
              <a:avLst/>
            </a:prstTxWarp>
          </a:bodyPr>
          <a:lstStyle>
            <a:lvl1pPr defTabSz="966788">
              <a:defRPr>
                <a:solidFill>
                  <a:schemeClr val="tx1"/>
                </a:solidFill>
                <a:latin typeface="Calibri" panose="020F0502020204030204" pitchFamily="34" charset="0"/>
              </a:defRPr>
            </a:lvl1pPr>
            <a:lvl2pPr marL="742950" indent="-285750" defTabSz="966788">
              <a:defRPr>
                <a:solidFill>
                  <a:schemeClr val="tx1"/>
                </a:solidFill>
                <a:latin typeface="Calibri" panose="020F0502020204030204" pitchFamily="34" charset="0"/>
              </a:defRPr>
            </a:lvl2pPr>
            <a:lvl3pPr marL="1143000" indent="-228600" defTabSz="966788">
              <a:defRPr>
                <a:solidFill>
                  <a:schemeClr val="tx1"/>
                </a:solidFill>
                <a:latin typeface="Calibri" panose="020F0502020204030204" pitchFamily="34" charset="0"/>
              </a:defRPr>
            </a:lvl3pPr>
            <a:lvl4pPr marL="1600200" indent="-228600" defTabSz="966788">
              <a:defRPr>
                <a:solidFill>
                  <a:schemeClr val="tx1"/>
                </a:solidFill>
                <a:latin typeface="Calibri" panose="020F0502020204030204" pitchFamily="34" charset="0"/>
              </a:defRPr>
            </a:lvl4pPr>
            <a:lvl5pPr marL="2057400" indent="-228600" defTabSz="966788">
              <a:defRPr>
                <a:solidFill>
                  <a:schemeClr val="tx1"/>
                </a:solidFill>
                <a:latin typeface="Calibri" panose="020F0502020204030204" pitchFamily="34" charset="0"/>
              </a:defRPr>
            </a:lvl5pPr>
            <a:lvl6pPr marL="2514600" indent="-228600" defTabSz="966788" eaLnBrk="0" fontAlgn="base" hangingPunct="0">
              <a:spcBef>
                <a:spcPct val="0"/>
              </a:spcBef>
              <a:spcAft>
                <a:spcPct val="0"/>
              </a:spcAft>
              <a:defRPr>
                <a:solidFill>
                  <a:schemeClr val="tx1"/>
                </a:solidFill>
                <a:latin typeface="Calibri" panose="020F0502020204030204" pitchFamily="34" charset="0"/>
              </a:defRPr>
            </a:lvl6pPr>
            <a:lvl7pPr marL="2971800" indent="-228600" defTabSz="966788" eaLnBrk="0" fontAlgn="base" hangingPunct="0">
              <a:spcBef>
                <a:spcPct val="0"/>
              </a:spcBef>
              <a:spcAft>
                <a:spcPct val="0"/>
              </a:spcAft>
              <a:defRPr>
                <a:solidFill>
                  <a:schemeClr val="tx1"/>
                </a:solidFill>
                <a:latin typeface="Calibri" panose="020F0502020204030204" pitchFamily="34" charset="0"/>
              </a:defRPr>
            </a:lvl7pPr>
            <a:lvl8pPr marL="3429000" indent="-228600" defTabSz="966788" eaLnBrk="0" fontAlgn="base" hangingPunct="0">
              <a:spcBef>
                <a:spcPct val="0"/>
              </a:spcBef>
              <a:spcAft>
                <a:spcPct val="0"/>
              </a:spcAft>
              <a:defRPr>
                <a:solidFill>
                  <a:schemeClr val="tx1"/>
                </a:solidFill>
                <a:latin typeface="Calibri" panose="020F0502020204030204" pitchFamily="34" charset="0"/>
              </a:defRPr>
            </a:lvl8pPr>
            <a:lvl9pPr marL="3886200" indent="-228600" defTabSz="9667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B9B8265-83B6-42E6-80E9-BA84EA25E199}" type="slidenum">
              <a:rPr lang="en-US" altLang="en-US" smtClean="0">
                <a:solidFill>
                  <a:srgbClr val="000000"/>
                </a:solidFill>
              </a:rPr>
              <a:pPr fontAlgn="base">
                <a:spcBef>
                  <a:spcPct val="0"/>
                </a:spcBef>
                <a:spcAft>
                  <a:spcPct val="0"/>
                </a:spcAft>
              </a:pPr>
              <a:t>73</a:t>
            </a:fld>
            <a:endParaRPr lang="en-US" altLang="en-US">
              <a:solidFill>
                <a:srgbClr val="000000"/>
              </a:solidFill>
            </a:endParaRPr>
          </a:p>
        </p:txBody>
      </p:sp>
    </p:spTree>
    <p:extLst>
      <p:ext uri="{BB962C8B-B14F-4D97-AF65-F5344CB8AC3E}">
        <p14:creationId xmlns:p14="http://schemas.microsoft.com/office/powerpoint/2010/main" val="9993929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For more information on RJP you can watch the webinar that we did for Tennessee providers, by going to the website and looking in the toolkit for the webinar. </a:t>
            </a:r>
          </a:p>
          <a:p>
            <a:endParaRPr lang="en-US" i="1" dirty="0"/>
          </a:p>
        </p:txBody>
      </p:sp>
      <p:sp>
        <p:nvSpPr>
          <p:cNvPr id="4" name="Slide Number Placeholder 3"/>
          <p:cNvSpPr>
            <a:spLocks noGrp="1"/>
          </p:cNvSpPr>
          <p:nvPr>
            <p:ph type="sldNum" sz="quarter" idx="10"/>
          </p:nvPr>
        </p:nvSpPr>
        <p:spPr/>
        <p:txBody>
          <a:bodyPr/>
          <a:lstStyle/>
          <a:p>
            <a:fld id="{1794951F-DB89-46A0-8245-A40C626A4F19}" type="slidenum">
              <a:rPr lang="en-US" smtClean="0"/>
              <a:t>74</a:t>
            </a:fld>
            <a:endParaRPr lang="en-US"/>
          </a:p>
        </p:txBody>
      </p:sp>
    </p:spTree>
    <p:extLst>
      <p:ext uri="{BB962C8B-B14F-4D97-AF65-F5344CB8AC3E}">
        <p14:creationId xmlns:p14="http://schemas.microsoft.com/office/powerpoint/2010/main" val="26748668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b="1" i="0" dirty="0"/>
              <a:t>Timing for section (slides 75-84): 23 minutes </a:t>
            </a:r>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If</a:t>
            </a:r>
            <a:r>
              <a:rPr lang="en-US" baseline="0" dirty="0"/>
              <a:t> your challenges are that people quit with in the first 3-6 months, usually because they don’t know the job expectations, are you considering these strategies that we’ve discussed? </a:t>
            </a:r>
          </a:p>
          <a:p>
            <a:pPr marL="171450" indent="-171450">
              <a:buFont typeface="Wingdings" panose="05000000000000000000" pitchFamily="2" charset="2"/>
              <a:buChar char="Ø"/>
            </a:pPr>
            <a:r>
              <a:rPr lang="en-US" baseline="0" dirty="0"/>
              <a:t>If you are, it is time for steps 4 and 5: to identify the barriers to implementation and identify what resources you have in your corner</a:t>
            </a:r>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75</a:t>
            </a:fld>
            <a:endParaRPr lang="en-US"/>
          </a:p>
        </p:txBody>
      </p:sp>
    </p:spTree>
    <p:extLst>
      <p:ext uri="{BB962C8B-B14F-4D97-AF65-F5344CB8AC3E}">
        <p14:creationId xmlns:p14="http://schemas.microsoft.com/office/powerpoint/2010/main" val="1182591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Transitional Slide</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a:t>
            </a:r>
          </a:p>
          <a:p>
            <a:pPr marL="171450" indent="-171450">
              <a:buFont typeface="Wingdings" panose="05000000000000000000" pitchFamily="2" charset="2"/>
              <a:buChar char="Ø"/>
            </a:pPr>
            <a:r>
              <a:rPr lang="en-US" dirty="0"/>
              <a:t>As we talked about previously, </a:t>
            </a:r>
            <a:r>
              <a:rPr lang="en-US" baseline="0" dirty="0"/>
              <a:t>the next step is to set a goal and make decisions regarding how you will measure your progress along with a time frame</a:t>
            </a: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76</a:t>
            </a:fld>
            <a:endParaRPr lang="en-US"/>
          </a:p>
        </p:txBody>
      </p:sp>
    </p:spTree>
    <p:extLst>
      <p:ext uri="{BB962C8B-B14F-4D97-AF65-F5344CB8AC3E}">
        <p14:creationId xmlns:p14="http://schemas.microsoft.com/office/powerpoint/2010/main" val="1415898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When</a:t>
            </a:r>
            <a:r>
              <a:rPr lang="en-US" baseline="0" dirty="0"/>
              <a:t> you look at your profile on turnover ,what are you seeing? </a:t>
            </a:r>
          </a:p>
          <a:p>
            <a:pPr marL="171450" indent="-171450">
              <a:buFont typeface="Wingdings" panose="05000000000000000000" pitchFamily="2" charset="2"/>
              <a:buChar char="Ø"/>
            </a:pPr>
            <a:r>
              <a:rPr lang="en-US" baseline="0" dirty="0"/>
              <a:t>Is this something you need to consider addressing?</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069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aseline="0" dirty="0"/>
              <a:t>Talking Points:</a:t>
            </a:r>
          </a:p>
          <a:p>
            <a:pPr marL="171450" indent="-171450">
              <a:buFont typeface="Wingdings" panose="05000000000000000000" pitchFamily="2" charset="2"/>
              <a:buChar char="Ø"/>
            </a:pPr>
            <a:r>
              <a:rPr lang="en-US" baseline="0" dirty="0"/>
              <a:t>On page 21 of the Self-Assessment workbook, you will find a Matrix of Workforce Challenges and Intervention Strategies. </a:t>
            </a:r>
          </a:p>
          <a:p>
            <a:pPr marL="171450" indent="-171450">
              <a:buFont typeface="Wingdings" panose="05000000000000000000" pitchFamily="2" charset="2"/>
              <a:buChar char="Ø"/>
            </a:pPr>
            <a:r>
              <a:rPr lang="en-US" baseline="0" dirty="0"/>
              <a:t>When your challenges are high turn over rates, new hires quite in the first 6 months, and new DSPs are unsure of what they job really are</a:t>
            </a:r>
          </a:p>
          <a:p>
            <a:pPr marL="171450" indent="-171450">
              <a:buFont typeface="Wingdings" panose="05000000000000000000" pitchFamily="2" charset="2"/>
              <a:buChar char="Ø"/>
            </a:pPr>
            <a:r>
              <a:rPr lang="en-US" baseline="0" dirty="0"/>
              <a:t>These are strategies that address those issues. We talked about some of these already, but you can also work to improve your selection practices and provide more effective orientation to new staff.</a:t>
            </a: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78</a:t>
            </a:fld>
            <a:endParaRPr lang="en-US"/>
          </a:p>
        </p:txBody>
      </p:sp>
    </p:spTree>
    <p:extLst>
      <p:ext uri="{BB962C8B-B14F-4D97-AF65-F5344CB8AC3E}">
        <p14:creationId xmlns:p14="http://schemas.microsoft.com/office/powerpoint/2010/main" val="16726417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dirty="0">
                <a:solidFill>
                  <a:srgbClr val="FF0000"/>
                </a:solidFill>
              </a:rPr>
              <a:t>Talking points</a:t>
            </a: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dirty="0">
                <a:solidFill>
                  <a:srgbClr val="FF0000"/>
                </a:solidFill>
              </a:rPr>
              <a:t>Based</a:t>
            </a:r>
            <a:r>
              <a:rPr lang="en-US" baseline="0" dirty="0">
                <a:solidFill>
                  <a:srgbClr val="FF0000"/>
                </a:solidFill>
              </a:rPr>
              <a:t> upon what the information we have covered today and using the Challenges/Intervention Strategies Matrix on page 24 of the Self Assessment Workbook, i</a:t>
            </a:r>
            <a:r>
              <a:rPr lang="en-US" dirty="0">
                <a:solidFill>
                  <a:srgbClr val="FF0000"/>
                </a:solidFill>
              </a:rPr>
              <a:t>f the challenges</a:t>
            </a:r>
            <a:r>
              <a:rPr lang="en-US" baseline="0" dirty="0">
                <a:solidFill>
                  <a:srgbClr val="FF0000"/>
                </a:solidFill>
              </a:rPr>
              <a:t> are: </a:t>
            </a:r>
            <a:r>
              <a:rPr lang="en-US" i="1" baseline="0" dirty="0">
                <a:solidFill>
                  <a:srgbClr val="FF0000"/>
                </a:solidFill>
              </a:rPr>
              <a:t>read challenges</a:t>
            </a:r>
            <a:endParaRPr lang="en-US" altLang="en-US" dirty="0">
              <a:latin typeface="Open Sans Light"/>
              <a:ea typeface="Open Sans Light"/>
              <a:cs typeface="Open Sans Light"/>
            </a:endParaRPr>
          </a:p>
          <a:p>
            <a:pPr marL="341313" lvl="1" indent="-171450" eaLnBrk="1" hangingPunct="1">
              <a:buFont typeface="Wingdings" panose="05000000000000000000" pitchFamily="2" charset="2"/>
              <a:buChar char="Ø"/>
              <a:defRPr/>
            </a:pPr>
            <a:r>
              <a:rPr lang="en-US" altLang="en-US" dirty="0">
                <a:latin typeface="Open Sans Light"/>
                <a:ea typeface="Open Sans Light"/>
                <a:cs typeface="Open Sans Light"/>
              </a:rPr>
              <a:t>Which</a:t>
            </a:r>
            <a:r>
              <a:rPr lang="en-US" altLang="en-US" baseline="0" dirty="0">
                <a:latin typeface="Open Sans Light"/>
                <a:ea typeface="Open Sans Light"/>
                <a:cs typeface="Open Sans Light"/>
              </a:rPr>
              <a:t> intervention strategies will address these challenges?  Use Chat to tell us your answers. </a:t>
            </a:r>
          </a:p>
          <a:p>
            <a:pPr marL="341313" lvl="1" indent="-171450" eaLnBrk="1" hangingPunct="1">
              <a:buFont typeface="Wingdings" panose="05000000000000000000" pitchFamily="2" charset="2"/>
              <a:buChar char="Ø"/>
              <a:defRPr/>
            </a:pPr>
            <a:r>
              <a:rPr lang="en-US" b="0" i="1" dirty="0">
                <a:solidFill>
                  <a:srgbClr val="FF0000"/>
                </a:solidFill>
              </a:rPr>
              <a:t>Discuss</a:t>
            </a:r>
            <a:r>
              <a:rPr lang="en-US" b="0" i="1" baseline="0" dirty="0">
                <a:solidFill>
                  <a:srgbClr val="FF0000"/>
                </a:solidFill>
              </a:rPr>
              <a:t> the answers</a:t>
            </a:r>
            <a:r>
              <a:rPr lang="en-US" altLang="en-US" b="0" i="1" baseline="0" dirty="0">
                <a:latin typeface="Open Sans Light"/>
                <a:ea typeface="Open Sans Light"/>
                <a:cs typeface="Open Sans Light"/>
              </a:rPr>
              <a:t> </a:t>
            </a:r>
            <a:r>
              <a:rPr lang="en-US" b="0" i="1" dirty="0">
                <a:solidFill>
                  <a:srgbClr val="FF0000"/>
                </a:solidFill>
              </a:rPr>
              <a:t>(B,D,E)</a:t>
            </a:r>
          </a:p>
          <a:p>
            <a:pPr eaLnBrk="1" hangingPunct="1">
              <a:spcBef>
                <a:spcPct val="0"/>
              </a:spcBef>
            </a:pPr>
            <a:endParaRPr lang="x-none" altLang="en-US" dirty="0"/>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61E9FD-7677-4A2B-99CD-2718865F3AD0}" type="slidenum">
              <a:rPr lang="en-US" altLang="en-US" smtClean="0"/>
              <a:pPr fontAlgn="base">
                <a:spcBef>
                  <a:spcPct val="0"/>
                </a:spcBef>
                <a:spcAft>
                  <a:spcPct val="0"/>
                </a:spcAft>
              </a:pPr>
              <a:t>79</a:t>
            </a:fld>
            <a:endParaRPr lang="en-US" altLang="en-US"/>
          </a:p>
        </p:txBody>
      </p:sp>
    </p:spTree>
    <p:extLst>
      <p:ext uri="{BB962C8B-B14F-4D97-AF65-F5344CB8AC3E}">
        <p14:creationId xmlns:p14="http://schemas.microsoft.com/office/powerpoint/2010/main" val="2317956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358775"/>
            <a:ext cx="5578475" cy="3138488"/>
          </a:xfrm>
        </p:spPr>
      </p:sp>
      <p:sp>
        <p:nvSpPr>
          <p:cNvPr id="3" name="Notes Placeholder 2"/>
          <p:cNvSpPr>
            <a:spLocks noGrp="1"/>
          </p:cNvSpPr>
          <p:nvPr>
            <p:ph type="body" idx="1"/>
          </p:nvPr>
        </p:nvSpPr>
        <p:spPr>
          <a:xfrm>
            <a:off x="600504" y="3699654"/>
            <a:ext cx="6105096" cy="510594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have been talking about the 8 Steps of Implementation since the beginning.  These 8 steps are the foundation for our work together.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are going to include these 8 steps during each session so that you will be able to understand when you will be using each step and as you start to think about your action plan.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Looking at these Steps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Using the Self-Assessment Workbook and your organization’s profile, you should be able to Identify and assess your current problems and think about what is going well in strategies you are using or what strategies could use some improvement.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identifying the workforce issue, you want to first address, you will select an intervention strategy.  Today and for the next two sessions, we will be exploring strategies-or tools- that are in the toolkit.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have webinars on each of the tools available to you to watch at any time at tenncare.ici.umn.edu. These webinars are more in depth and will be a great resource for your team.</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you have selected an intervention, you will consider Steps 3,4 &amp; 5, which are to identify components of the strategy, identify the barriers to implementation and identify the support that you have for implementing the strategy.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Continued on next slide</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2712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2438"/>
            <a:ext cx="5575300" cy="3136900"/>
          </a:xfrm>
        </p:spPr>
      </p:sp>
      <p:sp>
        <p:nvSpPr>
          <p:cNvPr id="3" name="Notes Placeholder 2"/>
          <p:cNvSpPr>
            <a:spLocks noGrp="1"/>
          </p:cNvSpPr>
          <p:nvPr>
            <p:ph type="body" idx="1"/>
          </p:nvPr>
        </p:nvSpPr>
        <p:spPr>
          <a:xfrm>
            <a:off x="648787" y="3734800"/>
            <a:ext cx="5969728" cy="5255569"/>
          </a:xfrm>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Facilitator note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For more information on Hiring and Referral Bonus you can watch the webinar that we did for Tennessee providers, by going to the website and looking in the toolkit for the webinar. </a:t>
            </a:r>
          </a:p>
          <a:p>
            <a:pPr marL="174625" indent="-174625">
              <a:buFont typeface="Wingdings" panose="05000000000000000000" pitchFamily="2" charset="2"/>
              <a:buChar char="Ø"/>
            </a:pPr>
            <a:r>
              <a:rPr lang="en-US" i="1" dirty="0"/>
              <a:t>Activity:  (5 minutes) – 5 people per breakout, each person gets one minute, assign 1 consultant or coach to each breakout group</a:t>
            </a:r>
            <a:endParaRPr lang="en-US" i="1" dirty="0">
              <a:cs typeface="Calibri"/>
            </a:endParaRPr>
          </a:p>
          <a:p>
            <a:pPr marL="174625" indent="-174625">
              <a:buFont typeface="Wingdings" panose="05000000000000000000" pitchFamily="2" charset="2"/>
              <a:buChar char="Ø"/>
            </a:pPr>
            <a:r>
              <a:rPr lang="en-US" i="1" dirty="0"/>
              <a:t>Purpose: Gives providers time to reflect on their current selection practices.</a:t>
            </a:r>
          </a:p>
          <a:p>
            <a:pPr marL="174625" indent="-174625">
              <a:buFont typeface="Wingdings" panose="05000000000000000000" pitchFamily="2" charset="2"/>
              <a:buChar char="Ø"/>
            </a:pPr>
            <a:r>
              <a:rPr lang="en-US" i="1" dirty="0"/>
              <a:t>Allow time for them to go through workbook on their own before breakout. If not enough time for both, focus on time for them to fill out the workbook.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i="0" dirty="0"/>
              <a:t>For more information on Hiring and Referral Bonus you can watch the webinar that we did for Tennessee providers, by going to the website and looking in the toolkit for the webinar. </a:t>
            </a:r>
          </a:p>
          <a:p>
            <a:pPr marL="285750" indent="-285750">
              <a:buFont typeface="Wingdings" panose="05000000000000000000" pitchFamily="2" charset="2"/>
              <a:buChar char="Ø"/>
            </a:pPr>
            <a:r>
              <a:rPr lang="en-US" sz="1400" dirty="0"/>
              <a:t>Using</a:t>
            </a:r>
            <a:r>
              <a:rPr lang="en-US" sz="1400" baseline="0" dirty="0"/>
              <a:t> page 12 in the SAW, we are going to take 15 minutes for you to meet with your small group and talk about the four questions on the bottom of the page. Pick someone from the group to report back to the rest of the group when you come back. </a:t>
            </a:r>
          </a:p>
          <a:p>
            <a:pPr marL="742950" lvl="1" indent="-285750">
              <a:buFont typeface="Wingdings" panose="05000000000000000000" pitchFamily="2" charset="2"/>
              <a:buChar char="Ø"/>
            </a:pPr>
            <a:r>
              <a:rPr lang="en-US" sz="1400" i="1" dirty="0"/>
              <a:t>Read questions on slide</a:t>
            </a:r>
          </a:p>
          <a:p>
            <a:pPr marL="742950" lvl="1" indent="-285750">
              <a:buFont typeface="Wingdings" panose="05000000000000000000" pitchFamily="2" charset="2"/>
              <a:buChar char="Ø"/>
            </a:pPr>
            <a:r>
              <a:rPr lang="en-US" sz="1400" dirty="0"/>
              <a:t>We know that you may not</a:t>
            </a:r>
            <a:r>
              <a:rPr lang="en-US" sz="1400" baseline="0" dirty="0"/>
              <a:t> get done with all the questions.  We just want you to get started. You will want to discuss these questions with others in your organization. </a:t>
            </a:r>
            <a:endParaRPr lang="en-US" sz="1400" dirty="0"/>
          </a:p>
          <a:p>
            <a:pPr marL="285750" indent="-285750">
              <a:buFont typeface="Wingdings" panose="05000000000000000000" pitchFamily="2" charset="2"/>
              <a:buChar char="Ø"/>
            </a:pPr>
            <a:r>
              <a:rPr lang="en-US" sz="1400" i="1" dirty="0"/>
              <a:t>When they return ask someone from the group to report back.</a:t>
            </a:r>
          </a:p>
          <a:p>
            <a:endParaRPr lang="en-US" sz="1400" dirty="0">
              <a:cs typeface="Calibri Light"/>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195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cs typeface="Calibri"/>
              </a:rPr>
              <a:t>Talking Points: </a:t>
            </a:r>
          </a:p>
          <a:p>
            <a:pPr marL="171450" indent="-171450">
              <a:buFont typeface="Wingdings" panose="05000000000000000000" pitchFamily="2" charset="2"/>
              <a:buChar char="Ø"/>
            </a:pPr>
            <a:r>
              <a:rPr lang="en-US" dirty="0">
                <a:cs typeface="Calibri"/>
              </a:rPr>
              <a:t>When you are</a:t>
            </a:r>
            <a:r>
              <a:rPr lang="en-US" baseline="0" dirty="0">
                <a:cs typeface="Calibri"/>
              </a:rPr>
              <a:t> ready to set your goals and measurements you may want to use these questions.</a:t>
            </a:r>
            <a:r>
              <a:rPr lang="en-US" dirty="0">
                <a:cs typeface="Calibri"/>
              </a:rPr>
              <a:t> </a:t>
            </a:r>
            <a:r>
              <a:rPr lang="en-US" i="1" dirty="0">
                <a:cs typeface="Calibri"/>
              </a:rPr>
              <a:t>Read slide</a:t>
            </a:r>
            <a:endParaRPr lang="en-US" dirty="0">
              <a:cs typeface="Calibri"/>
            </a:endParaRP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81</a:t>
            </a:fld>
            <a:endParaRPr lang="en-US"/>
          </a:p>
        </p:txBody>
      </p:sp>
    </p:spTree>
    <p:extLst>
      <p:ext uri="{BB962C8B-B14F-4D97-AF65-F5344CB8AC3E}">
        <p14:creationId xmlns:p14="http://schemas.microsoft.com/office/powerpoint/2010/main" val="29840447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You have action planning worksheets in your self-assessment workbook. It helps you with steps 4-8 of the implementation process. You may have something similar that your organization uses, but this will help you brainstorm and dig deeper to create a full plan. It will help you answer the following questions: </a:t>
            </a:r>
          </a:p>
          <a:p>
            <a:pPr marL="628650" lvl="1" indent="-171450">
              <a:buFont typeface="Wingdings" panose="05000000000000000000" pitchFamily="2" charset="2"/>
              <a:buChar char="Ø"/>
            </a:pPr>
            <a:r>
              <a:rPr lang="en-US" dirty="0"/>
              <a:t>What is the strategy, and the desired outcome from the strategy?</a:t>
            </a:r>
            <a:endParaRPr lang="en-US" baseline="0" dirty="0"/>
          </a:p>
          <a:p>
            <a:pPr marL="628650" lvl="1" indent="-171450">
              <a:buFont typeface="Wingdings" panose="05000000000000000000" pitchFamily="2" charset="2"/>
              <a:buChar char="Ø"/>
            </a:pPr>
            <a:r>
              <a:rPr lang="en-US" baseline="0" dirty="0"/>
              <a:t>What steps will need to be done to accomplish the outcome?</a:t>
            </a:r>
          </a:p>
          <a:p>
            <a:pPr marL="628650" lvl="1" indent="-171450">
              <a:buFont typeface="Wingdings" panose="05000000000000000000" pitchFamily="2" charset="2"/>
              <a:buChar char="Ø"/>
            </a:pPr>
            <a:r>
              <a:rPr lang="en-US" baseline="0" dirty="0"/>
              <a:t>When and how often will you work on each step? How long will each step take? Who will be responsible for each step?</a:t>
            </a:r>
          </a:p>
          <a:p>
            <a:pPr marL="628650" lvl="1" indent="-171450">
              <a:buFont typeface="Wingdings" panose="05000000000000000000" pitchFamily="2" charset="2"/>
              <a:buChar char="Ø"/>
            </a:pPr>
            <a:r>
              <a:rPr lang="en-US" baseline="0" dirty="0"/>
              <a:t>Finally, how do you know if you are making progress and how will you measure this? This leads to step 8…</a:t>
            </a:r>
            <a:r>
              <a:rPr lang="en-US" i="1" baseline="0" dirty="0"/>
              <a:t>next slide</a:t>
            </a:r>
            <a:endParaRPr lang="en-US" baseline="0" dirty="0"/>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82</a:t>
            </a:fld>
            <a:endParaRPr lang="en-US"/>
          </a:p>
        </p:txBody>
      </p:sp>
    </p:spTree>
    <p:extLst>
      <p:ext uri="{BB962C8B-B14F-4D97-AF65-F5344CB8AC3E}">
        <p14:creationId xmlns:p14="http://schemas.microsoft.com/office/powerpoint/2010/main" val="39703410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Transitional slide</a:t>
            </a:r>
            <a:endParaRPr lang="x-none" i="0" dirty="0"/>
          </a:p>
        </p:txBody>
      </p:sp>
      <p:sp>
        <p:nvSpPr>
          <p:cNvPr id="4" name="Slide Number Placeholder 3"/>
          <p:cNvSpPr>
            <a:spLocks noGrp="1"/>
          </p:cNvSpPr>
          <p:nvPr>
            <p:ph type="sldNum" sz="quarter" idx="5"/>
          </p:nvPr>
        </p:nvSpPr>
        <p:spPr/>
        <p:txBody>
          <a:bodyPr/>
          <a:lstStyle/>
          <a:p>
            <a:fld id="{C940E140-93E8-471F-9349-F0BB6098DEA7}" type="slidenum">
              <a:rPr lang="en-US" smtClean="0"/>
              <a:t>83</a:t>
            </a:fld>
            <a:endParaRPr lang="en-US"/>
          </a:p>
        </p:txBody>
      </p:sp>
    </p:spTree>
    <p:extLst>
      <p:ext uri="{BB962C8B-B14F-4D97-AF65-F5344CB8AC3E}">
        <p14:creationId xmlns:p14="http://schemas.microsoft.com/office/powerpoint/2010/main" val="14714679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dirty="0"/>
              <a:t>Talking points</a:t>
            </a:r>
          </a:p>
          <a:p>
            <a:pPr marL="171450" indent="-171450">
              <a:buFont typeface="Wingdings" panose="05000000000000000000" pitchFamily="2" charset="2"/>
              <a:buChar char="Ø"/>
            </a:pPr>
            <a:r>
              <a:rPr lang="en-US" dirty="0"/>
              <a:t>It</a:t>
            </a:r>
            <a:r>
              <a:rPr lang="en-US" baseline="0" dirty="0"/>
              <a:t> is important to decided </a:t>
            </a:r>
            <a:r>
              <a:rPr lang="en-US" b="0" baseline="0" dirty="0"/>
              <a:t>when</a:t>
            </a:r>
            <a:r>
              <a:rPr lang="en-US" baseline="0" dirty="0"/>
              <a:t> you will evaluate your progress and </a:t>
            </a:r>
          </a:p>
          <a:p>
            <a:pPr marL="171450" indent="-171450">
              <a:buFont typeface="Wingdings" panose="05000000000000000000" pitchFamily="2" charset="2"/>
              <a:buChar char="Ø"/>
            </a:pPr>
            <a:r>
              <a:rPr lang="en-US" baseline="0" dirty="0"/>
              <a:t>How you will know if you are making progress, or in other words how will you evaluate it?</a:t>
            </a:r>
          </a:p>
          <a:p>
            <a:pPr marL="171450" indent="-171450">
              <a:buFont typeface="Wingdings" panose="05000000000000000000" pitchFamily="2" charset="2"/>
              <a:buChar char="Ø"/>
            </a:pPr>
            <a:r>
              <a:rPr lang="en-US" baseline="0" dirty="0"/>
              <a:t>Will you use tracked number data or anecdotal information? </a:t>
            </a:r>
          </a:p>
          <a:p>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84</a:t>
            </a:fld>
            <a:endParaRPr lang="en-US"/>
          </a:p>
        </p:txBody>
      </p:sp>
    </p:spTree>
    <p:extLst>
      <p:ext uri="{BB962C8B-B14F-4D97-AF65-F5344CB8AC3E}">
        <p14:creationId xmlns:p14="http://schemas.microsoft.com/office/powerpoint/2010/main" val="37120921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Facilitator</a:t>
            </a:r>
            <a:r>
              <a:rPr lang="en-US" i="1" baseline="0" dirty="0"/>
              <a:t> Note: </a:t>
            </a:r>
          </a:p>
          <a:p>
            <a:pPr marL="171450" indent="-171450">
              <a:buFont typeface="Wingdings" panose="05000000000000000000" pitchFamily="2" charset="2"/>
              <a:buChar char="Ø"/>
            </a:pPr>
            <a:r>
              <a:rPr lang="en-US" i="1" baseline="0" dirty="0"/>
              <a:t>Improvised based upon the amount of time left – either give time for questions or just review the last 3 slides.</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77A1-90BB-BF4C-9B1D-1923743CB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2112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baseline="0" dirty="0"/>
              <a:t>You will receive the slides from today’s session to share with others in your organization to facilitate further discussion. If you aren’t receiving emails from us, please contact us at the email address on the preview screen: dsp-tn@umn.edu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9999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xfrm>
            <a:off x="633413" y="1155700"/>
            <a:ext cx="5580062" cy="3138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You should have already received the link to this and the other workshops. If not, please contact us. </a:t>
            </a:r>
          </a:p>
          <a:p>
            <a:pPr marL="171450" indent="-171450">
              <a:buFont typeface="Wingdings" panose="05000000000000000000" pitchFamily="2" charset="2"/>
              <a:buChar char="Ø"/>
            </a:pPr>
            <a:r>
              <a:rPr lang="en-US" dirty="0"/>
              <a:t>Your next Workshop</a:t>
            </a:r>
            <a:r>
              <a:rPr lang="en-US" baseline="0" dirty="0"/>
              <a:t> is Session # where we will discuss…………………………………….We will be meeting on: (insert date and time) </a:t>
            </a:r>
          </a:p>
          <a:p>
            <a:pPr eaLnBrk="1" hangingPunct="1">
              <a:spcBef>
                <a:spcPct val="0"/>
              </a:spcBef>
            </a:pPr>
            <a:endParaRPr lang="en-US" altLang="en-US" dirty="0">
              <a:cs typeface="Calibri" panose="020F0502020204030204"/>
            </a:endParaRPr>
          </a:p>
          <a:p>
            <a:pPr eaLnBrk="1" hangingPunct="1">
              <a:spcBef>
                <a:spcPct val="0"/>
              </a:spcBef>
            </a:pPr>
            <a:r>
              <a:rPr lang="en-US" i="1" dirty="0"/>
              <a:t>Facilitator Note: </a:t>
            </a:r>
            <a:r>
              <a:rPr lang="en-US" altLang="en-US" i="1" dirty="0">
                <a:cs typeface="Calibri" panose="020F0502020204030204"/>
              </a:rPr>
              <a:t> Edit</a:t>
            </a:r>
            <a:r>
              <a:rPr lang="en-US" altLang="en-US" i="1" baseline="0" dirty="0">
                <a:cs typeface="Calibri" panose="020F0502020204030204"/>
              </a:rPr>
              <a:t> slide as needed regarding upcoming workshops</a:t>
            </a:r>
            <a:endParaRPr lang="en-US" altLang="en-US" i="1" dirty="0">
              <a:cs typeface="Calibri" panose="020F0502020204030204"/>
            </a:endParaRPr>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637" indent="-301658">
              <a:defRPr>
                <a:solidFill>
                  <a:schemeClr val="tx1"/>
                </a:solidFill>
                <a:latin typeface="Calibri" panose="020F0502020204030204" pitchFamily="34" charset="0"/>
              </a:defRPr>
            </a:lvl2pPr>
            <a:lvl3pPr marL="1208276" indent="-240666">
              <a:defRPr>
                <a:solidFill>
                  <a:schemeClr val="tx1"/>
                </a:solidFill>
                <a:latin typeface="Calibri" panose="020F0502020204030204" pitchFamily="34" charset="0"/>
              </a:defRPr>
            </a:lvl3pPr>
            <a:lvl4pPr marL="1692905" indent="-240666">
              <a:defRPr>
                <a:solidFill>
                  <a:schemeClr val="tx1"/>
                </a:solidFill>
                <a:latin typeface="Calibri" panose="020F0502020204030204" pitchFamily="34" charset="0"/>
              </a:defRPr>
            </a:lvl4pPr>
            <a:lvl5pPr marL="2175886" indent="-240666">
              <a:defRPr>
                <a:solidFill>
                  <a:schemeClr val="tx1"/>
                </a:solidFill>
                <a:latin typeface="Calibri" panose="020F0502020204030204" pitchFamily="34" charset="0"/>
              </a:defRPr>
            </a:lvl5pPr>
            <a:lvl6pPr marL="2650624" indent="-240666" eaLnBrk="0" fontAlgn="base" hangingPunct="0">
              <a:spcBef>
                <a:spcPct val="0"/>
              </a:spcBef>
              <a:spcAft>
                <a:spcPct val="0"/>
              </a:spcAft>
              <a:defRPr>
                <a:solidFill>
                  <a:schemeClr val="tx1"/>
                </a:solidFill>
                <a:latin typeface="Calibri" panose="020F0502020204030204" pitchFamily="34" charset="0"/>
              </a:defRPr>
            </a:lvl6pPr>
            <a:lvl7pPr marL="3125363" indent="-240666" eaLnBrk="0" fontAlgn="base" hangingPunct="0">
              <a:spcBef>
                <a:spcPct val="0"/>
              </a:spcBef>
              <a:spcAft>
                <a:spcPct val="0"/>
              </a:spcAft>
              <a:defRPr>
                <a:solidFill>
                  <a:schemeClr val="tx1"/>
                </a:solidFill>
                <a:latin typeface="Calibri" panose="020F0502020204030204" pitchFamily="34" charset="0"/>
              </a:defRPr>
            </a:lvl7pPr>
            <a:lvl8pPr marL="3600102" indent="-240666" eaLnBrk="0" fontAlgn="base" hangingPunct="0">
              <a:spcBef>
                <a:spcPct val="0"/>
              </a:spcBef>
              <a:spcAft>
                <a:spcPct val="0"/>
              </a:spcAft>
              <a:defRPr>
                <a:solidFill>
                  <a:schemeClr val="tx1"/>
                </a:solidFill>
                <a:latin typeface="Calibri" panose="020F0502020204030204" pitchFamily="34" charset="0"/>
              </a:defRPr>
            </a:lvl8pPr>
            <a:lvl9pPr marL="4074840" indent="-240666"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BCC85A6D-DA4B-4FD0-80EB-1CD44D39377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1774"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204517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21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27050"/>
            <a:ext cx="5576888" cy="3136900"/>
          </a:xfrm>
        </p:spPr>
      </p:sp>
      <p:sp>
        <p:nvSpPr>
          <p:cNvPr id="3" name="Notes Placeholder 2"/>
          <p:cNvSpPr>
            <a:spLocks noGrp="1"/>
          </p:cNvSpPr>
          <p:nvPr>
            <p:ph type="body" idx="1"/>
          </p:nvPr>
        </p:nvSpPr>
        <p:spPr>
          <a:xfrm>
            <a:off x="565670" y="3901750"/>
            <a:ext cx="6215404" cy="503665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sixth step you will decide on your goal, how you will measure your progress  and establish a time frame that works for you organization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is the implementation of strategy and finally evaluating if the strategy was successful. </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414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54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2003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5746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1432967" y="1537495"/>
            <a:ext cx="4505325"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4" name="Holder 4"/>
          <p:cNvSpPr>
            <a:spLocks noGrp="1"/>
          </p:cNvSpPr>
          <p:nvPr>
            <p:ph sz="half" idx="3"/>
          </p:nvPr>
        </p:nvSpPr>
        <p:spPr>
          <a:xfrm>
            <a:off x="6190117" y="1544782"/>
            <a:ext cx="5449571" cy="290849"/>
          </a:xfrm>
          <a:prstGeom prst="rect">
            <a:avLst/>
          </a:prstGeom>
        </p:spPr>
        <p:txBody>
          <a:bodyPr lIns="0" tIns="0" rIns="0" bIns="0">
            <a:spAutoFit/>
          </a:bodyPr>
          <a:lstStyle>
            <a:lvl1pPr>
              <a:defRPr sz="2100" b="0" i="0">
                <a:solidFill>
                  <a:schemeClr val="tx1"/>
                </a:solidFill>
                <a:latin typeface="Arial"/>
                <a:cs typeface="Arial"/>
              </a:defRPr>
            </a:lvl1pPr>
          </a:lstStyle>
          <a:p>
            <a:endParaRPr/>
          </a:p>
        </p:txBody>
      </p:sp>
      <p:sp>
        <p:nvSpPr>
          <p:cNvPr id="5" name="Holder 5"/>
          <p:cNvSpPr>
            <a:spLocks noGrp="1"/>
          </p:cNvSpPr>
          <p:nvPr>
            <p:ph type="ftr" sz="quarter" idx="10"/>
          </p:nvPr>
        </p:nvSpPr>
        <p:spPr>
          <a:xfrm>
            <a:off x="0" y="0"/>
            <a:ext cx="0" cy="0"/>
          </a:xfrm>
        </p:spPr>
        <p:txBody>
          <a:bodyPr lIns="0" tIns="0" rIns="0" bIns="0"/>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6" name="Holder 6"/>
          <p:cNvSpPr>
            <a:spLocks noGrp="1"/>
          </p:cNvSpPr>
          <p:nvPr>
            <p:ph type="dt" sz="half" idx="11"/>
          </p:nvPr>
        </p:nvSpPr>
        <p:spPr>
          <a:xfrm>
            <a:off x="0" y="0"/>
            <a:ext cx="0" cy="0"/>
          </a:xfrm>
        </p:spPr>
        <p:txBody>
          <a:bodyPr lIns="0" tIns="0" rIns="0" bIns="0"/>
          <a:lstStyle>
            <a:lvl1pPr algn="l" eaLnBrk="1" fontAlgn="auto" hangingPunct="1">
              <a:spcBef>
                <a:spcPts val="0"/>
              </a:spcBef>
              <a:spcAft>
                <a:spcPts val="0"/>
              </a:spcAft>
              <a:defRPr>
                <a:solidFill>
                  <a:schemeClr val="tx1">
                    <a:tint val="75000"/>
                  </a:schemeClr>
                </a:solidFill>
                <a:latin typeface="+mn-lt"/>
              </a:defRPr>
            </a:lvl1pPr>
          </a:lstStyle>
          <a:p>
            <a:pPr>
              <a:defRPr/>
            </a:pPr>
            <a:endParaRPr lang="en-US"/>
          </a:p>
        </p:txBody>
      </p:sp>
      <p:sp>
        <p:nvSpPr>
          <p:cNvPr id="7" name="Holder 7"/>
          <p:cNvSpPr>
            <a:spLocks noGrp="1"/>
          </p:cNvSpPr>
          <p:nvPr>
            <p:ph type="sldNum" sz="quarter" idx="12"/>
          </p:nvPr>
        </p:nvSpPr>
        <p:spPr>
          <a:xfrm>
            <a:off x="0" y="0"/>
            <a:ext cx="0" cy="0"/>
          </a:xfrm>
        </p:spPr>
        <p:txBody>
          <a:bodyPr lIns="0" tIns="0" rIns="0" bIns="0"/>
          <a:lstStyle>
            <a:lvl1pPr algn="r" eaLnBrk="1" fontAlgn="auto" hangingPunct="1">
              <a:spcBef>
                <a:spcPts val="0"/>
              </a:spcBef>
              <a:spcAft>
                <a:spcPts val="0"/>
              </a:spcAft>
              <a:defRPr>
                <a:solidFill>
                  <a:schemeClr val="tx1">
                    <a:tint val="75000"/>
                  </a:schemeClr>
                </a:solidFill>
                <a:latin typeface="+mn-lt"/>
              </a:defRPr>
            </a:lvl1pPr>
          </a:lstStyle>
          <a:p>
            <a:pPr>
              <a:defRPr/>
            </a:pPr>
            <a:endParaRPr/>
          </a:p>
        </p:txBody>
      </p:sp>
    </p:spTree>
    <p:extLst>
      <p:ext uri="{BB962C8B-B14F-4D97-AF65-F5344CB8AC3E}">
        <p14:creationId xmlns:p14="http://schemas.microsoft.com/office/powerpoint/2010/main" val="55700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1141785"/>
          </a:xfrm>
          <a:prstGeom prst="rect">
            <a:avLst/>
          </a:prstGeom>
        </p:spPr>
        <p:txBody>
          <a:bodyPr bIns="182880" anchor="b">
            <a:normAutofit/>
          </a:bodyPr>
          <a:lstStyle>
            <a:lvl1pPr algn="l">
              <a:defRPr sz="3200" b="0">
                <a:solidFill>
                  <a:srgbClr val="800000"/>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416423"/>
            <a:ext cx="10972800" cy="4211269"/>
          </a:xfrm>
          <a:prstGeom prst="rect">
            <a:avLst/>
          </a:prstGeom>
        </p:spPr>
        <p:txBody>
          <a:bodyPr tIns="182880"/>
          <a:lstStyle>
            <a:lvl1pPr marL="174621" indent="-174621">
              <a:spcBef>
                <a:spcPts val="600"/>
              </a:spcBef>
              <a:spcAft>
                <a:spcPts val="600"/>
              </a:spcAft>
              <a:tabLst/>
              <a:defRPr sz="2400">
                <a:solidFill>
                  <a:schemeClr val="tx1"/>
                </a:solidFill>
                <a:latin typeface="Open Sans"/>
                <a:cs typeface="Open Sans"/>
              </a:defRPr>
            </a:lvl1pPr>
            <a:lvl2pPr marL="347663" indent="-231775">
              <a:tabLst/>
              <a:defRPr sz="2400">
                <a:solidFill>
                  <a:schemeClr val="tx1"/>
                </a:solidFill>
                <a:latin typeface="Open Sans"/>
                <a:cs typeface="Open Sans"/>
              </a:defRPr>
            </a:lvl2pPr>
            <a:lvl3pPr marL="687388" indent="-223838">
              <a:buClr>
                <a:schemeClr val="tx1">
                  <a:lumMod val="50000"/>
                  <a:lumOff val="50000"/>
                </a:schemeClr>
              </a:buClr>
              <a:buSzPct val="90000"/>
              <a:buFont typeface="System Font Regular"/>
              <a:buChar char="»"/>
              <a:tabLst/>
              <a:defRPr sz="2400" b="0" i="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8885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47527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72931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7732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39363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77159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7231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4878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4344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4346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115066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2250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40688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90055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70947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3048281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94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88981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9804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3399302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87338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42029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915041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70629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1093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305424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915445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00768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91493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80587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03237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9112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239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927101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62722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6642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76878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5058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5368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6805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21656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38938574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53174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10.tiff"/><Relationship Id="rId4" Type="http://schemas.openxmlformats.org/officeDocument/2006/relationships/image" Target="../media/image9.tiff"/></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2.png"/><Relationship Id="rId7" Type="http://schemas.openxmlformats.org/officeDocument/2006/relationships/hyperlink" Target="https://www.ancor.org/toolkit/employers/public-service-announcements" TargetMode="External"/><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hyperlink" Target="../../../../../ANCOR%20PSA%20#1.mp4" TargetMode="Externa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hashtag/befair2directcare?source=feed_text&amp;story_id=10209339923804365"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hyperlink" Target="https://www.youtube.com/watch?v=9Q8BjFburXA"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1.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3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6.xml"/><Relationship Id="rId1" Type="http://schemas.openxmlformats.org/officeDocument/2006/relationships/slideLayout" Target="../slideLayouts/slideLayout3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8.xml"/><Relationship Id="rId1" Type="http://schemas.openxmlformats.org/officeDocument/2006/relationships/slideLayout" Target="../slideLayouts/slideLayout3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31.xml"/><Relationship Id="rId4" Type="http://schemas.openxmlformats.org/officeDocument/2006/relationships/hyperlink" Target="https://acl.gov/sites/default/files/programs/2018-02/2017%20PCPID%20Full%20Report_0.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2.xml"/><Relationship Id="rId1" Type="http://schemas.openxmlformats.org/officeDocument/2006/relationships/slideLayout" Target="../slideLayouts/slideLayout3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3.xml"/><Relationship Id="rId1" Type="http://schemas.openxmlformats.org/officeDocument/2006/relationships/slideLayout" Target="../slideLayouts/slideLayout3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nationaladvocacycampaign.org/toolkit" TargetMode="External"/><Relationship Id="rId2" Type="http://schemas.openxmlformats.org/officeDocument/2006/relationships/notesSlide" Target="../notesSlides/notesSlide64.xml"/><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5.xml"/><Relationship Id="rId1" Type="http://schemas.openxmlformats.org/officeDocument/2006/relationships/slideLayout" Target="../slideLayouts/slideLayout3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6.xml"/><Relationship Id="rId1" Type="http://schemas.openxmlformats.org/officeDocument/2006/relationships/slideLayout" Target="../slideLayouts/slideLayout3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8.xml"/><Relationship Id="rId1" Type="http://schemas.openxmlformats.org/officeDocument/2006/relationships/slideLayout" Target="../slideLayouts/slideLayout3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9.xml"/><Relationship Id="rId1" Type="http://schemas.openxmlformats.org/officeDocument/2006/relationships/slideLayout" Target="../slideLayouts/slideLayout31.xml"/><Relationship Id="rId5" Type="http://schemas.openxmlformats.org/officeDocument/2006/relationships/image" Target="../media/image30.jpg"/><Relationship Id="rId4" Type="http://schemas.openxmlformats.org/officeDocument/2006/relationships/hyperlink" Target="https://youtu.be/hkvgj2zGNI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0.xml"/><Relationship Id="rId1" Type="http://schemas.openxmlformats.org/officeDocument/2006/relationships/slideLayout" Target="../slideLayouts/slideLayout3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1.xml"/><Relationship Id="rId1" Type="http://schemas.openxmlformats.org/officeDocument/2006/relationships/slideLayout" Target="../slideLayouts/slideLayout3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2.xml"/><Relationship Id="rId1" Type="http://schemas.openxmlformats.org/officeDocument/2006/relationships/slideLayout" Target="../slideLayouts/slideLayout3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3.xml.rels><?xml version="1.0" encoding="UTF-8" standalone="yes"?>
<Relationships xmlns="http://schemas.openxmlformats.org/package/2006/relationships"><Relationship Id="rId3" Type="http://schemas.openxmlformats.org/officeDocument/2006/relationships/hyperlink" Target="https://www.ancor.org/toolkit/employers/realistic-job-preview" TargetMode="External"/><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30.jpg"/><Relationship Id="rId5" Type="http://schemas.openxmlformats.org/officeDocument/2006/relationships/hyperlink" Target="https://youtu.be/hkvgj2zGNIg" TargetMode="External"/><Relationship Id="rId4" Type="http://schemas.openxmlformats.org/officeDocument/2006/relationships/hyperlink" Target="https://vimeo.com/382624388" TargetMode="Externa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4.xml"/><Relationship Id="rId1" Type="http://schemas.openxmlformats.org/officeDocument/2006/relationships/slideLayout" Target="../slideLayouts/slideLayout3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8.xml"/><Relationship Id="rId1" Type="http://schemas.openxmlformats.org/officeDocument/2006/relationships/slideLayout" Target="../slideLayouts/slideLayout3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85.xml"/><Relationship Id="rId1" Type="http://schemas.openxmlformats.org/officeDocument/2006/relationships/slideLayout" Target="../slideLayouts/slideLayout31.xml"/><Relationship Id="rId4" Type="http://schemas.openxmlformats.org/officeDocument/2006/relationships/hyperlink" Target="New%20Session%204%20-Recruitment%20&amp;%20Selection-%202020_Final-bkct.pptx"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tenncare.ici.umn.edu/" TargetMode="External"/><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person, fence, person&#10;&#10;Description automatically generated">
            <a:extLst>
              <a:ext uri="{FF2B5EF4-FFF2-40B4-BE49-F238E27FC236}">
                <a16:creationId xmlns:a16="http://schemas.microsoft.com/office/drawing/2014/main" id="{F463BF37-914C-43A7-82B3-D56335A6192B}"/>
              </a:ext>
            </a:extLst>
          </p:cNvPr>
          <p:cNvPicPr>
            <a:picLocks noChangeAspect="1"/>
          </p:cNvPicPr>
          <p:nvPr/>
        </p:nvPicPr>
        <p:blipFill>
          <a:blip r:embed="rId3"/>
          <a:stretch>
            <a:fillRect/>
          </a:stretch>
        </p:blipFill>
        <p:spPr>
          <a:xfrm>
            <a:off x="-1814" y="54"/>
            <a:ext cx="12195627" cy="6857892"/>
          </a:xfrm>
          <a:prstGeom prst="rect">
            <a:avLst/>
          </a:prstGeom>
        </p:spPr>
      </p:pic>
    </p:spTree>
    <p:extLst>
      <p:ext uri="{BB962C8B-B14F-4D97-AF65-F5344CB8AC3E}">
        <p14:creationId xmlns:p14="http://schemas.microsoft.com/office/powerpoint/2010/main" val="3650174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B2013-6543-114F-93F3-6705F7BA6C16}"/>
              </a:ext>
            </a:extLst>
          </p:cNvPr>
          <p:cNvSpPr>
            <a:spLocks noGrp="1"/>
          </p:cNvSpPr>
          <p:nvPr>
            <p:ph type="title"/>
          </p:nvPr>
        </p:nvSpPr>
        <p:spPr/>
        <p:txBody>
          <a:bodyPr/>
          <a:lstStyle/>
          <a:p>
            <a:r>
              <a:rPr lang="x-none" dirty="0"/>
              <a:t>Interventions Strategies </a:t>
            </a:r>
          </a:p>
        </p:txBody>
      </p:sp>
      <p:sp>
        <p:nvSpPr>
          <p:cNvPr id="6" name="Text Placeholder 5">
            <a:extLst>
              <a:ext uri="{FF2B5EF4-FFF2-40B4-BE49-F238E27FC236}">
                <a16:creationId xmlns:a16="http://schemas.microsoft.com/office/drawing/2014/main" id="{F794CFCF-CAB4-E84E-AAAD-E62B180FD8E2}"/>
              </a:ext>
            </a:extLst>
          </p:cNvPr>
          <p:cNvSpPr>
            <a:spLocks noGrp="1"/>
          </p:cNvSpPr>
          <p:nvPr>
            <p:ph type="body" idx="1"/>
          </p:nvPr>
        </p:nvSpPr>
        <p:spPr/>
        <p:txBody>
          <a:bodyPr/>
          <a:lstStyle/>
          <a:p>
            <a:r>
              <a:rPr lang="x-none" dirty="0"/>
              <a:t>Step 2 – Select an Intervention Strateg</a:t>
            </a:r>
            <a:r>
              <a:rPr lang="en-US" dirty="0"/>
              <a:t>y</a:t>
            </a:r>
            <a:endParaRPr lang="x-none" dirty="0"/>
          </a:p>
        </p:txBody>
      </p:sp>
    </p:spTree>
    <p:extLst>
      <p:ext uri="{BB962C8B-B14F-4D97-AF65-F5344CB8AC3E}">
        <p14:creationId xmlns:p14="http://schemas.microsoft.com/office/powerpoint/2010/main" val="1646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817296" y="365125"/>
            <a:ext cx="10536504" cy="1002429"/>
          </a:xfrm>
        </p:spPr>
        <p:txBody>
          <a:bodyPr>
            <a:normAutofit/>
          </a:bodyPr>
          <a:lstStyle/>
          <a:p>
            <a:r>
              <a:rPr lang="en-US" altLang="en-US" sz="3600" dirty="0">
                <a:latin typeface="Open Sans Light"/>
                <a:ea typeface="MS PGothic"/>
                <a:cs typeface="Open Sans Light"/>
              </a:rPr>
              <a:t>Building &amp; Strengthening the DSP Workforce </a:t>
            </a:r>
            <a:endParaRPr lang="en-US" altLang="en-US" sz="3600" dirty="0">
              <a:latin typeface="Open Sans Light"/>
              <a:ea typeface="MS PGothic" panose="020B0600070205080204" pitchFamily="34" charset="-128"/>
              <a:cs typeface="Open Sans Light"/>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35579181"/>
              </p:ext>
            </p:extLst>
          </p:nvPr>
        </p:nvGraphicFramePr>
        <p:xfrm>
          <a:off x="817296" y="1261640"/>
          <a:ext cx="10745812" cy="5410184"/>
        </p:xfrm>
        <a:graphic>
          <a:graphicData uri="http://schemas.openxmlformats.org/drawingml/2006/table">
            <a:tbl>
              <a:tblPr firstRow="1" bandRow="1">
                <a:tableStyleId>{5940675A-B579-460E-94D1-54222C63F5DA}</a:tableStyleId>
              </a:tblPr>
              <a:tblGrid>
                <a:gridCol w="3274474">
                  <a:extLst>
                    <a:ext uri="{9D8B030D-6E8A-4147-A177-3AD203B41FA5}">
                      <a16:colId xmlns:a16="http://schemas.microsoft.com/office/drawing/2014/main" val="534955385"/>
                    </a:ext>
                  </a:extLst>
                </a:gridCol>
                <a:gridCol w="3435143">
                  <a:extLst>
                    <a:ext uri="{9D8B030D-6E8A-4147-A177-3AD203B41FA5}">
                      <a16:colId xmlns:a16="http://schemas.microsoft.com/office/drawing/2014/main" val="4117277691"/>
                    </a:ext>
                  </a:extLst>
                </a:gridCol>
                <a:gridCol w="4036195">
                  <a:extLst>
                    <a:ext uri="{9D8B030D-6E8A-4147-A177-3AD203B41FA5}">
                      <a16:colId xmlns:a16="http://schemas.microsoft.com/office/drawing/2014/main" val="942521320"/>
                    </a:ext>
                  </a:extLst>
                </a:gridCol>
              </a:tblGrid>
              <a:tr h="257336">
                <a:tc>
                  <a:txBody>
                    <a:bodyPr/>
                    <a:lstStyle/>
                    <a:p>
                      <a:r>
                        <a:rPr lang="en-US" sz="2000" b="1"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Open Sans Light" panose="020B0306030504020204"/>
                        </a:rPr>
                        <a:t>Selection Strategies</a:t>
                      </a:r>
                    </a:p>
                  </a:txBody>
                  <a:tcPr marL="88930" marR="88930" marT="45716" marB="45716">
                    <a:solidFill>
                      <a:srgbClr val="48D1EC"/>
                    </a:solidFill>
                  </a:tcPr>
                </a:tc>
                <a:tc>
                  <a:txBody>
                    <a:bodyPr/>
                    <a:lstStyle/>
                    <a:p>
                      <a:r>
                        <a:rPr lang="en-US" sz="2000" b="1"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16237">
                <a:tc>
                  <a:txBody>
                    <a:bodyPr/>
                    <a:lstStyle/>
                    <a:p>
                      <a:pPr>
                        <a:lnSpc>
                          <a:spcPct val="100000"/>
                        </a:lnSpc>
                        <a:spcAft>
                          <a:spcPts val="300"/>
                        </a:spcAft>
                        <a:buClr>
                          <a:srgbClr val="4C768C"/>
                        </a:buClr>
                      </a:pPr>
                      <a:r>
                        <a:rPr lang="en-US" sz="1800" dirty="0">
                          <a:latin typeface="Open Sans Light" panose="020B0306030504020204"/>
                        </a:rPr>
                        <a:t>Effective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Public service announcements (PSA)</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Targeted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 and hiring bonuses</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Recruitments sources</a:t>
                      </a:r>
                    </a:p>
                    <a:p>
                      <a:pPr>
                        <a:spcAft>
                          <a:spcPts val="300"/>
                        </a:spcAft>
                        <a:buClr>
                          <a:srgbClr val="4C768C"/>
                        </a:buClr>
                      </a:pPr>
                      <a:endParaRPr lang="en-US" sz="2000" dirty="0">
                        <a:latin typeface="Open Sans Light" panose="020B0306030504020204"/>
                      </a:endParaRPr>
                    </a:p>
                    <a:p>
                      <a:pPr>
                        <a:spcAft>
                          <a:spcPts val="300"/>
                        </a:spcAft>
                        <a:buClr>
                          <a:srgbClr val="4C768C"/>
                        </a:buClr>
                      </a:pPr>
                      <a:endParaRPr lang="en-US" sz="2000" dirty="0">
                        <a:latin typeface="Open Sans Light" panose="020B0306030504020204"/>
                      </a:endParaRPr>
                    </a:p>
                  </a:txBody>
                  <a:tcPr marL="88930" marR="88930" marT="45716" marB="45716"/>
                </a:tc>
                <a:tc>
                  <a:txBody>
                    <a:bodyPr/>
                    <a:lstStyle/>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Structured behavioral interviews</a:t>
                      </a:r>
                    </a:p>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Realistic job preview</a:t>
                      </a:r>
                    </a:p>
                  </a:txBody>
                  <a:tcPr marL="88930" marR="88930" marT="45716" marB="45716"/>
                </a:tc>
                <a:tc>
                  <a:txBody>
                    <a:bodyPr/>
                    <a:lstStyle/>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lang="en-US" sz="1800" kern="1200" dirty="0">
                          <a:effectLst/>
                          <a:latin typeface="Open Sans Light" panose="020B0306030504020204"/>
                        </a:rPr>
                        <a:t>Orientation and onboarding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Recognition Programs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Coaching &amp; 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Performance coaching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Networking</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Employee Engagement &amp;</a:t>
                      </a:r>
                      <a:r>
                        <a:rPr lang="en-US" sz="1800" kern="1200" baseline="0" dirty="0">
                          <a:effectLst/>
                          <a:latin typeface="Open Sans Light" panose="020B0306030504020204"/>
                        </a:rPr>
                        <a:t> </a:t>
                      </a:r>
                      <a:br>
                        <a:rPr lang="en-US" sz="1800" kern="1200" baseline="0" dirty="0">
                          <a:effectLst/>
                          <a:latin typeface="Open Sans Light" panose="020B0306030504020204"/>
                        </a:rPr>
                      </a:br>
                      <a:r>
                        <a:rPr lang="en-US" sz="1800" kern="1200" dirty="0">
                          <a:effectLst/>
                          <a:latin typeface="Open Sans Light" panose="020B0306030504020204"/>
                        </a:rPr>
                        <a:t>Organizational Participation</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Developing career paths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Professionalizing DSP roles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273569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Recruitment</a:t>
            </a:r>
          </a:p>
        </p:txBody>
      </p:sp>
      <p:sp>
        <p:nvSpPr>
          <p:cNvPr id="3" name="Text Placeholder 2"/>
          <p:cNvSpPr>
            <a:spLocks noGrp="1"/>
          </p:cNvSpPr>
          <p:nvPr>
            <p:ph type="body" idx="1"/>
          </p:nvPr>
        </p:nvSpPr>
        <p:spPr/>
        <p:txBody>
          <a:bodyPr/>
          <a:lstStyle/>
          <a:p>
            <a:r>
              <a:rPr lang="en-US" dirty="0"/>
              <a:t>Workbook </a:t>
            </a:r>
            <a:r>
              <a:rPr lang="en-US" dirty="0">
                <a:solidFill>
                  <a:schemeClr val="tx1">
                    <a:lumMod val="95000"/>
                    <a:lumOff val="5000"/>
                  </a:schemeClr>
                </a:solidFill>
              </a:rPr>
              <a:t>Section 3: </a:t>
            </a:r>
            <a:r>
              <a:rPr lang="en-US" dirty="0"/>
              <a:t>Recruitment </a:t>
            </a:r>
          </a:p>
        </p:txBody>
      </p:sp>
    </p:spTree>
    <p:extLst>
      <p:ext uri="{BB962C8B-B14F-4D97-AF65-F5344CB8AC3E}">
        <p14:creationId xmlns:p14="http://schemas.microsoft.com/office/powerpoint/2010/main" val="3283816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2ADB-7AAB-4E54-A942-BD04022E6B50}"/>
              </a:ext>
            </a:extLst>
          </p:cNvPr>
          <p:cNvSpPr>
            <a:spLocks noGrp="1"/>
          </p:cNvSpPr>
          <p:nvPr>
            <p:ph type="title"/>
          </p:nvPr>
        </p:nvSpPr>
        <p:spPr/>
        <p:txBody>
          <a:bodyPr>
            <a:normAutofit/>
          </a:bodyPr>
          <a:lstStyle/>
          <a:p>
            <a:r>
              <a:rPr lang="en-US" sz="3600" dirty="0">
                <a:latin typeface="Open Sans Light"/>
                <a:cs typeface="Calibri Light"/>
              </a:rPr>
              <a:t>Assessing Recruitment Strategies and Tools -  </a:t>
            </a:r>
            <a:br>
              <a:rPr lang="en-US" sz="3600" dirty="0">
                <a:cs typeface="Calibri Light"/>
              </a:rPr>
            </a:br>
            <a:r>
              <a:rPr lang="en-US" sz="3600" dirty="0">
                <a:latin typeface="Open Sans Light"/>
                <a:cs typeface="Calibri Light"/>
              </a:rPr>
              <a:t>Self-Assessment Workbook</a:t>
            </a:r>
            <a:endParaRPr lang="en-US" sz="3600" dirty="0">
              <a:latin typeface="Open Sans Light"/>
            </a:endParaRPr>
          </a:p>
        </p:txBody>
      </p:sp>
      <p:sp>
        <p:nvSpPr>
          <p:cNvPr id="3" name="Content Placeholder 2">
            <a:extLst>
              <a:ext uri="{FF2B5EF4-FFF2-40B4-BE49-F238E27FC236}">
                <a16:creationId xmlns:a16="http://schemas.microsoft.com/office/drawing/2014/main" id="{3BCF4DA8-91C4-40BF-98DF-DF66C45D0217}"/>
              </a:ext>
            </a:extLst>
          </p:cNvPr>
          <p:cNvSpPr>
            <a:spLocks noGrp="1"/>
          </p:cNvSpPr>
          <p:nvPr>
            <p:ph idx="1"/>
          </p:nvPr>
        </p:nvSpPr>
        <p:spPr/>
        <p:txBody>
          <a:bodyPr vert="horz" lIns="91440" tIns="45720" rIns="91440" bIns="45720" rtlCol="0" anchor="t">
            <a:normAutofit/>
          </a:bodyPr>
          <a:lstStyle/>
          <a:p>
            <a:r>
              <a:rPr lang="en-US" dirty="0">
                <a:latin typeface="Open Sans Light"/>
                <a:cs typeface="Calibri"/>
              </a:rPr>
              <a:t>Interventions are connected to data </a:t>
            </a:r>
          </a:p>
          <a:p>
            <a:r>
              <a:rPr lang="en-US" dirty="0">
                <a:cs typeface="Calibri"/>
              </a:rPr>
              <a:t>Knowing the organization’s data is important </a:t>
            </a:r>
          </a:p>
          <a:p>
            <a:r>
              <a:rPr lang="en-US" dirty="0">
                <a:latin typeface="Open Sans Light"/>
                <a:cs typeface="Calibri"/>
              </a:rPr>
              <a:t>Factors that influence workforce actions:</a:t>
            </a:r>
            <a:endParaRPr lang="en-US" dirty="0">
              <a:cs typeface="Calibri"/>
            </a:endParaRPr>
          </a:p>
          <a:p>
            <a:pPr lvl="1"/>
            <a:r>
              <a:rPr lang="en-US" dirty="0">
                <a:cs typeface="Calibri"/>
              </a:rPr>
              <a:t>Size of organization</a:t>
            </a:r>
          </a:p>
          <a:p>
            <a:pPr lvl="1"/>
            <a:r>
              <a:rPr lang="en-US" dirty="0">
                <a:cs typeface="Calibri"/>
              </a:rPr>
              <a:t>Geographic location</a:t>
            </a:r>
          </a:p>
          <a:p>
            <a:pPr lvl="1"/>
            <a:r>
              <a:rPr lang="en-US" dirty="0">
                <a:cs typeface="Calibri"/>
              </a:rPr>
              <a:t>Typical employee profile ( best stayers, most successful)</a:t>
            </a: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pPr marL="457200" lvl="1" indent="0">
              <a:buNone/>
            </a:pPr>
            <a:endParaRPr lang="en-US" dirty="0">
              <a:cs typeface="Calibri"/>
            </a:endParaRPr>
          </a:p>
          <a:p>
            <a:pPr lvl="1"/>
            <a:endParaRPr lang="en-US" dirty="0">
              <a:cs typeface="Calibri"/>
            </a:endParaRPr>
          </a:p>
          <a:p>
            <a:pPr lvl="1"/>
            <a:endParaRPr lang="en-US" dirty="0">
              <a:cs typeface="Calibri"/>
            </a:endParaRPr>
          </a:p>
        </p:txBody>
      </p:sp>
    </p:spTree>
    <p:extLst>
      <p:ext uri="{BB962C8B-B14F-4D97-AF65-F5344CB8AC3E}">
        <p14:creationId xmlns:p14="http://schemas.microsoft.com/office/powerpoint/2010/main" val="1332124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4228" y="310092"/>
            <a:ext cx="5571406" cy="6547908"/>
          </a:xfrm>
          <a:prstGeom prst="rect">
            <a:avLst/>
          </a:prstGeom>
        </p:spPr>
      </p:pic>
      <p:pic>
        <p:nvPicPr>
          <p:cNvPr id="4" name="Picture 3"/>
          <p:cNvPicPr>
            <a:picLocks noChangeAspect="1"/>
          </p:cNvPicPr>
          <p:nvPr/>
        </p:nvPicPr>
        <p:blipFill>
          <a:blip r:embed="rId4"/>
          <a:stretch>
            <a:fillRect/>
          </a:stretch>
        </p:blipFill>
        <p:spPr>
          <a:xfrm>
            <a:off x="6609555" y="328426"/>
            <a:ext cx="5026791" cy="6218031"/>
          </a:xfrm>
          <a:prstGeom prst="rect">
            <a:avLst/>
          </a:prstGeom>
        </p:spPr>
      </p:pic>
    </p:spTree>
    <p:extLst>
      <p:ext uri="{BB962C8B-B14F-4D97-AF65-F5344CB8AC3E}">
        <p14:creationId xmlns:p14="http://schemas.microsoft.com/office/powerpoint/2010/main" val="355363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Open Sans Light"/>
              </a:rPr>
              <a:t>Identify and Assess- Recruitment</a:t>
            </a:r>
            <a:endParaRPr lang="en-US" sz="5400" dirty="0"/>
          </a:p>
        </p:txBody>
      </p:sp>
      <p:sp>
        <p:nvSpPr>
          <p:cNvPr id="3" name="Text Placeholder 2"/>
          <p:cNvSpPr>
            <a:spLocks noGrp="1"/>
          </p:cNvSpPr>
          <p:nvPr>
            <p:ph type="body" idx="1"/>
          </p:nvPr>
        </p:nvSpPr>
        <p:spPr/>
        <p:txBody>
          <a:bodyPr/>
          <a:lstStyle/>
          <a:p>
            <a:r>
              <a:rPr lang="x-none" dirty="0"/>
              <a:t>Step 1 – Identify a</a:t>
            </a:r>
            <a:r>
              <a:rPr lang="en-US" dirty="0" err="1"/>
              <a:t>nd</a:t>
            </a:r>
            <a:r>
              <a:rPr lang="x-none" dirty="0"/>
              <a:t> assess the</a:t>
            </a:r>
            <a:r>
              <a:rPr lang="en-US" dirty="0"/>
              <a:t> problem</a:t>
            </a:r>
            <a:r>
              <a:rPr lang="x-none" dirty="0"/>
              <a:t> </a:t>
            </a:r>
          </a:p>
        </p:txBody>
      </p:sp>
    </p:spTree>
    <p:extLst>
      <p:ext uri="{BB962C8B-B14F-4D97-AF65-F5344CB8AC3E}">
        <p14:creationId xmlns:p14="http://schemas.microsoft.com/office/powerpoint/2010/main" val="19435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3B79-0CAE-0141-9321-E5D2B76FC2C0}"/>
              </a:ext>
            </a:extLst>
          </p:cNvPr>
          <p:cNvSpPr>
            <a:spLocks noGrp="1"/>
          </p:cNvSpPr>
          <p:nvPr>
            <p:ph type="title"/>
          </p:nvPr>
        </p:nvSpPr>
        <p:spPr/>
        <p:txBody>
          <a:bodyPr>
            <a:normAutofit/>
          </a:bodyPr>
          <a:lstStyle/>
          <a:p>
            <a:r>
              <a:rPr lang="x-none" sz="3600" dirty="0">
                <a:latin typeface="Open Sans" panose="020B0606030504020204" pitchFamily="34" charset="0"/>
                <a:ea typeface="Open Sans" panose="020B0606030504020204" pitchFamily="34" charset="0"/>
                <a:cs typeface="Open Sans" panose="020B0606030504020204" pitchFamily="34" charset="0"/>
              </a:rPr>
              <a:t>Poll Question #1 </a:t>
            </a:r>
            <a:r>
              <a:rPr lang="en-US" sz="3600" dirty="0">
                <a:latin typeface="Open Sans" panose="020B0606030504020204" pitchFamily="34" charset="0"/>
                <a:ea typeface="Open Sans" panose="020B0606030504020204" pitchFamily="34" charset="0"/>
                <a:cs typeface="Open Sans" panose="020B0606030504020204" pitchFamily="34" charset="0"/>
              </a:rPr>
              <a:t>- What recruitment strategies have you tried? (Select all that apply)</a:t>
            </a:r>
            <a:endParaRPr lang="x-none"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A539043A-E856-1749-AB84-B25A3FB4E356}"/>
              </a:ext>
            </a:extLst>
          </p:cNvPr>
          <p:cNvSpPr>
            <a:spLocks noGrp="1"/>
          </p:cNvSpPr>
          <p:nvPr>
            <p:ph idx="1"/>
          </p:nvPr>
        </p:nvSpPr>
        <p:spPr/>
        <p:txBody>
          <a:bodyPr>
            <a:normAutofit/>
          </a:bodyPr>
          <a:lstStyle/>
          <a:p>
            <a:pPr>
              <a:buFont typeface="Wingdings" pitchFamily="2" charset="2"/>
              <a:buChar char="q"/>
            </a:pPr>
            <a:r>
              <a:rPr lang="en-US" sz="2400" dirty="0">
                <a:latin typeface="Open Sans" panose="020B0606030504020204" pitchFamily="34" charset="0"/>
                <a:ea typeface="Open Sans" panose="020B0606030504020204" pitchFamily="34" charset="0"/>
                <a:cs typeface="Open Sans" panose="020B0606030504020204" pitchFamily="34" charset="0"/>
              </a:rPr>
              <a:t> </a:t>
            </a:r>
            <a:r>
              <a:rPr lang="x-none" sz="2400" dirty="0">
                <a:latin typeface="Open Sans" panose="020B0606030504020204" pitchFamily="34" charset="0"/>
                <a:ea typeface="Open Sans" panose="020B0606030504020204" pitchFamily="34" charset="0"/>
                <a:cs typeface="Open Sans" panose="020B0606030504020204" pitchFamily="34" charset="0"/>
              </a:rPr>
              <a:t>Public Service </a:t>
            </a:r>
            <a:r>
              <a:rPr lang="en-US" sz="2400" dirty="0">
                <a:latin typeface="Open Sans" panose="020B0606030504020204" pitchFamily="34" charset="0"/>
                <a:ea typeface="Open Sans" panose="020B0606030504020204" pitchFamily="34" charset="0"/>
                <a:cs typeface="Open Sans" panose="020B0606030504020204" pitchFamily="34" charset="0"/>
              </a:rPr>
              <a:t>Announcements</a:t>
            </a:r>
            <a:endParaRPr lang="x-none" sz="2400" dirty="0">
              <a:latin typeface="Open Sans" panose="020B0606030504020204" pitchFamily="34" charset="0"/>
              <a:ea typeface="Open Sans" panose="020B0606030504020204" pitchFamily="34" charset="0"/>
              <a:cs typeface="Open Sans" panose="020B0606030504020204" pitchFamily="34" charset="0"/>
            </a:endParaRPr>
          </a:p>
          <a:p>
            <a:pPr>
              <a:buFont typeface="Wingdings" pitchFamily="2" charset="2"/>
              <a:buChar char="q"/>
            </a:pPr>
            <a:r>
              <a:rPr lang="en-US" sz="2400" dirty="0">
                <a:latin typeface="Open Sans" panose="020B0606030504020204" pitchFamily="34" charset="0"/>
                <a:ea typeface="Open Sans" panose="020B0606030504020204" pitchFamily="34" charset="0"/>
                <a:cs typeface="Open Sans" panose="020B0606030504020204" pitchFamily="34" charset="0"/>
              </a:rPr>
              <a:t> </a:t>
            </a:r>
            <a:r>
              <a:rPr lang="x-none" sz="2400" dirty="0">
                <a:latin typeface="Open Sans" panose="020B0606030504020204" pitchFamily="34" charset="0"/>
                <a:ea typeface="Open Sans" panose="020B0606030504020204" pitchFamily="34" charset="0"/>
                <a:cs typeface="Open Sans" panose="020B0606030504020204" pitchFamily="34" charset="0"/>
              </a:rPr>
              <a:t>Targeted Marketing for recru</a:t>
            </a:r>
            <a:r>
              <a:rPr lang="en-US" sz="2400" dirty="0">
                <a:latin typeface="Open Sans" panose="020B0606030504020204" pitchFamily="34" charset="0"/>
                <a:ea typeface="Open Sans" panose="020B0606030504020204" pitchFamily="34" charset="0"/>
                <a:cs typeface="Open Sans" panose="020B0606030504020204" pitchFamily="34" charset="0"/>
              </a:rPr>
              <a:t>it</a:t>
            </a:r>
            <a:r>
              <a:rPr lang="x-none" sz="2400" dirty="0">
                <a:latin typeface="Open Sans" panose="020B0606030504020204" pitchFamily="34" charset="0"/>
                <a:ea typeface="Open Sans" panose="020B0606030504020204" pitchFamily="34" charset="0"/>
                <a:cs typeface="Open Sans" panose="020B0606030504020204" pitchFamily="34" charset="0"/>
              </a:rPr>
              <a:t>ment </a:t>
            </a:r>
          </a:p>
          <a:p>
            <a:pPr>
              <a:buFont typeface="Wingdings" pitchFamily="2" charset="2"/>
              <a:buChar char="q"/>
            </a:pPr>
            <a:r>
              <a:rPr lang="en-US" sz="2400" dirty="0">
                <a:latin typeface="Open Sans" panose="020B0606030504020204" pitchFamily="34" charset="0"/>
                <a:ea typeface="Open Sans" panose="020B0606030504020204" pitchFamily="34" charset="0"/>
                <a:cs typeface="Open Sans" panose="020B0606030504020204" pitchFamily="34" charset="0"/>
              </a:rPr>
              <a:t> </a:t>
            </a:r>
            <a:r>
              <a:rPr lang="x-none" sz="2400" dirty="0">
                <a:latin typeface="Open Sans" panose="020B0606030504020204" pitchFamily="34" charset="0"/>
                <a:ea typeface="Open Sans" panose="020B0606030504020204" pitchFamily="34" charset="0"/>
                <a:cs typeface="Open Sans" panose="020B0606030504020204" pitchFamily="34" charset="0"/>
              </a:rPr>
              <a:t>R</a:t>
            </a:r>
            <a:r>
              <a:rPr lang="en-US" sz="2400" dirty="0">
                <a:latin typeface="Open Sans" panose="020B0606030504020204" pitchFamily="34" charset="0"/>
                <a:ea typeface="Open Sans" panose="020B0606030504020204" pitchFamily="34" charset="0"/>
                <a:cs typeface="Open Sans" panose="020B0606030504020204" pitchFamily="34" charset="0"/>
              </a:rPr>
              <a:t>e</a:t>
            </a:r>
            <a:r>
              <a:rPr lang="x-none" sz="2400" dirty="0">
                <a:latin typeface="Open Sans" panose="020B0606030504020204" pitchFamily="34" charset="0"/>
                <a:ea typeface="Open Sans" panose="020B0606030504020204" pitchFamily="34" charset="0"/>
                <a:cs typeface="Open Sans" panose="020B0606030504020204" pitchFamily="34" charset="0"/>
              </a:rPr>
              <a:t>cru</a:t>
            </a:r>
            <a:r>
              <a:rPr lang="en-US" sz="2400" dirty="0" err="1">
                <a:latin typeface="Open Sans" panose="020B0606030504020204" pitchFamily="34" charset="0"/>
                <a:ea typeface="Open Sans" panose="020B0606030504020204" pitchFamily="34" charset="0"/>
                <a:cs typeface="Open Sans" panose="020B0606030504020204" pitchFamily="34" charset="0"/>
              </a:rPr>
              <a:t>i</a:t>
            </a:r>
            <a:r>
              <a:rPr lang="x-none" sz="2400" dirty="0">
                <a:latin typeface="Open Sans" panose="020B0606030504020204" pitchFamily="34" charset="0"/>
                <a:ea typeface="Open Sans" panose="020B0606030504020204" pitchFamily="34" charset="0"/>
                <a:cs typeface="Open Sans" panose="020B0606030504020204" pitchFamily="34" charset="0"/>
              </a:rPr>
              <a:t>tment (Refer</a:t>
            </a:r>
            <a:r>
              <a:rPr lang="en-US" sz="2400" dirty="0">
                <a:latin typeface="Open Sans" panose="020B0606030504020204" pitchFamily="34" charset="0"/>
                <a:ea typeface="Open Sans" panose="020B0606030504020204" pitchFamily="34" charset="0"/>
                <a:cs typeface="Open Sans" panose="020B0606030504020204" pitchFamily="34" charset="0"/>
              </a:rPr>
              <a:t>r</a:t>
            </a:r>
            <a:r>
              <a:rPr lang="x-none" sz="2400" dirty="0">
                <a:latin typeface="Open Sans" panose="020B0606030504020204" pitchFamily="34" charset="0"/>
                <a:ea typeface="Open Sans" panose="020B0606030504020204" pitchFamily="34" charset="0"/>
                <a:cs typeface="Open Sans" panose="020B0606030504020204" pitchFamily="34" charset="0"/>
              </a:rPr>
              <a:t>al) Bonu</a:t>
            </a:r>
            <a:r>
              <a:rPr lang="en-US" sz="2400" dirty="0">
                <a:latin typeface="Open Sans" panose="020B0606030504020204" pitchFamily="34" charset="0"/>
                <a:ea typeface="Open Sans" panose="020B0606030504020204" pitchFamily="34" charset="0"/>
                <a:cs typeface="Open Sans" panose="020B0606030504020204" pitchFamily="34" charset="0"/>
              </a:rPr>
              <a:t>s</a:t>
            </a:r>
            <a:r>
              <a:rPr lang="x-none" sz="2400" dirty="0">
                <a:latin typeface="Open Sans" panose="020B0606030504020204" pitchFamily="34" charset="0"/>
                <a:ea typeface="Open Sans" panose="020B0606030504020204" pitchFamily="34" charset="0"/>
                <a:cs typeface="Open Sans" panose="020B0606030504020204" pitchFamily="34" charset="0"/>
              </a:rPr>
              <a:t>es</a:t>
            </a:r>
          </a:p>
          <a:p>
            <a:pPr>
              <a:buFont typeface="Wingdings" pitchFamily="2" charset="2"/>
              <a:buChar char="q"/>
            </a:pPr>
            <a:r>
              <a:rPr lang="en-US" sz="2400" dirty="0">
                <a:latin typeface="Open Sans" panose="020B0606030504020204" pitchFamily="34" charset="0"/>
                <a:ea typeface="Open Sans" panose="020B0606030504020204" pitchFamily="34" charset="0"/>
                <a:cs typeface="Open Sans" panose="020B0606030504020204" pitchFamily="34" charset="0"/>
              </a:rPr>
              <a:t> </a:t>
            </a:r>
            <a:r>
              <a:rPr lang="x-none" sz="2400" dirty="0">
                <a:latin typeface="Open Sans" panose="020B0606030504020204" pitchFamily="34" charset="0"/>
                <a:ea typeface="Open Sans" panose="020B0606030504020204" pitchFamily="34" charset="0"/>
                <a:cs typeface="Open Sans" panose="020B0606030504020204" pitchFamily="34" charset="0"/>
              </a:rPr>
              <a:t>Hiring Bonuses (New hire)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buFont typeface="Wingdings" pitchFamily="2" charset="2"/>
              <a:buChar char="q"/>
            </a:pPr>
            <a:r>
              <a:rPr lang="en-US" sz="2400" dirty="0">
                <a:latin typeface="Open Sans" panose="020B0606030504020204" pitchFamily="34" charset="0"/>
                <a:ea typeface="Open Sans" panose="020B0606030504020204" pitchFamily="34" charset="0"/>
                <a:cs typeface="Open Sans" panose="020B0606030504020204" pitchFamily="34" charset="0"/>
              </a:rPr>
              <a:t> Inside Resources</a:t>
            </a:r>
          </a:p>
          <a:p>
            <a:pPr>
              <a:buFont typeface="Wingdings" pitchFamily="2" charset="2"/>
              <a:buChar char="q"/>
            </a:pPr>
            <a:r>
              <a:rPr lang="en-US" sz="2400" dirty="0">
                <a:latin typeface="Open Sans" panose="020B0606030504020204" pitchFamily="34" charset="0"/>
                <a:ea typeface="Open Sans" panose="020B0606030504020204" pitchFamily="34" charset="0"/>
                <a:cs typeface="Open Sans" panose="020B0606030504020204" pitchFamily="34" charset="0"/>
              </a:rPr>
              <a:t> Other strategies</a:t>
            </a:r>
            <a:endParaRPr lang="x-none"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9226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Recruitment Strategies </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latin typeface="Open Sans Light" panose="020B0306030504020204"/>
              </a:rPr>
              <a:t>Effective Marketing</a:t>
            </a:r>
          </a:p>
          <a:p>
            <a:r>
              <a:rPr lang="en-US" sz="2400" dirty="0">
                <a:latin typeface="Open Sans Light"/>
              </a:rPr>
              <a:t>Public service announcements (PSA)</a:t>
            </a:r>
          </a:p>
          <a:p>
            <a:r>
              <a:rPr lang="en-US" sz="2400" dirty="0">
                <a:latin typeface="Open Sans Light"/>
              </a:rPr>
              <a:t>Targeted marketing</a:t>
            </a:r>
          </a:p>
          <a:p>
            <a:r>
              <a:rPr lang="en-US" sz="2400" dirty="0">
                <a:latin typeface="Open Sans Light"/>
              </a:rPr>
              <a:t>Recruitment and hiring bonuses</a:t>
            </a:r>
          </a:p>
          <a:p>
            <a:r>
              <a:rPr lang="en-US" sz="2400" dirty="0">
                <a:latin typeface="Open Sans Light"/>
              </a:rPr>
              <a:t>Recruitment resources</a:t>
            </a:r>
          </a:p>
          <a:p>
            <a:endParaRPr lang="en-US" dirty="0">
              <a:latin typeface="Arial" panose="020B0604020202020204" pitchFamily="34" charset="0"/>
            </a:endParaRPr>
          </a:p>
        </p:txBody>
      </p:sp>
    </p:spTree>
    <p:extLst>
      <p:ext uri="{BB962C8B-B14F-4D97-AF65-F5344CB8AC3E}">
        <p14:creationId xmlns:p14="http://schemas.microsoft.com/office/powerpoint/2010/main" val="280621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p:txBody>
          <a:bodyPr>
            <a:normAutofit/>
          </a:bodyPr>
          <a:lstStyle/>
          <a:p>
            <a:r>
              <a:rPr lang="en-US" sz="4400" dirty="0">
                <a:latin typeface="Open Sans Light"/>
              </a:rPr>
              <a:t>Public Service Announcements - PSA</a:t>
            </a:r>
            <a:endParaRPr lang="x-none" sz="4400"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213349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C07C-6A37-6944-9A68-B5943B683B0A}"/>
              </a:ext>
            </a:extLst>
          </p:cNvPr>
          <p:cNvSpPr>
            <a:spLocks noGrp="1"/>
          </p:cNvSpPr>
          <p:nvPr>
            <p:ph type="title"/>
          </p:nvPr>
        </p:nvSpPr>
        <p:spPr/>
        <p:txBody>
          <a:bodyPr>
            <a:normAutofit/>
          </a:bodyPr>
          <a:lstStyle/>
          <a:p>
            <a:r>
              <a:rPr lang="x-none" sz="3600" dirty="0"/>
              <a:t>What kind of PSA is for you? </a:t>
            </a:r>
          </a:p>
        </p:txBody>
      </p:sp>
      <p:sp>
        <p:nvSpPr>
          <p:cNvPr id="3" name="Content Placeholder 2">
            <a:extLst>
              <a:ext uri="{FF2B5EF4-FFF2-40B4-BE49-F238E27FC236}">
                <a16:creationId xmlns:a16="http://schemas.microsoft.com/office/drawing/2014/main" id="{8B28E3E6-7B37-9C44-9E5F-922D8868270E}"/>
              </a:ext>
            </a:extLst>
          </p:cNvPr>
          <p:cNvSpPr>
            <a:spLocks noGrp="1"/>
          </p:cNvSpPr>
          <p:nvPr>
            <p:ph idx="1"/>
          </p:nvPr>
        </p:nvSpPr>
        <p:spPr/>
        <p:txBody>
          <a:bodyPr vert="horz" lIns="91440" tIns="45720" rIns="91440" bIns="45720" rtlCol="0" anchor="t">
            <a:normAutofit/>
          </a:bodyPr>
          <a:lstStyle/>
          <a:p>
            <a:r>
              <a:rPr lang="x-none">
                <a:latin typeface="Open Sans Light"/>
              </a:rPr>
              <a:t>PSAs for Recruitment </a:t>
            </a:r>
            <a:r>
              <a:rPr lang="en-US" dirty="0">
                <a:latin typeface="Open Sans Light"/>
              </a:rPr>
              <a:t>Marketing </a:t>
            </a:r>
            <a:endParaRPr lang="en-US" dirty="0"/>
          </a:p>
          <a:p>
            <a:pPr lvl="1"/>
            <a:r>
              <a:rPr lang="en-US" dirty="0"/>
              <a:t>Focused on: </a:t>
            </a:r>
          </a:p>
          <a:p>
            <a:pPr lvl="2"/>
            <a:r>
              <a:rPr lang="en-US" dirty="0"/>
              <a:t>Changing the attitude and beliefs about the work of DSP</a:t>
            </a:r>
          </a:p>
          <a:p>
            <a:pPr lvl="2"/>
            <a:r>
              <a:rPr lang="en-US" dirty="0"/>
              <a:t>Greater visibility of DSPs in the community</a:t>
            </a:r>
          </a:p>
          <a:p>
            <a:pPr lvl="2"/>
            <a:r>
              <a:rPr lang="en-US" dirty="0"/>
              <a:t>Celebrate the profession</a:t>
            </a:r>
          </a:p>
          <a:p>
            <a:pPr lvl="2"/>
            <a:r>
              <a:rPr lang="en-US" dirty="0"/>
              <a:t>Employment opportunities</a:t>
            </a:r>
            <a:endParaRPr lang="x-none" dirty="0"/>
          </a:p>
          <a:p>
            <a:r>
              <a:rPr lang="x-none" dirty="0"/>
              <a:t>PSAs for </a:t>
            </a:r>
            <a:r>
              <a:rPr lang="en-US" dirty="0"/>
              <a:t>M</a:t>
            </a:r>
            <a:r>
              <a:rPr lang="x-none" dirty="0"/>
              <a:t>arketing </a:t>
            </a:r>
            <a:r>
              <a:rPr lang="en-US" dirty="0"/>
              <a:t>the Organization</a:t>
            </a:r>
            <a:endParaRPr lang="x-none" dirty="0"/>
          </a:p>
          <a:p>
            <a:pPr lvl="1"/>
            <a:r>
              <a:rPr lang="x-none">
                <a:latin typeface="Open Sans Light"/>
              </a:rPr>
              <a:t>Focused on getting your organization more recognized </a:t>
            </a:r>
            <a:r>
              <a:rPr lang="en-US" dirty="0">
                <a:latin typeface="Open Sans Light"/>
              </a:rPr>
              <a:t>in your community. </a:t>
            </a:r>
            <a:endParaRPr lang="en-US" dirty="0"/>
          </a:p>
          <a:p>
            <a:pPr lvl="2"/>
            <a:r>
              <a:rPr lang="en-US" dirty="0"/>
              <a:t>Mission, Vision, Values</a:t>
            </a:r>
            <a:endParaRPr lang="x-none" dirty="0"/>
          </a:p>
        </p:txBody>
      </p:sp>
    </p:spTree>
    <p:extLst>
      <p:ext uri="{BB962C8B-B14F-4D97-AF65-F5344CB8AC3E}">
        <p14:creationId xmlns:p14="http://schemas.microsoft.com/office/powerpoint/2010/main" val="1213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wo people sitting at a table&#10;&#10;Description automatically generated">
            <a:extLst>
              <a:ext uri="{FF2B5EF4-FFF2-40B4-BE49-F238E27FC236}">
                <a16:creationId xmlns:a16="http://schemas.microsoft.com/office/drawing/2014/main" id="{96087D44-A828-4F12-A413-197C2D125D94}"/>
              </a:ext>
            </a:extLst>
          </p:cNvPr>
          <p:cNvPicPr>
            <a:picLocks noChangeAspect="1"/>
          </p:cNvPicPr>
          <p:nvPr/>
        </p:nvPicPr>
        <p:blipFill rotWithShape="1">
          <a:blip r:embed="rId3"/>
          <a:srcRect l="-2355" t="245" r="5263"/>
          <a:stretch/>
        </p:blipFill>
        <p:spPr>
          <a:xfrm>
            <a:off x="6582747" y="977965"/>
            <a:ext cx="5449127" cy="3160370"/>
          </a:xfrm>
          <a:prstGeom prst="rect">
            <a:avLst/>
          </a:prstGeom>
        </p:spPr>
      </p:pic>
      <p:sp>
        <p:nvSpPr>
          <p:cNvPr id="2" name="Title 1"/>
          <p:cNvSpPr>
            <a:spLocks noGrp="1"/>
          </p:cNvSpPr>
          <p:nvPr>
            <p:ph type="ctrTitle"/>
          </p:nvPr>
        </p:nvSpPr>
        <p:spPr/>
        <p:txBody>
          <a:bodyPr>
            <a:normAutofit/>
          </a:bodyPr>
          <a:lstStyle/>
          <a:p>
            <a:r>
              <a:rPr lang="en-US" sz="4400" dirty="0"/>
              <a:t>Understanding Your Data and Workforce Strategies </a:t>
            </a:r>
            <a:br>
              <a:rPr lang="en-US" sz="4400" dirty="0"/>
            </a:br>
            <a:r>
              <a:rPr lang="en-US" sz="4400" dirty="0"/>
              <a:t>Workshop Series</a:t>
            </a:r>
            <a:endParaRPr lang="en-US" sz="4400" dirty="0">
              <a:solidFill>
                <a:srgbClr val="FF0000"/>
              </a:solidFill>
            </a:endParaRPr>
          </a:p>
        </p:txBody>
      </p:sp>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Calibri"/>
              </a:rPr>
              <a:t>tenncare.ici.umn.edu</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6660837" y="4832531"/>
            <a:ext cx="5504156" cy="11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rial"/>
                <a:cs typeface="Arial"/>
              </a:rPr>
              <a:t>Insert presenter and </a:t>
            </a:r>
            <a:r>
              <a:rPr lang="en-US">
                <a:solidFill>
                  <a:schemeClr val="tx1"/>
                </a:solidFill>
                <a:latin typeface="Arial"/>
                <a:cs typeface="Arial"/>
              </a:rPr>
              <a:t>affilation</a:t>
            </a:r>
            <a:endParaRPr lang="en-US" dirty="0">
              <a:solidFill>
                <a:schemeClr val="tx1"/>
              </a:solidFill>
              <a:latin typeface="Arial"/>
              <a:cs typeface="Arial"/>
            </a:endParaRPr>
          </a:p>
        </p:txBody>
      </p:sp>
    </p:spTree>
    <p:extLst>
      <p:ext uri="{BB962C8B-B14F-4D97-AF65-F5344CB8AC3E}">
        <p14:creationId xmlns:p14="http://schemas.microsoft.com/office/powerpoint/2010/main" val="269388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05FFB-0F25-6E48-9F84-C95DF6FDB8F7}"/>
              </a:ext>
            </a:extLst>
          </p:cNvPr>
          <p:cNvSpPr>
            <a:spLocks noGrp="1"/>
          </p:cNvSpPr>
          <p:nvPr>
            <p:ph type="title"/>
          </p:nvPr>
        </p:nvSpPr>
        <p:spPr/>
        <p:txBody>
          <a:bodyPr>
            <a:normAutofit/>
          </a:bodyPr>
          <a:lstStyle/>
          <a:p>
            <a:r>
              <a:rPr lang="x-none" sz="3600" dirty="0"/>
              <a:t>Do these look familiar?</a:t>
            </a:r>
          </a:p>
        </p:txBody>
      </p:sp>
      <p:pic>
        <p:nvPicPr>
          <p:cNvPr id="4" name="Content Placeholder 3">
            <a:extLst>
              <a:ext uri="{FF2B5EF4-FFF2-40B4-BE49-F238E27FC236}">
                <a16:creationId xmlns:a16="http://schemas.microsoft.com/office/drawing/2014/main" id="{38B88876-3D4B-ED42-A4C8-E815C0BE9C1E}"/>
              </a:ext>
            </a:extLst>
          </p:cNvPr>
          <p:cNvPicPr>
            <a:picLocks noGrp="1" noChangeAspect="1"/>
          </p:cNvPicPr>
          <p:nvPr>
            <p:ph idx="1"/>
          </p:nvPr>
        </p:nvPicPr>
        <p:blipFill>
          <a:blip r:embed="rId3"/>
          <a:stretch>
            <a:fillRect/>
          </a:stretch>
        </p:blipFill>
        <p:spPr>
          <a:xfrm>
            <a:off x="5091112" y="2863056"/>
            <a:ext cx="2009775" cy="2276475"/>
          </a:xfrm>
          <a:prstGeom prst="rect">
            <a:avLst/>
          </a:prstGeom>
        </p:spPr>
      </p:pic>
      <p:pic>
        <p:nvPicPr>
          <p:cNvPr id="8" name="Picture 7">
            <a:extLst>
              <a:ext uri="{FF2B5EF4-FFF2-40B4-BE49-F238E27FC236}">
                <a16:creationId xmlns:a16="http://schemas.microsoft.com/office/drawing/2014/main" id="{0DD5CEEE-6B2C-9D48-AB63-306FAA7BEA9B}"/>
              </a:ext>
            </a:extLst>
          </p:cNvPr>
          <p:cNvPicPr>
            <a:picLocks noChangeAspect="1"/>
          </p:cNvPicPr>
          <p:nvPr/>
        </p:nvPicPr>
        <p:blipFill>
          <a:blip r:embed="rId4"/>
          <a:stretch>
            <a:fillRect/>
          </a:stretch>
        </p:blipFill>
        <p:spPr>
          <a:xfrm>
            <a:off x="426332" y="1513205"/>
            <a:ext cx="3043891" cy="3064192"/>
          </a:xfrm>
          <a:prstGeom prst="rect">
            <a:avLst/>
          </a:prstGeom>
        </p:spPr>
      </p:pic>
      <p:pic>
        <p:nvPicPr>
          <p:cNvPr id="6" name="Picture 5">
            <a:extLst>
              <a:ext uri="{FF2B5EF4-FFF2-40B4-BE49-F238E27FC236}">
                <a16:creationId xmlns:a16="http://schemas.microsoft.com/office/drawing/2014/main" id="{CA921097-6469-6447-AEEC-356D3BFE7D96}"/>
              </a:ext>
            </a:extLst>
          </p:cNvPr>
          <p:cNvPicPr>
            <a:picLocks noChangeAspect="1"/>
          </p:cNvPicPr>
          <p:nvPr/>
        </p:nvPicPr>
        <p:blipFill>
          <a:blip r:embed="rId5"/>
          <a:stretch>
            <a:fillRect/>
          </a:stretch>
        </p:blipFill>
        <p:spPr>
          <a:xfrm>
            <a:off x="7987204" y="2585804"/>
            <a:ext cx="3952462" cy="4152276"/>
          </a:xfrm>
          <a:prstGeom prst="rect">
            <a:avLst/>
          </a:prstGeom>
        </p:spPr>
      </p:pic>
    </p:spTree>
    <p:extLst>
      <p:ext uri="{BB962C8B-B14F-4D97-AF65-F5344CB8AC3E}">
        <p14:creationId xmlns:p14="http://schemas.microsoft.com/office/powerpoint/2010/main" val="38325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this look familiar?</a:t>
            </a:r>
          </a:p>
        </p:txBody>
      </p:sp>
      <p:sp>
        <p:nvSpPr>
          <p:cNvPr id="4" name="AutoShape 2" descr="Amazon.com: Smokey Bear Vintage Poster - Only You Can Prevent Forest Fires  (10x15 Wood Wall Sign, Wall Decor Ready to Hang): Posters &amp; Prin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Amazon.com: Smokey Bear Vintage Poster - Only You Can Prevent Forest Fires  (10x15 Wood Wall Sign, Wall Decor Ready to Hang): Posters &amp; Print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67179" y="1469462"/>
            <a:ext cx="3328240" cy="486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5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EEBE-1914-3F41-AA5B-E2116829667D}"/>
              </a:ext>
            </a:extLst>
          </p:cNvPr>
          <p:cNvSpPr>
            <a:spLocks noGrp="1"/>
          </p:cNvSpPr>
          <p:nvPr>
            <p:ph type="title"/>
          </p:nvPr>
        </p:nvSpPr>
        <p:spPr/>
        <p:txBody>
          <a:bodyPr>
            <a:normAutofit/>
          </a:bodyPr>
          <a:lstStyle/>
          <a:p>
            <a:r>
              <a:rPr lang="en-US" sz="3600" dirty="0">
                <a:latin typeface="Open Sans Light"/>
              </a:rPr>
              <a:t>Audio and Video Recording </a:t>
            </a:r>
            <a:endParaRPr lang="en-US" sz="3600" dirty="0"/>
          </a:p>
        </p:txBody>
      </p:sp>
      <p:sp>
        <p:nvSpPr>
          <p:cNvPr id="5" name="Content Placeholder 4"/>
          <p:cNvSpPr>
            <a:spLocks noGrp="1"/>
          </p:cNvSpPr>
          <p:nvPr>
            <p:ph idx="1"/>
          </p:nvPr>
        </p:nvSpPr>
        <p:spPr/>
        <p:txBody>
          <a:bodyPr/>
          <a:lstStyle/>
          <a:p>
            <a:pPr marL="285750" indent="-285750">
              <a:spcAft>
                <a:spcPts val="6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Run the video in your building</a:t>
            </a:r>
            <a:r>
              <a:rPr lang="en-US"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latin typeface="Open Sans Light" panose="020B0306030504020204" pitchFamily="34" charset="0"/>
                <a:ea typeface="Open Sans Light" panose="020B0306030504020204" pitchFamily="34" charset="0"/>
                <a:cs typeface="Open Sans Light" panose="020B0306030504020204" pitchFamily="34" charset="0"/>
              </a:rPr>
              <a:t>lobby in conjunction with the Realistic Job Preview</a:t>
            </a:r>
          </a:p>
          <a:p>
            <a:pPr marL="285750" indent="-285750">
              <a:spcAft>
                <a:spcPts val="6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Send to local radio and TV stations, podcasts</a:t>
            </a:r>
          </a:p>
        </p:txBody>
      </p:sp>
    </p:spTree>
    <p:extLst>
      <p:ext uri="{BB962C8B-B14F-4D97-AF65-F5344CB8AC3E}">
        <p14:creationId xmlns:p14="http://schemas.microsoft.com/office/powerpoint/2010/main" val="194376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EEBE-1914-3F41-AA5B-E2116829667D}"/>
              </a:ext>
            </a:extLst>
          </p:cNvPr>
          <p:cNvSpPr>
            <a:spLocks noGrp="1"/>
          </p:cNvSpPr>
          <p:nvPr>
            <p:ph type="title"/>
          </p:nvPr>
        </p:nvSpPr>
        <p:spPr/>
        <p:txBody>
          <a:bodyPr>
            <a:normAutofit/>
          </a:bodyPr>
          <a:lstStyle/>
          <a:p>
            <a:r>
              <a:rPr lang="en-US" sz="3600" dirty="0"/>
              <a:t>Social Media </a:t>
            </a:r>
          </a:p>
        </p:txBody>
      </p:sp>
      <p:sp>
        <p:nvSpPr>
          <p:cNvPr id="5" name="Content Placeholder 4"/>
          <p:cNvSpPr>
            <a:spLocks noGrp="1"/>
          </p:cNvSpPr>
          <p:nvPr>
            <p:ph idx="1"/>
          </p:nvPr>
        </p:nvSpPr>
        <p:spPr/>
        <p:txBody>
          <a:bodyPr vert="horz" lIns="91440" tIns="45720" rIns="91440" bIns="45720" rtlCol="0" anchor="t">
            <a:normAutofit/>
          </a:bodyPr>
          <a:lstStyle/>
          <a:p>
            <a:pPr marL="285750" indent="-285750">
              <a:spcAft>
                <a:spcPts val="6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Share strategic vision for your organization</a:t>
            </a:r>
          </a:p>
          <a:p>
            <a:pPr marL="285750" indent="-285750">
              <a:spcAft>
                <a:spcPts val="600"/>
              </a:spcAft>
            </a:pPr>
            <a:r>
              <a:rPr lang="en-US" dirty="0">
                <a:latin typeface="Open Sans Light"/>
                <a:ea typeface="Open Sans Light" panose="020B0306030504020204" pitchFamily="34" charset="0"/>
                <a:cs typeface="Open Sans Light" panose="020B0306030504020204" pitchFamily="34" charset="0"/>
              </a:rPr>
              <a:t>Add your organization's “tagline and logo” in the beginning or end of any social media posts</a:t>
            </a:r>
          </a:p>
          <a:p>
            <a:pPr marL="285750" indent="-285750">
              <a:spcAft>
                <a:spcPts val="6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Create a Facebook or twitter banner with the video</a:t>
            </a:r>
          </a:p>
          <a:p>
            <a:endParaRPr lang="en-US" dirty="0"/>
          </a:p>
        </p:txBody>
      </p:sp>
    </p:spTree>
    <p:extLst>
      <p:ext uri="{BB962C8B-B14F-4D97-AF65-F5344CB8AC3E}">
        <p14:creationId xmlns:p14="http://schemas.microsoft.com/office/powerpoint/2010/main" val="867849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EEBE-1914-3F41-AA5B-E2116829667D}"/>
              </a:ext>
            </a:extLst>
          </p:cNvPr>
          <p:cNvSpPr>
            <a:spLocks noGrp="1"/>
          </p:cNvSpPr>
          <p:nvPr>
            <p:ph type="title"/>
          </p:nvPr>
        </p:nvSpPr>
        <p:spPr/>
        <p:txBody>
          <a:bodyPr>
            <a:normAutofit/>
          </a:bodyPr>
          <a:lstStyle/>
          <a:p>
            <a:r>
              <a:rPr lang="en-US" sz="3600" dirty="0"/>
              <a:t>Everyday Communication</a:t>
            </a:r>
          </a:p>
        </p:txBody>
      </p:sp>
      <p:sp>
        <p:nvSpPr>
          <p:cNvPr id="5" name="Content Placeholder 4"/>
          <p:cNvSpPr>
            <a:spLocks noGrp="1"/>
          </p:cNvSpPr>
          <p:nvPr>
            <p:ph idx="1"/>
          </p:nvPr>
        </p:nvSpPr>
        <p:spPr/>
        <p:txBody>
          <a:bodyPr/>
          <a:lstStyle/>
          <a:p>
            <a:pPr marL="285750" indent="-285750">
              <a:spcAft>
                <a:spcPts val="6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Send out in email blasts</a:t>
            </a:r>
          </a:p>
          <a:p>
            <a:pPr marL="285750" indent="-285750">
              <a:spcAft>
                <a:spcPts val="6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Add to email signatures</a:t>
            </a:r>
          </a:p>
          <a:p>
            <a:endParaRPr lang="en-US" dirty="0"/>
          </a:p>
        </p:txBody>
      </p:sp>
    </p:spTree>
    <p:extLst>
      <p:ext uri="{BB962C8B-B14F-4D97-AF65-F5344CB8AC3E}">
        <p14:creationId xmlns:p14="http://schemas.microsoft.com/office/powerpoint/2010/main" val="2618657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70"/>
          <p:cNvSpPr txBox="1">
            <a:spLocks noGrp="1"/>
          </p:cNvSpPr>
          <p:nvPr>
            <p:ph type="title"/>
          </p:nvPr>
        </p:nvSpPr>
        <p:spPr>
          <a:xfrm>
            <a:off x="631179" y="365125"/>
            <a:ext cx="10722621" cy="1075257"/>
          </a:xfrm>
          <a:prstGeom prst="rect">
            <a:avLst/>
          </a:prstGeom>
          <a:noFill/>
          <a:ln>
            <a:noFill/>
          </a:ln>
        </p:spPr>
        <p:txBody>
          <a:bodyPr spcFirstLastPara="1" vert="horz" wrap="square" lIns="91425" tIns="45700" rIns="91425" bIns="45700" rtlCol="0" anchor="ctr" anchorCtr="0">
            <a:normAutofit/>
          </a:bodyPr>
          <a:lstStyle/>
          <a:p>
            <a:pPr>
              <a:spcBef>
                <a:spcPts val="0"/>
              </a:spcBef>
              <a:buClr>
                <a:srgbClr val="0F3F59"/>
              </a:buClr>
              <a:buSzPts val="3200"/>
            </a:pPr>
            <a:r>
              <a:rPr lang="en-US" sz="3600" dirty="0">
                <a:latin typeface="Open Sans Light" panose="020B0306030504020204"/>
                <a:ea typeface="Calibri"/>
                <a:cs typeface="Calibri"/>
                <a:sym typeface="Calibri"/>
              </a:rPr>
              <a:t>Public Service Announcements (PSA) </a:t>
            </a:r>
            <a:endParaRPr sz="3600" dirty="0">
              <a:latin typeface="Open Sans Light" panose="020B0306030504020204"/>
            </a:endParaRPr>
          </a:p>
        </p:txBody>
      </p:sp>
      <p:pic>
        <p:nvPicPr>
          <p:cNvPr id="9" name="Google Shape;988;p70"/>
          <p:cNvPicPr preferRelativeResize="0">
            <a:picLocks noGrp="1"/>
          </p:cNvPicPr>
          <p:nvPr>
            <p:ph idx="1"/>
          </p:nvPr>
        </p:nvPicPr>
        <p:blipFill rotWithShape="1">
          <a:blip r:embed="rId3">
            <a:alphaModFix/>
          </a:blip>
          <a:stretch/>
        </p:blipFill>
        <p:spPr>
          <a:xfrm>
            <a:off x="1526345" y="3914809"/>
            <a:ext cx="4429743" cy="2438740"/>
          </a:xfrm>
          <a:prstGeom prst="rect">
            <a:avLst/>
          </a:prstGeom>
          <a:noFill/>
          <a:ln>
            <a:noFill/>
          </a:ln>
        </p:spPr>
      </p:pic>
      <p:pic>
        <p:nvPicPr>
          <p:cNvPr id="989" name="Google Shape;989;p70"/>
          <p:cNvPicPr preferRelativeResize="0"/>
          <p:nvPr/>
        </p:nvPicPr>
        <p:blipFill rotWithShape="1">
          <a:blip r:embed="rId4">
            <a:alphaModFix/>
          </a:blip>
          <a:srcRect/>
          <a:stretch/>
        </p:blipFill>
        <p:spPr>
          <a:xfrm>
            <a:off x="6522450" y="3837027"/>
            <a:ext cx="4206240" cy="2361398"/>
          </a:xfrm>
          <a:prstGeom prst="rect">
            <a:avLst/>
          </a:prstGeom>
          <a:noFill/>
          <a:ln>
            <a:noFill/>
          </a:ln>
        </p:spPr>
      </p:pic>
      <p:pic>
        <p:nvPicPr>
          <p:cNvPr id="990" name="Google Shape;990;p70">
            <a:hlinkClick r:id="rId5" action="ppaction://hlinkfile"/>
          </p:cNvPr>
          <p:cNvPicPr preferRelativeResize="0"/>
          <p:nvPr/>
        </p:nvPicPr>
        <p:blipFill rotWithShape="1">
          <a:blip r:embed="rId6">
            <a:alphaModFix/>
          </a:blip>
          <a:srcRect/>
          <a:stretch/>
        </p:blipFill>
        <p:spPr>
          <a:xfrm>
            <a:off x="6557788" y="1365660"/>
            <a:ext cx="4206240" cy="2361398"/>
          </a:xfrm>
          <a:prstGeom prst="rect">
            <a:avLst/>
          </a:prstGeom>
          <a:noFill/>
          <a:ln>
            <a:noFill/>
          </a:ln>
        </p:spPr>
      </p:pic>
      <p:sp>
        <p:nvSpPr>
          <p:cNvPr id="991" name="Google Shape;991;p70"/>
          <p:cNvSpPr/>
          <p:nvPr/>
        </p:nvSpPr>
        <p:spPr>
          <a:xfrm>
            <a:off x="1003412" y="1367554"/>
            <a:ext cx="5276007" cy="2523727"/>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1800"/>
              <a:buFont typeface="Arial"/>
              <a:buChar char="•"/>
            </a:pPr>
            <a:r>
              <a:rPr lang="en-US" sz="2000" dirty="0">
                <a:solidFill>
                  <a:schemeClr val="dk1"/>
                </a:solidFill>
                <a:latin typeface="Open Sans Light" panose="020B0306030504020204"/>
                <a:ea typeface="Calibri"/>
                <a:cs typeface="Calibri"/>
                <a:sym typeface="Calibri"/>
              </a:rPr>
              <a:t>Three 30-second PSA videos</a:t>
            </a:r>
            <a:endParaRPr sz="2000" dirty="0">
              <a:latin typeface="Open Sans Light" panose="020B0306030504020204"/>
            </a:endParaRPr>
          </a:p>
          <a:p>
            <a:pPr marL="285750" indent="-285750">
              <a:buClr>
                <a:schemeClr val="dk1"/>
              </a:buClr>
              <a:buSzPts val="1800"/>
              <a:buFont typeface="Arial"/>
              <a:buChar char="•"/>
            </a:pPr>
            <a:r>
              <a:rPr lang="en-US" sz="2000" dirty="0">
                <a:solidFill>
                  <a:schemeClr val="dk1"/>
                </a:solidFill>
                <a:latin typeface="Open Sans Light" panose="020B0306030504020204"/>
                <a:ea typeface="Calibri"/>
                <a:cs typeface="Calibri"/>
                <a:sym typeface="Calibri"/>
              </a:rPr>
              <a:t>PSAs designed to raise awareness and change perceptions about the field</a:t>
            </a:r>
          </a:p>
          <a:p>
            <a:pPr marL="285750" indent="-285750">
              <a:buClr>
                <a:schemeClr val="dk1"/>
              </a:buClr>
              <a:buSzPts val="1800"/>
              <a:buFont typeface="Arial"/>
              <a:buChar char="•"/>
            </a:pPr>
            <a:endParaRPr lang="en-US" sz="2000" dirty="0">
              <a:solidFill>
                <a:schemeClr val="dk1"/>
              </a:solidFill>
              <a:latin typeface="Open Sans Light" panose="020B0306030504020204"/>
              <a:cs typeface="Calibri"/>
              <a:sym typeface="Calibri"/>
            </a:endParaRPr>
          </a:p>
          <a:p>
            <a:pPr>
              <a:buClr>
                <a:schemeClr val="dk1"/>
              </a:buClr>
              <a:buSzPts val="1800"/>
            </a:pPr>
            <a:r>
              <a:rPr lang="en-US" sz="2000" dirty="0">
                <a:latin typeface="Open Sans Light" panose="020B0306030504020204"/>
                <a:hlinkClick r:id="rId7"/>
              </a:rPr>
              <a:t>Examples from ANCOR DSW Toolkit</a:t>
            </a:r>
            <a:endParaRPr lang="en-US" sz="2000" dirty="0">
              <a:latin typeface="Open Sans Light" panose="020B0306030504020204"/>
            </a:endParaRPr>
          </a:p>
          <a:p>
            <a:pPr>
              <a:buClr>
                <a:schemeClr val="dk1"/>
              </a:buClr>
              <a:buSzPts val="1800"/>
            </a:pPr>
            <a:r>
              <a:rPr lang="en-US" sz="2000" dirty="0">
                <a:latin typeface="Open Sans Light" panose="020B0306030504020204"/>
                <a:hlinkClick r:id="rId8" action="ppaction://hlinksldjump"/>
              </a:rPr>
              <a:t>Public Service Announcements (PSA) </a:t>
            </a:r>
            <a:endParaRPr lang="en-US" sz="2000" dirty="0">
              <a:latin typeface="Open Sans Light" panose="020B0306030504020204"/>
            </a:endParaRPr>
          </a:p>
          <a:p>
            <a:pPr>
              <a:buClr>
                <a:schemeClr val="dk1"/>
              </a:buClr>
              <a:buSzPts val="1800"/>
            </a:pPr>
            <a:endParaRPr dirty="0"/>
          </a:p>
          <a:p>
            <a:pPr marL="285750" indent="-158750">
              <a:buClr>
                <a:schemeClr val="dk1"/>
              </a:buClr>
              <a:buSzPts val="2000"/>
            </a:pPr>
            <a:endParaRPr sz="200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107540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a:t>Grassroots Public Awareness and Advocacy Campaigns</a:t>
            </a:r>
            <a:br>
              <a:rPr lang="en-US" sz="3600" dirty="0"/>
            </a:br>
            <a:endParaRPr lang="en-US" sz="3600" dirty="0">
              <a:solidFill>
                <a:srgbClr val="FF0000"/>
              </a:solidFill>
              <a:cs typeface="Calibri Light"/>
            </a:endParaRPr>
          </a:p>
        </p:txBody>
      </p:sp>
      <p:sp>
        <p:nvSpPr>
          <p:cNvPr id="5" name="Content Placeholder 4"/>
          <p:cNvSpPr>
            <a:spLocks noGrp="1"/>
          </p:cNvSpPr>
          <p:nvPr>
            <p:ph idx="1"/>
          </p:nvPr>
        </p:nvSpPr>
        <p:spPr/>
        <p:txBody>
          <a:bodyPr vert="horz" lIns="91440" tIns="45720" rIns="91440" bIns="45720" rtlCol="0" anchor="t">
            <a:normAutofit/>
          </a:bodyPr>
          <a:lstStyle/>
          <a:p>
            <a:pPr marL="0" indent="0">
              <a:spcAft>
                <a:spcPts val="600"/>
              </a:spcAft>
              <a:buNone/>
            </a:pPr>
            <a:r>
              <a:rPr lang="en-US" sz="3200" dirty="0"/>
              <a:t>BeFair2Directcare</a:t>
            </a:r>
            <a:endParaRPr lang="en-US" sz="3200" dirty="0">
              <a:cs typeface="Calibri"/>
            </a:endParaRPr>
          </a:p>
          <a:p>
            <a:pPr marL="457200" lvl="1" indent="0">
              <a:spcAft>
                <a:spcPts val="600"/>
              </a:spcAft>
              <a:buNone/>
            </a:pPr>
            <a:r>
              <a:rPr lang="en-US" dirty="0">
                <a:hlinkClick r:id="rId3"/>
              </a:rPr>
              <a:t>Facebook</a:t>
            </a:r>
            <a:r>
              <a:rPr lang="en-US" dirty="0"/>
              <a:t> - https://www.facebook.com/search/top/?q=befair2directcare</a:t>
            </a:r>
          </a:p>
          <a:p>
            <a:pPr marL="457200" lvl="1" indent="0">
              <a:spcAft>
                <a:spcPts val="600"/>
              </a:spcAft>
              <a:buNone/>
            </a:pPr>
            <a:r>
              <a:rPr lang="en-US" dirty="0">
                <a:hlinkClick r:id="rId4"/>
              </a:rPr>
              <a:t>YouTube</a:t>
            </a:r>
            <a:r>
              <a:rPr lang="en-US" dirty="0"/>
              <a:t> - https://</a:t>
            </a:r>
            <a:r>
              <a:rPr lang="en-US" dirty="0" err="1"/>
              <a:t>www.youtube.com</a:t>
            </a:r>
            <a:r>
              <a:rPr lang="en-US" dirty="0"/>
              <a:t>/</a:t>
            </a:r>
            <a:r>
              <a:rPr lang="en-US" dirty="0" err="1"/>
              <a:t>watch?v</a:t>
            </a:r>
            <a:r>
              <a:rPr lang="en-US" dirty="0"/>
              <a:t>=9Q8BjFburXA</a:t>
            </a:r>
          </a:p>
          <a:p>
            <a:pPr marL="0" indent="0">
              <a:spcBef>
                <a:spcPts val="2200"/>
              </a:spcBef>
              <a:spcAft>
                <a:spcPts val="600"/>
              </a:spcAft>
              <a:buNone/>
            </a:pPr>
            <a:r>
              <a:rPr lang="en-US" sz="3200" dirty="0"/>
              <a:t>MN Best Life Alliance</a:t>
            </a:r>
            <a:endParaRPr lang="en-US" sz="3200" dirty="0">
              <a:cs typeface="Calibri"/>
            </a:endParaRPr>
          </a:p>
          <a:p>
            <a:pPr marL="457200" lvl="1" indent="0">
              <a:spcAft>
                <a:spcPts val="600"/>
              </a:spcAft>
              <a:buNone/>
            </a:pPr>
            <a:r>
              <a:rPr lang="en-US" dirty="0"/>
              <a:t>http://www.arrm.org/ARRM/Advocacy/Best_Life_Alliance.aspx</a:t>
            </a:r>
          </a:p>
          <a:p>
            <a:pPr>
              <a:spcAft>
                <a:spcPts val="600"/>
              </a:spcAft>
            </a:pPr>
            <a:endParaRPr lang="en-US" dirty="0"/>
          </a:p>
        </p:txBody>
      </p:sp>
    </p:spTree>
    <p:extLst>
      <p:ext uri="{BB962C8B-B14F-4D97-AF65-F5344CB8AC3E}">
        <p14:creationId xmlns:p14="http://schemas.microsoft.com/office/powerpoint/2010/main" val="861126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545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p:txBody>
          <a:bodyPr/>
          <a:lstStyle/>
          <a:p>
            <a:r>
              <a:rPr lang="en-US" dirty="0"/>
              <a:t>Targeted Marketing</a:t>
            </a:r>
            <a:endParaRPr lang="x-none"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2704132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Open Sans Light"/>
              </a:rPr>
              <a:t>Targeted</a:t>
            </a:r>
            <a:r>
              <a:rPr lang="en-US" b="0" dirty="0">
                <a:latin typeface="Open Sans Light"/>
              </a:rPr>
              <a:t> </a:t>
            </a:r>
            <a:r>
              <a:rPr lang="en-US" dirty="0">
                <a:latin typeface="Open Sans Light"/>
              </a:rPr>
              <a:t>Marketing</a:t>
            </a:r>
            <a:endParaRPr lang="en-US" b="0" dirty="0">
              <a:latin typeface="Open Sans Light"/>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387776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4679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553" y="3328222"/>
            <a:ext cx="10515600" cy="2852737"/>
          </a:xfrm>
        </p:spPr>
        <p:txBody>
          <a:bodyPr>
            <a:normAutofit fontScale="90000"/>
          </a:bodyPr>
          <a:lstStyle/>
          <a:p>
            <a:r>
              <a:rPr lang="en-US" dirty="0"/>
              <a:t>Welcome to Session 4: Overview of TennCare Workforce Toolkit: Recruitment &amp; Selection Strategies</a:t>
            </a:r>
            <a:br>
              <a:rPr lang="en-US" dirty="0"/>
            </a:br>
            <a:endParaRPr lang="en-US" dirty="0"/>
          </a:p>
        </p:txBody>
      </p:sp>
      <p:grpSp>
        <p:nvGrpSpPr>
          <p:cNvPr id="4" name="Group 3"/>
          <p:cNvGrpSpPr/>
          <p:nvPr/>
        </p:nvGrpSpPr>
        <p:grpSpPr>
          <a:xfrm>
            <a:off x="831849" y="487363"/>
            <a:ext cx="10099855" cy="2471737"/>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38288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69"/>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0F3F59"/>
              </a:buClr>
              <a:buSzPts val="3200"/>
            </a:pPr>
            <a:r>
              <a:rPr lang="en-US" dirty="0">
                <a:latin typeface="Open Sans Light" panose="020B0306030504020204"/>
                <a:ea typeface="Calibri"/>
                <a:cs typeface="Calibri Light" panose="020F0302020204030204" pitchFamily="34" charset="0"/>
                <a:sym typeface="Calibri"/>
              </a:rPr>
              <a:t>Customizable Targeted Marketing Flyers</a:t>
            </a:r>
            <a:endParaRPr dirty="0">
              <a:latin typeface="Open Sans Light" panose="020B0306030504020204"/>
              <a:cs typeface="Calibri Light" panose="020F0302020204030204" pitchFamily="34" charset="0"/>
            </a:endParaRPr>
          </a:p>
        </p:txBody>
      </p:sp>
      <p:pic>
        <p:nvPicPr>
          <p:cNvPr id="981" name="Google Shape;981;p69"/>
          <p:cNvPicPr preferRelativeResize="0"/>
          <p:nvPr/>
        </p:nvPicPr>
        <p:blipFill rotWithShape="1">
          <a:blip r:embed="rId3">
            <a:alphaModFix/>
          </a:blip>
          <a:srcRect/>
          <a:stretch/>
        </p:blipFill>
        <p:spPr>
          <a:xfrm>
            <a:off x="2591626" y="1290555"/>
            <a:ext cx="7008747" cy="5567445"/>
          </a:xfrm>
          <a:prstGeom prst="rect">
            <a:avLst/>
          </a:prstGeom>
          <a:noFill/>
          <a:ln>
            <a:noFill/>
          </a:ln>
        </p:spPr>
      </p:pic>
    </p:spTree>
    <p:extLst>
      <p:ext uri="{BB962C8B-B14F-4D97-AF65-F5344CB8AC3E}">
        <p14:creationId xmlns:p14="http://schemas.microsoft.com/office/powerpoint/2010/main" val="2013604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at tenncare.ici.umn.edu</a:t>
            </a:r>
          </a:p>
        </p:txBody>
      </p:sp>
      <p:pic>
        <p:nvPicPr>
          <p:cNvPr id="1026" name="Picture 2" descr="https://ici-s.umn.edu/7e/cb/5d/f6/94/52/b2/98/33/cf/ed/9e/91/4e/20/f8/fa96a6ba85ea17af48ea64f7862d50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40" y="1690688"/>
            <a:ext cx="3658904" cy="49088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ici-s.umn.edu/7c/53/dc/7a/d3/4e/ff/da/b7/39/03/48/d3/cc/4c/54/a8f249502212a56f7666e9b16ecb13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053" y="1690688"/>
            <a:ext cx="3876260" cy="49088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ci-s.umn.edu/c6/74/60/21/6e/35/73/9b/13/c9/94/cc/2d/45/2c/47/2af6768ba33bb9503e2d26baf3d8da7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4923" y="1690688"/>
            <a:ext cx="3662338" cy="490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8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A33A-E6BC-C645-AA1D-4319EF7FED64}"/>
              </a:ext>
            </a:extLst>
          </p:cNvPr>
          <p:cNvSpPr>
            <a:spLocks noGrp="1"/>
          </p:cNvSpPr>
          <p:nvPr>
            <p:ph type="title"/>
          </p:nvPr>
        </p:nvSpPr>
        <p:spPr/>
        <p:txBody>
          <a:bodyPr>
            <a:normAutofit/>
          </a:bodyPr>
          <a:lstStyle/>
          <a:p>
            <a:r>
              <a:rPr lang="x-none" sz="3600" dirty="0">
                <a:latin typeface="Open Sans Light"/>
              </a:rPr>
              <a:t>Poll Question #2 </a:t>
            </a:r>
            <a:r>
              <a:rPr lang="en-US" sz="3600" dirty="0">
                <a:latin typeface="Open Sans Light"/>
              </a:rPr>
              <a:t>-</a:t>
            </a:r>
            <a:r>
              <a:rPr lang="x-none" sz="3600" dirty="0">
                <a:latin typeface="Open Sans Light"/>
              </a:rPr>
              <a:t>What is your target recruitment market? </a:t>
            </a:r>
            <a:r>
              <a:rPr lang="en-US" sz="3600" dirty="0">
                <a:latin typeface="Open Sans Light" panose="020B0306030504020204"/>
              </a:rPr>
              <a:t>(Select all that apply)</a:t>
            </a:r>
            <a:endParaRPr lang="x-none" sz="3600" dirty="0">
              <a:latin typeface="Open Sans Light"/>
            </a:endParaRPr>
          </a:p>
        </p:txBody>
      </p:sp>
      <p:sp>
        <p:nvSpPr>
          <p:cNvPr id="3" name="Content Placeholder 2">
            <a:extLst>
              <a:ext uri="{FF2B5EF4-FFF2-40B4-BE49-F238E27FC236}">
                <a16:creationId xmlns:a16="http://schemas.microsoft.com/office/drawing/2014/main" id="{D8CC390D-31D2-4347-8C59-8B86513B7307}"/>
              </a:ext>
            </a:extLst>
          </p:cNvPr>
          <p:cNvSpPr>
            <a:spLocks noGrp="1"/>
          </p:cNvSpPr>
          <p:nvPr>
            <p:ph idx="1"/>
          </p:nvPr>
        </p:nvSpPr>
        <p:spPr/>
        <p:txBody>
          <a:bodyPr vert="horz" lIns="91440" tIns="45720" rIns="91440" bIns="45720" rtlCol="0" anchor="t">
            <a:normAutofit/>
          </a:bodyPr>
          <a:lstStyle/>
          <a:p>
            <a:pPr>
              <a:buFont typeface="Wingdings" pitchFamily="2" charset="2"/>
              <a:buChar char="q"/>
            </a:pPr>
            <a:r>
              <a:rPr lang="en-US" dirty="0">
                <a:latin typeface="Open Sans Light" panose="020B0306030504020204"/>
              </a:rPr>
              <a:t> </a:t>
            </a:r>
            <a:r>
              <a:rPr lang="x-none" dirty="0">
                <a:latin typeface="Open Sans Light" panose="020B0306030504020204"/>
              </a:rPr>
              <a:t>College Students</a:t>
            </a:r>
          </a:p>
          <a:p>
            <a:pPr>
              <a:buFont typeface="Wingdings" pitchFamily="2" charset="2"/>
              <a:buChar char="q"/>
            </a:pPr>
            <a:r>
              <a:rPr lang="en-US" dirty="0">
                <a:latin typeface="Open Sans Light" panose="020B0306030504020204"/>
              </a:rPr>
              <a:t> </a:t>
            </a:r>
            <a:r>
              <a:rPr lang="x-none" dirty="0">
                <a:latin typeface="Open Sans Light" panose="020B0306030504020204"/>
              </a:rPr>
              <a:t>Empty Nesters</a:t>
            </a:r>
            <a:r>
              <a:rPr lang="en-US" dirty="0">
                <a:latin typeface="Open Sans Light"/>
              </a:rPr>
              <a:t> or Encore generation</a:t>
            </a:r>
            <a:endParaRPr lang="x-none" dirty="0">
              <a:latin typeface="Open Sans Light" panose="020B0306030504020204"/>
            </a:endParaRPr>
          </a:p>
          <a:p>
            <a:pPr>
              <a:buFont typeface="Wingdings" pitchFamily="2" charset="2"/>
              <a:buChar char="q"/>
            </a:pPr>
            <a:r>
              <a:rPr lang="en-US" dirty="0">
                <a:latin typeface="Open Sans Light" panose="020B0306030504020204"/>
              </a:rPr>
              <a:t> </a:t>
            </a:r>
            <a:r>
              <a:rPr lang="x-none" dirty="0">
                <a:latin typeface="Open Sans Light" panose="020B0306030504020204"/>
              </a:rPr>
              <a:t>Veterans</a:t>
            </a:r>
          </a:p>
          <a:p>
            <a:pPr>
              <a:buFont typeface="Wingdings" pitchFamily="2" charset="2"/>
              <a:buChar char="q"/>
            </a:pPr>
            <a:r>
              <a:rPr lang="en-US" dirty="0">
                <a:latin typeface="Open Sans Light" panose="020B0306030504020204"/>
              </a:rPr>
              <a:t> </a:t>
            </a:r>
            <a:r>
              <a:rPr lang="x-none" dirty="0">
                <a:latin typeface="Open Sans Light" panose="020B0306030504020204"/>
              </a:rPr>
              <a:t>N</a:t>
            </a:r>
            <a:r>
              <a:rPr lang="en-US" dirty="0">
                <a:latin typeface="Open Sans Light" panose="020B0306030504020204"/>
              </a:rPr>
              <a:t>e</a:t>
            </a:r>
            <a:r>
              <a:rPr lang="x-none" dirty="0">
                <a:latin typeface="Open Sans Light" panose="020B0306030504020204"/>
              </a:rPr>
              <a:t>w Americans</a:t>
            </a:r>
          </a:p>
          <a:p>
            <a:pPr>
              <a:buFont typeface="Wingdings" pitchFamily="2" charset="2"/>
              <a:buChar char="q"/>
            </a:pPr>
            <a:r>
              <a:rPr lang="en-US" dirty="0">
                <a:latin typeface="Open Sans Light" panose="020B0306030504020204"/>
              </a:rPr>
              <a:t> H</a:t>
            </a:r>
            <a:r>
              <a:rPr lang="x-none" dirty="0">
                <a:latin typeface="Open Sans Light" panose="020B0306030504020204"/>
              </a:rPr>
              <a:t>igh</a:t>
            </a:r>
            <a:r>
              <a:rPr lang="en-US" dirty="0">
                <a:latin typeface="Open Sans Light" panose="020B0306030504020204"/>
              </a:rPr>
              <a:t> S</a:t>
            </a:r>
            <a:r>
              <a:rPr lang="x-none" dirty="0">
                <a:latin typeface="Open Sans Light" panose="020B0306030504020204"/>
              </a:rPr>
              <a:t>chool Students</a:t>
            </a:r>
            <a:endParaRPr lang="en-US" dirty="0">
              <a:latin typeface="Open Sans Light" panose="020B0306030504020204"/>
            </a:endParaRPr>
          </a:p>
          <a:p>
            <a:pPr>
              <a:buFont typeface="Wingdings" pitchFamily="2" charset="2"/>
              <a:buChar char="q"/>
            </a:pPr>
            <a:r>
              <a:rPr lang="en-US" dirty="0">
                <a:latin typeface="Open Sans Light" panose="020B0306030504020204"/>
              </a:rPr>
              <a:t> Other</a:t>
            </a:r>
            <a:endParaRPr lang="x-none" dirty="0">
              <a:latin typeface="Open Sans Light" panose="020B0306030504020204"/>
            </a:endParaRPr>
          </a:p>
          <a:p>
            <a:pPr marL="0" indent="0">
              <a:buNone/>
            </a:pPr>
            <a:endParaRPr lang="x-none" dirty="0">
              <a:latin typeface="Open Sans Light" panose="020B0306030504020204"/>
            </a:endParaRPr>
          </a:p>
        </p:txBody>
      </p:sp>
    </p:spTree>
    <p:extLst>
      <p:ext uri="{BB962C8B-B14F-4D97-AF65-F5344CB8AC3E}">
        <p14:creationId xmlns:p14="http://schemas.microsoft.com/office/powerpoint/2010/main" val="3324131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0491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p:txBody>
          <a:bodyPr/>
          <a:lstStyle/>
          <a:p>
            <a:r>
              <a:rPr lang="en-US" dirty="0"/>
              <a:t>Hiring or Referral Bonuses</a:t>
            </a:r>
            <a:endParaRPr lang="x-none"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1648358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A33A-E6BC-C645-AA1D-4319EF7FED64}"/>
              </a:ext>
            </a:extLst>
          </p:cNvPr>
          <p:cNvSpPr>
            <a:spLocks noGrp="1"/>
          </p:cNvSpPr>
          <p:nvPr>
            <p:ph type="title"/>
          </p:nvPr>
        </p:nvSpPr>
        <p:spPr/>
        <p:txBody>
          <a:bodyPr>
            <a:normAutofit/>
          </a:bodyPr>
          <a:lstStyle/>
          <a:p>
            <a:r>
              <a:rPr lang="x-none" sz="3600" dirty="0">
                <a:latin typeface="Open Sans Light"/>
              </a:rPr>
              <a:t>Poll Question #</a:t>
            </a:r>
            <a:r>
              <a:rPr lang="en-US" sz="3600" dirty="0">
                <a:latin typeface="Open Sans Light"/>
              </a:rPr>
              <a:t>3-</a:t>
            </a:r>
            <a:r>
              <a:rPr lang="x-none" sz="3600" dirty="0">
                <a:latin typeface="Open Sans Light" panose="020B0306030504020204"/>
              </a:rPr>
              <a:t>What </a:t>
            </a:r>
            <a:r>
              <a:rPr lang="en-US" sz="3600" dirty="0">
                <a:latin typeface="Open Sans Light" panose="020B0306030504020204"/>
              </a:rPr>
              <a:t>Recruitment and Hiring Bonuses have you tried</a:t>
            </a:r>
            <a:r>
              <a:rPr lang="x-none" sz="3600" dirty="0">
                <a:latin typeface="Open Sans Light"/>
              </a:rPr>
              <a:t>? (Select all that apply)</a:t>
            </a:r>
          </a:p>
        </p:txBody>
      </p:sp>
      <p:sp>
        <p:nvSpPr>
          <p:cNvPr id="3" name="Content Placeholder 2">
            <a:extLst>
              <a:ext uri="{FF2B5EF4-FFF2-40B4-BE49-F238E27FC236}">
                <a16:creationId xmlns:a16="http://schemas.microsoft.com/office/drawing/2014/main" id="{D8CC390D-31D2-4347-8C59-8B86513B7307}"/>
              </a:ext>
            </a:extLst>
          </p:cNvPr>
          <p:cNvSpPr>
            <a:spLocks noGrp="1"/>
          </p:cNvSpPr>
          <p:nvPr>
            <p:ph idx="1"/>
          </p:nvPr>
        </p:nvSpPr>
        <p:spPr/>
        <p:txBody>
          <a:bodyPr vert="horz" lIns="91440" tIns="45720" rIns="91440" bIns="45720" rtlCol="0" anchor="t">
            <a:normAutofit fontScale="92500" lnSpcReduction="10000"/>
          </a:bodyPr>
          <a:lstStyle/>
          <a:p>
            <a:pPr marL="514350" indent="-514350">
              <a:buFont typeface="+mj-lt"/>
              <a:buAutoNum type="alphaUcPeriod"/>
            </a:pPr>
            <a:r>
              <a:rPr lang="en-US" dirty="0">
                <a:latin typeface="Open Sans Light" panose="020B0306030504020204"/>
              </a:rPr>
              <a:t>Recruitment bonus paid upon hire</a:t>
            </a:r>
          </a:p>
          <a:p>
            <a:pPr marL="514350" indent="-514350">
              <a:buFont typeface="+mj-lt"/>
              <a:buAutoNum type="alphaUcPeriod"/>
            </a:pPr>
            <a:r>
              <a:rPr lang="en-US" dirty="0">
                <a:latin typeface="Open Sans Light" panose="020B0306030504020204"/>
              </a:rPr>
              <a:t>Recruitment bonus paid after specific timelines or goals achieved by the new hire</a:t>
            </a:r>
          </a:p>
          <a:p>
            <a:pPr marL="514350" indent="-514350">
              <a:buFont typeface="+mj-lt"/>
              <a:buAutoNum type="alphaUcPeriod"/>
            </a:pPr>
            <a:r>
              <a:rPr lang="en-US" dirty="0">
                <a:latin typeface="Open Sans Light" panose="020B0306030504020204"/>
              </a:rPr>
              <a:t>Combination of A &amp; B</a:t>
            </a:r>
          </a:p>
          <a:p>
            <a:pPr marL="514350" indent="-514350">
              <a:buFont typeface="+mj-lt"/>
              <a:buAutoNum type="alphaUcPeriod"/>
            </a:pPr>
            <a:r>
              <a:rPr lang="en-US" dirty="0">
                <a:latin typeface="Open Sans Light" panose="020B0306030504020204"/>
              </a:rPr>
              <a:t>New Hiring Bonus paid upon hire</a:t>
            </a:r>
          </a:p>
          <a:p>
            <a:pPr marL="514350" indent="-514350">
              <a:buFont typeface="+mj-lt"/>
              <a:buAutoNum type="alphaUcPeriod"/>
            </a:pPr>
            <a:r>
              <a:rPr lang="en-US" dirty="0">
                <a:latin typeface="Open Sans Light" panose="020B0306030504020204"/>
              </a:rPr>
              <a:t>New Hiring Bonus paid when specific timelines or goals are met</a:t>
            </a:r>
            <a:endParaRPr lang="x-none" dirty="0">
              <a:latin typeface="Open Sans Light" panose="020B0306030504020204"/>
            </a:endParaRPr>
          </a:p>
          <a:p>
            <a:pPr marL="514350" indent="-514350">
              <a:buFont typeface="+mj-lt"/>
              <a:buAutoNum type="alphaUcPeriod"/>
            </a:pPr>
            <a:r>
              <a:rPr lang="en-US" dirty="0">
                <a:latin typeface="Open Sans Light" panose="020B0306030504020204"/>
              </a:rPr>
              <a:t>Combination of D&amp; E</a:t>
            </a:r>
          </a:p>
          <a:p>
            <a:pPr marL="514350" indent="-514350">
              <a:buFont typeface="+mj-lt"/>
              <a:buAutoNum type="alphaUcPeriod"/>
            </a:pPr>
            <a:r>
              <a:rPr lang="en-US" dirty="0">
                <a:latin typeface="Open Sans Light" panose="020B0306030504020204"/>
              </a:rPr>
              <a:t>Other</a:t>
            </a:r>
          </a:p>
          <a:p>
            <a:pPr marL="514350" indent="-514350">
              <a:buFont typeface="+mj-lt"/>
              <a:buAutoNum type="alphaUcPeriod"/>
            </a:pPr>
            <a:r>
              <a:rPr lang="en-US" dirty="0">
                <a:latin typeface="Open Sans Light" panose="020B0306030504020204"/>
              </a:rPr>
              <a:t>None</a:t>
            </a:r>
            <a:endParaRPr lang="x-none" dirty="0">
              <a:latin typeface="Open Sans Light" panose="020B0306030504020204"/>
            </a:endParaRPr>
          </a:p>
        </p:txBody>
      </p:sp>
    </p:spTree>
    <p:extLst>
      <p:ext uri="{BB962C8B-B14F-4D97-AF65-F5344CB8AC3E}">
        <p14:creationId xmlns:p14="http://schemas.microsoft.com/office/powerpoint/2010/main" val="762282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Recruitment &amp; Hiring Bonuses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6589842"/>
              </p:ext>
            </p:extLst>
          </p:nvPr>
        </p:nvGraphicFramePr>
        <p:xfrm>
          <a:off x="661219" y="1825625"/>
          <a:ext cx="1088676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9643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2587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F3F6-13AB-1044-A67C-B723B98C582E}"/>
              </a:ext>
            </a:extLst>
          </p:cNvPr>
          <p:cNvSpPr>
            <a:spLocks noGrp="1"/>
          </p:cNvSpPr>
          <p:nvPr>
            <p:ph type="title"/>
          </p:nvPr>
        </p:nvSpPr>
        <p:spPr/>
        <p:txBody>
          <a:bodyPr/>
          <a:lstStyle/>
          <a:p>
            <a:r>
              <a:rPr lang="en-US" dirty="0">
                <a:latin typeface="Open Sans Light"/>
              </a:rPr>
              <a:t>Recruitment Sources</a:t>
            </a:r>
            <a:endParaRPr lang="en-US" dirty="0"/>
          </a:p>
        </p:txBody>
      </p:sp>
      <p:sp>
        <p:nvSpPr>
          <p:cNvPr id="3" name="Text Placeholder 2">
            <a:extLst>
              <a:ext uri="{FF2B5EF4-FFF2-40B4-BE49-F238E27FC236}">
                <a16:creationId xmlns:a16="http://schemas.microsoft.com/office/drawing/2014/main" id="{AFE1C0F6-B425-B547-82D8-A4A43C7D6C99}"/>
              </a:ext>
            </a:extLst>
          </p:cNvPr>
          <p:cNvSpPr>
            <a:spLocks noGrp="1"/>
          </p:cNvSpPr>
          <p:nvPr>
            <p:ph type="body" idx="1"/>
          </p:nvPr>
        </p:nvSpPr>
        <p:spPr/>
        <p:txBody>
          <a:bodyPr/>
          <a:lstStyle/>
          <a:p>
            <a:r>
              <a:rPr lang="x-none" dirty="0"/>
              <a:t>Step 2 – Select an intervention </a:t>
            </a:r>
            <a:r>
              <a:rPr lang="en-US" dirty="0"/>
              <a:t>s</a:t>
            </a:r>
            <a:r>
              <a:rPr lang="x-none" dirty="0"/>
              <a:t>trategy</a:t>
            </a:r>
          </a:p>
          <a:p>
            <a:r>
              <a:rPr lang="x-none" dirty="0"/>
              <a:t>Step 3 – </a:t>
            </a:r>
            <a:r>
              <a:rPr lang="en-US" dirty="0"/>
              <a:t>Identify c</a:t>
            </a:r>
            <a:r>
              <a:rPr lang="x-none" dirty="0"/>
              <a:t>omponents of </a:t>
            </a:r>
            <a:r>
              <a:rPr lang="en-US" dirty="0"/>
              <a:t>the</a:t>
            </a:r>
            <a:r>
              <a:rPr lang="x-none" dirty="0"/>
              <a:t> strategy</a:t>
            </a:r>
          </a:p>
        </p:txBody>
      </p:sp>
    </p:spTree>
    <p:extLst>
      <p:ext uri="{BB962C8B-B14F-4D97-AF65-F5344CB8AC3E}">
        <p14:creationId xmlns:p14="http://schemas.microsoft.com/office/powerpoint/2010/main" val="3002348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prstGeom prst="rect">
            <a:avLst/>
          </a:prstGeom>
          <a:noFill/>
          <a:ln>
            <a:noFill/>
          </a:ln>
        </p:spPr>
        <p:txBody>
          <a:bodyPr vert="horz" lIns="91425" tIns="45700" rIns="91425" bIns="45700" rtlCol="0" anchor="ctr" anchorCtr="0">
            <a:normAutofit/>
          </a:bodyPr>
          <a:lstStyle/>
          <a:p>
            <a:pPr>
              <a:lnSpc>
                <a:spcPct val="100000"/>
              </a:lnSpc>
              <a:spcBef>
                <a:spcPts val="0"/>
              </a:spcBef>
              <a:buClr>
                <a:srgbClr val="0F3F59"/>
              </a:buClr>
              <a:buSzPct val="25000"/>
            </a:pPr>
            <a:r>
              <a:rPr lang="en-US" sz="3600" dirty="0">
                <a:ea typeface="Arial"/>
                <a:cs typeface="Arial"/>
                <a:sym typeface="Arial"/>
              </a:rPr>
              <a:t>Inside R</a:t>
            </a:r>
            <a:r>
              <a:rPr lang="en-US" sz="3600" b="0" i="0" u="none" strike="noStrike" cap="none" baseline="0" dirty="0">
                <a:ea typeface="Arial"/>
                <a:cs typeface="Arial"/>
                <a:sym typeface="Arial"/>
              </a:rPr>
              <a:t>ecruitment </a:t>
            </a:r>
            <a:r>
              <a:rPr lang="en-US" sz="3600" i="0" u="none" strike="noStrike" cap="none" baseline="0" dirty="0">
                <a:ea typeface="Arial"/>
                <a:cs typeface="Arial"/>
                <a:sym typeface="Arial"/>
              </a:rPr>
              <a:t>S</a:t>
            </a:r>
            <a:r>
              <a:rPr lang="en-US" sz="3600" b="0" i="0" u="none" strike="noStrike" cap="none" baseline="0" dirty="0">
                <a:ea typeface="Arial"/>
                <a:cs typeface="Arial"/>
                <a:sym typeface="Arial"/>
              </a:rPr>
              <a:t>ources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1307990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464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fontScale="85000" lnSpcReduction="20000"/>
          </a:bodyPr>
          <a:lstStyle/>
          <a:p>
            <a:r>
              <a:rPr lang="en-US" dirty="0">
                <a:latin typeface="Calibri Light" panose="020F0302020204030204" pitchFamily="34" charset="0"/>
                <a:cs typeface="Calibri Light" panose="020F0302020204030204" pitchFamily="34" charset="0"/>
              </a:rPr>
              <a:t>Your microphones will be </a:t>
            </a:r>
            <a:r>
              <a:rPr lang="en-US" i="1" dirty="0">
                <a:latin typeface="Calibri Light" panose="020F0302020204030204" pitchFamily="34" charset="0"/>
                <a:cs typeface="Calibri Light" panose="020F0302020204030204" pitchFamily="34" charset="0"/>
              </a:rPr>
              <a:t>muted</a:t>
            </a:r>
            <a:r>
              <a:rPr lang="en-US" dirty="0">
                <a:latin typeface="Calibri Light" panose="020F0302020204030204" pitchFamily="34" charset="0"/>
                <a:cs typeface="Calibri Light" panose="020F0302020204030204" pitchFamily="34" charset="0"/>
              </a:rPr>
              <a:t> when enter. Please keep them turned off unless you're speaking. </a:t>
            </a:r>
          </a:p>
          <a:p>
            <a:r>
              <a:rPr lang="en-US" dirty="0">
                <a:latin typeface="Calibri Light" panose="020F0302020204030204" pitchFamily="34" charset="0"/>
                <a:cs typeface="Calibri Light" panose="020F0302020204030204" pitchFamily="34" charset="0"/>
              </a:rPr>
              <a:t>Name yourself </a:t>
            </a:r>
          </a:p>
          <a:p>
            <a:pPr lvl="1"/>
            <a:r>
              <a:rPr lang="en-US" dirty="0">
                <a:latin typeface="Calibri Light" panose="020F0302020204030204" pitchFamily="34" charset="0"/>
                <a:cs typeface="Calibri Light" panose="020F0302020204030204" pitchFamily="34" charset="0"/>
              </a:rPr>
              <a:t>First name</a:t>
            </a:r>
          </a:p>
          <a:p>
            <a:pPr lvl="1"/>
            <a:r>
              <a:rPr lang="en-US" dirty="0">
                <a:latin typeface="Calibri Light" panose="020F0302020204030204" pitchFamily="34" charset="0"/>
                <a:cs typeface="Calibri Light" panose="020F0302020204030204" pitchFamily="34" charset="0"/>
              </a:rPr>
              <a:t>Name of your organization</a:t>
            </a:r>
          </a:p>
          <a:p>
            <a:pPr lvl="1"/>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Use                                for questions or comments.</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We will use “Reactions” such as “thumbs up” though-out the workshop.</a:t>
            </a:r>
          </a:p>
          <a:p>
            <a:r>
              <a:rPr lang="en-US" dirty="0">
                <a:latin typeface="Calibri Light" panose="020F0302020204030204" pitchFamily="34" charset="0"/>
                <a:cs typeface="Calibri Light" panose="020F0302020204030204" pitchFamily="34" charset="0"/>
              </a:rPr>
              <a:t>Live Script</a:t>
            </a:r>
          </a:p>
          <a:p>
            <a:r>
              <a:rPr lang="en-US" dirty="0">
                <a:latin typeface="Calibri Light" panose="020F0302020204030204" pitchFamily="34" charset="0"/>
                <a:cs typeface="Calibri Light" panose="020F0302020204030204" pitchFamily="34" charset="0"/>
              </a:rPr>
              <a:t>Camera on as you are able to and comfortable. </a:t>
            </a:r>
          </a:p>
          <a:p>
            <a:r>
              <a:rPr lang="en-US" dirty="0">
                <a:latin typeface="Calibri Light" panose="020F0302020204030204" pitchFamily="34" charset="0"/>
                <a:cs typeface="Calibri Light" panose="020F0302020204030204" pitchFamily="34" charset="0"/>
              </a:rPr>
              <a:t>Take care of your needs. If you need a break, take one.</a:t>
            </a:r>
          </a:p>
          <a:p>
            <a:r>
              <a:rPr lang="en-US">
                <a:latin typeface="Calibri Light"/>
                <a:cs typeface="Calibri Light"/>
              </a:rPr>
              <a:t>Be Understanding of “co-workers”</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Oval Callout 3"/>
          <p:cNvSpPr/>
          <p:nvPr/>
        </p:nvSpPr>
        <p:spPr>
          <a:xfrm>
            <a:off x="1914772" y="2772271"/>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2473181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prstGeom prst="rect">
            <a:avLst/>
          </a:prstGeom>
          <a:noFill/>
          <a:ln>
            <a:noFill/>
          </a:ln>
        </p:spPr>
        <p:txBody>
          <a:bodyPr vert="horz" lIns="91425" tIns="45700" rIns="91425" bIns="45700" rtlCol="0" anchor="ctr" anchorCtr="0">
            <a:normAutofit/>
          </a:bodyPr>
          <a:lstStyle/>
          <a:p>
            <a:pPr>
              <a:lnSpc>
                <a:spcPct val="100000"/>
              </a:lnSpc>
              <a:spcBef>
                <a:spcPts val="0"/>
              </a:spcBef>
              <a:buClr>
                <a:srgbClr val="0F3F59"/>
              </a:buClr>
              <a:buSzPct val="25000"/>
            </a:pPr>
            <a:r>
              <a:rPr lang="en-US" sz="3600" dirty="0">
                <a:ea typeface="Arial"/>
                <a:cs typeface="Arial"/>
                <a:sym typeface="Arial"/>
              </a:rPr>
              <a:t>Outside R</a:t>
            </a:r>
            <a:r>
              <a:rPr lang="en-US" sz="3600" b="0" i="0" u="none" strike="noStrike" cap="none" baseline="0" dirty="0">
                <a:ea typeface="Arial"/>
                <a:cs typeface="Arial"/>
                <a:sym typeface="Arial"/>
              </a:rPr>
              <a:t>ecruitment </a:t>
            </a:r>
            <a:r>
              <a:rPr lang="en-US" sz="3600" i="0" u="none" strike="noStrike" cap="none" baseline="0" dirty="0">
                <a:ea typeface="Arial"/>
                <a:cs typeface="Arial"/>
                <a:sym typeface="Arial"/>
              </a:rPr>
              <a:t>S</a:t>
            </a:r>
            <a:r>
              <a:rPr lang="en-US" sz="3600" b="0" i="0" u="none" strike="noStrike" cap="none" baseline="0" dirty="0">
                <a:ea typeface="Arial"/>
                <a:cs typeface="Arial"/>
                <a:sym typeface="Arial"/>
              </a:rPr>
              <a:t>ources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34864107"/>
              </p:ext>
            </p:extLst>
          </p:nvPr>
        </p:nvGraphicFramePr>
        <p:xfrm>
          <a:off x="841572" y="1278542"/>
          <a:ext cx="10512228" cy="5358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2555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ea typeface="Arial"/>
                <a:cs typeface="Arial"/>
                <a:sym typeface="Arial"/>
              </a:rPr>
              <a:t>Use all your Resources</a:t>
            </a:r>
            <a:endParaRPr lang="en-US" dirty="0">
              <a:solidFill>
                <a:schemeClr val="tx1"/>
              </a:solidFill>
            </a:endParaRP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41118736"/>
              </p:ext>
            </p:extLst>
          </p:nvPr>
        </p:nvGraphicFramePr>
        <p:xfrm>
          <a:off x="962952" y="1492141"/>
          <a:ext cx="10390848" cy="5230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3460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latin typeface="Open Sans Light"/>
              </a:rPr>
              <a:t>Expanded </a:t>
            </a:r>
            <a:r>
              <a:rPr lang="en-US" dirty="0">
                <a:latin typeface="Open Sans Light"/>
              </a:rPr>
              <a:t>Workforce</a:t>
            </a:r>
            <a:r>
              <a:rPr lang="en-US" b="0" dirty="0">
                <a:latin typeface="Open Sans Light"/>
              </a:rPr>
              <a:t> </a:t>
            </a:r>
            <a:r>
              <a:rPr lang="en-US" dirty="0">
                <a:latin typeface="Open Sans Light"/>
              </a:rPr>
              <a:t>Pipeline</a:t>
            </a:r>
            <a:endParaRPr lang="en-US" b="0" dirty="0">
              <a:latin typeface="Open Sans Light"/>
            </a:endParaRPr>
          </a:p>
        </p:txBody>
      </p:sp>
      <p:sp>
        <p:nvSpPr>
          <p:cNvPr id="4" name="Content Placeholder 3"/>
          <p:cNvSpPr>
            <a:spLocks noGrp="1"/>
          </p:cNvSpPr>
          <p:nvPr>
            <p:ph idx="1"/>
          </p:nvPr>
        </p:nvSpPr>
        <p:spPr>
          <a:xfrm>
            <a:off x="838200" y="1825625"/>
            <a:ext cx="10663083" cy="4351338"/>
          </a:xfrm>
        </p:spPr>
        <p:txBody>
          <a:bodyPr vert="horz" lIns="91440" tIns="45720" rIns="91440" bIns="45720" rtlCol="0" anchor="t">
            <a:normAutofit/>
          </a:bodyPr>
          <a:lstStyle/>
          <a:p>
            <a:r>
              <a:rPr lang="en-US" dirty="0"/>
              <a:t>High school students</a:t>
            </a:r>
          </a:p>
          <a:p>
            <a:pPr lvl="1"/>
            <a:r>
              <a:rPr lang="en-US">
                <a:latin typeface="Open Sans Light"/>
              </a:rPr>
              <a:t>C3P(O)  https://opra.org/aws/OPRA/pt/sp/c3po</a:t>
            </a:r>
          </a:p>
          <a:p>
            <a:r>
              <a:rPr lang="en-US" dirty="0">
                <a:latin typeface="Open Sans Light"/>
              </a:rPr>
              <a:t>Immigrants and expanded cultural, ethnic, and linguistic diversity</a:t>
            </a:r>
          </a:p>
          <a:p>
            <a:r>
              <a:rPr lang="en-US" dirty="0"/>
              <a:t>Tennessee QuILTSS Institute </a:t>
            </a:r>
          </a:p>
          <a:p>
            <a:r>
              <a:rPr lang="en-US" dirty="0"/>
              <a:t>Tennessee Apprenticeship Initiative </a:t>
            </a:r>
          </a:p>
        </p:txBody>
      </p:sp>
    </p:spTree>
    <p:extLst>
      <p:ext uri="{BB962C8B-B14F-4D97-AF65-F5344CB8AC3E}">
        <p14:creationId xmlns:p14="http://schemas.microsoft.com/office/powerpoint/2010/main" val="2246362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p:txBody>
          <a:bodyPr/>
          <a:lstStyle/>
          <a:p>
            <a:r>
              <a:rPr lang="en-US" dirty="0"/>
              <a:t>What are the Challenges? </a:t>
            </a:r>
            <a:endParaRPr lang="x-none" dirty="0"/>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type="body" idx="1"/>
          </p:nvPr>
        </p:nvSpPr>
        <p:spPr/>
        <p:txBody>
          <a:bodyPr/>
          <a:lstStyle/>
          <a:p>
            <a:pPr>
              <a:lnSpc>
                <a:spcPct val="120000"/>
              </a:lnSpc>
            </a:pPr>
            <a:r>
              <a:rPr lang="en-US" dirty="0"/>
              <a:t>Step 4: Identify barriers to implementation</a:t>
            </a:r>
          </a:p>
          <a:p>
            <a:pPr>
              <a:lnSpc>
                <a:spcPct val="100000"/>
              </a:lnSpc>
            </a:pPr>
            <a:r>
              <a:rPr lang="en-US" dirty="0"/>
              <a:t>Step 5: Identify support for the strategy</a:t>
            </a:r>
          </a:p>
          <a:p>
            <a:endParaRPr lang="x-none" dirty="0"/>
          </a:p>
        </p:txBody>
      </p:sp>
    </p:spTree>
    <p:extLst>
      <p:ext uri="{BB962C8B-B14F-4D97-AF65-F5344CB8AC3E}">
        <p14:creationId xmlns:p14="http://schemas.microsoft.com/office/powerpoint/2010/main" val="878193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D8EA-6668-3048-BC13-15B939799DC4}"/>
              </a:ext>
            </a:extLst>
          </p:cNvPr>
          <p:cNvSpPr>
            <a:spLocks noGrp="1"/>
          </p:cNvSpPr>
          <p:nvPr>
            <p:ph type="title"/>
          </p:nvPr>
        </p:nvSpPr>
        <p:spPr/>
        <p:txBody>
          <a:bodyPr/>
          <a:lstStyle/>
          <a:p>
            <a:r>
              <a:rPr lang="en-US" dirty="0"/>
              <a:t>Connecting challenges, data, and information to strategies</a:t>
            </a:r>
          </a:p>
        </p:txBody>
      </p:sp>
      <p:sp>
        <p:nvSpPr>
          <p:cNvPr id="5" name="Text Placeholder 4">
            <a:extLst>
              <a:ext uri="{FF2B5EF4-FFF2-40B4-BE49-F238E27FC236}">
                <a16:creationId xmlns:a16="http://schemas.microsoft.com/office/drawing/2014/main" id="{3C685781-C4A0-1849-A216-8A09427DB156}"/>
              </a:ext>
            </a:extLst>
          </p:cNvPr>
          <p:cNvSpPr>
            <a:spLocks noGrp="1"/>
          </p:cNvSpPr>
          <p:nvPr>
            <p:ph type="body" idx="1"/>
          </p:nvPr>
        </p:nvSpPr>
        <p:spPr/>
        <p:txBody>
          <a:bodyPr vert="horz" lIns="91440" tIns="45720" rIns="91440" bIns="45720" rtlCol="0" anchor="t">
            <a:normAutofit/>
          </a:bodyPr>
          <a:lstStyle/>
          <a:p>
            <a:r>
              <a:rPr lang="x-none">
                <a:latin typeface="Open Sans Light"/>
              </a:rPr>
              <a:t>Step 6 – Set goals, measure progress, a</a:t>
            </a:r>
            <a:r>
              <a:rPr lang="en-US" dirty="0" err="1">
                <a:latin typeface="Open Sans Light"/>
              </a:rPr>
              <a:t>nd</a:t>
            </a:r>
            <a:r>
              <a:rPr lang="x-none">
                <a:latin typeface="Open Sans Light"/>
              </a:rPr>
              <a:t> establish a time frame</a:t>
            </a:r>
          </a:p>
        </p:txBody>
      </p:sp>
    </p:spTree>
    <p:extLst>
      <p:ext uri="{BB962C8B-B14F-4D97-AF65-F5344CB8AC3E}">
        <p14:creationId xmlns:p14="http://schemas.microsoft.com/office/powerpoint/2010/main" val="1598561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Open Sans Light" panose="020B0306030504020204"/>
              </a:rPr>
              <a:t>Connecting recruitment strategies with your data</a:t>
            </a:r>
          </a:p>
        </p:txBody>
      </p:sp>
      <p:pic>
        <p:nvPicPr>
          <p:cNvPr id="4" name="Content Placeholder 3" descr="An infographic that has a line of people. 44% of those people are colored in representing the average turnover rate for DSPs. There is also a stacked bar showing 40% of DSPs left in fewer than 6 months, 21% left between 6 &amp; 12 months, and 39% left after 12 months. ">
            <a:extLst>
              <a:ext uri="{FF2B5EF4-FFF2-40B4-BE49-F238E27FC236}">
                <a16:creationId xmlns:a16="http://schemas.microsoft.com/office/drawing/2014/main" id="{D2DE2E08-74DE-BF48-9C43-B5DFAD558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74" y="1448475"/>
            <a:ext cx="10647430" cy="4677195"/>
          </a:xfrm>
          <a:prstGeom prst="rect">
            <a:avLst/>
          </a:prstGeom>
        </p:spPr>
      </p:pic>
      <p:sp>
        <p:nvSpPr>
          <p:cNvPr id="7" name="Donut 6">
            <a:extLst>
              <a:ext uri="{FF2B5EF4-FFF2-40B4-BE49-F238E27FC236}">
                <a16:creationId xmlns:a16="http://schemas.microsoft.com/office/drawing/2014/main" id="{0ABB1F2D-09BC-7940-89E2-F3D685BBEBC5}"/>
              </a:ext>
            </a:extLst>
          </p:cNvPr>
          <p:cNvSpPr/>
          <p:nvPr/>
        </p:nvSpPr>
        <p:spPr>
          <a:xfrm>
            <a:off x="1464658" y="4798577"/>
            <a:ext cx="3795165" cy="1529395"/>
          </a:xfrm>
          <a:prstGeom prst="donut">
            <a:avLst>
              <a:gd name="adj" fmla="val 606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Tree>
    <p:extLst>
      <p:ext uri="{BB962C8B-B14F-4D97-AF65-F5344CB8AC3E}">
        <p14:creationId xmlns:p14="http://schemas.microsoft.com/office/powerpoint/2010/main" val="779783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511B-B28D-D240-A42A-C03C70F3AE57}"/>
              </a:ext>
            </a:extLst>
          </p:cNvPr>
          <p:cNvSpPr>
            <a:spLocks noGrp="1"/>
          </p:cNvSpPr>
          <p:nvPr>
            <p:ph type="title"/>
          </p:nvPr>
        </p:nvSpPr>
        <p:spPr/>
        <p:txBody>
          <a:bodyPr>
            <a:normAutofit/>
          </a:bodyPr>
          <a:lstStyle/>
          <a:p>
            <a:r>
              <a:rPr lang="en-US" sz="4000" dirty="0"/>
              <a:t>Self-Assessment Workbook</a:t>
            </a:r>
            <a:br>
              <a:rPr lang="en-US" sz="4000" dirty="0"/>
            </a:br>
            <a:r>
              <a:rPr lang="en-US" sz="2000" dirty="0">
                <a:solidFill>
                  <a:prstClr val="black"/>
                </a:solidFill>
              </a:rPr>
              <a:t>Matrix - workbook page 24</a:t>
            </a:r>
            <a:endParaRPr lang="x-none"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011807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F88EC60-A5A4-3E4D-985B-8D5E2D1511D2}"/>
              </a:ext>
            </a:extLst>
          </p:cNvPr>
          <p:cNvSpPr txBox="1"/>
          <p:nvPr/>
        </p:nvSpPr>
        <p:spPr>
          <a:xfrm>
            <a:off x="9073753" y="6236209"/>
            <a:ext cx="2590517" cy="369332"/>
          </a:xfrm>
          <a:prstGeom prst="rect">
            <a:avLst/>
          </a:prstGeom>
          <a:solidFill>
            <a:schemeClr val="accent1">
              <a:lumMod val="20000"/>
              <a:lumOff val="80000"/>
            </a:schemeClr>
          </a:solidFill>
          <a:ln>
            <a:solidFill>
              <a:schemeClr val="tx1"/>
            </a:solidFill>
          </a:ln>
        </p:spPr>
        <p:txBody>
          <a:bodyPr wrap="none" rtlCol="0">
            <a:spAutoFit/>
          </a:bodyPr>
          <a:lstStyle/>
          <a:p>
            <a:r>
              <a:rPr lang="x-none" dirty="0">
                <a:solidFill>
                  <a:schemeClr val="accent1">
                    <a:lumMod val="50000"/>
                  </a:schemeClr>
                </a:solidFill>
              </a:rPr>
              <a:t>Step 1 Identify and assess</a:t>
            </a:r>
          </a:p>
        </p:txBody>
      </p:sp>
    </p:spTree>
    <p:extLst>
      <p:ext uri="{BB962C8B-B14F-4D97-AF65-F5344CB8AC3E}">
        <p14:creationId xmlns:p14="http://schemas.microsoft.com/office/powerpoint/2010/main" val="235478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600"/>
              </a:spcAft>
              <a:buNone/>
            </a:pPr>
            <a:r>
              <a:rPr lang="en-US" dirty="0"/>
              <a:t>Reflecting on Your Recruitment Practices</a:t>
            </a:r>
            <a:endParaRPr lang="en-US" dirty="0">
              <a:solidFill>
                <a:prstClr val="black"/>
              </a:solidFill>
            </a:endParaRPr>
          </a:p>
          <a:p>
            <a:pPr lvl="0"/>
            <a:r>
              <a:rPr lang="en-US" dirty="0">
                <a:solidFill>
                  <a:prstClr val="black"/>
                </a:solidFill>
              </a:rPr>
              <a:t>What recruitment strategies have you tried in your organization to address workforce challenges? </a:t>
            </a:r>
          </a:p>
          <a:p>
            <a:pPr lvl="1"/>
            <a:r>
              <a:rPr lang="en-US" dirty="0"/>
              <a:t>What were you pleased about?</a:t>
            </a:r>
          </a:p>
          <a:p>
            <a:pPr lvl="1"/>
            <a:r>
              <a:rPr lang="en-US" dirty="0"/>
              <a:t>What have you learned?</a:t>
            </a:r>
          </a:p>
          <a:p>
            <a:pPr lvl="1"/>
            <a:r>
              <a:rPr lang="en-US" dirty="0"/>
              <a:t>What are you concerned about? </a:t>
            </a:r>
          </a:p>
          <a:p>
            <a:r>
              <a:rPr lang="en-US" dirty="0"/>
              <a:t>Based on this, what next steps are you thinking about? </a:t>
            </a:r>
          </a:p>
          <a:p>
            <a:pPr marL="0" indent="0">
              <a:buNone/>
            </a:pPr>
            <a:endParaRPr lang="en-US" dirty="0"/>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fontScale="90000"/>
          </a:bodyPr>
          <a:lstStyle/>
          <a:p>
            <a:r>
              <a:rPr lang="en-US" sz="2400" b="1" dirty="0">
                <a:cs typeface="Calibri Light"/>
              </a:rPr>
              <a:t>Breakout Conversation </a:t>
            </a:r>
            <a:endParaRPr lang="en-US" sz="2400" b="1" dirty="0"/>
          </a:p>
        </p:txBody>
      </p:sp>
    </p:spTree>
    <p:extLst>
      <p:ext uri="{BB962C8B-B14F-4D97-AF65-F5344CB8AC3E}">
        <p14:creationId xmlns:p14="http://schemas.microsoft.com/office/powerpoint/2010/main" val="2649210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a:t>
            </a:r>
          </a:p>
        </p:txBody>
      </p:sp>
      <p:sp>
        <p:nvSpPr>
          <p:cNvPr id="5" name="Text Placeholder 4"/>
          <p:cNvSpPr>
            <a:spLocks noGrp="1"/>
          </p:cNvSpPr>
          <p:nvPr>
            <p:ph type="body" idx="1"/>
          </p:nvPr>
        </p:nvSpPr>
        <p:spPr/>
        <p:txBody>
          <a:bodyPr/>
          <a:lstStyle/>
          <a:p>
            <a:r>
              <a:rPr lang="en-US" dirty="0"/>
              <a:t>Take 5 minutes to stretch and refresh </a:t>
            </a:r>
          </a:p>
        </p:txBody>
      </p:sp>
    </p:spTree>
    <p:extLst>
      <p:ext uri="{BB962C8B-B14F-4D97-AF65-F5344CB8AC3E}">
        <p14:creationId xmlns:p14="http://schemas.microsoft.com/office/powerpoint/2010/main" val="3448252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a:t>
            </a:r>
          </a:p>
        </p:txBody>
      </p:sp>
      <p:sp>
        <p:nvSpPr>
          <p:cNvPr id="3" name="Text Placeholder 2"/>
          <p:cNvSpPr>
            <a:spLocks noGrp="1"/>
          </p:cNvSpPr>
          <p:nvPr>
            <p:ph type="body" idx="1"/>
          </p:nvPr>
        </p:nvSpPr>
        <p:spPr/>
        <p:txBody>
          <a:bodyPr/>
          <a:lstStyle/>
          <a:p>
            <a:r>
              <a:rPr lang="en-US" dirty="0"/>
              <a:t>Workbook Section 4:  Selection Practices </a:t>
            </a:r>
          </a:p>
        </p:txBody>
      </p:sp>
    </p:spTree>
    <p:extLst>
      <p:ext uri="{BB962C8B-B14F-4D97-AF65-F5344CB8AC3E}">
        <p14:creationId xmlns:p14="http://schemas.microsoft.com/office/powerpoint/2010/main" val="385869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210219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817296" y="365125"/>
            <a:ext cx="10536504" cy="1002429"/>
          </a:xfrm>
        </p:spPr>
        <p:txBody>
          <a:bodyPr>
            <a:normAutofit/>
          </a:bodyPr>
          <a:lstStyle/>
          <a:p>
            <a:r>
              <a:rPr lang="en-US" altLang="en-US" sz="3600" dirty="0">
                <a:latin typeface="Open Sans Light"/>
                <a:ea typeface="MS PGothic"/>
                <a:cs typeface="Open Sans Light"/>
              </a:rPr>
              <a:t>Building &amp; Strengthening the DSP Workforce </a:t>
            </a:r>
            <a:endParaRPr lang="en-US" altLang="en-US" sz="3600" dirty="0">
              <a:latin typeface="Open Sans Light"/>
              <a:ea typeface="MS PGothic" panose="020B0600070205080204" pitchFamily="34" charset="-128"/>
              <a:cs typeface="Open Sans Light"/>
            </a:endParaRPr>
          </a:p>
        </p:txBody>
      </p:sp>
      <p:graphicFrame>
        <p:nvGraphicFramePr>
          <p:cNvPr id="4" name="Content Placeholder 10"/>
          <p:cNvGraphicFramePr>
            <a:graphicFrameLocks/>
          </p:cNvGraphicFramePr>
          <p:nvPr>
            <p:extLst>
              <p:ext uri="{D42A27DB-BD31-4B8C-83A1-F6EECF244321}">
                <p14:modId xmlns:p14="http://schemas.microsoft.com/office/powerpoint/2010/main" val="1820815544"/>
              </p:ext>
            </p:extLst>
          </p:nvPr>
        </p:nvGraphicFramePr>
        <p:xfrm>
          <a:off x="817296" y="1223266"/>
          <a:ext cx="10745812" cy="5410184"/>
        </p:xfrm>
        <a:graphic>
          <a:graphicData uri="http://schemas.openxmlformats.org/drawingml/2006/table">
            <a:tbl>
              <a:tblPr firstRow="1" bandRow="1">
                <a:tableStyleId>{5940675A-B579-460E-94D1-54222C63F5DA}</a:tableStyleId>
              </a:tblPr>
              <a:tblGrid>
                <a:gridCol w="3274474">
                  <a:extLst>
                    <a:ext uri="{9D8B030D-6E8A-4147-A177-3AD203B41FA5}">
                      <a16:colId xmlns:a16="http://schemas.microsoft.com/office/drawing/2014/main" val="534955385"/>
                    </a:ext>
                  </a:extLst>
                </a:gridCol>
                <a:gridCol w="3435143">
                  <a:extLst>
                    <a:ext uri="{9D8B030D-6E8A-4147-A177-3AD203B41FA5}">
                      <a16:colId xmlns:a16="http://schemas.microsoft.com/office/drawing/2014/main" val="4117277691"/>
                    </a:ext>
                  </a:extLst>
                </a:gridCol>
                <a:gridCol w="4036195">
                  <a:extLst>
                    <a:ext uri="{9D8B030D-6E8A-4147-A177-3AD203B41FA5}">
                      <a16:colId xmlns:a16="http://schemas.microsoft.com/office/drawing/2014/main" val="942521320"/>
                    </a:ext>
                  </a:extLst>
                </a:gridCol>
              </a:tblGrid>
              <a:tr h="257336">
                <a:tc>
                  <a:txBody>
                    <a:bodyPr/>
                    <a:lstStyle/>
                    <a:p>
                      <a:r>
                        <a:rPr lang="en-US" sz="2000" b="1"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Open Sans Light" panose="020B0306030504020204"/>
                        </a:rPr>
                        <a:t>Selection Strategies</a:t>
                      </a:r>
                    </a:p>
                  </a:txBody>
                  <a:tcPr marL="88930" marR="88930" marT="45716" marB="45716">
                    <a:solidFill>
                      <a:srgbClr val="48D1EC"/>
                    </a:solidFill>
                  </a:tcPr>
                </a:tc>
                <a:tc>
                  <a:txBody>
                    <a:bodyPr/>
                    <a:lstStyle/>
                    <a:p>
                      <a:r>
                        <a:rPr lang="en-US" sz="2000" b="1"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16237">
                <a:tc>
                  <a:txBody>
                    <a:bodyPr/>
                    <a:lstStyle/>
                    <a:p>
                      <a:pPr>
                        <a:lnSpc>
                          <a:spcPct val="100000"/>
                        </a:lnSpc>
                        <a:spcAft>
                          <a:spcPts val="300"/>
                        </a:spcAft>
                        <a:buClr>
                          <a:srgbClr val="4C768C"/>
                        </a:buClr>
                      </a:pPr>
                      <a:r>
                        <a:rPr lang="en-US" sz="1800" dirty="0">
                          <a:latin typeface="Open Sans Light" panose="020B0306030504020204"/>
                        </a:rPr>
                        <a:t>Effective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Public service announcements (PSA)</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Targeted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 and hiring bonuses</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Recruitments sources</a:t>
                      </a:r>
                    </a:p>
                    <a:p>
                      <a:pPr>
                        <a:spcAft>
                          <a:spcPts val="300"/>
                        </a:spcAft>
                        <a:buClr>
                          <a:srgbClr val="4C768C"/>
                        </a:buClr>
                      </a:pPr>
                      <a:endParaRPr lang="en-US" sz="2000" dirty="0">
                        <a:latin typeface="Open Sans Light" panose="020B0306030504020204"/>
                      </a:endParaRPr>
                    </a:p>
                    <a:p>
                      <a:pPr>
                        <a:spcAft>
                          <a:spcPts val="300"/>
                        </a:spcAft>
                        <a:buClr>
                          <a:srgbClr val="4C768C"/>
                        </a:buClr>
                      </a:pPr>
                      <a:endParaRPr lang="en-US" sz="2000" dirty="0">
                        <a:latin typeface="Open Sans Light" panose="020B0306030504020204"/>
                      </a:endParaRPr>
                    </a:p>
                  </a:txBody>
                  <a:tcPr marL="88930" marR="88930" marT="45716" marB="45716"/>
                </a:tc>
                <a:tc>
                  <a:txBody>
                    <a:bodyPr/>
                    <a:lstStyle/>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Structured behavioral interviews</a:t>
                      </a:r>
                    </a:p>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Realistic job preview</a:t>
                      </a:r>
                    </a:p>
                  </a:txBody>
                  <a:tcPr marL="88930" marR="88930" marT="45716" marB="45716"/>
                </a:tc>
                <a:tc>
                  <a:txBody>
                    <a:bodyPr/>
                    <a:lstStyle/>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lang="en-US" sz="1800" kern="1200" dirty="0">
                          <a:effectLst/>
                          <a:latin typeface="Open Sans Light" panose="020B0306030504020204"/>
                        </a:rPr>
                        <a:t>Orientation and onboarding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Recognition Programs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Coaching &amp; 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Performance coaching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Networking</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Employee Engagement &amp;</a:t>
                      </a:r>
                      <a:r>
                        <a:rPr lang="en-US" sz="1800" kern="1200" baseline="0" dirty="0">
                          <a:effectLst/>
                          <a:latin typeface="Open Sans Light" panose="020B0306030504020204"/>
                        </a:rPr>
                        <a:t> </a:t>
                      </a:r>
                      <a:br>
                        <a:rPr lang="en-US" sz="1800" kern="1200" baseline="0" dirty="0">
                          <a:effectLst/>
                          <a:latin typeface="Open Sans Light" panose="020B0306030504020204"/>
                        </a:rPr>
                      </a:br>
                      <a:r>
                        <a:rPr lang="en-US" sz="1800" kern="1200" dirty="0">
                          <a:effectLst/>
                          <a:latin typeface="Open Sans Light" panose="020B0306030504020204"/>
                        </a:rPr>
                        <a:t>Organizational Participation</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Developing career paths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Professionalizing DSP roles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2135231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1004;p72"/>
          <p:cNvSpPr>
            <a:spLocks noGrp="1"/>
          </p:cNvSpPr>
          <p:nvPr>
            <p:ph type="title"/>
          </p:nvPr>
        </p:nvSpPr>
        <p:spPr/>
        <p:txBody>
          <a:bodyPr lIns="91425" tIns="45700" rIns="91425" bIns="45700"/>
          <a:lstStyle/>
          <a:p>
            <a:pPr>
              <a:lnSpc>
                <a:spcPct val="100000"/>
              </a:lnSpc>
              <a:buClr>
                <a:srgbClr val="0F3F59"/>
              </a:buClr>
              <a:buSzPts val="900"/>
            </a:pPr>
            <a:r>
              <a:rPr lang="en-US" altLang="en-US" sz="3600">
                <a:solidFill>
                  <a:srgbClr val="0F3F59"/>
                </a:solidFill>
                <a:latin typeface="Arial" panose="020B0604020202020204" pitchFamily="34" charset="0"/>
                <a:ea typeface="Open Sans Light"/>
                <a:cs typeface="Arial" panose="020B0604020202020204" pitchFamily="34" charset="0"/>
                <a:sym typeface="Arial" panose="020B0604020202020204" pitchFamily="34" charset="0"/>
              </a:rPr>
              <a:t> </a:t>
            </a:r>
            <a:endParaRPr lang="en-US" altLang="en-US">
              <a:latin typeface="Open Sans Light"/>
              <a:ea typeface="Open Sans Light"/>
              <a:cs typeface="Open Sans Light"/>
            </a:endParaRPr>
          </a:p>
        </p:txBody>
      </p:sp>
      <p:sp>
        <p:nvSpPr>
          <p:cNvPr id="1005" name="Google Shape;1005;p72"/>
          <p:cNvSpPr txBox="1">
            <a:spLocks noGrp="1"/>
          </p:cNvSpPr>
          <p:nvPr>
            <p:ph idx="1"/>
          </p:nvPr>
        </p:nvSpPr>
        <p:spPr/>
        <p:txBody>
          <a:bodyPr spcFirstLastPara="1" lIns="91425" tIns="45700" rIns="91425" bIns="45700" rtlCol="0">
            <a:noAutofit/>
          </a:bodyPr>
          <a:lstStyle/>
          <a:p>
            <a:pPr marL="457200" indent="-457200" fontAlgn="auto">
              <a:spcBef>
                <a:spcPts val="0"/>
              </a:spcBef>
              <a:spcAft>
                <a:spcPts val="0"/>
              </a:spcAft>
              <a:buClr>
                <a:srgbClr val="636469"/>
              </a:buClr>
              <a:buSzPts val="2800"/>
              <a:buFont typeface="Arial"/>
              <a:buChar char="•"/>
              <a:defRPr/>
            </a:pPr>
            <a:r>
              <a:rPr lang="en-US" b="1">
                <a:solidFill>
                  <a:srgbClr val="6EB4C2"/>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Structured Behavioral interviews</a:t>
            </a:r>
            <a:endParaRPr lang="en-US" b="1">
              <a:solidFill>
                <a:srgbClr val="6EB4C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fontAlgn="auto">
              <a:spcBef>
                <a:spcPts val="560"/>
              </a:spcBef>
              <a:spcAft>
                <a:spcPts val="0"/>
              </a:spcAft>
              <a:buClr>
                <a:srgbClr val="636469"/>
              </a:buClr>
              <a:buSzPts val="2800"/>
              <a:buFont typeface="Arial"/>
              <a:buChar char="•"/>
              <a:defRPr/>
            </a:pPr>
            <a:r>
              <a:rPr lang="en-US" b="1">
                <a:solidFill>
                  <a:srgbClr val="6EB4C2"/>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Realistic Job Previews</a:t>
            </a:r>
            <a:endParaRPr b="1">
              <a:solidFill>
                <a:srgbClr val="6EB4C2"/>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fontAlgn="auto">
              <a:spcBef>
                <a:spcPts val="560"/>
              </a:spcBef>
              <a:spcAft>
                <a:spcPts val="0"/>
              </a:spcAft>
              <a:buClr>
                <a:srgbClr val="636469"/>
              </a:buClr>
              <a:buSzPts val="2800"/>
              <a:buFont typeface="Arial"/>
              <a:buChar char="•"/>
              <a:defRPr/>
            </a:pPr>
            <a:r>
              <a:rPr lang="en-US">
                <a:solidFill>
                  <a:schemeClr val="dk1"/>
                </a:solidFill>
                <a:ea typeface="Calibri"/>
                <a:cs typeface="Calibri"/>
                <a:sym typeface="Calibri"/>
              </a:rPr>
              <a:t>Structured observations</a:t>
            </a:r>
            <a:endParaRPr/>
          </a:p>
          <a:p>
            <a:pPr marL="457200" indent="-457200" fontAlgn="auto">
              <a:spcBef>
                <a:spcPts val="560"/>
              </a:spcBef>
              <a:spcAft>
                <a:spcPts val="0"/>
              </a:spcAft>
              <a:buClr>
                <a:srgbClr val="636469"/>
              </a:buClr>
              <a:buSzPts val="2800"/>
              <a:buFont typeface="Arial"/>
              <a:buChar char="•"/>
              <a:defRPr/>
            </a:pPr>
            <a:r>
              <a:rPr lang="en-US">
                <a:solidFill>
                  <a:schemeClr val="dk1"/>
                </a:solidFill>
                <a:ea typeface="Calibri"/>
                <a:cs typeface="Calibri"/>
                <a:sym typeface="Calibri"/>
              </a:rPr>
              <a:t>Cognitive ability tests</a:t>
            </a:r>
            <a:endParaRPr/>
          </a:p>
          <a:p>
            <a:pPr marL="858837" lvl="1" indent="-350837" fontAlgn="auto">
              <a:spcBef>
                <a:spcPts val="480"/>
              </a:spcBef>
              <a:spcAft>
                <a:spcPts val="0"/>
              </a:spcAft>
              <a:buClr>
                <a:schemeClr val="folHlink"/>
              </a:buClr>
              <a:buSzPts val="2400"/>
              <a:buFont typeface="Arial"/>
              <a:buChar char="•"/>
              <a:defRPr/>
            </a:pPr>
            <a:r>
              <a:rPr lang="en-US" sz="2800">
                <a:solidFill>
                  <a:schemeClr val="dk1"/>
                </a:solidFill>
                <a:ea typeface="Calibri"/>
                <a:cs typeface="Calibri"/>
                <a:sym typeface="Calibri"/>
              </a:rPr>
              <a:t>Writing exercises</a:t>
            </a:r>
            <a:endParaRPr sz="2800"/>
          </a:p>
          <a:p>
            <a:pPr marL="858837" lvl="1" indent="-350837" fontAlgn="auto">
              <a:spcBef>
                <a:spcPts val="480"/>
              </a:spcBef>
              <a:spcAft>
                <a:spcPts val="0"/>
              </a:spcAft>
              <a:buClr>
                <a:schemeClr val="folHlink"/>
              </a:buClr>
              <a:buSzPts val="2400"/>
              <a:buFont typeface="Arial"/>
              <a:buChar char="•"/>
              <a:defRPr/>
            </a:pPr>
            <a:r>
              <a:rPr lang="en-US" sz="2800">
                <a:solidFill>
                  <a:schemeClr val="dk1"/>
                </a:solidFill>
                <a:ea typeface="Calibri"/>
                <a:cs typeface="Calibri"/>
                <a:sym typeface="Calibri"/>
              </a:rPr>
              <a:t>English proficiency tests </a:t>
            </a:r>
            <a:endParaRPr sz="2800"/>
          </a:p>
          <a:p>
            <a:pPr marL="457200" indent="-457200" fontAlgn="auto">
              <a:spcBef>
                <a:spcPts val="560"/>
              </a:spcBef>
              <a:spcAft>
                <a:spcPts val="0"/>
              </a:spcAft>
              <a:buClr>
                <a:srgbClr val="636469"/>
              </a:buClr>
              <a:buSzPts val="2800"/>
              <a:buFont typeface="Arial"/>
              <a:buChar char="•"/>
              <a:defRPr/>
            </a:pPr>
            <a:r>
              <a:rPr lang="en-US">
                <a:ea typeface="Calibri"/>
                <a:cs typeface="Calibri"/>
                <a:sym typeface="Calibri"/>
              </a:rPr>
              <a:t>Structured interview with DSPs</a:t>
            </a:r>
            <a:endParaRPr/>
          </a:p>
          <a:p>
            <a:pPr marL="457200" indent="-457200" fontAlgn="auto">
              <a:spcBef>
                <a:spcPts val="560"/>
              </a:spcBef>
              <a:spcAft>
                <a:spcPts val="0"/>
              </a:spcAft>
              <a:buClr>
                <a:srgbClr val="636469"/>
              </a:buClr>
              <a:buSzPts val="2800"/>
              <a:buFont typeface="Arial"/>
              <a:buChar char="•"/>
              <a:defRPr/>
            </a:pPr>
            <a:r>
              <a:rPr lang="en-US">
                <a:ea typeface="Calibri"/>
                <a:cs typeface="Calibri"/>
                <a:sym typeface="Calibri"/>
              </a:rPr>
              <a:t>Structured interview with individuals and family members</a:t>
            </a:r>
            <a:endParaRPr/>
          </a:p>
          <a:p>
            <a:pPr marL="398463" indent="-309563" fontAlgn="auto">
              <a:spcBef>
                <a:spcPts val="560"/>
              </a:spcBef>
              <a:spcAft>
                <a:spcPts val="0"/>
              </a:spcAft>
              <a:buClr>
                <a:srgbClr val="636469"/>
              </a:buClr>
              <a:buSzPts val="2800"/>
              <a:buFont typeface="Arial" panose="020B0604020202020204" pitchFamily="34" charset="0"/>
              <a:buNone/>
              <a:defRPr/>
            </a:pPr>
            <a:endParaRPr dirty="0">
              <a:solidFill>
                <a:schemeClr val="dk1"/>
              </a:solidFill>
              <a:latin typeface="Arial"/>
              <a:ea typeface="Arial"/>
              <a:cs typeface="Arial"/>
              <a:sym typeface="Arial"/>
            </a:endParaRPr>
          </a:p>
        </p:txBody>
      </p:sp>
      <p:sp>
        <p:nvSpPr>
          <p:cNvPr id="114692" name="Google Shape;1006;p72"/>
          <p:cNvSpPr txBox="1">
            <a:spLocks noChangeArrowheads="1"/>
          </p:cNvSpPr>
          <p:nvPr/>
        </p:nvSpPr>
        <p:spPr bwMode="auto">
          <a:xfrm>
            <a:off x="744291" y="172934"/>
            <a:ext cx="8118475" cy="136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lnSpc>
                <a:spcPct val="150000"/>
              </a:lnSpc>
              <a:spcBef>
                <a:spcPts val="1000"/>
              </a:spcBef>
              <a:buFont typeface="Arial" panose="020B0604020202020204" pitchFamily="34" charset="0"/>
              <a:buChar char="•"/>
              <a:defRPr sz="2800">
                <a:solidFill>
                  <a:schemeClr val="tx1"/>
                </a:solidFill>
                <a:latin typeface="Open Sans Light"/>
                <a:ea typeface="Open Sans Light"/>
                <a:cs typeface="Open Sans Light"/>
              </a:defRPr>
            </a:lvl1pPr>
            <a:lvl2pPr marL="742950" indent="-285750">
              <a:lnSpc>
                <a:spcPct val="150000"/>
              </a:lnSpc>
              <a:spcBef>
                <a:spcPts val="500"/>
              </a:spcBef>
              <a:buFont typeface="Arial" panose="020B0604020202020204" pitchFamily="34" charset="0"/>
              <a:buChar char="•"/>
              <a:defRPr sz="2400">
                <a:solidFill>
                  <a:schemeClr val="tx1"/>
                </a:solidFill>
                <a:latin typeface="Open Sans Light"/>
                <a:ea typeface="Open Sans Light"/>
                <a:cs typeface="Open Sans Light"/>
              </a:defRPr>
            </a:lvl2pPr>
            <a:lvl3pPr marL="1143000" indent="-228600">
              <a:lnSpc>
                <a:spcPct val="150000"/>
              </a:lnSpc>
              <a:spcBef>
                <a:spcPts val="500"/>
              </a:spcBef>
              <a:buFont typeface="Arial" panose="020B0604020202020204" pitchFamily="34" charset="0"/>
              <a:buChar char="•"/>
              <a:defRPr sz="2000">
                <a:solidFill>
                  <a:schemeClr val="tx1"/>
                </a:solidFill>
                <a:latin typeface="Open Sans Light"/>
                <a:ea typeface="Open Sans Light"/>
                <a:cs typeface="Open Sans Light"/>
              </a:defRPr>
            </a:lvl3pPr>
            <a:lvl4pPr marL="1600200" indent="-228600">
              <a:lnSpc>
                <a:spcPct val="150000"/>
              </a:lnSpc>
              <a:spcBef>
                <a:spcPts val="500"/>
              </a:spcBef>
              <a:buFont typeface="Arial" panose="020B0604020202020204" pitchFamily="34" charset="0"/>
              <a:buChar char="•"/>
              <a:defRPr>
                <a:solidFill>
                  <a:schemeClr val="tx1"/>
                </a:solidFill>
                <a:latin typeface="Open Sans Light"/>
                <a:ea typeface="Open Sans Light"/>
                <a:cs typeface="Open Sans Light"/>
              </a:defRPr>
            </a:lvl4pPr>
            <a:lvl5pPr marL="2057400" indent="-228600">
              <a:lnSpc>
                <a:spcPct val="150000"/>
              </a:lnSpc>
              <a:spcBef>
                <a:spcPts val="500"/>
              </a:spcBef>
              <a:buFont typeface="Arial" panose="020B0604020202020204" pitchFamily="34" charset="0"/>
              <a:buChar char="•"/>
              <a:defRPr>
                <a:solidFill>
                  <a:schemeClr val="tx1"/>
                </a:solidFill>
                <a:latin typeface="Open Sans Light"/>
                <a:ea typeface="Open Sans Light"/>
                <a:cs typeface="Open Sans Light"/>
              </a:defRPr>
            </a:lvl5pPr>
            <a:lvl6pPr marL="2514600" indent="-228600" fontAlgn="base">
              <a:lnSpc>
                <a:spcPct val="150000"/>
              </a:lnSpc>
              <a:spcBef>
                <a:spcPts val="500"/>
              </a:spcBef>
              <a:spcAft>
                <a:spcPct val="0"/>
              </a:spcAft>
              <a:buFont typeface="Arial" panose="020B0604020202020204" pitchFamily="34" charset="0"/>
              <a:buChar char="•"/>
              <a:defRPr>
                <a:solidFill>
                  <a:schemeClr val="tx1"/>
                </a:solidFill>
                <a:latin typeface="Open Sans Light"/>
                <a:ea typeface="Open Sans Light"/>
                <a:cs typeface="Open Sans Light"/>
              </a:defRPr>
            </a:lvl6pPr>
            <a:lvl7pPr marL="2971800" indent="-228600" fontAlgn="base">
              <a:lnSpc>
                <a:spcPct val="150000"/>
              </a:lnSpc>
              <a:spcBef>
                <a:spcPts val="500"/>
              </a:spcBef>
              <a:spcAft>
                <a:spcPct val="0"/>
              </a:spcAft>
              <a:buFont typeface="Arial" panose="020B0604020202020204" pitchFamily="34" charset="0"/>
              <a:buChar char="•"/>
              <a:defRPr>
                <a:solidFill>
                  <a:schemeClr val="tx1"/>
                </a:solidFill>
                <a:latin typeface="Open Sans Light"/>
                <a:ea typeface="Open Sans Light"/>
                <a:cs typeface="Open Sans Light"/>
              </a:defRPr>
            </a:lvl7pPr>
            <a:lvl8pPr marL="3429000" indent="-228600" fontAlgn="base">
              <a:lnSpc>
                <a:spcPct val="150000"/>
              </a:lnSpc>
              <a:spcBef>
                <a:spcPts val="500"/>
              </a:spcBef>
              <a:spcAft>
                <a:spcPct val="0"/>
              </a:spcAft>
              <a:buFont typeface="Arial" panose="020B0604020202020204" pitchFamily="34" charset="0"/>
              <a:buChar char="•"/>
              <a:defRPr>
                <a:solidFill>
                  <a:schemeClr val="tx1"/>
                </a:solidFill>
                <a:latin typeface="Open Sans Light"/>
                <a:ea typeface="Open Sans Light"/>
                <a:cs typeface="Open Sans Light"/>
              </a:defRPr>
            </a:lvl8pPr>
            <a:lvl9pPr marL="3886200" indent="-228600" fontAlgn="base">
              <a:lnSpc>
                <a:spcPct val="150000"/>
              </a:lnSpc>
              <a:spcBef>
                <a:spcPts val="500"/>
              </a:spcBef>
              <a:spcAft>
                <a:spcPct val="0"/>
              </a:spcAft>
              <a:buFont typeface="Arial" panose="020B0604020202020204" pitchFamily="34" charset="0"/>
              <a:buChar char="•"/>
              <a:defRPr>
                <a:solidFill>
                  <a:schemeClr val="tx1"/>
                </a:solidFill>
                <a:latin typeface="Open Sans Light"/>
                <a:ea typeface="Open Sans Light"/>
                <a:cs typeface="Open Sans Light"/>
              </a:defRPr>
            </a:lvl9pPr>
          </a:lstStyle>
          <a:p>
            <a:pPr eaLnBrk="1" hangingPunct="1">
              <a:lnSpc>
                <a:spcPct val="100000"/>
              </a:lnSpc>
              <a:spcBef>
                <a:spcPct val="0"/>
              </a:spcBef>
              <a:buClr>
                <a:srgbClr val="8C1919"/>
              </a:buClr>
              <a:buSzPts val="800"/>
              <a:buFontTx/>
              <a:buNone/>
            </a:pPr>
            <a:r>
              <a:rPr lang="en-US" altLang="en-US" sz="3600" dirty="0">
                <a:cs typeface="Calibri"/>
                <a:sym typeface="Calibri" panose="020F0502020204030204" pitchFamily="34" charset="0"/>
              </a:rPr>
              <a:t>Effective Selection Strategies</a:t>
            </a:r>
          </a:p>
        </p:txBody>
      </p:sp>
    </p:spTree>
    <p:extLst>
      <p:ext uri="{BB962C8B-B14F-4D97-AF65-F5344CB8AC3E}">
        <p14:creationId xmlns:p14="http://schemas.microsoft.com/office/powerpoint/2010/main" val="3816389733"/>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Google Shape;997;p71"/>
          <p:cNvSpPr>
            <a:spLocks noGrp="1"/>
          </p:cNvSpPr>
          <p:nvPr>
            <p:ph type="title"/>
          </p:nvPr>
        </p:nvSpPr>
        <p:spPr/>
        <p:txBody>
          <a:bodyPr/>
          <a:lstStyle/>
          <a:p>
            <a:r>
              <a:rPr lang="en-US" altLang="en-US">
                <a:sym typeface="Calibri" panose="020F0502020204030204" pitchFamily="34" charset="0"/>
              </a:rPr>
              <a:t>Selecting the Best Candidates</a:t>
            </a:r>
            <a:endParaRPr lang="en-US" altLang="en-US" dirty="0">
              <a:sym typeface="Calibri" panose="020F0502020204030204" pitchFamily="34" charset="0"/>
            </a:endParaRPr>
          </a:p>
        </p:txBody>
      </p:sp>
      <p:sp>
        <p:nvSpPr>
          <p:cNvPr id="998" name="Google Shape;998;p71"/>
          <p:cNvSpPr txBox="1">
            <a:spLocks noGrp="1"/>
          </p:cNvSpPr>
          <p:nvPr>
            <p:ph idx="1"/>
          </p:nvPr>
        </p:nvSpPr>
        <p:spPr>
          <a:xfrm>
            <a:off x="838200" y="1690688"/>
            <a:ext cx="10515600" cy="4813351"/>
          </a:xfrm>
        </p:spPr>
        <p:txBody>
          <a:bodyPr>
            <a:normAutofit/>
          </a:bodyPr>
          <a:lstStyle/>
          <a:p>
            <a:pPr marL="0" indent="0">
              <a:spcAft>
                <a:spcPts val="600"/>
              </a:spcAft>
              <a:buNone/>
            </a:pPr>
            <a:r>
              <a:rPr lang="en-US" dirty="0">
                <a:sym typeface="Calibri"/>
              </a:rPr>
              <a:t>The process used to assure a good match between</a:t>
            </a:r>
          </a:p>
          <a:p>
            <a:r>
              <a:rPr lang="en-US" dirty="0">
                <a:sym typeface="Calibri"/>
              </a:rPr>
              <a:t>The CANDIDATE…with the right </a:t>
            </a:r>
            <a:endParaRPr lang="en-US" dirty="0"/>
          </a:p>
          <a:p>
            <a:pPr lvl="1"/>
            <a:r>
              <a:rPr lang="en-US" dirty="0">
                <a:sym typeface="Calibri"/>
              </a:rPr>
              <a:t>Competencies and Skills </a:t>
            </a:r>
            <a:endParaRPr lang="en-US" dirty="0"/>
          </a:p>
          <a:p>
            <a:pPr lvl="1"/>
            <a:r>
              <a:rPr lang="en-US" dirty="0">
                <a:sym typeface="Calibri"/>
              </a:rPr>
              <a:t>Attitudes and Values</a:t>
            </a:r>
            <a:endParaRPr lang="en-US" dirty="0"/>
          </a:p>
          <a:p>
            <a:pPr lvl="1">
              <a:spcAft>
                <a:spcPts val="600"/>
              </a:spcAft>
            </a:pPr>
            <a:r>
              <a:rPr lang="en-US" dirty="0">
                <a:sym typeface="Calibri"/>
              </a:rPr>
              <a:t>Interest in and Commitment to do the job</a:t>
            </a:r>
            <a:endParaRPr lang="en-US" dirty="0"/>
          </a:p>
          <a:p>
            <a:r>
              <a:rPr lang="en-US" dirty="0">
                <a:sym typeface="Calibri"/>
              </a:rPr>
              <a:t>The ORGANIZATION…with its</a:t>
            </a:r>
            <a:endParaRPr lang="en-US" dirty="0"/>
          </a:p>
          <a:p>
            <a:pPr lvl="1"/>
            <a:r>
              <a:rPr lang="en-US" dirty="0">
                <a:sym typeface="Calibri"/>
              </a:rPr>
              <a:t>Job Requirements and Expectations</a:t>
            </a:r>
            <a:endParaRPr lang="en-US" dirty="0"/>
          </a:p>
          <a:p>
            <a:pPr lvl="1"/>
            <a:r>
              <a:rPr lang="en-US" dirty="0">
                <a:sym typeface="Calibri"/>
              </a:rPr>
              <a:t>Culture and Climate</a:t>
            </a:r>
            <a:endParaRPr lang="en-US" dirty="0"/>
          </a:p>
          <a:p>
            <a:pPr lvl="1"/>
            <a:r>
              <a:rPr lang="en-US" dirty="0">
                <a:sym typeface="Calibri"/>
              </a:rPr>
              <a:t>Investment with employees</a:t>
            </a:r>
            <a:endParaRPr lang="en-US" dirty="0"/>
          </a:p>
        </p:txBody>
      </p:sp>
    </p:spTree>
    <p:extLst>
      <p:ext uri="{BB962C8B-B14F-4D97-AF65-F5344CB8AC3E}">
        <p14:creationId xmlns:p14="http://schemas.microsoft.com/office/powerpoint/2010/main" val="3264187702"/>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7" name="Content Placeholder 2"/>
          <p:cNvSpPr>
            <a:spLocks noGrp="1"/>
          </p:cNvSpPr>
          <p:nvPr>
            <p:ph idx="1"/>
          </p:nvPr>
        </p:nvSpPr>
        <p:spPr/>
        <p:txBody>
          <a:bodyPr/>
          <a:lstStyle/>
          <a:p>
            <a:pPr marL="0" indent="0">
              <a:buNone/>
            </a:pPr>
            <a:r>
              <a:rPr lang="en-US" altLang="en-US" dirty="0">
                <a:latin typeface="Open Sans Light"/>
                <a:ea typeface="Open Sans Light"/>
                <a:cs typeface="Open Sans Light"/>
              </a:rPr>
              <a:t>If you have had </a:t>
            </a:r>
            <a:r>
              <a:rPr lang="x-none" altLang="en-US" dirty="0">
                <a:latin typeface="Open Sans Light"/>
                <a:ea typeface="Open Sans Light"/>
                <a:cs typeface="Open Sans Light"/>
              </a:rPr>
              <a:t>experience in </a:t>
            </a:r>
            <a:r>
              <a:rPr lang="en-US" altLang="en-US" dirty="0">
                <a:latin typeface="Open Sans Light"/>
                <a:ea typeface="Open Sans Light"/>
                <a:cs typeface="Open Sans Light"/>
              </a:rPr>
              <a:t>selection process:</a:t>
            </a:r>
            <a:r>
              <a:rPr lang="x-none" altLang="en-US" dirty="0">
                <a:latin typeface="Open Sans Light"/>
                <a:ea typeface="Open Sans Light"/>
                <a:cs typeface="Open Sans Light"/>
              </a:rPr>
              <a:t> </a:t>
            </a:r>
          </a:p>
          <a:p>
            <a:pPr lvl="1"/>
            <a:r>
              <a:rPr lang="en-US" altLang="en-US" dirty="0">
                <a:latin typeface="Open Sans Light"/>
                <a:ea typeface="Open Sans Light"/>
                <a:cs typeface="Open Sans Light"/>
              </a:rPr>
              <a:t>What strategies have you found useful? </a:t>
            </a:r>
          </a:p>
          <a:p>
            <a:pPr lvl="1"/>
            <a:r>
              <a:rPr lang="en-US" altLang="en-US" dirty="0">
                <a:latin typeface="Open Sans Light"/>
                <a:ea typeface="Open Sans Light"/>
                <a:cs typeface="Open Sans Light"/>
              </a:rPr>
              <a:t>What strategies have you found difficult? </a:t>
            </a:r>
            <a:endParaRPr lang="x-none" altLang="en-US" dirty="0">
              <a:latin typeface="Open Sans Light"/>
              <a:ea typeface="Open Sans Light"/>
              <a:cs typeface="Open Sans Light"/>
            </a:endParaRPr>
          </a:p>
        </p:txBody>
      </p:sp>
      <p:sp>
        <p:nvSpPr>
          <p:cNvPr id="118786" name="Title 1"/>
          <p:cNvSpPr>
            <a:spLocks noGrp="1"/>
          </p:cNvSpPr>
          <p:nvPr>
            <p:ph type="title"/>
          </p:nvPr>
        </p:nvSpPr>
        <p:spPr>
          <a:xfrm>
            <a:off x="944987" y="476439"/>
            <a:ext cx="3465171" cy="429869"/>
          </a:xfrm>
        </p:spPr>
        <p:txBody>
          <a:bodyPr/>
          <a:lstStyle/>
          <a:p>
            <a:r>
              <a:rPr lang="en-US" altLang="en-US" sz="2400" b="1" dirty="0">
                <a:latin typeface="Open Sans Light"/>
                <a:ea typeface="Open Sans Light"/>
                <a:cs typeface="Open Sans Light"/>
              </a:rPr>
              <a:t>Breakout Conversation</a:t>
            </a:r>
            <a:endParaRPr lang="x-none" altLang="en-US" sz="2400" b="1" dirty="0">
              <a:latin typeface="Open Sans Light"/>
              <a:ea typeface="Open Sans Light"/>
              <a:cs typeface="Open Sans Light"/>
            </a:endParaRPr>
          </a:p>
        </p:txBody>
      </p:sp>
    </p:spTree>
    <p:extLst>
      <p:ext uri="{BB962C8B-B14F-4D97-AF65-F5344CB8AC3E}">
        <p14:creationId xmlns:p14="http://schemas.microsoft.com/office/powerpoint/2010/main" val="2370837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1266" y="310183"/>
            <a:ext cx="4996907" cy="6052005"/>
          </a:xfrm>
          <a:prstGeom prst="rect">
            <a:avLst/>
          </a:prstGeom>
        </p:spPr>
      </p:pic>
      <p:pic>
        <p:nvPicPr>
          <p:cNvPr id="5" name="Picture 4"/>
          <p:cNvPicPr>
            <a:picLocks noChangeAspect="1"/>
          </p:cNvPicPr>
          <p:nvPr/>
        </p:nvPicPr>
        <p:blipFill>
          <a:blip r:embed="rId4"/>
          <a:stretch>
            <a:fillRect/>
          </a:stretch>
        </p:blipFill>
        <p:spPr>
          <a:xfrm>
            <a:off x="6262840" y="355537"/>
            <a:ext cx="4604763" cy="5921180"/>
          </a:xfrm>
          <a:prstGeom prst="rect">
            <a:avLst/>
          </a:prstGeom>
        </p:spPr>
      </p:pic>
    </p:spTree>
    <p:extLst>
      <p:ext uri="{BB962C8B-B14F-4D97-AF65-F5344CB8AC3E}">
        <p14:creationId xmlns:p14="http://schemas.microsoft.com/office/powerpoint/2010/main" val="19151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4"/>
          <p:cNvSpPr>
            <a:spLocks noGrp="1"/>
          </p:cNvSpPr>
          <p:nvPr>
            <p:ph type="title"/>
          </p:nvPr>
        </p:nvSpPr>
        <p:spPr/>
        <p:txBody>
          <a:bodyPr>
            <a:normAutofit/>
          </a:bodyPr>
          <a:lstStyle/>
          <a:p>
            <a:r>
              <a:rPr lang="x-none" altLang="en-US" sz="5400">
                <a:latin typeface="Open Sans Light"/>
                <a:ea typeface="Open Sans Light"/>
                <a:cs typeface="Open Sans Light"/>
              </a:rPr>
              <a:t>Identify a</a:t>
            </a:r>
            <a:r>
              <a:rPr lang="en-US" altLang="en-US" sz="5400" dirty="0" err="1">
                <a:latin typeface="Open Sans Light"/>
                <a:ea typeface="Open Sans Light"/>
                <a:cs typeface="Open Sans Light"/>
              </a:rPr>
              <a:t>nd</a:t>
            </a:r>
            <a:r>
              <a:rPr lang="x-none" altLang="en-US" sz="5400">
                <a:latin typeface="Open Sans Light"/>
                <a:ea typeface="Open Sans Light"/>
                <a:cs typeface="Open Sans Light"/>
              </a:rPr>
              <a:t> Asses</a:t>
            </a:r>
            <a:r>
              <a:rPr lang="en-US" altLang="en-US" sz="5400" dirty="0">
                <a:latin typeface="Open Sans Light"/>
                <a:ea typeface="Open Sans Light"/>
                <a:cs typeface="Open Sans Light"/>
              </a:rPr>
              <a:t>s- Selection</a:t>
            </a:r>
            <a:r>
              <a:rPr lang="x-none" altLang="en-US" sz="5400" dirty="0">
                <a:latin typeface="Open Sans Light"/>
                <a:ea typeface="Open Sans Light"/>
                <a:cs typeface="Open Sans Light"/>
              </a:rPr>
              <a:t> </a:t>
            </a:r>
          </a:p>
        </p:txBody>
      </p:sp>
      <p:sp>
        <p:nvSpPr>
          <p:cNvPr id="6" name="Text Placeholder 5">
            <a:extLst>
              <a:ext uri="{FF2B5EF4-FFF2-40B4-BE49-F238E27FC236}">
                <a16:creationId xmlns:a16="http://schemas.microsoft.com/office/drawing/2014/main" id="{F794CFCF-CAB4-E84E-AAAD-E62B180FD8E2}"/>
              </a:ext>
            </a:extLst>
          </p:cNvPr>
          <p:cNvSpPr>
            <a:spLocks noGrp="1"/>
          </p:cNvSpPr>
          <p:nvPr>
            <p:ph type="body" idx="1"/>
          </p:nvPr>
        </p:nvSpPr>
        <p:spPr/>
        <p:txBody>
          <a:bodyPr rtlCol="0">
            <a:normAutofit/>
          </a:bodyPr>
          <a:lstStyle/>
          <a:p>
            <a:pPr fontAlgn="auto">
              <a:spcAft>
                <a:spcPts val="0"/>
              </a:spcAft>
              <a:defRPr/>
            </a:pPr>
            <a:r>
              <a:rPr lang="x-none" dirty="0"/>
              <a:t>Step 1 – Identify a</a:t>
            </a:r>
            <a:r>
              <a:rPr lang="en-US" dirty="0"/>
              <a:t>nd</a:t>
            </a:r>
            <a:r>
              <a:rPr lang="x-none" dirty="0"/>
              <a:t> assess the</a:t>
            </a:r>
            <a:r>
              <a:rPr lang="en-US" dirty="0"/>
              <a:t> problem</a:t>
            </a:r>
            <a:endParaRPr lang="x-none" dirty="0"/>
          </a:p>
        </p:txBody>
      </p:sp>
    </p:spTree>
    <p:extLst>
      <p:ext uri="{BB962C8B-B14F-4D97-AF65-F5344CB8AC3E}">
        <p14:creationId xmlns:p14="http://schemas.microsoft.com/office/powerpoint/2010/main" val="773827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normAutofit fontScale="90000"/>
          </a:bodyPr>
          <a:lstStyle/>
          <a:p>
            <a:r>
              <a:rPr lang="x-none" altLang="en-US"/>
              <a:t>Poll Question #</a:t>
            </a:r>
            <a:r>
              <a:rPr lang="en-US" altLang="en-US"/>
              <a:t>4</a:t>
            </a:r>
            <a:r>
              <a:rPr lang="x-none" altLang="en-US"/>
              <a:t> </a:t>
            </a:r>
            <a:r>
              <a:rPr lang="en-US" altLang="en-US"/>
              <a:t>- What selection strategies have you tried? (Select all that apply)</a:t>
            </a:r>
            <a:endParaRPr lang="x-none" altLang="en-US" dirty="0"/>
          </a:p>
        </p:txBody>
      </p:sp>
      <p:sp>
        <p:nvSpPr>
          <p:cNvPr id="4" name="Content Placeholder 3">
            <a:extLst>
              <a:ext uri="{FF2B5EF4-FFF2-40B4-BE49-F238E27FC236}">
                <a16:creationId xmlns:a16="http://schemas.microsoft.com/office/drawing/2014/main" id="{A539043A-E856-1749-AB84-B25A3FB4E356}"/>
              </a:ext>
            </a:extLst>
          </p:cNvPr>
          <p:cNvSpPr>
            <a:spLocks noGrp="1"/>
          </p:cNvSpPr>
          <p:nvPr>
            <p:ph idx="1"/>
          </p:nvPr>
        </p:nvSpPr>
        <p:spPr/>
        <p:txBody>
          <a:bodyPr/>
          <a:lstStyle/>
          <a:p>
            <a:pPr lvl="1"/>
            <a:endParaRPr lang="en-US" dirty="0"/>
          </a:p>
          <a:p>
            <a:pPr lvl="1" indent="-411480">
              <a:buFont typeface="Wingdings" charset="2"/>
              <a:buChar char="q"/>
            </a:pPr>
            <a:r>
              <a:rPr lang="en-US" dirty="0"/>
              <a:t>Structured Behavioral Interviews</a:t>
            </a:r>
            <a:r>
              <a:rPr lang="x-none" dirty="0"/>
              <a:t> </a:t>
            </a:r>
          </a:p>
          <a:p>
            <a:pPr lvl="1" indent="-411480">
              <a:buFont typeface="Wingdings" charset="2"/>
              <a:buChar char="q"/>
            </a:pPr>
            <a:r>
              <a:rPr lang="en-US" dirty="0"/>
              <a:t>Scoring Guide</a:t>
            </a:r>
            <a:endParaRPr lang="x-none" dirty="0"/>
          </a:p>
          <a:p>
            <a:pPr lvl="1" indent="-411480">
              <a:buFont typeface="Wingdings" charset="2"/>
              <a:buChar char="q"/>
            </a:pPr>
            <a:r>
              <a:rPr lang="x-none" dirty="0"/>
              <a:t>R</a:t>
            </a:r>
            <a:r>
              <a:rPr lang="en-US" dirty="0" err="1"/>
              <a:t>ealistic</a:t>
            </a:r>
            <a:r>
              <a:rPr lang="en-US" dirty="0"/>
              <a:t> Job Preview</a:t>
            </a:r>
          </a:p>
          <a:p>
            <a:pPr lvl="1" indent="-411480">
              <a:buFont typeface="Wingdings" charset="2"/>
              <a:buChar char="q"/>
            </a:pPr>
            <a:r>
              <a:rPr lang="en-US" dirty="0"/>
              <a:t>Structured interview including current DSPs and/or FLS</a:t>
            </a:r>
          </a:p>
          <a:p>
            <a:pPr lvl="1" indent="-411480">
              <a:buFont typeface="Wingdings" charset="2"/>
              <a:buChar char="q"/>
            </a:pPr>
            <a:r>
              <a:rPr lang="en-US" dirty="0"/>
              <a:t>Structured interview including individuals supported and family members</a:t>
            </a:r>
          </a:p>
          <a:p>
            <a:pPr lvl="1" indent="-411480">
              <a:buFont typeface="Wingdings" charset="2"/>
              <a:buChar char="q"/>
            </a:pPr>
            <a:r>
              <a:rPr lang="en-US" dirty="0"/>
              <a:t>Work Samples</a:t>
            </a:r>
          </a:p>
          <a:p>
            <a:pPr lvl="1" indent="-411480">
              <a:buFont typeface="Wingdings" charset="2"/>
              <a:buChar char="q"/>
            </a:pPr>
            <a:r>
              <a:rPr lang="en-US" dirty="0"/>
              <a:t>Observations</a:t>
            </a:r>
          </a:p>
          <a:p>
            <a:pPr lvl="1" indent="-411480">
              <a:buFont typeface="Wingdings" charset="2"/>
              <a:buChar char="q"/>
            </a:pPr>
            <a:r>
              <a:rPr lang="en-US" dirty="0"/>
              <a:t>Other</a:t>
            </a:r>
          </a:p>
          <a:p>
            <a:endParaRPr lang="x-none" dirty="0"/>
          </a:p>
          <a:p>
            <a:endParaRPr lang="x-none" dirty="0"/>
          </a:p>
        </p:txBody>
      </p:sp>
    </p:spTree>
    <p:extLst>
      <p:ext uri="{BB962C8B-B14F-4D97-AF65-F5344CB8AC3E}">
        <p14:creationId xmlns:p14="http://schemas.microsoft.com/office/powerpoint/2010/main" val="3754313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US" altLang="en-US" dirty="0">
                <a:latin typeface="Open Sans Light"/>
                <a:ea typeface="Open Sans Light"/>
                <a:cs typeface="Open Sans Light"/>
              </a:rPr>
              <a:t>Structured Behavioral Interview</a:t>
            </a:r>
          </a:p>
        </p:txBody>
      </p:sp>
      <p:sp>
        <p:nvSpPr>
          <p:cNvPr id="2" name="Text Placeholder 1"/>
          <p:cNvSpPr>
            <a:spLocks noGrp="1"/>
          </p:cNvSpPr>
          <p:nvPr>
            <p:ph type="body" idx="1"/>
          </p:nvPr>
        </p:nvSpPr>
        <p:spPr/>
        <p:txBody>
          <a:bodyPr/>
          <a:lstStyle/>
          <a:p>
            <a:pPr eaLnBrk="1" hangingPunct="1">
              <a:defRPr/>
            </a:pPr>
            <a:r>
              <a:rPr lang="en-US" dirty="0"/>
              <a:t>Step 2 – Select an intervention strategy</a:t>
            </a:r>
          </a:p>
          <a:p>
            <a:pPr eaLnBrk="1" hangingPunct="1">
              <a:defRPr/>
            </a:pPr>
            <a:r>
              <a:rPr lang="en-US" dirty="0"/>
              <a:t>Step 3 – Identify components of the strategy</a:t>
            </a:r>
          </a:p>
        </p:txBody>
      </p:sp>
    </p:spTree>
    <p:extLst>
      <p:ext uri="{BB962C8B-B14F-4D97-AF65-F5344CB8AC3E}">
        <p14:creationId xmlns:p14="http://schemas.microsoft.com/office/powerpoint/2010/main" val="3997201737"/>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object 2"/>
          <p:cNvSpPr>
            <a:spLocks noGrp="1"/>
          </p:cNvSpPr>
          <p:nvPr>
            <p:ph type="title"/>
          </p:nvPr>
        </p:nvSpPr>
        <p:spPr/>
        <p:txBody>
          <a:bodyPr lIns="0" tIns="251048" rIns="0" bIns="0">
            <a:spAutoFit/>
          </a:bodyPr>
          <a:lstStyle/>
          <a:p>
            <a:pPr marL="223838" eaLnBrk="1" hangingPunct="1"/>
            <a:r>
              <a:rPr lang="en-US" altLang="en-US" sz="3600">
                <a:latin typeface="Open Sans Light"/>
                <a:ea typeface="Open Sans Light"/>
                <a:cs typeface="Calibri" panose="020F0502020204030204" pitchFamily="34" charset="0"/>
              </a:rPr>
              <a:t>Pre-Structured Behavioral Interviews</a:t>
            </a:r>
          </a:p>
        </p:txBody>
      </p:sp>
      <p:graphicFrame>
        <p:nvGraphicFramePr>
          <p:cNvPr id="4" name="Content Placeholder 6">
            <a:extLst>
              <a:ext uri="{FF2B5EF4-FFF2-40B4-BE49-F238E27FC236}">
                <a16:creationId xmlns:a16="http://schemas.microsoft.com/office/drawing/2014/main" id="{4758B11F-5220-A341-B5C3-4B828765909F}"/>
              </a:ext>
            </a:extLst>
          </p:cNvPr>
          <p:cNvGraphicFramePr>
            <a:graphicFrameLocks noGrp="1"/>
          </p:cNvGraphicFramePr>
          <p:nvPr>
            <p:ph idx="1"/>
            <p:extLst>
              <p:ext uri="{D42A27DB-BD31-4B8C-83A1-F6EECF244321}">
                <p14:modId xmlns:p14="http://schemas.microsoft.com/office/powerpoint/2010/main" val="3977994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5858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hape 713"/>
          <p:cNvSpPr>
            <a:spLocks noGrp="1"/>
          </p:cNvSpPr>
          <p:nvPr>
            <p:ph type="title"/>
          </p:nvPr>
        </p:nvSpPr>
        <p:spPr/>
        <p:txBody>
          <a:bodyPr lIns="68569" tIns="34275" rIns="68569" bIns="34275"/>
          <a:lstStyle/>
          <a:p>
            <a:pPr eaLnBrk="1" hangingPunct="1">
              <a:buClr>
                <a:srgbClr val="0F3F59"/>
              </a:buClr>
              <a:buSzPct val="25000"/>
            </a:pPr>
            <a:r>
              <a:rPr lang="en-US" altLang="en-US" sz="3200">
                <a:latin typeface="Open Sans Light"/>
                <a:ea typeface="Open Sans Light"/>
                <a:cs typeface="Arial" panose="020B0604020202020204" pitchFamily="34" charset="0"/>
                <a:sym typeface="Arial" panose="020B0604020202020204" pitchFamily="34" charset="0"/>
              </a:rPr>
              <a:t>Importance of Competency in Direct Service</a:t>
            </a:r>
          </a:p>
        </p:txBody>
      </p:sp>
      <p:pic>
        <p:nvPicPr>
          <p:cNvPr id="13926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485593"/>
            <a:ext cx="9378820" cy="5275587"/>
          </a:xfrm>
        </p:spPr>
      </p:pic>
    </p:spTree>
    <p:extLst>
      <p:ext uri="{BB962C8B-B14F-4D97-AF65-F5344CB8AC3E}">
        <p14:creationId xmlns:p14="http://schemas.microsoft.com/office/powerpoint/2010/main" val="988978064"/>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p:txBody>
          <a:bodyPr vert="horz" lIns="91440" tIns="45720" rIns="91440" bIns="45720" rtlCol="0" anchor="t">
            <a:normAutofit/>
          </a:bodyPr>
          <a:lstStyle/>
          <a:p>
            <a:pPr marL="0" indent="0">
              <a:buNone/>
            </a:pPr>
            <a:r>
              <a:rPr lang="en-US" sz="3900" dirty="0">
                <a:latin typeface="Open Sans Light" panose="020B0306030504020204"/>
              </a:rPr>
              <a:t>Getting to Know You  </a:t>
            </a:r>
            <a:r>
              <a:rPr lang="en-US" dirty="0">
                <a:latin typeface="Open Sans Light" panose="020B0306030504020204"/>
              </a:rPr>
              <a:t>Your name / organization</a:t>
            </a:r>
            <a:endParaRPr lang="en-US" dirty="0">
              <a:latin typeface="Open Sans Light" panose="020B0306030504020204"/>
              <a:cs typeface="Calibri"/>
            </a:endParaRPr>
          </a:p>
          <a:p>
            <a:r>
              <a:rPr lang="en-US" dirty="0">
                <a:latin typeface="Open Sans Light" panose="020B0306030504020204"/>
              </a:rPr>
              <a:t>Your role in the organization</a:t>
            </a:r>
          </a:p>
          <a:p>
            <a:r>
              <a:rPr lang="en-US" i="1" dirty="0">
                <a:latin typeface="Open Sans Light" panose="020B0306030504020204"/>
              </a:rPr>
              <a:t>What is one thing you want to learn about recruitment or selection today?</a:t>
            </a:r>
          </a:p>
          <a:p>
            <a:r>
              <a:rPr lang="en-US" dirty="0">
                <a:latin typeface="Open Sans Light" panose="020B0306030504020204"/>
              </a:rPr>
              <a:t>Breakout Group</a:t>
            </a:r>
          </a:p>
          <a:p>
            <a:pPr lvl="1"/>
            <a:r>
              <a:rPr lang="en-US" dirty="0">
                <a:latin typeface="Open Sans Light" panose="020B0306030504020204"/>
              </a:rPr>
              <a:t> 1 facilitator in each group and 1 reporter</a:t>
            </a:r>
          </a:p>
          <a:p>
            <a:pPr lvl="1"/>
            <a:r>
              <a:rPr lang="en-US" dirty="0">
                <a:latin typeface="Open Sans Light" panose="020B0306030504020204"/>
              </a:rPr>
              <a:t>Give everyone enough time to have a turn.</a:t>
            </a:r>
          </a:p>
          <a:p>
            <a:endParaRPr lang="x-none" dirty="0"/>
          </a:p>
        </p:txBody>
      </p:sp>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920274" y="459963"/>
            <a:ext cx="3353356" cy="344515"/>
          </a:xfrm>
        </p:spPr>
        <p:txBody>
          <a:bodyPr/>
          <a:lstStyle/>
          <a:p>
            <a:r>
              <a:rPr lang="en-US" dirty="0"/>
              <a:t>Breakout Group Activity</a:t>
            </a:r>
            <a:endParaRPr lang="x-none" dirty="0"/>
          </a:p>
        </p:txBody>
      </p:sp>
    </p:spTree>
    <p:extLst>
      <p:ext uri="{BB962C8B-B14F-4D97-AF65-F5344CB8AC3E}">
        <p14:creationId xmlns:p14="http://schemas.microsoft.com/office/powerpoint/2010/main" val="1232081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pPr eaLnBrk="1" hangingPunct="1"/>
            <a:r>
              <a:rPr lang="en-US" altLang="en-US" sz="3200" dirty="0">
                <a:latin typeface="Open Sans"/>
                <a:ea typeface="MS PGothic"/>
                <a:cs typeface="Open Sans Light"/>
              </a:rPr>
              <a:t>DSP Competency Sets 1996 - 2014</a:t>
            </a:r>
          </a:p>
        </p:txBody>
      </p:sp>
      <p:pic>
        <p:nvPicPr>
          <p:cNvPr id="1413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2174875"/>
            <a:ext cx="1191418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19975" y="6127750"/>
            <a:ext cx="4130675" cy="317500"/>
          </a:xfrm>
          <a:prstGeom prst="rect">
            <a:avLst/>
          </a:prstGeom>
          <a:noFill/>
        </p:spPr>
        <p:txBody>
          <a:bodyPr>
            <a:spAutoFit/>
          </a:bodyPr>
          <a:lstStyle/>
          <a:p>
            <a:pPr eaLnBrk="1" fontAlgn="auto" hangingPunct="1">
              <a:spcBef>
                <a:spcPts val="0"/>
              </a:spcBef>
              <a:spcAft>
                <a:spcPts val="0"/>
              </a:spcAft>
              <a:defRPr/>
            </a:pPr>
            <a:endParaRPr lang="en-US" sz="1467" dirty="0">
              <a:solidFill>
                <a:prstClr val="black"/>
              </a:solidFill>
              <a:latin typeface="Calibri"/>
            </a:endParaRPr>
          </a:p>
        </p:txBody>
      </p:sp>
      <p:sp>
        <p:nvSpPr>
          <p:cNvPr id="141317" name="Rectangle 3"/>
          <p:cNvSpPr>
            <a:spLocks noChangeArrowheads="1"/>
          </p:cNvSpPr>
          <p:nvPr/>
        </p:nvSpPr>
        <p:spPr bwMode="auto">
          <a:xfrm>
            <a:off x="317824" y="5553075"/>
            <a:ext cx="11556351"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solidFill>
                  <a:srgbClr val="3D3D3D"/>
                </a:solidFill>
              </a:rPr>
              <a:t>President’s Committee for People with Intellectual Disabilities (PCPID). 2017. </a:t>
            </a:r>
            <a:r>
              <a:rPr lang="en-US" altLang="en-US" sz="1400" dirty="0">
                <a:solidFill>
                  <a:srgbClr val="000000"/>
                </a:solidFill>
              </a:rPr>
              <a:t>America’s Direct Support Workforce Crisis: Effects on People with Intellectual Disabilities, Families, Communities and the U.S. Economy. Washington, D.C.: PCPID. </a:t>
            </a:r>
            <a:r>
              <a:rPr lang="en-US" altLang="en-US" sz="1400" dirty="0">
                <a:solidFill>
                  <a:srgbClr val="000000"/>
                </a:solidFill>
                <a:hlinkClick r:id="rId4" invalidUrl="https://acl.gov/sites/default/files/programs/2018-02/2017 PCPID Full Report_0.PDF"/>
              </a:rPr>
              <a:t>https://acl.gov/sites/default/files/programs/2018-02/2017%20PCPID%20Full%20Report_0.PDF</a:t>
            </a:r>
            <a:endParaRPr lang="en-US" altLang="en-US" sz="1400" dirty="0">
              <a:solidFill>
                <a:srgbClr val="000000"/>
              </a:solidFill>
            </a:endParaRPr>
          </a:p>
          <a:p>
            <a:pPr eaLnBrk="1" hangingPunct="1"/>
            <a:r>
              <a:rPr lang="en-US" altLang="en-US" sz="1000" dirty="0">
                <a:solidFill>
                  <a:srgbClr val="3D3D3D"/>
                </a:solidFill>
              </a:rPr>
              <a:t> </a:t>
            </a:r>
            <a:endParaRPr lang="en-US" altLang="en-US" sz="1000" dirty="0">
              <a:solidFill>
                <a:srgbClr val="000000"/>
              </a:solidFill>
            </a:endParaRPr>
          </a:p>
        </p:txBody>
      </p:sp>
    </p:spTree>
    <p:extLst>
      <p:ext uri="{BB962C8B-B14F-4D97-AF65-F5344CB8AC3E}">
        <p14:creationId xmlns:p14="http://schemas.microsoft.com/office/powerpoint/2010/main" val="4000872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eaLnBrk="1" hangingPunct="1"/>
            <a:r>
              <a:rPr lang="en-US" altLang="en-US" sz="3600">
                <a:latin typeface="Open Sans Light"/>
                <a:ea typeface="Open Sans"/>
                <a:cs typeface="Open Sans"/>
              </a:rPr>
              <a:t>NADSP Core Competency </a:t>
            </a:r>
          </a:p>
        </p:txBody>
      </p:sp>
      <p:sp>
        <p:nvSpPr>
          <p:cNvPr id="3" name="Content Placeholder 2"/>
          <p:cNvSpPr>
            <a:spLocks noGrp="1"/>
          </p:cNvSpPr>
          <p:nvPr>
            <p:ph idx="1"/>
          </p:nvPr>
        </p:nvSpPr>
        <p:spPr/>
        <p:txBody>
          <a:bodyPr/>
          <a:lstStyle/>
          <a:p>
            <a:endParaRPr lang="en-US"/>
          </a:p>
        </p:txBody>
      </p:sp>
      <p:pic>
        <p:nvPicPr>
          <p:cNvPr id="1433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763" y="1677988"/>
            <a:ext cx="11361737"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226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US" altLang="en-US" sz="3600">
                <a:latin typeface="Open Sans Light"/>
                <a:ea typeface="Open Sans Light"/>
                <a:cs typeface="Open Sans Light"/>
                <a:sym typeface="Arial" panose="020B0604020202020204" pitchFamily="34" charset="0"/>
              </a:rPr>
              <a:t>Developing the Interview Questions </a:t>
            </a:r>
            <a:endParaRPr lang="en-US" altLang="en-US" sz="3600">
              <a:latin typeface="Open Sans Light"/>
              <a:ea typeface="Open Sans Light"/>
              <a:cs typeface="Open Sans Ligh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31879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078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n-US" altLang="en-US" sz="3600">
                <a:latin typeface="Open Sans Light"/>
                <a:ea typeface="Open Sans Light"/>
                <a:cs typeface="Open Sans Light"/>
                <a:sym typeface="Arial" panose="020B0604020202020204" pitchFamily="34" charset="0"/>
              </a:rPr>
              <a:t>Developing the Interview Questions </a:t>
            </a:r>
            <a:endParaRPr lang="en-US" altLang="en-US" sz="3600">
              <a:latin typeface="Open Sans Light"/>
              <a:ea typeface="Open Sans Light"/>
              <a:cs typeface="Open Sans Ligh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72402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53328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5C9C0E-B633-0644-8A8E-701CB7FCB572}"/>
              </a:ext>
            </a:extLst>
          </p:cNvPr>
          <p:cNvSpPr/>
          <p:nvPr/>
        </p:nvSpPr>
        <p:spPr>
          <a:xfrm>
            <a:off x="1" y="1528998"/>
            <a:ext cx="12192000" cy="3057992"/>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Structured Behavioral Interviews for DSPs</a:t>
            </a:r>
            <a:br>
              <a:rPr lang="en-US" dirty="0"/>
            </a:br>
            <a:endParaRPr lang="en-US" dirty="0">
              <a:solidFill>
                <a:srgbClr val="FF0000"/>
              </a:solidFill>
            </a:endParaRPr>
          </a:p>
        </p:txBody>
      </p:sp>
      <p:pic>
        <p:nvPicPr>
          <p:cNvPr id="4" name="Picture 3">
            <a:extLst>
              <a:ext uri="{FF2B5EF4-FFF2-40B4-BE49-F238E27FC236}">
                <a16:creationId xmlns:a16="http://schemas.microsoft.com/office/drawing/2014/main" id="{944810A8-B38B-A349-8DB9-178B3BC3A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2570" y="1743701"/>
            <a:ext cx="3087709" cy="3999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6668F37-68D2-2748-95B1-E9D2EEB6B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67" y="1743701"/>
            <a:ext cx="3092826" cy="3999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5A1608F-35A3-1848-8F2F-37530885D4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4067" y="1734650"/>
            <a:ext cx="3104228" cy="4008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074" y="1690688"/>
            <a:ext cx="3207811" cy="4118846"/>
          </a:xfrm>
          <a:prstGeom prst="rect">
            <a:avLst/>
          </a:prstGeom>
        </p:spPr>
      </p:pic>
      <p:sp>
        <p:nvSpPr>
          <p:cNvPr id="5" name="Rectangle 4"/>
          <p:cNvSpPr/>
          <p:nvPr/>
        </p:nvSpPr>
        <p:spPr>
          <a:xfrm>
            <a:off x="205683" y="5862547"/>
            <a:ext cx="486133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eaLnBrk="1" fontAlgn="auto" hangingPunct="1">
              <a:spcAft>
                <a:spcPts val="0"/>
              </a:spcAft>
              <a:defRPr/>
            </a:pPr>
            <a:r>
              <a:rPr lang="en-US" sz="3600" dirty="0">
                <a:solidFill>
                  <a:schemeClr val="tx1"/>
                </a:solidFill>
                <a:hlinkClick r:id="rId7"/>
              </a:rPr>
              <a:t>Tenncare.ici.umn.edu</a:t>
            </a:r>
          </a:p>
        </p:txBody>
      </p:sp>
    </p:spTree>
    <p:extLst>
      <p:ext uri="{BB962C8B-B14F-4D97-AF65-F5344CB8AC3E}">
        <p14:creationId xmlns:p14="http://schemas.microsoft.com/office/powerpoint/2010/main" val="116773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4294967295"/>
            <p:extLst>
              <p:ext uri="{D42A27DB-BD31-4B8C-83A1-F6EECF244321}">
                <p14:modId xmlns:p14="http://schemas.microsoft.com/office/powerpoint/2010/main" val="731777004"/>
              </p:ext>
            </p:extLst>
          </p:nvPr>
        </p:nvGraphicFramePr>
        <p:xfrm>
          <a:off x="5939554" y="987228"/>
          <a:ext cx="6009685" cy="5104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5A1608F-35A3-1848-8F2F-37530885D4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142" y="639269"/>
            <a:ext cx="4621546" cy="5851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0908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marL="9525">
              <a:tabLst>
                <a:tab pos="3914299" algn="l"/>
              </a:tabLst>
            </a:pPr>
            <a:r>
              <a:rPr lang="en-US" spc="-4" dirty="0">
                <a:cs typeface="Calibri"/>
              </a:rPr>
              <a:t>S</a:t>
            </a:r>
            <a:r>
              <a:rPr lang="en-US" spc="-8" dirty="0">
                <a:cs typeface="Calibri"/>
              </a:rPr>
              <a:t>t</a:t>
            </a:r>
            <a:r>
              <a:rPr lang="en-US" spc="-15" dirty="0">
                <a:cs typeface="Calibri"/>
              </a:rPr>
              <a:t>r</a:t>
            </a:r>
            <a:r>
              <a:rPr lang="en-US" spc="-4" dirty="0">
                <a:cs typeface="Calibri"/>
              </a:rPr>
              <a:t>u</a:t>
            </a:r>
            <a:r>
              <a:rPr lang="en-US" dirty="0">
                <a:cs typeface="Calibri"/>
              </a:rPr>
              <a:t>c</a:t>
            </a:r>
            <a:r>
              <a:rPr lang="en-US" spc="-19" dirty="0">
                <a:cs typeface="Calibri"/>
              </a:rPr>
              <a:t>t</a:t>
            </a:r>
            <a:r>
              <a:rPr lang="en-US" spc="-4" dirty="0">
                <a:cs typeface="Calibri"/>
              </a:rPr>
              <a:t>ur</a:t>
            </a:r>
            <a:r>
              <a:rPr lang="en-US" spc="-19" dirty="0">
                <a:cs typeface="Calibri"/>
              </a:rPr>
              <a:t>e</a:t>
            </a:r>
            <a:r>
              <a:rPr lang="en-US" dirty="0">
                <a:cs typeface="Calibri"/>
              </a:rPr>
              <a:t>d</a:t>
            </a:r>
            <a:r>
              <a:rPr lang="en-US" spc="-8" dirty="0">
                <a:cs typeface="Calibri"/>
              </a:rPr>
              <a:t> </a:t>
            </a:r>
            <a:r>
              <a:rPr lang="en-US" spc="-15" dirty="0">
                <a:cs typeface="Calibri"/>
              </a:rPr>
              <a:t>B</a:t>
            </a:r>
            <a:r>
              <a:rPr lang="en-US" spc="-19" dirty="0">
                <a:cs typeface="Calibri"/>
              </a:rPr>
              <a:t>e</a:t>
            </a:r>
            <a:r>
              <a:rPr lang="en-US" spc="-4" dirty="0">
                <a:cs typeface="Calibri"/>
              </a:rPr>
              <a:t>h</a:t>
            </a:r>
            <a:r>
              <a:rPr lang="en-US" dirty="0">
                <a:cs typeface="Calibri"/>
              </a:rPr>
              <a:t>a</a:t>
            </a:r>
            <a:r>
              <a:rPr lang="en-US" spc="-4" dirty="0">
                <a:cs typeface="Calibri"/>
              </a:rPr>
              <a:t>vi</a:t>
            </a:r>
            <a:r>
              <a:rPr lang="en-US" dirty="0">
                <a:cs typeface="Calibri"/>
              </a:rPr>
              <a:t>o</a:t>
            </a:r>
            <a:r>
              <a:rPr lang="en-US" spc="-15" dirty="0">
                <a:cs typeface="Calibri"/>
              </a:rPr>
              <a:t>r</a:t>
            </a:r>
            <a:r>
              <a:rPr lang="en-US" dirty="0">
                <a:cs typeface="Calibri"/>
              </a:rPr>
              <a:t>al </a:t>
            </a:r>
            <a:r>
              <a:rPr lang="en-US" spc="4" dirty="0">
                <a:cs typeface="Calibri"/>
              </a:rPr>
              <a:t>I</a:t>
            </a:r>
            <a:r>
              <a:rPr lang="en-US" spc="-4" dirty="0">
                <a:cs typeface="Calibri"/>
              </a:rPr>
              <a:t>n</a:t>
            </a:r>
            <a:r>
              <a:rPr lang="en-US" spc="-19" dirty="0">
                <a:cs typeface="Calibri"/>
              </a:rPr>
              <a:t>terv</a:t>
            </a:r>
            <a:r>
              <a:rPr lang="en-US" dirty="0">
                <a:cs typeface="Calibri"/>
              </a:rPr>
              <a:t>i</a:t>
            </a:r>
            <a:r>
              <a:rPr lang="en-US" spc="-19" dirty="0">
                <a:cs typeface="Calibri"/>
              </a:rPr>
              <a:t>e</a:t>
            </a:r>
            <a:r>
              <a:rPr lang="en-US" spc="-23" dirty="0">
                <a:cs typeface="Calibri"/>
              </a:rPr>
              <a:t>w</a:t>
            </a:r>
            <a:r>
              <a:rPr lang="en-US" spc="4" dirty="0">
                <a:cs typeface="Calibri"/>
              </a:rPr>
              <a:t>s</a:t>
            </a:r>
            <a:endParaRPr lang="en-US" dirty="0">
              <a:cs typeface="Calibri"/>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9234123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3231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r>
              <a:rPr lang="en-US" altLang="en-US" dirty="0">
                <a:latin typeface="Open Sans Light"/>
                <a:ea typeface="Open Sans Light"/>
                <a:cs typeface="Open Sans Light"/>
              </a:rPr>
              <a:t>W</a:t>
            </a:r>
            <a:r>
              <a:rPr lang="x-none" altLang="en-US" dirty="0">
                <a:latin typeface="Open Sans Light"/>
                <a:ea typeface="Open Sans Light"/>
                <a:cs typeface="Open Sans Light"/>
              </a:rPr>
              <a:t>hat is your experience with</a:t>
            </a:r>
            <a:r>
              <a:rPr lang="en-US" altLang="en-US" dirty="0">
                <a:latin typeface="Open Sans Light"/>
                <a:ea typeface="Open Sans Light"/>
                <a:cs typeface="Open Sans Light"/>
              </a:rPr>
              <a:t> using the Job Analysis and Job Description in developing Interviews questions</a:t>
            </a:r>
            <a:r>
              <a:rPr lang="x-none" altLang="en-US" dirty="0">
                <a:latin typeface="Open Sans Light"/>
                <a:ea typeface="Open Sans Light"/>
                <a:cs typeface="Open Sans Light"/>
              </a:rPr>
              <a:t>? </a:t>
            </a:r>
          </a:p>
          <a:p>
            <a:r>
              <a:rPr lang="en-US" altLang="en-US" dirty="0">
                <a:latin typeface="Open Sans Light"/>
                <a:ea typeface="Open Sans Light"/>
                <a:cs typeface="Open Sans Light"/>
              </a:rPr>
              <a:t>If you haven’t used them to develop interview questions, what value to you think they can bring to the interview? </a:t>
            </a:r>
          </a:p>
          <a:p>
            <a:r>
              <a:rPr lang="en-US" altLang="en-US" dirty="0">
                <a:latin typeface="Open Sans Light"/>
                <a:ea typeface="Open Sans Light"/>
                <a:cs typeface="Open Sans Light"/>
              </a:rPr>
              <a:t>What is challenging about using them to develop interview questions? </a:t>
            </a:r>
            <a:endParaRPr lang="x-none" altLang="en-US" dirty="0">
              <a:latin typeface="Open Sans Light"/>
              <a:ea typeface="Open Sans Light"/>
              <a:cs typeface="Open Sans Light"/>
            </a:endParaRPr>
          </a:p>
          <a:p>
            <a:pPr marL="0" lvl="0" indent="0">
              <a:spcAft>
                <a:spcPts val="0"/>
              </a:spcAft>
              <a:buNone/>
            </a:pPr>
            <a:endParaRPr lang="en-US" dirty="0">
              <a:solidFill>
                <a:prstClr val="black"/>
              </a:solidFill>
            </a:endParaRPr>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fontScale="90000"/>
          </a:bodyPr>
          <a:lstStyle/>
          <a:p>
            <a:r>
              <a:rPr lang="en-US" sz="2400" b="1" dirty="0">
                <a:cs typeface="Calibri Light"/>
              </a:rPr>
              <a:t>Breakout Conversation </a:t>
            </a:r>
            <a:endParaRPr lang="en-US" sz="2400" b="1" dirty="0"/>
          </a:p>
        </p:txBody>
      </p:sp>
    </p:spTree>
    <p:extLst>
      <p:ext uri="{BB962C8B-B14F-4D97-AF65-F5344CB8AC3E}">
        <p14:creationId xmlns:p14="http://schemas.microsoft.com/office/powerpoint/2010/main" val="1471918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334128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7167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74"/>
          <p:cNvSpPr txBox="1">
            <a:spLocks noGrp="1"/>
          </p:cNvSpPr>
          <p:nvPr>
            <p:ph type="title"/>
          </p:nvPr>
        </p:nvSpPr>
        <p:spPr/>
        <p:txBody>
          <a:bodyPr/>
          <a:lstStyle/>
          <a:p>
            <a:r>
              <a:rPr lang="en-US">
                <a:sym typeface="Calibri"/>
              </a:rPr>
              <a:t>Realistic Job Previews (RJPs)</a:t>
            </a:r>
            <a:endParaRPr lang="en-US" dirty="0">
              <a:sym typeface="Calibri"/>
            </a:endParaRPr>
          </a:p>
        </p:txBody>
      </p:sp>
      <p:sp>
        <p:nvSpPr>
          <p:cNvPr id="1021" name="Google Shape;1021;p74"/>
          <p:cNvSpPr txBox="1">
            <a:spLocks noGrp="1"/>
          </p:cNvSpPr>
          <p:nvPr>
            <p:ph idx="1"/>
          </p:nvPr>
        </p:nvSpPr>
        <p:spPr>
          <a:xfrm>
            <a:off x="838200" y="1825625"/>
            <a:ext cx="6137787" cy="4351338"/>
          </a:xfrm>
        </p:spPr>
        <p:txBody>
          <a:bodyPr/>
          <a:lstStyle/>
          <a:p>
            <a:r>
              <a:rPr lang="en-US" dirty="0">
                <a:sym typeface="Calibri"/>
              </a:rPr>
              <a:t>Present non-distorted information to job applicants </a:t>
            </a:r>
            <a:endParaRPr lang="en-US" dirty="0"/>
          </a:p>
          <a:p>
            <a:r>
              <a:rPr lang="en-US" dirty="0">
                <a:sym typeface="Calibri"/>
              </a:rPr>
              <a:t>about the job </a:t>
            </a:r>
            <a:endParaRPr lang="en-US" dirty="0"/>
          </a:p>
          <a:p>
            <a:r>
              <a:rPr lang="en-US" dirty="0">
                <a:sym typeface="Calibri"/>
              </a:rPr>
              <a:t>and the organization / family / individual(s)</a:t>
            </a:r>
          </a:p>
          <a:p>
            <a:r>
              <a:rPr lang="en-US" dirty="0">
                <a:sym typeface="Calibri"/>
              </a:rPr>
              <a:t>from the perspective of existing DSPs</a:t>
            </a:r>
            <a:endParaRPr lang="en-US" dirty="0"/>
          </a:p>
          <a:p>
            <a:r>
              <a:rPr lang="en-US" dirty="0">
                <a:sym typeface="Calibri"/>
              </a:rPr>
              <a:t>before a job offer has been made</a:t>
            </a:r>
          </a:p>
          <a:p>
            <a:endParaRPr lang="en-US" dirty="0">
              <a:sym typeface="Calibri"/>
            </a:endParaRPr>
          </a:p>
          <a:p>
            <a:endParaRPr lang="en-US" dirty="0">
              <a:sym typeface="Calibri"/>
            </a:endParaRPr>
          </a:p>
        </p:txBody>
      </p:sp>
      <p:pic>
        <p:nvPicPr>
          <p:cNvPr id="1022" name="Google Shape;1022;p74"/>
          <p:cNvPicPr preferRelativeResize="0"/>
          <p:nvPr/>
        </p:nvPicPr>
        <p:blipFill rotWithShape="1">
          <a:blip r:embed="rId3">
            <a:alphaModFix/>
          </a:blip>
          <a:srcRect/>
          <a:stretch/>
        </p:blipFill>
        <p:spPr>
          <a:xfrm>
            <a:off x="7235088" y="1690688"/>
            <a:ext cx="3531388" cy="1973907"/>
          </a:xfrm>
          <a:prstGeom prst="rect">
            <a:avLst/>
          </a:prstGeom>
          <a:noFill/>
          <a:ln>
            <a:noFill/>
          </a:ln>
        </p:spPr>
      </p:pic>
      <p:pic>
        <p:nvPicPr>
          <p:cNvPr id="1023" name="Google Shape;1023;p74">
            <a:hlinkClick r:id="rId4"/>
          </p:cNvPr>
          <p:cNvPicPr preferRelativeResize="0"/>
          <p:nvPr/>
        </p:nvPicPr>
        <p:blipFill rotWithShape="1">
          <a:blip r:embed="rId5">
            <a:alphaModFix/>
          </a:blip>
          <a:srcRect/>
          <a:stretch/>
        </p:blipFill>
        <p:spPr>
          <a:xfrm>
            <a:off x="7221214" y="3853970"/>
            <a:ext cx="3545262" cy="1973288"/>
          </a:xfrm>
          <a:prstGeom prst="rect">
            <a:avLst/>
          </a:prstGeom>
          <a:noFill/>
          <a:ln>
            <a:noFill/>
          </a:ln>
        </p:spPr>
      </p:pic>
    </p:spTree>
    <p:extLst>
      <p:ext uri="{BB962C8B-B14F-4D97-AF65-F5344CB8AC3E}">
        <p14:creationId xmlns:p14="http://schemas.microsoft.com/office/powerpoint/2010/main" val="4267814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this session</a:t>
            </a:r>
          </a:p>
        </p:txBody>
      </p:sp>
      <p:sp>
        <p:nvSpPr>
          <p:cNvPr id="3" name="Content Placeholder 2"/>
          <p:cNvSpPr>
            <a:spLocks noGrp="1"/>
          </p:cNvSpPr>
          <p:nvPr>
            <p:ph idx="1"/>
          </p:nvPr>
        </p:nvSpPr>
        <p:spPr/>
        <p:txBody>
          <a:bodyPr vert="horz" lIns="91440" tIns="45720" rIns="91440" bIns="45720" rtlCol="0" anchor="t">
            <a:normAutofit/>
          </a:bodyPr>
          <a:lstStyle/>
          <a:p>
            <a:pPr>
              <a:buClrTx/>
            </a:pPr>
            <a:r>
              <a:rPr lang="en-US" sz="3600" dirty="0">
                <a:latin typeface="Open Sans Light" panose="020B0306030504020204"/>
                <a:ea typeface="+mn-ea"/>
                <a:cs typeface="Calibri" panose="020F0502020204030204"/>
              </a:rPr>
              <a:t>Learn about recruitment and selection strategies and tools available in the TN Workforce Toolkit.</a:t>
            </a:r>
          </a:p>
          <a:p>
            <a:pPr>
              <a:buClrTx/>
            </a:pPr>
            <a:r>
              <a:rPr lang="en-US" sz="3600" dirty="0">
                <a:solidFill>
                  <a:prstClr val="black"/>
                </a:solidFill>
                <a:latin typeface="Open Sans Light" panose="020B0306030504020204"/>
                <a:ea typeface="+mn-ea"/>
                <a:cs typeface="Calibri" panose="020F0502020204030204"/>
              </a:rPr>
              <a:t>Learn about components of recruitment and selection strategies and tools.</a:t>
            </a:r>
          </a:p>
          <a:p>
            <a:pPr>
              <a:buClrTx/>
            </a:pPr>
            <a:r>
              <a:rPr lang="en-US" sz="3600" dirty="0">
                <a:latin typeface="Open Sans Light" panose="020B0306030504020204"/>
                <a:ea typeface="+mn-ea"/>
                <a:cs typeface="Calibri" panose="020F0502020204030204"/>
              </a:rPr>
              <a:t>Begin to think about which recruitment and selection strategies would address your organization's specific workforce challenges.</a:t>
            </a:r>
            <a:endParaRPr lang="en-US" dirty="0">
              <a:latin typeface="Open Sans Light" panose="020B0306030504020204"/>
              <a:ea typeface="+mn-ea"/>
              <a:cs typeface="Calibri" panose="020F0502020204030204"/>
            </a:endParaRPr>
          </a:p>
        </p:txBody>
      </p:sp>
    </p:spTree>
    <p:extLst>
      <p:ext uri="{BB962C8B-B14F-4D97-AF65-F5344CB8AC3E}">
        <p14:creationId xmlns:p14="http://schemas.microsoft.com/office/powerpoint/2010/main" val="15206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Google Shape;1029;p75"/>
          <p:cNvSpPr>
            <a:spLocks noGrp="1"/>
          </p:cNvSpPr>
          <p:nvPr>
            <p:ph type="title"/>
          </p:nvPr>
        </p:nvSpPr>
        <p:spPr/>
        <p:txBody>
          <a:bodyPr lIns="91425" tIns="45700" rIns="91425" bIns="45700"/>
          <a:lstStyle/>
          <a:p>
            <a:pPr eaLnBrk="1" hangingPunct="1">
              <a:lnSpc>
                <a:spcPct val="100000"/>
              </a:lnSpc>
              <a:buClr>
                <a:srgbClr val="0F3F59"/>
              </a:buClr>
              <a:buSzPts val="800"/>
              <a:defRPr/>
            </a:pPr>
            <a:r>
              <a:rPr lang="en-US" altLang="en-US" sz="3600" dirty="0">
                <a:solidFill>
                  <a:schemeClr val="tx1">
                    <a:lumMod val="65000"/>
                    <a:lumOff val="35000"/>
                  </a:schemeClr>
                </a:solidFill>
                <a:latin typeface="Open Sans Light" panose="020B0306030504020204"/>
                <a:ea typeface="Open Sans Light" panose="020B0306030504020204"/>
                <a:cs typeface="Calibri" panose="020F0502020204030204" pitchFamily="34" charset="0"/>
                <a:sym typeface="Calibri" panose="020F0502020204030204" pitchFamily="34" charset="0"/>
              </a:rPr>
              <a:t>Characteristics of Effective RJP’s</a:t>
            </a:r>
            <a:endParaRPr lang="en-US" altLang="en-US" sz="3600" dirty="0">
              <a:solidFill>
                <a:schemeClr val="tx1">
                  <a:lumMod val="65000"/>
                  <a:lumOff val="35000"/>
                </a:schemeClr>
              </a:solidFill>
              <a:latin typeface="Open Sans Light"/>
              <a:ea typeface="Open Sans Light"/>
              <a:cs typeface="Open Sans Light"/>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54971917"/>
              </p:ext>
            </p:extLst>
          </p:nvPr>
        </p:nvGraphicFramePr>
        <p:xfrm>
          <a:off x="1612640" y="1522737"/>
          <a:ext cx="9201539" cy="473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2010425"/>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sz="3600" spc="-19" dirty="0">
                <a:latin typeface="Open Sans Light" panose="020B0306030504020204"/>
                <a:cs typeface="Calibri"/>
              </a:rPr>
              <a:t>Re</a:t>
            </a:r>
            <a:r>
              <a:rPr lang="en-US" sz="3600" spc="-15" dirty="0">
                <a:latin typeface="Open Sans Light" panose="020B0306030504020204"/>
                <a:cs typeface="Calibri"/>
              </a:rPr>
              <a:t>a</a:t>
            </a:r>
            <a:r>
              <a:rPr lang="en-US" sz="3600" dirty="0">
                <a:latin typeface="Open Sans Light" panose="020B0306030504020204"/>
                <a:cs typeface="Calibri"/>
              </a:rPr>
              <a:t>li</a:t>
            </a:r>
            <a:r>
              <a:rPr lang="en-US" sz="3600" spc="4" dirty="0">
                <a:latin typeface="Open Sans Light" panose="020B0306030504020204"/>
                <a:cs typeface="Calibri"/>
              </a:rPr>
              <a:t>s</a:t>
            </a:r>
            <a:r>
              <a:rPr lang="en-US" sz="3600" spc="-4" dirty="0">
                <a:latin typeface="Open Sans Light" panose="020B0306030504020204"/>
                <a:cs typeface="Calibri"/>
              </a:rPr>
              <a:t>t</a:t>
            </a:r>
            <a:r>
              <a:rPr lang="en-US" sz="3600" dirty="0">
                <a:latin typeface="Open Sans Light" panose="020B0306030504020204"/>
                <a:cs typeface="Calibri"/>
              </a:rPr>
              <a:t>i</a:t>
            </a:r>
            <a:r>
              <a:rPr lang="en-US" sz="3600" spc="-15" dirty="0">
                <a:latin typeface="Open Sans Light" panose="020B0306030504020204"/>
                <a:cs typeface="Calibri"/>
              </a:rPr>
              <a:t>c</a:t>
            </a:r>
            <a:r>
              <a:rPr lang="en-US" sz="3600" dirty="0">
                <a:latin typeface="Open Sans Light" panose="020B0306030504020204"/>
                <a:cs typeface="Calibri"/>
              </a:rPr>
              <a:t> </a:t>
            </a:r>
            <a:r>
              <a:rPr lang="en-US" sz="3600" spc="-11" dirty="0">
                <a:latin typeface="Open Sans Light" panose="020B0306030504020204"/>
                <a:cs typeface="Calibri"/>
              </a:rPr>
              <a:t>J</a:t>
            </a:r>
            <a:r>
              <a:rPr lang="en-US" sz="3600" dirty="0">
                <a:latin typeface="Open Sans Light" panose="020B0306030504020204"/>
                <a:cs typeface="Calibri"/>
              </a:rPr>
              <a:t>ob</a:t>
            </a:r>
            <a:r>
              <a:rPr lang="en-US" sz="3600" spc="-4" dirty="0">
                <a:latin typeface="Open Sans Light" panose="020B0306030504020204"/>
                <a:cs typeface="Calibri"/>
              </a:rPr>
              <a:t> </a:t>
            </a:r>
            <a:r>
              <a:rPr lang="en-US" sz="3600" spc="-15" dirty="0">
                <a:latin typeface="Open Sans Light" panose="020B0306030504020204"/>
                <a:cs typeface="Calibri"/>
              </a:rPr>
              <a:t>P</a:t>
            </a:r>
            <a:r>
              <a:rPr lang="en-US" sz="3600" spc="-19" dirty="0">
                <a:latin typeface="Open Sans Light" panose="020B0306030504020204"/>
                <a:cs typeface="Calibri"/>
              </a:rPr>
              <a:t>re</a:t>
            </a:r>
            <a:r>
              <a:rPr lang="en-US" sz="3600" spc="-15" dirty="0">
                <a:latin typeface="Open Sans Light" panose="020B0306030504020204"/>
                <a:cs typeface="Calibri"/>
              </a:rPr>
              <a:t>v</a:t>
            </a:r>
            <a:r>
              <a:rPr lang="en-US" sz="3600" dirty="0">
                <a:latin typeface="Open Sans Light" panose="020B0306030504020204"/>
                <a:cs typeface="Calibri"/>
              </a:rPr>
              <a:t>i</a:t>
            </a:r>
            <a:r>
              <a:rPr lang="en-US" sz="3600" spc="-19" dirty="0">
                <a:latin typeface="Open Sans Light" panose="020B0306030504020204"/>
                <a:cs typeface="Calibri"/>
              </a:rPr>
              <a:t>e</a:t>
            </a:r>
            <a:r>
              <a:rPr lang="en-US" sz="3600" spc="-23" dirty="0">
                <a:latin typeface="Open Sans Light" panose="020B0306030504020204"/>
                <a:cs typeface="Calibri"/>
              </a:rPr>
              <a:t>w</a:t>
            </a:r>
            <a:r>
              <a:rPr lang="en-US" sz="3600" dirty="0">
                <a:latin typeface="Open Sans Light" panose="020B0306030504020204"/>
                <a:cs typeface="Calibri"/>
              </a:rPr>
              <a:t>s</a:t>
            </a:r>
            <a:endParaRPr lang="en-US" sz="3600" dirty="0">
              <a:latin typeface="Open Sans Light" panose="020B0306030504020204"/>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03113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30643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838200" y="391110"/>
            <a:ext cx="10515600" cy="1325563"/>
          </a:xfrm>
        </p:spPr>
        <p:txBody>
          <a:bodyPr/>
          <a:lstStyle/>
          <a:p>
            <a:pPr eaLnBrk="1" hangingPunct="1"/>
            <a:r>
              <a:rPr lang="en-US" altLang="en-US" sz="3600">
                <a:latin typeface="Open Sans Light"/>
                <a:ea typeface="Open Sans Light"/>
                <a:cs typeface="Open Sans Light"/>
              </a:rPr>
              <a:t>Realistic Job Previews Affect Retention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893185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906098" y="6285915"/>
            <a:ext cx="8561226" cy="364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lvl="1" algn="r" eaLnBrk="1" fontAlgn="auto" hangingPunct="1">
              <a:spcBef>
                <a:spcPts val="0"/>
              </a:spcBef>
              <a:spcAft>
                <a:spcPts val="0"/>
              </a:spcAft>
              <a:defRPr/>
            </a:pPr>
            <a:r>
              <a:rPr lang="en-US" sz="1400" dirty="0">
                <a:solidFill>
                  <a:schemeClr val="tx1"/>
                </a:solidFill>
                <a:latin typeface="Open Sans" charset="0"/>
                <a:ea typeface="Open Sans" charset="0"/>
                <a:cs typeface="Open Sans" charset="0"/>
              </a:rPr>
              <a:t>McEvoy &amp; Cascio 1985; Premack &amp; Wanous, 1985</a:t>
            </a:r>
          </a:p>
        </p:txBody>
      </p:sp>
    </p:spTree>
    <p:extLst>
      <p:ext uri="{BB962C8B-B14F-4D97-AF65-F5344CB8AC3E}">
        <p14:creationId xmlns:p14="http://schemas.microsoft.com/office/powerpoint/2010/main" val="19423547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Google Shape;1020;p74"/>
          <p:cNvSpPr>
            <a:spLocks noGrp="1"/>
          </p:cNvSpPr>
          <p:nvPr>
            <p:ph type="title"/>
          </p:nvPr>
        </p:nvSpPr>
        <p:spPr>
          <a:xfrm>
            <a:off x="495300" y="315913"/>
            <a:ext cx="10972800" cy="1143000"/>
          </a:xfrm>
        </p:spPr>
        <p:txBody>
          <a:bodyPr lIns="51427" tIns="25706" rIns="51427" bIns="25706" anchor="ctr"/>
          <a:lstStyle/>
          <a:p>
            <a:pPr eaLnBrk="1" hangingPunct="1">
              <a:buClr>
                <a:srgbClr val="0F3F59"/>
              </a:buClr>
              <a:buSzPts val="3200"/>
            </a:pPr>
            <a:r>
              <a:rPr lang="en-US" altLang="en-US" sz="3600">
                <a:solidFill>
                  <a:schemeClr val="tx1"/>
                </a:solidFill>
                <a:latin typeface="Open Sans Light"/>
                <a:ea typeface="Open Sans Light"/>
                <a:cs typeface="Calibri" panose="020F0502020204030204" pitchFamily="34" charset="0"/>
                <a:sym typeface="Calibri" panose="020F0502020204030204" pitchFamily="34" charset="0"/>
              </a:rPr>
              <a:t>Example of a Realistic Job Previews (RJPs)</a:t>
            </a:r>
          </a:p>
        </p:txBody>
      </p:sp>
      <p:sp>
        <p:nvSpPr>
          <p:cNvPr id="172035" name="Content Placeholder 3"/>
          <p:cNvSpPr>
            <a:spLocks noGrp="1"/>
          </p:cNvSpPr>
          <p:nvPr>
            <p:ph sz="quarter" idx="13"/>
          </p:nvPr>
        </p:nvSpPr>
        <p:spPr>
          <a:xfrm>
            <a:off x="495300" y="1458912"/>
            <a:ext cx="5308341" cy="3374345"/>
          </a:xfrm>
        </p:spPr>
        <p:txBody>
          <a:bodyPr/>
          <a:lstStyle/>
          <a:p>
            <a:pPr marL="0" indent="0" eaLnBrk="1" hangingPunct="1">
              <a:buFont typeface="Arial" panose="020B0604020202020204" pitchFamily="34" charset="0"/>
              <a:buNone/>
            </a:pPr>
            <a:r>
              <a:rPr lang="en-US" altLang="en-US" sz="1600" dirty="0">
                <a:latin typeface="Open Sans" charset="0"/>
                <a:ea typeface="Open Sans" charset="0"/>
                <a:cs typeface="Open Sans" charset="0"/>
              </a:rPr>
              <a:t>Link to access: </a:t>
            </a:r>
          </a:p>
          <a:p>
            <a:pPr marL="0" indent="0" eaLnBrk="1" hangingPunct="1">
              <a:buFont typeface="Arial" panose="020B0604020202020204" pitchFamily="34" charset="0"/>
              <a:buNone/>
            </a:pPr>
            <a:r>
              <a:rPr lang="en-US" altLang="en-US" sz="1600" dirty="0">
                <a:latin typeface="Open Sans" charset="0"/>
                <a:ea typeface="Open Sans" charset="0"/>
                <a:cs typeface="Open Sans" charset="0"/>
                <a:sym typeface="Calibri" panose="020F0502020204030204" pitchFamily="34" charset="0"/>
                <a:hlinkClick r:id="rId3"/>
              </a:rPr>
              <a:t>ANCOR Realistic Job Preview</a:t>
            </a:r>
            <a:endParaRPr lang="en-US" altLang="en-US" sz="1600" dirty="0">
              <a:latin typeface="Open Sans" charset="0"/>
              <a:ea typeface="Open Sans" charset="0"/>
              <a:cs typeface="Open Sans" charset="0"/>
              <a:sym typeface="Calibri" panose="020F0502020204030204" pitchFamily="34" charset="0"/>
            </a:endParaRPr>
          </a:p>
          <a:p>
            <a:pPr marL="0" indent="0" eaLnBrk="1" hangingPunct="1">
              <a:buNone/>
            </a:pPr>
            <a:r>
              <a:rPr lang="en-US" sz="1600" dirty="0">
                <a:latin typeface="Open Sans" charset="0"/>
                <a:ea typeface="Open Sans" charset="0"/>
                <a:cs typeface="Open Sans" charset="0"/>
                <a:hlinkClick r:id="rId3"/>
              </a:rPr>
              <a:t>https://www.ancor.org/toolkit/employers/realistic-job-preview</a:t>
            </a:r>
            <a:endParaRPr lang="en-US" sz="1600" dirty="0">
              <a:solidFill>
                <a:schemeClr val="dk1"/>
              </a:solidFill>
              <a:latin typeface="Open Sans" charset="0"/>
              <a:ea typeface="Open Sans" charset="0"/>
              <a:cs typeface="Open Sans" charset="0"/>
              <a:sym typeface="Calibri"/>
            </a:endParaRPr>
          </a:p>
          <a:p>
            <a:pPr marL="0" indent="0" eaLnBrk="1" hangingPunct="1">
              <a:buNone/>
            </a:pPr>
            <a:endParaRPr lang="en-US" sz="1600" dirty="0">
              <a:solidFill>
                <a:schemeClr val="dk1"/>
              </a:solidFill>
              <a:latin typeface="Open Sans" charset="0"/>
              <a:ea typeface="Open Sans" charset="0"/>
              <a:cs typeface="Open Sans" charset="0"/>
              <a:sym typeface="Calibri"/>
            </a:endParaRPr>
          </a:p>
          <a:p>
            <a:pPr marL="0" indent="0" eaLnBrk="1" hangingPunct="1">
              <a:buNone/>
            </a:pPr>
            <a:r>
              <a:rPr lang="en-US" sz="1600" dirty="0">
                <a:solidFill>
                  <a:schemeClr val="dk1"/>
                </a:solidFill>
                <a:latin typeface="Open Sans" charset="0"/>
                <a:ea typeface="Open Sans" charset="0"/>
                <a:cs typeface="Open Sans" charset="0"/>
                <a:sym typeface="Calibri"/>
              </a:rPr>
              <a:t>For TennCare Providers – full length RJP sample</a:t>
            </a:r>
          </a:p>
          <a:p>
            <a:pPr marL="0" indent="0">
              <a:buNone/>
            </a:pPr>
            <a:r>
              <a:rPr lang="en-US" sz="1600" dirty="0">
                <a:latin typeface="Open Sans" charset="0"/>
                <a:ea typeface="Open Sans" charset="0"/>
                <a:cs typeface="Open Sans" charset="0"/>
                <a:hlinkClick r:id="rId4"/>
              </a:rPr>
              <a:t>https://vimeo.com/382624388</a:t>
            </a:r>
            <a:endParaRPr lang="en-US" sz="1600" dirty="0">
              <a:latin typeface="Open Sans" charset="0"/>
              <a:ea typeface="Open Sans" charset="0"/>
              <a:cs typeface="Open Sans" charset="0"/>
            </a:endParaRPr>
          </a:p>
          <a:p>
            <a:pPr marL="0" indent="0">
              <a:buNone/>
            </a:pPr>
            <a:r>
              <a:rPr lang="en-US" sz="1600" dirty="0">
                <a:solidFill>
                  <a:schemeClr val="dk1"/>
                </a:solidFill>
                <a:latin typeface="Open Sans" charset="0"/>
                <a:ea typeface="Open Sans" charset="0"/>
                <a:cs typeface="Open Sans" charset="0"/>
                <a:sym typeface="Calibri"/>
              </a:rPr>
              <a:t>Password: </a:t>
            </a:r>
            <a:r>
              <a:rPr lang="en-US" sz="1600" dirty="0">
                <a:latin typeface="Open Sans" charset="0"/>
                <a:ea typeface="Open Sans" charset="0"/>
                <a:cs typeface="Open Sans" charset="0"/>
              </a:rPr>
              <a:t>RJP/ICI#11-20</a:t>
            </a:r>
            <a:endParaRPr lang="en-US" sz="1600" dirty="0">
              <a:solidFill>
                <a:schemeClr val="dk1"/>
              </a:solidFill>
              <a:latin typeface="Open Sans" charset="0"/>
              <a:ea typeface="Open Sans" charset="0"/>
              <a:cs typeface="Open Sans" charset="0"/>
              <a:sym typeface="Calibri"/>
            </a:endParaRPr>
          </a:p>
          <a:p>
            <a:pPr marL="0" indent="0" eaLnBrk="1" hangingPunct="1">
              <a:buFont typeface="Arial" panose="020B0604020202020204" pitchFamily="34" charset="0"/>
              <a:buNone/>
            </a:pPr>
            <a:endParaRPr lang="en-US" altLang="en-US" sz="2800" dirty="0">
              <a:latin typeface="Calibri" panose="020F0502020204030204" pitchFamily="34" charset="0"/>
              <a:ea typeface="Open Sans Light"/>
              <a:cs typeface="Calibri" panose="020F0502020204030204" pitchFamily="34" charset="0"/>
              <a:sym typeface="Calibri" panose="020F0502020204030204" pitchFamily="34" charset="0"/>
            </a:endParaRPr>
          </a:p>
        </p:txBody>
      </p:sp>
      <p:pic>
        <p:nvPicPr>
          <p:cNvPr id="172036" name="Google Shape;1023;p74">
            <a:hlinkClick r:id="rId5"/>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201" y="1458912"/>
            <a:ext cx="553085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96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details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545801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5431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p:txBody>
          <a:bodyPr/>
          <a:lstStyle/>
          <a:p>
            <a:r>
              <a:rPr lang="en-US" dirty="0"/>
              <a:t>What are the Challenges? </a:t>
            </a:r>
            <a:endParaRPr lang="x-none" dirty="0"/>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type="body" idx="1"/>
          </p:nvPr>
        </p:nvSpPr>
        <p:spPr/>
        <p:txBody>
          <a:bodyPr/>
          <a:lstStyle/>
          <a:p>
            <a:pPr>
              <a:lnSpc>
                <a:spcPct val="120000"/>
              </a:lnSpc>
            </a:pPr>
            <a:r>
              <a:rPr lang="en-US" dirty="0"/>
              <a:t>Step 4: Identify barriers to implementation</a:t>
            </a:r>
          </a:p>
          <a:p>
            <a:pPr>
              <a:lnSpc>
                <a:spcPct val="100000"/>
              </a:lnSpc>
            </a:pPr>
            <a:r>
              <a:rPr lang="en-US" dirty="0"/>
              <a:t>Step 5: Identify support for the strategy</a:t>
            </a:r>
          </a:p>
          <a:p>
            <a:endParaRPr lang="x-none" dirty="0"/>
          </a:p>
        </p:txBody>
      </p:sp>
    </p:spTree>
    <p:extLst>
      <p:ext uri="{BB962C8B-B14F-4D97-AF65-F5344CB8AC3E}">
        <p14:creationId xmlns:p14="http://schemas.microsoft.com/office/powerpoint/2010/main" val="1278864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D8EA-6668-3048-BC13-15B939799DC4}"/>
              </a:ext>
            </a:extLst>
          </p:cNvPr>
          <p:cNvSpPr>
            <a:spLocks noGrp="1"/>
          </p:cNvSpPr>
          <p:nvPr>
            <p:ph type="title"/>
          </p:nvPr>
        </p:nvSpPr>
        <p:spPr/>
        <p:txBody>
          <a:bodyPr/>
          <a:lstStyle/>
          <a:p>
            <a:r>
              <a:rPr lang="en-US" dirty="0"/>
              <a:t>Connecting challenges, data, and information to strategies</a:t>
            </a:r>
          </a:p>
        </p:txBody>
      </p:sp>
      <p:sp>
        <p:nvSpPr>
          <p:cNvPr id="5" name="Text Placeholder 4">
            <a:extLst>
              <a:ext uri="{FF2B5EF4-FFF2-40B4-BE49-F238E27FC236}">
                <a16:creationId xmlns:a16="http://schemas.microsoft.com/office/drawing/2014/main" id="{3C685781-C4A0-1849-A216-8A09427DB156}"/>
              </a:ext>
            </a:extLst>
          </p:cNvPr>
          <p:cNvSpPr>
            <a:spLocks noGrp="1"/>
          </p:cNvSpPr>
          <p:nvPr>
            <p:ph type="body" idx="1"/>
          </p:nvPr>
        </p:nvSpPr>
        <p:spPr/>
        <p:txBody>
          <a:bodyPr vert="horz" lIns="91440" tIns="45720" rIns="91440" bIns="45720" rtlCol="0" anchor="t">
            <a:normAutofit/>
          </a:bodyPr>
          <a:lstStyle/>
          <a:p>
            <a:r>
              <a:rPr lang="x-none">
                <a:latin typeface="Open Sans Light"/>
              </a:rPr>
              <a:t>Step 6 – Set goals, measure progress, a</a:t>
            </a:r>
            <a:r>
              <a:rPr lang="en-US" dirty="0" err="1">
                <a:latin typeface="Open Sans Light"/>
              </a:rPr>
              <a:t>nd</a:t>
            </a:r>
            <a:r>
              <a:rPr lang="x-none">
                <a:latin typeface="Open Sans Light"/>
              </a:rPr>
              <a:t> establish a time frame</a:t>
            </a:r>
          </a:p>
        </p:txBody>
      </p:sp>
    </p:spTree>
    <p:extLst>
      <p:ext uri="{BB962C8B-B14F-4D97-AF65-F5344CB8AC3E}">
        <p14:creationId xmlns:p14="http://schemas.microsoft.com/office/powerpoint/2010/main" val="6773848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Open Sans Light" panose="020B0306030504020204"/>
              </a:rPr>
              <a:t>Connecting selection strategies with your data</a:t>
            </a:r>
          </a:p>
        </p:txBody>
      </p:sp>
      <p:pic>
        <p:nvPicPr>
          <p:cNvPr id="4" name="Content Placeholder 3" descr="An infographic that has a line of people. 44% of those people are colored in representing the average turnover rate for DSPs. There is also a stacked bar showing 40% of DSPs left in fewer than 6 months, 21% left between 6 &amp; 12 months, and 39% left after 12 months. ">
            <a:extLst>
              <a:ext uri="{FF2B5EF4-FFF2-40B4-BE49-F238E27FC236}">
                <a16:creationId xmlns:a16="http://schemas.microsoft.com/office/drawing/2014/main" id="{D2DE2E08-74DE-BF48-9C43-B5DFAD558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74" y="1448475"/>
            <a:ext cx="10647430" cy="4677195"/>
          </a:xfrm>
          <a:prstGeom prst="rect">
            <a:avLst/>
          </a:prstGeom>
        </p:spPr>
      </p:pic>
      <p:sp>
        <p:nvSpPr>
          <p:cNvPr id="7" name="Donut 6">
            <a:extLst>
              <a:ext uri="{FF2B5EF4-FFF2-40B4-BE49-F238E27FC236}">
                <a16:creationId xmlns:a16="http://schemas.microsoft.com/office/drawing/2014/main" id="{0ABB1F2D-09BC-7940-89E2-F3D685BBEBC5}"/>
              </a:ext>
            </a:extLst>
          </p:cNvPr>
          <p:cNvSpPr/>
          <p:nvPr/>
        </p:nvSpPr>
        <p:spPr>
          <a:xfrm>
            <a:off x="1464658" y="4798577"/>
            <a:ext cx="3795165" cy="1529395"/>
          </a:xfrm>
          <a:prstGeom prst="donut">
            <a:avLst>
              <a:gd name="adj" fmla="val 606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4014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511B-B28D-D240-A42A-C03C70F3AE57}"/>
              </a:ext>
            </a:extLst>
          </p:cNvPr>
          <p:cNvSpPr>
            <a:spLocks noGrp="1"/>
          </p:cNvSpPr>
          <p:nvPr>
            <p:ph type="title"/>
          </p:nvPr>
        </p:nvSpPr>
        <p:spPr/>
        <p:txBody>
          <a:bodyPr>
            <a:normAutofit/>
          </a:bodyPr>
          <a:lstStyle/>
          <a:p>
            <a:r>
              <a:rPr lang="en-US" sz="4000" dirty="0"/>
              <a:t>Self-Assessment Workbook</a:t>
            </a:r>
            <a:br>
              <a:rPr lang="en-US" sz="4000" dirty="0"/>
            </a:br>
            <a:r>
              <a:rPr lang="en-US" sz="2000" dirty="0">
                <a:solidFill>
                  <a:prstClr val="black"/>
                </a:solidFill>
              </a:rPr>
              <a:t>Matrix - workbook page 21</a:t>
            </a:r>
            <a:endParaRPr lang="x-none"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74301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F88EC60-A5A4-3E4D-985B-8D5E2D1511D2}"/>
              </a:ext>
            </a:extLst>
          </p:cNvPr>
          <p:cNvSpPr txBox="1"/>
          <p:nvPr/>
        </p:nvSpPr>
        <p:spPr>
          <a:xfrm>
            <a:off x="9073753" y="6236209"/>
            <a:ext cx="2590517" cy="369332"/>
          </a:xfrm>
          <a:prstGeom prst="rect">
            <a:avLst/>
          </a:prstGeom>
          <a:solidFill>
            <a:schemeClr val="accent1">
              <a:lumMod val="20000"/>
              <a:lumOff val="80000"/>
            </a:schemeClr>
          </a:solidFill>
          <a:ln>
            <a:solidFill>
              <a:schemeClr val="tx1"/>
            </a:solidFill>
          </a:ln>
        </p:spPr>
        <p:txBody>
          <a:bodyPr wrap="none" rtlCol="0">
            <a:spAutoFit/>
          </a:bodyPr>
          <a:lstStyle/>
          <a:p>
            <a:r>
              <a:rPr lang="x-none" dirty="0">
                <a:solidFill>
                  <a:schemeClr val="accent1">
                    <a:lumMod val="50000"/>
                  </a:schemeClr>
                </a:solidFill>
              </a:rPr>
              <a:t>Step 1 Identify and assess</a:t>
            </a:r>
          </a:p>
        </p:txBody>
      </p:sp>
    </p:spTree>
    <p:extLst>
      <p:ext uri="{BB962C8B-B14F-4D97-AF65-F5344CB8AC3E}">
        <p14:creationId xmlns:p14="http://schemas.microsoft.com/office/powerpoint/2010/main" val="2602123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normAutofit/>
          </a:bodyPr>
          <a:lstStyle/>
          <a:p>
            <a:pPr eaLnBrk="1" hangingPunct="1"/>
            <a:r>
              <a:rPr lang="en-US" altLang="en-US" sz="3600" dirty="0">
                <a:latin typeface="Open Sans Light"/>
                <a:ea typeface="Open Sans Light"/>
                <a:cs typeface="Open Sans Light"/>
              </a:rPr>
              <a:t>Match the Strategy to the Challenge </a:t>
            </a:r>
            <a:endParaRPr lang="x-none" altLang="en-US" sz="3600" dirty="0">
              <a:solidFill>
                <a:srgbClr val="FF0000"/>
              </a:solidFill>
              <a:latin typeface="Open Sans Light"/>
              <a:ea typeface="Open Sans Light"/>
              <a:cs typeface="Open Sans Light"/>
            </a:endParaRPr>
          </a:p>
        </p:txBody>
      </p:sp>
      <p:sp>
        <p:nvSpPr>
          <p:cNvPr id="157699" name="Content Placeholder 2"/>
          <p:cNvSpPr>
            <a:spLocks noGrp="1"/>
          </p:cNvSpPr>
          <p:nvPr>
            <p:ph sz="half" idx="1"/>
          </p:nvPr>
        </p:nvSpPr>
        <p:spPr>
          <a:xfrm>
            <a:off x="914400" y="1690688"/>
            <a:ext cx="5181600" cy="3854450"/>
          </a:xfrm>
        </p:spPr>
        <p:txBody>
          <a:bodyPr/>
          <a:lstStyle/>
          <a:p>
            <a:pPr marL="114300" lvl="1" indent="0" eaLnBrk="1" hangingPunct="1">
              <a:buFont typeface="Arial" panose="020B0604020202020204" pitchFamily="34" charset="0"/>
              <a:buNone/>
              <a:defRPr/>
            </a:pPr>
            <a:r>
              <a:rPr lang="en-US" altLang="en-US" dirty="0">
                <a:latin typeface="Open Sans Light"/>
                <a:ea typeface="Open Sans Light"/>
                <a:cs typeface="Open Sans Light"/>
              </a:rPr>
              <a:t>Challenge: </a:t>
            </a:r>
          </a:p>
          <a:p>
            <a:pPr marL="114300" lvl="1" indent="0" eaLnBrk="1" hangingPunct="1">
              <a:buFont typeface="Arial" panose="020B0604020202020204" pitchFamily="34" charset="0"/>
              <a:buNone/>
              <a:defRPr/>
            </a:pPr>
            <a:r>
              <a:rPr lang="en-US" altLang="en-US" dirty="0">
                <a:latin typeface="Open Sans Light"/>
                <a:ea typeface="Open Sans Light"/>
                <a:cs typeface="Open Sans Light"/>
              </a:rPr>
              <a:t>Turnover rate is high</a:t>
            </a:r>
          </a:p>
          <a:p>
            <a:pPr marL="114300" lvl="1" indent="0" eaLnBrk="1" hangingPunct="1">
              <a:buFont typeface="Arial" panose="020B0604020202020204" pitchFamily="34" charset="0"/>
              <a:buNone/>
              <a:defRPr/>
            </a:pPr>
            <a:endParaRPr lang="en-US" altLang="en-US" dirty="0">
              <a:latin typeface="Open Sans Light"/>
              <a:ea typeface="Open Sans Light"/>
              <a:cs typeface="Open Sans Light"/>
            </a:endParaRPr>
          </a:p>
          <a:p>
            <a:pPr marL="169863" lvl="1" indent="0" eaLnBrk="1" hangingPunct="1">
              <a:buFont typeface="Arial" panose="020B0604020202020204" pitchFamily="34" charset="0"/>
              <a:buNone/>
              <a:defRPr/>
            </a:pPr>
            <a:r>
              <a:rPr lang="en-US" altLang="en-US" dirty="0">
                <a:latin typeface="Open Sans Light"/>
                <a:ea typeface="Open Sans Light"/>
                <a:cs typeface="Open Sans Light"/>
              </a:rPr>
              <a:t>New staff are unsure of the</a:t>
            </a:r>
            <a:br>
              <a:rPr lang="en-US" altLang="en-US" dirty="0">
                <a:latin typeface="Open Sans Light"/>
                <a:ea typeface="Open Sans Light"/>
                <a:cs typeface="Open Sans Light"/>
              </a:rPr>
            </a:br>
            <a:r>
              <a:rPr lang="en-US" altLang="en-US" dirty="0">
                <a:latin typeface="Open Sans Light"/>
                <a:ea typeface="Open Sans Light"/>
                <a:cs typeface="Open Sans Light"/>
              </a:rPr>
              <a:t>job roles and functions</a:t>
            </a:r>
          </a:p>
          <a:p>
            <a:pPr marL="169863" lvl="1" indent="0" eaLnBrk="1" hangingPunct="1">
              <a:buFont typeface="Arial" panose="020B0604020202020204" pitchFamily="34" charset="0"/>
              <a:buNone/>
              <a:defRPr/>
            </a:pPr>
            <a:endParaRPr lang="en-US" altLang="en-US" dirty="0">
              <a:latin typeface="Open Sans Light"/>
              <a:ea typeface="Open Sans Light"/>
              <a:cs typeface="Open Sans Light"/>
            </a:endParaRPr>
          </a:p>
          <a:p>
            <a:pPr marL="169863" lvl="1" indent="0" eaLnBrk="1" hangingPunct="1">
              <a:buFont typeface="Arial" panose="020B0604020202020204" pitchFamily="34" charset="0"/>
              <a:buNone/>
              <a:defRPr/>
            </a:pPr>
            <a:r>
              <a:rPr lang="en-US" altLang="en-US" dirty="0">
                <a:latin typeface="Open Sans Light"/>
                <a:ea typeface="Open Sans Light"/>
                <a:cs typeface="Open Sans Light"/>
              </a:rPr>
              <a:t>New staff leave their jobs </a:t>
            </a:r>
            <a:br>
              <a:rPr lang="en-US" altLang="en-US" dirty="0">
                <a:latin typeface="Open Sans Light"/>
                <a:ea typeface="Open Sans Light"/>
                <a:cs typeface="Open Sans Light"/>
              </a:rPr>
            </a:br>
            <a:r>
              <a:rPr lang="en-US" altLang="en-US" dirty="0">
                <a:latin typeface="Open Sans Light"/>
                <a:ea typeface="Open Sans Light"/>
                <a:cs typeface="Open Sans Light"/>
              </a:rPr>
              <a:t>in first 3-6 months</a:t>
            </a:r>
            <a:endParaRPr lang="x-none" altLang="en-US" dirty="0">
              <a:latin typeface="Open Sans Light"/>
              <a:ea typeface="Open Sans Light"/>
              <a:cs typeface="Open Sans Light"/>
            </a:endParaRPr>
          </a:p>
        </p:txBody>
      </p:sp>
      <p:sp>
        <p:nvSpPr>
          <p:cNvPr id="5" name="Rectangle 4"/>
          <p:cNvSpPr/>
          <p:nvPr/>
        </p:nvSpPr>
        <p:spPr>
          <a:xfrm>
            <a:off x="6966144" y="1690688"/>
            <a:ext cx="4387656" cy="3854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tIns="91440"/>
          <a:lstStyle/>
          <a:p>
            <a:pPr eaLnBrk="1" fontAlgn="auto" hangingPunct="1">
              <a:spcBef>
                <a:spcPts val="500"/>
              </a:spcBef>
              <a:spcAft>
                <a:spcPts val="1200"/>
              </a:spcAft>
              <a:defRPr/>
            </a:pPr>
            <a:r>
              <a:rPr lang="en-US" sz="2400" dirty="0">
                <a:solidFill>
                  <a:schemeClr val="tx1"/>
                </a:solidFill>
                <a:latin typeface="Open Sans Light" panose="020B0306030504020204"/>
                <a:ea typeface="Open Sans" panose="020B0606030504020204" pitchFamily="34" charset="0"/>
                <a:cs typeface="Open Sans" panose="020B0606030504020204" pitchFamily="34" charset="0"/>
              </a:rPr>
              <a:t>Strategy:</a:t>
            </a:r>
          </a:p>
          <a:p>
            <a:pPr marL="457200" indent="-457200" eaLnBrk="1" fontAlgn="auto" hangingPunct="1">
              <a:spcBef>
                <a:spcPts val="500"/>
              </a:spcBef>
              <a:spcAft>
                <a:spcPts val="1200"/>
              </a:spcAft>
              <a:buFont typeface="+mj-lt"/>
              <a:buAutoNum type="alphaUcPeriod"/>
              <a:defRPr/>
            </a:pPr>
            <a:r>
              <a:rPr lang="en-US" sz="2400" dirty="0">
                <a:solidFill>
                  <a:schemeClr val="tx1"/>
                </a:solidFill>
                <a:latin typeface="Open Sans Light" panose="020B0306030504020204"/>
                <a:ea typeface="Open Sans" panose="020B0606030504020204" pitchFamily="34" charset="0"/>
                <a:cs typeface="Open Sans" panose="020B0606030504020204" pitchFamily="34" charset="0"/>
              </a:rPr>
              <a:t>Hiring Bonus </a:t>
            </a:r>
          </a:p>
          <a:p>
            <a:pPr marL="457200" indent="-457200" eaLnBrk="1" fontAlgn="auto" hangingPunct="1">
              <a:spcBef>
                <a:spcPts val="500"/>
              </a:spcBef>
              <a:spcAft>
                <a:spcPts val="1200"/>
              </a:spcAft>
              <a:buFont typeface="+mj-lt"/>
              <a:buAutoNum type="alphaUcPeriod"/>
              <a:defRPr/>
            </a:pPr>
            <a:r>
              <a:rPr lang="en-US" sz="2400" dirty="0">
                <a:solidFill>
                  <a:schemeClr val="tx1"/>
                </a:solidFill>
                <a:latin typeface="Open Sans Light" panose="020B0306030504020204"/>
                <a:ea typeface="Open Sans" panose="020B0606030504020204" pitchFamily="34" charset="0"/>
                <a:cs typeface="Open Sans" panose="020B0606030504020204" pitchFamily="34" charset="0"/>
              </a:rPr>
              <a:t>Realistic Job Preview</a:t>
            </a:r>
          </a:p>
          <a:p>
            <a:pPr marL="457200" indent="-457200" eaLnBrk="1" fontAlgn="auto" hangingPunct="1">
              <a:spcBef>
                <a:spcPts val="500"/>
              </a:spcBef>
              <a:spcAft>
                <a:spcPts val="1200"/>
              </a:spcAft>
              <a:buFont typeface="+mj-lt"/>
              <a:buAutoNum type="alphaUcPeriod"/>
              <a:defRPr/>
            </a:pPr>
            <a:r>
              <a:rPr lang="en-US" sz="2400" dirty="0">
                <a:solidFill>
                  <a:schemeClr val="tx1"/>
                </a:solidFill>
                <a:latin typeface="Open Sans Light" panose="020B0306030504020204"/>
                <a:ea typeface="Open Sans" panose="020B0606030504020204" pitchFamily="34" charset="0"/>
                <a:cs typeface="Open Sans" panose="020B0606030504020204" pitchFamily="34" charset="0"/>
              </a:rPr>
              <a:t>Recognition Program</a:t>
            </a:r>
          </a:p>
          <a:p>
            <a:pPr marL="457200" indent="-457200" eaLnBrk="1" fontAlgn="auto" hangingPunct="1">
              <a:spcBef>
                <a:spcPts val="500"/>
              </a:spcBef>
              <a:spcAft>
                <a:spcPts val="1200"/>
              </a:spcAft>
              <a:buFont typeface="+mj-lt"/>
              <a:buAutoNum type="alphaUcPeriod"/>
              <a:defRPr/>
            </a:pPr>
            <a:r>
              <a:rPr lang="en-US" sz="2400" dirty="0">
                <a:solidFill>
                  <a:schemeClr val="tx1"/>
                </a:solidFill>
                <a:latin typeface="Open Sans Light" panose="020B0306030504020204"/>
                <a:ea typeface="Open Sans" panose="020B0606030504020204" pitchFamily="34" charset="0"/>
                <a:cs typeface="Open Sans" panose="020B0606030504020204" pitchFamily="34" charset="0"/>
              </a:rPr>
              <a:t>Structured Behavioral Interviewing</a:t>
            </a:r>
          </a:p>
          <a:p>
            <a:pPr marL="457200" indent="-457200" eaLnBrk="1" fontAlgn="auto" hangingPunct="1">
              <a:spcBef>
                <a:spcPts val="500"/>
              </a:spcBef>
              <a:spcAft>
                <a:spcPts val="1200"/>
              </a:spcAft>
              <a:buFont typeface="+mj-lt"/>
              <a:buAutoNum type="alphaUcPeriod"/>
              <a:defRPr/>
            </a:pPr>
            <a:r>
              <a:rPr lang="en-US" sz="2400" dirty="0">
                <a:solidFill>
                  <a:schemeClr val="tx1"/>
                </a:solidFill>
                <a:latin typeface="Open Sans Light" panose="020B0306030504020204"/>
                <a:ea typeface="Open Sans" panose="020B0606030504020204" pitchFamily="34" charset="0"/>
                <a:cs typeface="Open Sans" panose="020B0606030504020204" pitchFamily="34" charset="0"/>
              </a:rPr>
              <a:t>Peer Mentoring Program</a:t>
            </a:r>
          </a:p>
        </p:txBody>
      </p:sp>
      <p:sp>
        <p:nvSpPr>
          <p:cNvPr id="7" name="Rectangle 6"/>
          <p:cNvSpPr/>
          <p:nvPr/>
        </p:nvSpPr>
        <p:spPr>
          <a:xfrm>
            <a:off x="838200" y="5719763"/>
            <a:ext cx="5257800" cy="699698"/>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dirty="0">
                <a:solidFill>
                  <a:srgbClr val="FF0000"/>
                </a:solidFill>
              </a:rPr>
              <a:t>Use Chat to answer – which strategy(s) would address these challenges</a:t>
            </a:r>
          </a:p>
        </p:txBody>
      </p:sp>
    </p:spTree>
    <p:extLst>
      <p:ext uri="{BB962C8B-B14F-4D97-AF65-F5344CB8AC3E}">
        <p14:creationId xmlns:p14="http://schemas.microsoft.com/office/powerpoint/2010/main" val="1403782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Tree>
    <p:extLst>
      <p:ext uri="{BB962C8B-B14F-4D97-AF65-F5344CB8AC3E}">
        <p14:creationId xmlns:p14="http://schemas.microsoft.com/office/powerpoint/2010/main" val="41858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r>
              <a:rPr lang="en-US" dirty="0"/>
              <a:t>Reflecting on Your Selection Practices</a:t>
            </a:r>
            <a:br>
              <a:rPr lang="en-US" dirty="0"/>
            </a:br>
            <a:endParaRPr lang="en-US" dirty="0">
              <a:solidFill>
                <a:prstClr val="black"/>
              </a:solidFill>
            </a:endParaRPr>
          </a:p>
          <a:p>
            <a:pPr lvl="0"/>
            <a:r>
              <a:rPr lang="en-US" dirty="0">
                <a:solidFill>
                  <a:prstClr val="black"/>
                </a:solidFill>
              </a:rPr>
              <a:t>What selection strategies have you tried in your organization to address workforce challenges? </a:t>
            </a:r>
          </a:p>
          <a:p>
            <a:pPr lvl="1"/>
            <a:r>
              <a:rPr lang="en-US" dirty="0"/>
              <a:t>What were you pleased about?</a:t>
            </a:r>
          </a:p>
          <a:p>
            <a:pPr lvl="1"/>
            <a:r>
              <a:rPr lang="en-US" dirty="0"/>
              <a:t>What have you learned?</a:t>
            </a:r>
          </a:p>
          <a:p>
            <a:pPr lvl="1"/>
            <a:r>
              <a:rPr lang="en-US" dirty="0"/>
              <a:t>What are you concerned about? </a:t>
            </a:r>
          </a:p>
          <a:p>
            <a:r>
              <a:rPr lang="en-US" dirty="0"/>
              <a:t>Based on this, what next steps are you thinking about? </a:t>
            </a:r>
          </a:p>
          <a:p>
            <a:pPr marL="0" indent="0">
              <a:buNone/>
            </a:pPr>
            <a:endParaRPr lang="en-US" dirty="0"/>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fontScale="90000"/>
          </a:bodyPr>
          <a:lstStyle/>
          <a:p>
            <a:r>
              <a:rPr lang="en-US" sz="2400" b="1" dirty="0">
                <a:cs typeface="Calibri Light"/>
              </a:rPr>
              <a:t>Breakout Conversation </a:t>
            </a:r>
            <a:endParaRPr lang="en-US" sz="2400" b="1" dirty="0"/>
          </a:p>
        </p:txBody>
      </p:sp>
    </p:spTree>
    <p:extLst>
      <p:ext uri="{BB962C8B-B14F-4D97-AF65-F5344CB8AC3E}">
        <p14:creationId xmlns:p14="http://schemas.microsoft.com/office/powerpoint/2010/main" val="25516473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008C-7160-4BFC-B43D-F5C2B237D3F3}"/>
              </a:ext>
            </a:extLst>
          </p:cNvPr>
          <p:cNvSpPr>
            <a:spLocks noGrp="1"/>
          </p:cNvSpPr>
          <p:nvPr>
            <p:ph type="title"/>
          </p:nvPr>
        </p:nvSpPr>
        <p:spPr/>
        <p:txBody>
          <a:bodyPr>
            <a:normAutofit/>
          </a:bodyPr>
          <a:lstStyle/>
          <a:p>
            <a:r>
              <a:rPr lang="en-US" sz="3600" dirty="0">
                <a:latin typeface="Open Sans Light"/>
              </a:rPr>
              <a:t>Goal Setting and Measurement</a:t>
            </a:r>
            <a:endParaRPr lang="en-US" sz="3600" dirty="0">
              <a:solidFill>
                <a:srgbClr val="FF0000"/>
              </a:solidFill>
              <a:latin typeface="Open Sans Light"/>
            </a:endParaRPr>
          </a:p>
        </p:txBody>
      </p:sp>
      <p:sp>
        <p:nvSpPr>
          <p:cNvPr id="3" name="Content Placeholder 2">
            <a:extLst>
              <a:ext uri="{FF2B5EF4-FFF2-40B4-BE49-F238E27FC236}">
                <a16:creationId xmlns:a16="http://schemas.microsoft.com/office/drawing/2014/main" id="{586709EF-0169-47CB-8A4E-A72A0B2452D7}"/>
              </a:ext>
            </a:extLst>
          </p:cNvPr>
          <p:cNvSpPr>
            <a:spLocks noGrp="1"/>
          </p:cNvSpPr>
          <p:nvPr>
            <p:ph idx="1"/>
          </p:nvPr>
        </p:nvSpPr>
        <p:spPr/>
        <p:txBody>
          <a:bodyPr vert="horz" lIns="91440" tIns="45720" rIns="91440" bIns="45720" rtlCol="0" anchor="t">
            <a:normAutofit/>
          </a:bodyPr>
          <a:lstStyle/>
          <a:p>
            <a:r>
              <a:rPr lang="en-US" dirty="0">
                <a:cs typeface="Calibri"/>
              </a:rPr>
              <a:t>What change do we want to see? (SMART Goals) </a:t>
            </a:r>
          </a:p>
          <a:p>
            <a:r>
              <a:rPr lang="en-US" dirty="0">
                <a:cs typeface="Calibri"/>
              </a:rPr>
              <a:t>How are we going to measure? </a:t>
            </a:r>
          </a:p>
          <a:p>
            <a:pPr lvl="1"/>
            <a:r>
              <a:rPr lang="en-US" sz="2800" dirty="0">
                <a:cs typeface="Calibri"/>
              </a:rPr>
              <a:t>Trackable and measurable vs. anecdotal </a:t>
            </a:r>
          </a:p>
          <a:p>
            <a:r>
              <a:rPr lang="en-US" dirty="0">
                <a:cs typeface="Calibri"/>
              </a:rPr>
              <a:t>How long will this take/how long will we measure for?</a:t>
            </a:r>
          </a:p>
          <a:p>
            <a:r>
              <a:rPr lang="en-US" dirty="0">
                <a:cs typeface="Calibri"/>
              </a:rPr>
              <a:t>How will we know it is working? (Step 8 – Evaluate Success) </a:t>
            </a:r>
          </a:p>
        </p:txBody>
      </p:sp>
    </p:spTree>
    <p:extLst>
      <p:ext uri="{BB962C8B-B14F-4D97-AF65-F5344CB8AC3E}">
        <p14:creationId xmlns:p14="http://schemas.microsoft.com/office/powerpoint/2010/main" val="2612475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9466" y="403225"/>
            <a:ext cx="9618662" cy="6454775"/>
          </a:xfrm>
          <a:prstGeom prst="rect">
            <a:avLst/>
          </a:prstGeom>
        </p:spPr>
      </p:pic>
      <p:sp>
        <p:nvSpPr>
          <p:cNvPr id="2" name="Arrow: Right 1">
            <a:extLst>
              <a:ext uri="{FF2B5EF4-FFF2-40B4-BE49-F238E27FC236}">
                <a16:creationId xmlns:a16="http://schemas.microsoft.com/office/drawing/2014/main" id="{85026105-6690-4E4E-B730-D37CC8ADF359}"/>
              </a:ext>
            </a:extLst>
          </p:cNvPr>
          <p:cNvSpPr/>
          <p:nvPr/>
        </p:nvSpPr>
        <p:spPr>
          <a:xfrm>
            <a:off x="704918" y="2255610"/>
            <a:ext cx="982869" cy="4859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5772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D1BAA-AB47-1D42-A465-CC33E6EE6FAC}"/>
              </a:ext>
            </a:extLst>
          </p:cNvPr>
          <p:cNvSpPr>
            <a:spLocks noGrp="1"/>
          </p:cNvSpPr>
          <p:nvPr>
            <p:ph type="title"/>
          </p:nvPr>
        </p:nvSpPr>
        <p:spPr/>
        <p:txBody>
          <a:bodyPr/>
          <a:lstStyle/>
          <a:p>
            <a:r>
              <a:rPr lang="x-none" dirty="0"/>
              <a:t>Evaluating the Efforts </a:t>
            </a:r>
          </a:p>
        </p:txBody>
      </p:sp>
      <p:sp>
        <p:nvSpPr>
          <p:cNvPr id="3" name="Text Placeholder 2">
            <a:extLst>
              <a:ext uri="{FF2B5EF4-FFF2-40B4-BE49-F238E27FC236}">
                <a16:creationId xmlns:a16="http://schemas.microsoft.com/office/drawing/2014/main" id="{BEB88745-C803-E847-8629-01F2A70C2D6F}"/>
              </a:ext>
            </a:extLst>
          </p:cNvPr>
          <p:cNvSpPr>
            <a:spLocks noGrp="1"/>
          </p:cNvSpPr>
          <p:nvPr>
            <p:ph type="body" idx="1"/>
          </p:nvPr>
        </p:nvSpPr>
        <p:spPr/>
        <p:txBody>
          <a:bodyPr/>
          <a:lstStyle/>
          <a:p>
            <a:r>
              <a:rPr lang="x-none" dirty="0"/>
              <a:t>Step 8 - Evaluate Success </a:t>
            </a:r>
          </a:p>
        </p:txBody>
      </p:sp>
    </p:spTree>
    <p:extLst>
      <p:ext uri="{BB962C8B-B14F-4D97-AF65-F5344CB8AC3E}">
        <p14:creationId xmlns:p14="http://schemas.microsoft.com/office/powerpoint/2010/main" val="9832596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302889" y="403225"/>
            <a:ext cx="9618662" cy="6454775"/>
          </a:xfrm>
          <a:prstGeom prst="rect">
            <a:avLst/>
          </a:prstGeom>
        </p:spPr>
      </p:pic>
      <p:sp>
        <p:nvSpPr>
          <p:cNvPr id="2" name="Arrow: Right 1">
            <a:extLst>
              <a:ext uri="{FF2B5EF4-FFF2-40B4-BE49-F238E27FC236}">
                <a16:creationId xmlns:a16="http://schemas.microsoft.com/office/drawing/2014/main" id="{B33C6FBA-0DD7-4895-A8D1-6399242333B3}"/>
              </a:ext>
            </a:extLst>
          </p:cNvPr>
          <p:cNvSpPr/>
          <p:nvPr/>
        </p:nvSpPr>
        <p:spPr>
          <a:xfrm>
            <a:off x="615143" y="5792944"/>
            <a:ext cx="982869" cy="4859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3876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t>Questions about Recruitment and Selection?</a:t>
            </a:r>
          </a:p>
        </p:txBody>
      </p:sp>
      <p:sp>
        <p:nvSpPr>
          <p:cNvPr id="7" name="Content Placeholder 6"/>
          <p:cNvSpPr>
            <a:spLocks noGrp="1"/>
          </p:cNvSpPr>
          <p:nvPr>
            <p:ph idx="1"/>
          </p:nvPr>
        </p:nvSpPr>
        <p:spPr/>
        <p:txBody>
          <a:bodyPr vert="horz" lIns="91440" tIns="45720" rIns="91440" bIns="45720" rtlCol="0" anchor="t">
            <a:normAutofit/>
          </a:bodyPr>
          <a:lstStyle/>
          <a:p>
            <a:pPr marL="0" indent="0">
              <a:spcAft>
                <a:spcPts val="600"/>
              </a:spcAft>
              <a:buNone/>
            </a:pPr>
            <a:r>
              <a:rPr lang="en-US" dirty="0">
                <a:latin typeface="Open Sans Light"/>
                <a:cs typeface="Calibri Light"/>
              </a:rPr>
              <a:t>You will receive the slides from today’s workshop so that you can have further discussions about the information in this session.</a:t>
            </a:r>
          </a:p>
          <a:p>
            <a:pPr marL="0" indent="0">
              <a:buNone/>
            </a:pPr>
            <a:r>
              <a:rPr lang="en-US" dirty="0">
                <a:latin typeface="Open Sans Light"/>
                <a:cs typeface="Calibri Light"/>
              </a:rPr>
              <a:t>If you have questions:</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Contact your University of Minnesota workforce consultant </a:t>
            </a:r>
          </a:p>
          <a:p>
            <a:r>
              <a:rPr lang="en-US" dirty="0">
                <a:latin typeface="Open Sans Light" panose="020B0306030504020204"/>
                <a:cs typeface="Calibri Light" panose="020F0302020204030204" pitchFamily="34" charset="0"/>
              </a:rPr>
              <a:t>Email us at: </a:t>
            </a:r>
            <a:r>
              <a:rPr lang="en-US" dirty="0">
                <a:latin typeface="Open Sans Light" panose="020B0306030504020204"/>
                <a:cs typeface="Calibri Light" panose="020F0302020204030204" pitchFamily="34" charset="0"/>
                <a:hlinkClick r:id="rId3"/>
              </a:rPr>
              <a:t>dsp-tn@umn.edu</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If you haven’t provided us with your </a:t>
            </a:r>
            <a:r>
              <a:rPr lang="en-US" b="1" dirty="0">
                <a:latin typeface="Open Sans Light" panose="020B0306030504020204"/>
                <a:cs typeface="Calibri Light" panose="020F0302020204030204" pitchFamily="34" charset="0"/>
              </a:rPr>
              <a:t>Key Contacts </a:t>
            </a:r>
            <a:r>
              <a:rPr lang="en-US" dirty="0">
                <a:latin typeface="Open Sans Light" panose="020B0306030504020204"/>
                <a:cs typeface="Calibri Light" panose="020F0302020204030204" pitchFamily="34" charset="0"/>
              </a:rPr>
              <a:t>please do </a:t>
            </a:r>
          </a:p>
          <a:p>
            <a:pPr marL="0" indent="0">
              <a:buNone/>
            </a:pPr>
            <a:r>
              <a:rPr lang="en-US" dirty="0">
                <a:latin typeface="Open Sans Light" panose="020B0306030504020204"/>
                <a:cs typeface="Calibri Light" panose="020F0302020204030204" pitchFamily="34" charset="0"/>
              </a:rPr>
              <a:t>  at: </a:t>
            </a:r>
            <a:r>
              <a:rPr lang="en-US" dirty="0">
                <a:latin typeface="Open Sans Light" panose="020B0306030504020204"/>
                <a:cs typeface="Calibri Light" panose="020F0302020204030204" pitchFamily="34" charset="0"/>
                <a:hlinkClick r:id="rId4" action="ppaction://hlinkpres?slideindex=1&amp;slidetitle="/>
              </a:rPr>
              <a:t>https://z.umn.edu/C2KeyContacts</a:t>
            </a:r>
            <a:endParaRPr lang="en-US" dirty="0">
              <a:latin typeface="Open Sans Light" panose="020B0306030504020204"/>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447800"/>
            <a:ext cx="10515600" cy="47291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p:txBody>
      </p:sp>
    </p:spTree>
    <p:extLst>
      <p:ext uri="{BB962C8B-B14F-4D97-AF65-F5344CB8AC3E}">
        <p14:creationId xmlns:p14="http://schemas.microsoft.com/office/powerpoint/2010/main" val="396280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Next</a:t>
            </a:r>
            <a:endParaRPr lang="en-US" dirty="0"/>
          </a:p>
        </p:txBody>
      </p:sp>
      <p:sp>
        <p:nvSpPr>
          <p:cNvPr id="3" name="Content Placeholder 2"/>
          <p:cNvSpPr>
            <a:spLocks noGrp="1"/>
          </p:cNvSpPr>
          <p:nvPr>
            <p:ph idx="1"/>
          </p:nvPr>
        </p:nvSpPr>
        <p:spPr/>
        <p:txBody>
          <a:bodyPr>
            <a:normAutofit fontScale="92500"/>
          </a:bodyPr>
          <a:lstStyle/>
          <a:p>
            <a:r>
              <a:rPr lang="en-US" dirty="0"/>
              <a:t>You will receive the slides from today’s workshop so that you can have further discussions about the information in this session.</a:t>
            </a:r>
          </a:p>
          <a:p>
            <a:pPr marL="0" indent="0">
              <a:buNone/>
            </a:pPr>
            <a:r>
              <a:rPr lang="en-US" dirty="0"/>
              <a:t>Session #5: </a:t>
            </a:r>
          </a:p>
          <a:p>
            <a:r>
              <a:rPr lang="en-US" dirty="0"/>
              <a:t>Homework before our next session:</a:t>
            </a:r>
          </a:p>
          <a:p>
            <a:r>
              <a:rPr lang="en-US" dirty="0"/>
              <a:t>Review the Organizational Workforce Self-Assessment Workbook sections on Recruitment and Selection with your teams</a:t>
            </a:r>
          </a:p>
          <a:p>
            <a:r>
              <a:rPr lang="en-US" dirty="0"/>
              <a:t>Check out Recruitment and Selection Strategies and Tools on TN DSP Workforce Toolkit: </a:t>
            </a:r>
            <a:r>
              <a:rPr lang="x-none" dirty="0">
                <a:hlinkClick r:id="rId3"/>
              </a:rPr>
              <a:t>https://tenncare.ici.umn.edu/</a:t>
            </a:r>
            <a:r>
              <a:rPr lang="en-US" dirty="0"/>
              <a:t>  </a:t>
            </a:r>
          </a:p>
          <a:p>
            <a:endParaRPr lang="x-none" dirty="0"/>
          </a:p>
          <a:p>
            <a:endParaRPr lang="en-US" dirty="0"/>
          </a:p>
        </p:txBody>
      </p:sp>
    </p:spTree>
    <p:extLst>
      <p:ext uri="{BB962C8B-B14F-4D97-AF65-F5344CB8AC3E}">
        <p14:creationId xmlns:p14="http://schemas.microsoft.com/office/powerpoint/2010/main" val="32455828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FAF1B-872E-4A44-AAC7-AF22B893C7FB}"/>
              </a:ext>
            </a:extLst>
          </p:cNvPr>
          <p:cNvSpPr>
            <a:spLocks noGrp="1"/>
          </p:cNvSpPr>
          <p:nvPr>
            <p:ph idx="1"/>
          </p:nvPr>
        </p:nvSpPr>
        <p:spPr>
          <a:xfrm>
            <a:off x="838199" y="1187450"/>
            <a:ext cx="10753725" cy="4989513"/>
          </a:xfrm>
        </p:spPr>
        <p:txBody>
          <a:bodyPr rtlCol="0">
            <a:normAutofit/>
          </a:bodyPr>
          <a:lstStyle/>
          <a:p>
            <a:pPr marL="0" indent="0">
              <a:buNone/>
            </a:pPr>
            <a:r>
              <a:rPr lang="en-US" dirty="0"/>
              <a:t>Session 5: Overview of TennCare Workforce Toolkit: Retention Strategies-Part 1</a:t>
            </a:r>
          </a:p>
          <a:p>
            <a:pPr marL="0" indent="0">
              <a:buNone/>
            </a:pPr>
            <a:r>
              <a:rPr lang="en-US" dirty="0"/>
              <a:t>Session 6: Overview of TennCare Workforce Toolkit: Retention Strategies-Part 2</a:t>
            </a:r>
          </a:p>
          <a:p>
            <a:pPr marL="0" indent="0">
              <a:buNone/>
            </a:pPr>
            <a:r>
              <a:rPr lang="en-US" dirty="0"/>
              <a:t>Session 7:  Planning Your Next Steps: Measuring Outcomes of Implementation and Creating a Practical Action Plan for Change</a:t>
            </a:r>
          </a:p>
          <a:p>
            <a:pPr eaLnBrk="1" fontAlgn="auto" hangingPunct="1">
              <a:defRPr/>
            </a:pPr>
            <a:endParaRPr lang="x-none" dirty="0"/>
          </a:p>
        </p:txBody>
      </p:sp>
      <p:sp>
        <p:nvSpPr>
          <p:cNvPr id="226307" name="Title 3"/>
          <p:cNvSpPr>
            <a:spLocks noGrp="1"/>
          </p:cNvSpPr>
          <p:nvPr>
            <p:ph type="title"/>
          </p:nvPr>
        </p:nvSpPr>
        <p:spPr>
          <a:xfrm>
            <a:off x="944563" y="476250"/>
            <a:ext cx="3354387" cy="344488"/>
          </a:xfrm>
        </p:spPr>
        <p:txBody>
          <a:bodyPr/>
          <a:lstStyle/>
          <a:p>
            <a:pPr eaLnBrk="1" hangingPunct="1"/>
            <a:r>
              <a:rPr lang="x-none" altLang="en-US" dirty="0">
                <a:latin typeface="Open Sans"/>
                <a:ea typeface="Open Sans"/>
                <a:cs typeface="Open Sans"/>
              </a:rPr>
              <a:t>Upcoming </a:t>
            </a:r>
            <a:r>
              <a:rPr lang="en-US" altLang="en-US" dirty="0">
                <a:latin typeface="Open Sans"/>
                <a:ea typeface="Open Sans"/>
                <a:cs typeface="Open Sans"/>
              </a:rPr>
              <a:t>Kick-off </a:t>
            </a:r>
            <a:r>
              <a:rPr lang="x-none" altLang="en-US" dirty="0">
                <a:latin typeface="Open Sans"/>
                <a:ea typeface="Open Sans"/>
                <a:cs typeface="Open Sans"/>
              </a:rPr>
              <a:t>Sessions</a:t>
            </a:r>
          </a:p>
        </p:txBody>
      </p:sp>
    </p:spTree>
    <p:extLst>
      <p:ext uri="{BB962C8B-B14F-4D97-AF65-F5344CB8AC3E}">
        <p14:creationId xmlns:p14="http://schemas.microsoft.com/office/powerpoint/2010/main" val="38065457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idx="1"/>
          </p:nvPr>
        </p:nvSpPr>
        <p:spPr/>
        <p:txBody>
          <a:bodyPr/>
          <a:lstStyle/>
          <a:p>
            <a:pPr marL="0" indent="0">
              <a:buNone/>
            </a:pPr>
            <a:r>
              <a:rPr lang="en-US" dirty="0"/>
              <a:t>See you next week!</a:t>
            </a:r>
          </a:p>
        </p:txBody>
      </p:sp>
    </p:spTree>
    <p:extLst>
      <p:ext uri="{BB962C8B-B14F-4D97-AF65-F5344CB8AC3E}">
        <p14:creationId xmlns:p14="http://schemas.microsoft.com/office/powerpoint/2010/main" val="3159269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endParaRPr lang="en-US" dirty="0">
              <a:latin typeface="Open Sans Light"/>
            </a:endParaRPr>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Set goals,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measure progress &amp; establish a time frame</a:t>
              </a:r>
            </a:p>
          </p:txBody>
        </p:sp>
      </p:grpSp>
      <p:grpSp>
        <p:nvGrpSpPr>
          <p:cNvPr id="22" name="Group 21"/>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Tree>
    <p:extLst>
      <p:ext uri="{BB962C8B-B14F-4D97-AF65-F5344CB8AC3E}">
        <p14:creationId xmlns:p14="http://schemas.microsoft.com/office/powerpoint/2010/main" val="105640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4619</TotalTime>
  <Words>11129</Words>
  <Application>Microsoft Office PowerPoint</Application>
  <PresentationFormat>Widescreen</PresentationFormat>
  <Paragraphs>1036</Paragraphs>
  <Slides>88</Slides>
  <Notes>88</Notes>
  <HiddenSlides>4</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88</vt:i4>
      </vt:variant>
    </vt:vector>
  </HeadingPairs>
  <TitlesOfParts>
    <vt:vector size="101" baseType="lpstr">
      <vt:lpstr>.AppleSystemUIFont</vt:lpstr>
      <vt:lpstr>Arial</vt:lpstr>
      <vt:lpstr>Calibri</vt:lpstr>
      <vt:lpstr>Calibri Light</vt:lpstr>
      <vt:lpstr>Open Sans</vt:lpstr>
      <vt:lpstr>Open Sans Condensed Light</vt:lpstr>
      <vt:lpstr>Open Sans Light</vt:lpstr>
      <vt:lpstr>Open Sans SemiBold</vt:lpstr>
      <vt:lpstr>System Font Regular</vt:lpstr>
      <vt:lpstr>Wingdings</vt:lpstr>
      <vt:lpstr>Office Theme</vt:lpstr>
      <vt:lpstr>1_Office Theme</vt:lpstr>
      <vt:lpstr>2_Office Theme</vt:lpstr>
      <vt:lpstr>PowerPoint Presentation</vt:lpstr>
      <vt:lpstr>Understanding Your Data and Workforce Strategies  Workshop Series</vt:lpstr>
      <vt:lpstr>Welcome to Session 4: Overview of TennCare Workforce Toolkit: Recruitment &amp; Selection Strategies </vt:lpstr>
      <vt:lpstr>Using  Zoom</vt:lpstr>
      <vt:lpstr>Welcome &amp; Introductions</vt:lpstr>
      <vt:lpstr>Breakout Group Activity</vt:lpstr>
      <vt:lpstr>Goals for this session</vt:lpstr>
      <vt:lpstr>8 Steps for Implementation - Workforce Strategies</vt:lpstr>
      <vt:lpstr>8 Steps for Implementation - Workforce Strategies</vt:lpstr>
      <vt:lpstr>Interventions Strategies </vt:lpstr>
      <vt:lpstr>Building &amp; Strengthening the DSP Workforce </vt:lpstr>
      <vt:lpstr>Recruitment</vt:lpstr>
      <vt:lpstr>Assessing Recruitment Strategies and Tools -   Self-Assessment Workbook</vt:lpstr>
      <vt:lpstr>PowerPoint Presentation</vt:lpstr>
      <vt:lpstr>Identify and Assess- Recruitment</vt:lpstr>
      <vt:lpstr>Poll Question #1 - What recruitment strategies have you tried? (Select all that apply)</vt:lpstr>
      <vt:lpstr>Recruitment Strategies </vt:lpstr>
      <vt:lpstr>Public Service Announcements - PSA</vt:lpstr>
      <vt:lpstr>What kind of PSA is for you? </vt:lpstr>
      <vt:lpstr>Do these look familiar?</vt:lpstr>
      <vt:lpstr>Does this look familiar?</vt:lpstr>
      <vt:lpstr>Audio and Video Recording </vt:lpstr>
      <vt:lpstr>Social Media </vt:lpstr>
      <vt:lpstr>Everyday Communication</vt:lpstr>
      <vt:lpstr>Public Service Announcements (PSA) </vt:lpstr>
      <vt:lpstr>Grassroots Public Awareness and Advocacy Campaigns </vt:lpstr>
      <vt:lpstr>For more details</vt:lpstr>
      <vt:lpstr>Targeted Marketing</vt:lpstr>
      <vt:lpstr>Targeted Marketing</vt:lpstr>
      <vt:lpstr>Customizable Targeted Marketing Flyers</vt:lpstr>
      <vt:lpstr>Find at tenncare.ici.umn.edu</vt:lpstr>
      <vt:lpstr>Poll Question #2 -What is your target recruitment market? (Select all that apply)</vt:lpstr>
      <vt:lpstr>For more details</vt:lpstr>
      <vt:lpstr>Hiring or Referral Bonuses</vt:lpstr>
      <vt:lpstr>Poll Question #3-What Recruitment and Hiring Bonuses have you tried? (Select all that apply)</vt:lpstr>
      <vt:lpstr>Recruitment &amp; Hiring Bonuses</vt:lpstr>
      <vt:lpstr>For more details</vt:lpstr>
      <vt:lpstr>Recruitment Sources</vt:lpstr>
      <vt:lpstr>Inside Recruitment Sources</vt:lpstr>
      <vt:lpstr>Outside Recruitment Sources</vt:lpstr>
      <vt:lpstr>Use all your Resources</vt:lpstr>
      <vt:lpstr>Expanded Workforce Pipeline</vt:lpstr>
      <vt:lpstr>What are the Challenges? </vt:lpstr>
      <vt:lpstr>Connecting challenges, data, and information to strategies</vt:lpstr>
      <vt:lpstr>Connecting recruitment strategies with your data</vt:lpstr>
      <vt:lpstr>Self-Assessment Workbook Matrix - workbook page 24</vt:lpstr>
      <vt:lpstr>Breakout Conversation </vt:lpstr>
      <vt:lpstr>Stretch Break</vt:lpstr>
      <vt:lpstr>Selection</vt:lpstr>
      <vt:lpstr>Building &amp; Strengthening the DSP Workforce </vt:lpstr>
      <vt:lpstr> </vt:lpstr>
      <vt:lpstr>Selecting the Best Candidates</vt:lpstr>
      <vt:lpstr>Breakout Conversation</vt:lpstr>
      <vt:lpstr>PowerPoint Presentation</vt:lpstr>
      <vt:lpstr>Identify and Assess- Selection </vt:lpstr>
      <vt:lpstr>Poll Question #4 - What selection strategies have you tried? (Select all that apply)</vt:lpstr>
      <vt:lpstr>Structured Behavioral Interview</vt:lpstr>
      <vt:lpstr>Pre-Structured Behavioral Interviews</vt:lpstr>
      <vt:lpstr>Importance of Competency in Direct Service</vt:lpstr>
      <vt:lpstr>DSP Competency Sets 1996 - 2014</vt:lpstr>
      <vt:lpstr>NADSP Core Competency </vt:lpstr>
      <vt:lpstr>Developing the Interview Questions </vt:lpstr>
      <vt:lpstr>Developing the Interview Questions </vt:lpstr>
      <vt:lpstr>Structured Behavioral Interviews for DSPs </vt:lpstr>
      <vt:lpstr>PowerPoint Presentation</vt:lpstr>
      <vt:lpstr>Structured Behavioral Interviews</vt:lpstr>
      <vt:lpstr>Breakout Conversation </vt:lpstr>
      <vt:lpstr>For more details</vt:lpstr>
      <vt:lpstr>Realistic Job Previews (RJPs)</vt:lpstr>
      <vt:lpstr>Characteristics of Effective RJP’s</vt:lpstr>
      <vt:lpstr>Realistic Job Previews</vt:lpstr>
      <vt:lpstr>Realistic Job Previews Affect Retention</vt:lpstr>
      <vt:lpstr>Example of a Realistic Job Previews (RJPs)</vt:lpstr>
      <vt:lpstr>For more details</vt:lpstr>
      <vt:lpstr>What are the Challenges? </vt:lpstr>
      <vt:lpstr>Connecting challenges, data, and information to strategies</vt:lpstr>
      <vt:lpstr>Connecting selection strategies with your data</vt:lpstr>
      <vt:lpstr>Self-Assessment Workbook Matrix - workbook page 21</vt:lpstr>
      <vt:lpstr>Match the Strategy to the Challenge </vt:lpstr>
      <vt:lpstr>Breakout Conversation </vt:lpstr>
      <vt:lpstr>Goal Setting and Measurement</vt:lpstr>
      <vt:lpstr>PowerPoint Presentation</vt:lpstr>
      <vt:lpstr>Evaluating the Efforts </vt:lpstr>
      <vt:lpstr>PowerPoint Presentation</vt:lpstr>
      <vt:lpstr>Questions about Recruitment and Selection?</vt:lpstr>
      <vt:lpstr>What’s Next</vt:lpstr>
      <vt:lpstr>Upcoming Kick-off Sessions</vt:lpstr>
      <vt:lpstr>Thank you</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"Chet" Tschetter</dc:creator>
  <cp:lastModifiedBy>tsch0042@ad.umn.edu</cp:lastModifiedBy>
  <cp:revision>394</cp:revision>
  <dcterms:created xsi:type="dcterms:W3CDTF">2020-08-06T17:26:25Z</dcterms:created>
  <dcterms:modified xsi:type="dcterms:W3CDTF">2021-07-22T13:29:44Z</dcterms:modified>
</cp:coreProperties>
</file>