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6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7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7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9" r:id="rId3"/>
  </p:sldMasterIdLst>
  <p:notesMasterIdLst>
    <p:notesMasterId r:id="rId92"/>
  </p:notesMasterIdLst>
  <p:sldIdLst>
    <p:sldId id="405" r:id="rId4"/>
    <p:sldId id="392" r:id="rId5"/>
    <p:sldId id="393" r:id="rId6"/>
    <p:sldId id="431" r:id="rId7"/>
    <p:sldId id="395" r:id="rId8"/>
    <p:sldId id="407" r:id="rId9"/>
    <p:sldId id="409" r:id="rId10"/>
    <p:sldId id="410" r:id="rId11"/>
    <p:sldId id="411" r:id="rId12"/>
    <p:sldId id="323" r:id="rId13"/>
    <p:sldId id="334" r:id="rId14"/>
    <p:sldId id="408" r:id="rId15"/>
    <p:sldId id="298" r:id="rId16"/>
    <p:sldId id="415" r:id="rId17"/>
    <p:sldId id="412" r:id="rId18"/>
    <p:sldId id="294" r:id="rId19"/>
    <p:sldId id="268" r:id="rId20"/>
    <p:sldId id="300" r:id="rId21"/>
    <p:sldId id="301" r:id="rId22"/>
    <p:sldId id="302" r:id="rId23"/>
    <p:sldId id="430" r:id="rId24"/>
    <p:sldId id="303" r:id="rId25"/>
    <p:sldId id="306" r:id="rId26"/>
    <p:sldId id="307" r:id="rId27"/>
    <p:sldId id="271" r:id="rId28"/>
    <p:sldId id="309" r:id="rId29"/>
    <p:sldId id="423" r:id="rId30"/>
    <p:sldId id="310" r:id="rId31"/>
    <p:sldId id="274" r:id="rId32"/>
    <p:sldId id="275" r:id="rId33"/>
    <p:sldId id="380" r:id="rId34"/>
    <p:sldId id="313" r:id="rId35"/>
    <p:sldId id="424" r:id="rId36"/>
    <p:sldId id="314" r:id="rId37"/>
    <p:sldId id="315" r:id="rId38"/>
    <p:sldId id="277" r:id="rId39"/>
    <p:sldId id="425" r:id="rId40"/>
    <p:sldId id="429" r:id="rId41"/>
    <p:sldId id="379" r:id="rId42"/>
    <p:sldId id="308" r:id="rId43"/>
    <p:sldId id="399" r:id="rId44"/>
    <p:sldId id="276" r:id="rId45"/>
    <p:sldId id="316" r:id="rId46"/>
    <p:sldId id="325" r:id="rId47"/>
    <p:sldId id="324" r:id="rId48"/>
    <p:sldId id="322" r:id="rId49"/>
    <p:sldId id="416" r:id="rId50"/>
    <p:sldId id="413" r:id="rId51"/>
    <p:sldId id="279" r:id="rId52"/>
    <p:sldId id="414" r:id="rId53"/>
    <p:sldId id="383" r:id="rId54"/>
    <p:sldId id="342" r:id="rId55"/>
    <p:sldId id="343" r:id="rId56"/>
    <p:sldId id="418" r:id="rId57"/>
    <p:sldId id="344" r:id="rId58"/>
    <p:sldId id="340" r:id="rId59"/>
    <p:sldId id="349" r:id="rId60"/>
    <p:sldId id="350" r:id="rId61"/>
    <p:sldId id="351" r:id="rId62"/>
    <p:sldId id="352" r:id="rId63"/>
    <p:sldId id="353" r:id="rId64"/>
    <p:sldId id="354" r:id="rId65"/>
    <p:sldId id="355" r:id="rId66"/>
    <p:sldId id="356" r:id="rId67"/>
    <p:sldId id="357" r:id="rId68"/>
    <p:sldId id="284" r:id="rId69"/>
    <p:sldId id="401" r:id="rId70"/>
    <p:sldId id="386" r:id="rId71"/>
    <p:sldId id="285" r:id="rId72"/>
    <p:sldId id="360" r:id="rId73"/>
    <p:sldId id="361" r:id="rId74"/>
    <p:sldId id="362" r:id="rId75"/>
    <p:sldId id="363" r:id="rId76"/>
    <p:sldId id="390" r:id="rId77"/>
    <p:sldId id="365" r:id="rId78"/>
    <p:sldId id="366" r:id="rId79"/>
    <p:sldId id="417" r:id="rId80"/>
    <p:sldId id="384" r:id="rId81"/>
    <p:sldId id="370" r:id="rId82"/>
    <p:sldId id="420" r:id="rId83"/>
    <p:sldId id="326" r:id="rId84"/>
    <p:sldId id="329" r:id="rId85"/>
    <p:sldId id="330" r:id="rId86"/>
    <p:sldId id="331" r:id="rId87"/>
    <p:sldId id="402" r:id="rId88"/>
    <p:sldId id="403" r:id="rId89"/>
    <p:sldId id="419" r:id="rId90"/>
    <p:sldId id="404"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Hall" initials="SH" lastIdx="18" clrIdx="1"/>
  <p:cmAuthor id="2" name="Nancy J McCulloh" initials="NM" lastIdx="1" clrIdx="2"/>
  <p:cmAuthor id="3" name="Barbara A Kleist" initials="BAK" lastIdx="21" clrIdx="3"/>
  <p:cmAuthor id="4" name="Laurie &quot;Chet&quot; Tschetter" initials="LT" lastIdx="8" clrIdx="4"/>
  <p:cmAuthor id="5" name="Connie J Burkhart" initials="CB" lastIdx="1" clrIdx="5"/>
  <p:cmAuthor id="6" name="Barbara Kleist" initials="BK"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CBD7"/>
    <a:srgbClr val="33CCCC"/>
    <a:srgbClr val="5FD4D1"/>
    <a:srgbClr val="5BBBD5"/>
    <a:srgbClr val="48D1EC"/>
    <a:srgbClr val="6EB4C2"/>
    <a:srgbClr val="D0EBF2"/>
    <a:srgbClr val="5DC8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6DA37-791F-43AE-B213-95080C7CE7B2}" v="4" dt="2020-11-12T21:13:32.524"/>
    <p1510:client id="{3089600C-7D62-4D56-95C0-061F05BBE764}" v="4" dt="2020-11-12T19:28:59.506"/>
    <p1510:client id="{6E23D8AF-D610-4475-8C9F-ACF0081702C4}" v="9" dt="2020-11-05T22:11:21.354"/>
    <p1510:client id="{7A4230BD-AF2C-4EB4-B46C-B352BD6B749C}" v="170" dt="2020-11-09T15:23:24.681"/>
    <p1510:client id="{8E8D1841-7B60-4A96-890E-3244BB38EB1F}" v="3" dt="2020-11-06T23:40:13.765"/>
    <p1510:client id="{AA9C25A8-14BE-43AF-95F3-E7CFFE210700}" v="24" dt="2020-11-12T19:20:54.315"/>
    <p1510:client id="{AFD12ABB-0D32-41A3-93D6-579DC4723778}" v="16" dt="2020-11-12T19:26:31.175"/>
    <p1510:client id="{B09BD80C-8F33-4CF7-9701-C8BC3D14FB95}" v="124" dt="2020-11-05T22:23:46.401"/>
    <p1510:client id="{B419E416-D68E-47CB-A372-87B678768237}" v="14" dt="2020-11-12T19:17:59.769"/>
    <p1510:client id="{C1637CCE-48B7-4649-A6BC-BF1DA49FA765}" v="128" dt="2020-11-05T16:16:18.198"/>
    <p1510:client id="{E0C6B873-2D1D-4F2C-93B4-8BBEE7C2F6AC}" v="141" dt="2020-11-06T19:45:40.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11" autoAdjust="0"/>
    <p:restoredTop sz="54953" autoAdjust="0"/>
  </p:normalViewPr>
  <p:slideViewPr>
    <p:cSldViewPr snapToGrid="0">
      <p:cViewPr varScale="1">
        <p:scale>
          <a:sx n="62" d="100"/>
          <a:sy n="62" d="100"/>
        </p:scale>
        <p:origin x="2730" y="78"/>
      </p:cViewPr>
      <p:guideLst/>
    </p:cSldViewPr>
  </p:slideViewPr>
  <p:notesTextViewPr>
    <p:cViewPr>
      <p:scale>
        <a:sx n="125" d="100"/>
        <a:sy n="125" d="100"/>
      </p:scale>
      <p:origin x="0" y="0"/>
    </p:cViewPr>
  </p:notesTextViewPr>
  <p:sorterViewPr>
    <p:cViewPr>
      <p:scale>
        <a:sx n="111" d="100"/>
        <a:sy n="111" d="100"/>
      </p:scale>
      <p:origin x="0" y="-65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viewProps" Target="view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commentAuthors" Target="commentAuthors.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L Sanders" userId="aci/7zgQlrcnXuHGELJfXhKZ/U85HA8B+teecM70a60=" providerId="None" clId="Web-{3089600C-7D62-4D56-95C0-061F05BBE764}"/>
    <pc:docChg chg="modSld">
      <pc:chgData name="Megan L Sanders" userId="aci/7zgQlrcnXuHGELJfXhKZ/U85HA8B+teecM70a60=" providerId="None" clId="Web-{3089600C-7D62-4D56-95C0-061F05BBE764}" dt="2020-11-12T19:28:59.506" v="3" actId="20577"/>
      <pc:docMkLst>
        <pc:docMk/>
      </pc:docMkLst>
      <pc:sldChg chg="modSp">
        <pc:chgData name="Megan L Sanders" userId="aci/7zgQlrcnXuHGELJfXhKZ/U85HA8B+teecM70a60=" providerId="None" clId="Web-{3089600C-7D62-4D56-95C0-061F05BBE764}" dt="2020-11-12T19:28:59.506" v="2" actId="20577"/>
        <pc:sldMkLst>
          <pc:docMk/>
          <pc:sldMk cId="2246362604" sldId="276"/>
        </pc:sldMkLst>
        <pc:spChg chg="mod">
          <ac:chgData name="Megan L Sanders" userId="aci/7zgQlrcnXuHGELJfXhKZ/U85HA8B+teecM70a60=" providerId="None" clId="Web-{3089600C-7D62-4D56-95C0-061F05BBE764}" dt="2020-11-12T19:28:59.506" v="2" actId="20577"/>
          <ac:spMkLst>
            <pc:docMk/>
            <pc:sldMk cId="2246362604" sldId="276"/>
            <ac:spMk id="4" creationId="{00000000-0000-0000-0000-000000000000}"/>
          </ac:spMkLst>
        </pc:spChg>
      </pc:sldChg>
    </pc:docChg>
  </pc:docChgLst>
  <pc:docChgLst>
    <pc:chgData name="Megan L Sanders" userId="aci/7zgQlrcnXuHGELJfXhKZ/U85HA8B+teecM70a60=" providerId="None" clId="Web-{6E23D8AF-D610-4475-8C9F-ACF0081702C4}"/>
    <pc:docChg chg="modSld">
      <pc:chgData name="Megan L Sanders" userId="aci/7zgQlrcnXuHGELJfXhKZ/U85HA8B+teecM70a60=" providerId="None" clId="Web-{6E23D8AF-D610-4475-8C9F-ACF0081702C4}" dt="2020-11-05T22:11:21.354" v="8"/>
      <pc:docMkLst>
        <pc:docMk/>
      </pc:docMkLst>
      <pc:sldChg chg="modSp">
        <pc:chgData name="Megan L Sanders" userId="aci/7zgQlrcnXuHGELJfXhKZ/U85HA8B+teecM70a60=" providerId="None" clId="Web-{6E23D8AF-D610-4475-8C9F-ACF0081702C4}" dt="2020-11-05T21:48:17.538" v="0" actId="20577"/>
        <pc:sldMkLst>
          <pc:docMk/>
          <pc:sldMk cId="121395034" sldId="301"/>
        </pc:sldMkLst>
        <pc:spChg chg="mod">
          <ac:chgData name="Megan L Sanders" userId="aci/7zgQlrcnXuHGELJfXhKZ/U85HA8B+teecM70a60=" providerId="None" clId="Web-{6E23D8AF-D610-4475-8C9F-ACF0081702C4}" dt="2020-11-05T21:48:17.538" v="0" actId="20577"/>
          <ac:spMkLst>
            <pc:docMk/>
            <pc:sldMk cId="121395034" sldId="301"/>
            <ac:spMk id="3" creationId="{8B28E3E6-7B37-9C44-9E5F-922D8868270E}"/>
          </ac:spMkLst>
        </pc:spChg>
      </pc:sldChg>
      <pc:sldChg chg="modSp">
        <pc:chgData name="Megan L Sanders" userId="aci/7zgQlrcnXuHGELJfXhKZ/U85HA8B+teecM70a60=" providerId="None" clId="Web-{6E23D8AF-D610-4475-8C9F-ACF0081702C4}" dt="2020-11-05T22:11:21.354" v="8"/>
        <pc:sldMkLst>
          <pc:docMk/>
          <pc:sldMk cId="2135231619" sldId="414"/>
        </pc:sldMkLst>
        <pc:graphicFrameChg chg="mod modGraphic">
          <ac:chgData name="Megan L Sanders" userId="aci/7zgQlrcnXuHGELJfXhKZ/U85HA8B+teecM70a60=" providerId="None" clId="Web-{6E23D8AF-D610-4475-8C9F-ACF0081702C4}" dt="2020-11-05T22:11:21.354" v="8"/>
          <ac:graphicFrameMkLst>
            <pc:docMk/>
            <pc:sldMk cId="2135231619" sldId="414"/>
            <ac:graphicFrameMk id="11" creationId="{00000000-0000-0000-0000-000000000000}"/>
          </ac:graphicFrameMkLst>
        </pc:graphicFrameChg>
      </pc:sldChg>
    </pc:docChg>
  </pc:docChgLst>
  <pc:docChgLst>
    <pc:chgData name="Megan L Sanders" userId="aci/7zgQlrcnXuHGELJfXhKZ/U85HA8B+teecM70a60=" providerId="None" clId="Web-{AA9C25A8-14BE-43AF-95F3-E7CFFE210700}"/>
    <pc:docChg chg="modSld">
      <pc:chgData name="Megan L Sanders" userId="aci/7zgQlrcnXuHGELJfXhKZ/U85HA8B+teecM70a60=" providerId="None" clId="Web-{AA9C25A8-14BE-43AF-95F3-E7CFFE210700}" dt="2020-11-12T19:20:54.315" v="23" actId="20577"/>
      <pc:docMkLst>
        <pc:docMk/>
      </pc:docMkLst>
      <pc:sldChg chg="modSp">
        <pc:chgData name="Megan L Sanders" userId="aci/7zgQlrcnXuHGELJfXhKZ/U85HA8B+teecM70a60=" providerId="None" clId="Web-{AA9C25A8-14BE-43AF-95F3-E7CFFE210700}" dt="2020-11-12T19:20:54.315" v="22" actId="20577"/>
        <pc:sldMkLst>
          <pc:docMk/>
          <pc:sldMk cId="2246362604" sldId="276"/>
        </pc:sldMkLst>
        <pc:spChg chg="mod">
          <ac:chgData name="Megan L Sanders" userId="aci/7zgQlrcnXuHGELJfXhKZ/U85HA8B+teecM70a60=" providerId="None" clId="Web-{AA9C25A8-14BE-43AF-95F3-E7CFFE210700}" dt="2020-11-12T19:20:54.315" v="22" actId="20577"/>
          <ac:spMkLst>
            <pc:docMk/>
            <pc:sldMk cId="2246362604" sldId="276"/>
            <ac:spMk id="4" creationId="{00000000-0000-0000-0000-000000000000}"/>
          </ac:spMkLst>
        </pc:spChg>
      </pc:sldChg>
    </pc:docChg>
  </pc:docChgLst>
  <pc:docChgLst>
    <pc:chgData name="Megan L Sanders" userId="aci/7zgQlrcnXuHGELJfXhKZ/U85HA8B+teecM70a60=" providerId="None" clId="Web-{B419E416-D68E-47CB-A372-87B678768237}"/>
    <pc:docChg chg="modSld">
      <pc:chgData name="Megan L Sanders" userId="aci/7zgQlrcnXuHGELJfXhKZ/U85HA8B+teecM70a60=" providerId="None" clId="Web-{B419E416-D68E-47CB-A372-87B678768237}" dt="2020-11-12T19:17:59.769" v="13" actId="20577"/>
      <pc:docMkLst>
        <pc:docMk/>
      </pc:docMkLst>
      <pc:sldChg chg="modSp">
        <pc:chgData name="Megan L Sanders" userId="aci/7zgQlrcnXuHGELJfXhKZ/U85HA8B+teecM70a60=" providerId="None" clId="Web-{B419E416-D68E-47CB-A372-87B678768237}" dt="2020-11-12T19:17:59.769" v="12" actId="20577"/>
        <pc:sldMkLst>
          <pc:docMk/>
          <pc:sldMk cId="2246362604" sldId="276"/>
        </pc:sldMkLst>
        <pc:spChg chg="mod">
          <ac:chgData name="Megan L Sanders" userId="aci/7zgQlrcnXuHGELJfXhKZ/U85HA8B+teecM70a60=" providerId="None" clId="Web-{B419E416-D68E-47CB-A372-87B678768237}" dt="2020-11-12T19:17:59.769" v="12" actId="20577"/>
          <ac:spMkLst>
            <pc:docMk/>
            <pc:sldMk cId="2246362604" sldId="276"/>
            <ac:spMk id="4" creationId="{00000000-0000-0000-0000-000000000000}"/>
          </ac:spMkLst>
        </pc:spChg>
      </pc:sldChg>
    </pc:docChg>
  </pc:docChgLst>
  <pc:docChgLst>
    <pc:chgData name="Laurie &quot;Chet&quot; Tschetter" userId="ZfbOj8bIWOg4GtN4cFtDONZxAPuygRbIMIWUQj+akMI=" providerId="None" clId="Web-{C1637CCE-48B7-4649-A6BC-BF1DA49FA765}"/>
    <pc:docChg chg="addSld delSld modSld sldOrd">
      <pc:chgData name="Laurie &quot;Chet&quot; Tschetter" userId="ZfbOj8bIWOg4GtN4cFtDONZxAPuygRbIMIWUQj+akMI=" providerId="None" clId="Web-{C1637CCE-48B7-4649-A6BC-BF1DA49FA765}" dt="2020-11-05T16:16:18.183" v="123"/>
      <pc:docMkLst>
        <pc:docMk/>
      </pc:docMkLst>
      <pc:sldChg chg="addCm">
        <pc:chgData name="Laurie &quot;Chet&quot; Tschetter" userId="ZfbOj8bIWOg4GtN4cFtDONZxAPuygRbIMIWUQj+akMI=" providerId="None" clId="Web-{C1637CCE-48B7-4649-A6BC-BF1DA49FA765}" dt="2020-11-05T15:44:19.146" v="0"/>
        <pc:sldMkLst>
          <pc:docMk/>
          <pc:sldMk cId="3905858490" sldId="350"/>
        </pc:sldMkLst>
      </pc:sldChg>
      <pc:sldChg chg="addCm">
        <pc:chgData name="Laurie &quot;Chet&quot; Tschetter" userId="ZfbOj8bIWOg4GtN4cFtDONZxAPuygRbIMIWUQj+akMI=" providerId="None" clId="Web-{C1637CCE-48B7-4649-A6BC-BF1DA49FA765}" dt="2020-11-05T15:45:02.943" v="1"/>
        <pc:sldMkLst>
          <pc:docMk/>
          <pc:sldMk cId="2324078010" sldId="354"/>
        </pc:sldMkLst>
      </pc:sldChg>
      <pc:sldChg chg="addCm">
        <pc:chgData name="Laurie &quot;Chet&quot; Tschetter" userId="ZfbOj8bIWOg4GtN4cFtDONZxAPuygRbIMIWUQj+akMI=" providerId="None" clId="Web-{C1637CCE-48B7-4649-A6BC-BF1DA49FA765}" dt="2020-11-05T15:45:31.975" v="2"/>
        <pc:sldMkLst>
          <pc:docMk/>
          <pc:sldMk cId="3145332831" sldId="355"/>
        </pc:sldMkLst>
      </pc:sldChg>
      <pc:sldChg chg="addCm">
        <pc:chgData name="Laurie &quot;Chet&quot; Tschetter" userId="ZfbOj8bIWOg4GtN4cFtDONZxAPuygRbIMIWUQj+akMI=" providerId="None" clId="Web-{C1637CCE-48B7-4649-A6BC-BF1DA49FA765}" dt="2020-11-05T15:46:04.334" v="3"/>
        <pc:sldMkLst>
          <pc:docMk/>
          <pc:sldMk cId="610908558" sldId="357"/>
        </pc:sldMkLst>
      </pc:sldChg>
      <pc:sldChg chg="addCm">
        <pc:chgData name="Laurie &quot;Chet&quot; Tschetter" userId="ZfbOj8bIWOg4GtN4cFtDONZxAPuygRbIMIWUQj+akMI=" providerId="None" clId="Web-{C1637CCE-48B7-4649-A6BC-BF1DA49FA765}" dt="2020-11-05T15:58:41.664" v="80"/>
        <pc:sldMkLst>
          <pc:docMk/>
          <pc:sldMk cId="3123460565" sldId="399"/>
        </pc:sldMkLst>
      </pc:sldChg>
      <pc:sldChg chg="addSp delSp modSp">
        <pc:chgData name="Laurie &quot;Chet&quot; Tschetter" userId="ZfbOj8bIWOg4GtN4cFtDONZxAPuygRbIMIWUQj+akMI=" providerId="None" clId="Web-{C1637CCE-48B7-4649-A6BC-BF1DA49FA765}" dt="2020-11-05T16:15:26.901" v="115"/>
        <pc:sldMkLst>
          <pc:docMk/>
          <pc:sldMk cId="2550348758" sldId="421"/>
        </pc:sldMkLst>
        <pc:picChg chg="add del mod">
          <ac:chgData name="Laurie &quot;Chet&quot; Tschetter" userId="ZfbOj8bIWOg4GtN4cFtDONZxAPuygRbIMIWUQj+akMI=" providerId="None" clId="Web-{C1637CCE-48B7-4649-A6BC-BF1DA49FA765}" dt="2020-11-05T16:15:26.901" v="115"/>
          <ac:picMkLst>
            <pc:docMk/>
            <pc:sldMk cId="2550348758" sldId="421"/>
            <ac:picMk id="5" creationId="{C0A77FB0-F4F9-44D1-9F73-7B2F84E4C08D}"/>
          </ac:picMkLst>
        </pc:picChg>
      </pc:sldChg>
      <pc:sldChg chg="new del">
        <pc:chgData name="Laurie &quot;Chet&quot; Tschetter" userId="ZfbOj8bIWOg4GtN4cFtDONZxAPuygRbIMIWUQj+akMI=" providerId="None" clId="Web-{C1637CCE-48B7-4649-A6BC-BF1DA49FA765}" dt="2020-11-05T15:48:54.616" v="6"/>
        <pc:sldMkLst>
          <pc:docMk/>
          <pc:sldMk cId="1184093585" sldId="422"/>
        </pc:sldMkLst>
      </pc:sldChg>
      <pc:sldChg chg="modSp add replId">
        <pc:chgData name="Laurie &quot;Chet&quot; Tschetter" userId="ZfbOj8bIWOg4GtN4cFtDONZxAPuygRbIMIWUQj+akMI=" providerId="None" clId="Web-{C1637CCE-48B7-4649-A6BC-BF1DA49FA765}" dt="2020-11-05T15:49:40.663" v="34" actId="20577"/>
        <pc:sldMkLst>
          <pc:docMk/>
          <pc:sldMk cId="3023545966" sldId="423"/>
        </pc:sldMkLst>
        <pc:graphicFrameChg chg="modGraphic">
          <ac:chgData name="Laurie &quot;Chet&quot; Tschetter" userId="ZfbOj8bIWOg4GtN4cFtDONZxAPuygRbIMIWUQj+akMI=" providerId="None" clId="Web-{C1637CCE-48B7-4649-A6BC-BF1DA49FA765}" dt="2020-11-05T15:49:40.663" v="34" actId="20577"/>
          <ac:graphicFrameMkLst>
            <pc:docMk/>
            <pc:sldMk cId="3023545966" sldId="423"/>
            <ac:graphicFrameMk id="5" creationId="{00000000-0000-0000-0000-000000000000}"/>
          </ac:graphicFrameMkLst>
        </pc:graphicFrameChg>
      </pc:sldChg>
      <pc:sldChg chg="modSp add replId">
        <pc:chgData name="Laurie &quot;Chet&quot; Tschetter" userId="ZfbOj8bIWOg4GtN4cFtDONZxAPuygRbIMIWUQj+akMI=" providerId="None" clId="Web-{C1637CCE-48B7-4649-A6BC-BF1DA49FA765}" dt="2020-11-05T15:50:31.616" v="45" actId="20577"/>
        <pc:sldMkLst>
          <pc:docMk/>
          <pc:sldMk cId="4180491373" sldId="424"/>
        </pc:sldMkLst>
        <pc:graphicFrameChg chg="modGraphic">
          <ac:chgData name="Laurie &quot;Chet&quot; Tschetter" userId="ZfbOj8bIWOg4GtN4cFtDONZxAPuygRbIMIWUQj+akMI=" providerId="None" clId="Web-{C1637CCE-48B7-4649-A6BC-BF1DA49FA765}" dt="2020-11-05T15:50:31.616" v="45" actId="20577"/>
          <ac:graphicFrameMkLst>
            <pc:docMk/>
            <pc:sldMk cId="4180491373" sldId="424"/>
            <ac:graphicFrameMk id="5" creationId="{00000000-0000-0000-0000-000000000000}"/>
          </ac:graphicFrameMkLst>
        </pc:graphicFrameChg>
      </pc:sldChg>
      <pc:sldChg chg="modSp add ord replId">
        <pc:chgData name="Laurie &quot;Chet&quot; Tschetter" userId="ZfbOj8bIWOg4GtN4cFtDONZxAPuygRbIMIWUQj+akMI=" providerId="None" clId="Web-{C1637CCE-48B7-4649-A6BC-BF1DA49FA765}" dt="2020-11-05T15:52:10.601" v="79" actId="20577"/>
        <pc:sldMkLst>
          <pc:docMk/>
          <pc:sldMk cId="1712587957" sldId="425"/>
        </pc:sldMkLst>
        <pc:graphicFrameChg chg="modGraphic">
          <ac:chgData name="Laurie &quot;Chet&quot; Tschetter" userId="ZfbOj8bIWOg4GtN4cFtDONZxAPuygRbIMIWUQj+akMI=" providerId="None" clId="Web-{C1637CCE-48B7-4649-A6BC-BF1DA49FA765}" dt="2020-11-05T15:52:10.601" v="79" actId="20577"/>
          <ac:graphicFrameMkLst>
            <pc:docMk/>
            <pc:sldMk cId="1712587957" sldId="425"/>
            <ac:graphicFrameMk id="5" creationId="{00000000-0000-0000-0000-000000000000}"/>
          </ac:graphicFrameMkLst>
        </pc:graphicFrameChg>
      </pc:sldChg>
      <pc:sldChg chg="modSp add replId">
        <pc:chgData name="Laurie &quot;Chet&quot; Tschetter" userId="ZfbOj8bIWOg4GtN4cFtDONZxAPuygRbIMIWUQj+akMI=" providerId="None" clId="Web-{C1637CCE-48B7-4649-A6BC-BF1DA49FA765}" dt="2020-11-05T15:59:31.836" v="93" actId="20577"/>
        <pc:sldMkLst>
          <pc:docMk/>
          <pc:sldMk cId="3478009014" sldId="426"/>
        </pc:sldMkLst>
        <pc:spChg chg="mod">
          <ac:chgData name="Laurie &quot;Chet&quot; Tschetter" userId="ZfbOj8bIWOg4GtN4cFtDONZxAPuygRbIMIWUQj+akMI=" providerId="None" clId="Web-{C1637CCE-48B7-4649-A6BC-BF1DA49FA765}" dt="2020-11-05T15:59:31.836" v="93" actId="20577"/>
          <ac:spMkLst>
            <pc:docMk/>
            <pc:sldMk cId="3478009014" sldId="426"/>
            <ac:spMk id="3" creationId="{00000000-0000-0000-0000-000000000000}"/>
          </ac:spMkLst>
        </pc:spChg>
      </pc:sldChg>
      <pc:sldChg chg="modSp add replId">
        <pc:chgData name="Laurie &quot;Chet&quot; Tschetter" userId="ZfbOj8bIWOg4GtN4cFtDONZxAPuygRbIMIWUQj+akMI=" providerId="None" clId="Web-{C1637CCE-48B7-4649-A6BC-BF1DA49FA765}" dt="2020-11-05T15:59:48.071" v="113" actId="20577"/>
        <pc:sldMkLst>
          <pc:docMk/>
          <pc:sldMk cId="2222919325" sldId="427"/>
        </pc:sldMkLst>
        <pc:spChg chg="mod">
          <ac:chgData name="Laurie &quot;Chet&quot; Tschetter" userId="ZfbOj8bIWOg4GtN4cFtDONZxAPuygRbIMIWUQj+akMI=" providerId="None" clId="Web-{C1637CCE-48B7-4649-A6BC-BF1DA49FA765}" dt="2020-11-05T15:59:48.071" v="113" actId="20577"/>
          <ac:spMkLst>
            <pc:docMk/>
            <pc:sldMk cId="2222919325" sldId="427"/>
            <ac:spMk id="3" creationId="{00000000-0000-0000-0000-000000000000}"/>
          </ac:spMkLst>
        </pc:spChg>
      </pc:sldChg>
      <pc:sldChg chg="addSp delSp modSp new del">
        <pc:chgData name="Laurie &quot;Chet&quot; Tschetter" userId="ZfbOj8bIWOg4GtN4cFtDONZxAPuygRbIMIWUQj+akMI=" providerId="None" clId="Web-{C1637CCE-48B7-4649-A6BC-BF1DA49FA765}" dt="2020-11-05T16:16:18.183" v="123"/>
        <pc:sldMkLst>
          <pc:docMk/>
          <pc:sldMk cId="2179419728" sldId="428"/>
        </pc:sldMkLst>
        <pc:spChg chg="del">
          <ac:chgData name="Laurie &quot;Chet&quot; Tschetter" userId="ZfbOj8bIWOg4GtN4cFtDONZxAPuygRbIMIWUQj+akMI=" providerId="None" clId="Web-{C1637CCE-48B7-4649-A6BC-BF1DA49FA765}" dt="2020-11-05T16:15:45.136" v="117"/>
          <ac:spMkLst>
            <pc:docMk/>
            <pc:sldMk cId="2179419728" sldId="428"/>
            <ac:spMk id="3" creationId="{E0E98DEA-223C-4D1F-B8FA-34F8C61A418E}"/>
          </ac:spMkLst>
        </pc:spChg>
        <pc:picChg chg="add mod ord">
          <ac:chgData name="Laurie &quot;Chet&quot; Tschetter" userId="ZfbOj8bIWOg4GtN4cFtDONZxAPuygRbIMIWUQj+akMI=" providerId="None" clId="Web-{C1637CCE-48B7-4649-A6BC-BF1DA49FA765}" dt="2020-11-05T16:16:09.401" v="122" actId="14100"/>
          <ac:picMkLst>
            <pc:docMk/>
            <pc:sldMk cId="2179419728" sldId="428"/>
            <ac:picMk id="4" creationId="{601B3B40-936F-4399-A94D-5630E9D00717}"/>
          </ac:picMkLst>
        </pc:picChg>
      </pc:sldChg>
    </pc:docChg>
  </pc:docChgLst>
  <pc:docChgLst>
    <pc:chgData name="Laurie &quot;Chet&quot; Tschetter" userId="ZfbOj8bIWOg4GtN4cFtDONZxAPuygRbIMIWUQj+akMI=" providerId="None" clId="Web-{E0C6B873-2D1D-4F2C-93B4-8BBEE7C2F6AC}"/>
    <pc:docChg chg="modSld">
      <pc:chgData name="Laurie &quot;Chet&quot; Tschetter" userId="ZfbOj8bIWOg4GtN4cFtDONZxAPuygRbIMIWUQj+akMI=" providerId="None" clId="Web-{E0C6B873-2D1D-4F2C-93B4-8BBEE7C2F6AC}" dt="2020-11-06T19:45:40.517" v="140" actId="20577"/>
      <pc:docMkLst>
        <pc:docMk/>
      </pc:docMkLst>
      <pc:sldChg chg="modSp">
        <pc:chgData name="Laurie &quot;Chet&quot; Tschetter" userId="ZfbOj8bIWOg4GtN4cFtDONZxAPuygRbIMIWUQj+akMI=" providerId="None" clId="Web-{E0C6B873-2D1D-4F2C-93B4-8BBEE7C2F6AC}" dt="2020-11-06T19:30:16.478" v="8" actId="20577"/>
        <pc:sldMkLst>
          <pc:docMk/>
          <pc:sldMk cId="3324131568" sldId="313"/>
        </pc:sldMkLst>
        <pc:spChg chg="mod">
          <ac:chgData name="Laurie &quot;Chet&quot; Tschetter" userId="ZfbOj8bIWOg4GtN4cFtDONZxAPuygRbIMIWUQj+akMI=" providerId="None" clId="Web-{E0C6B873-2D1D-4F2C-93B4-8BBEE7C2F6AC}" dt="2020-11-06T19:29:32.538" v="4" actId="20577"/>
          <ac:spMkLst>
            <pc:docMk/>
            <pc:sldMk cId="3324131568" sldId="313"/>
            <ac:spMk id="2" creationId="{810DA33A-E6BC-C645-AA1D-4319EF7FED64}"/>
          </ac:spMkLst>
        </pc:spChg>
        <pc:spChg chg="mod">
          <ac:chgData name="Laurie &quot;Chet&quot; Tschetter" userId="ZfbOj8bIWOg4GtN4cFtDONZxAPuygRbIMIWUQj+akMI=" providerId="None" clId="Web-{E0C6B873-2D1D-4F2C-93B4-8BBEE7C2F6AC}" dt="2020-11-06T19:30:16.478" v="8" actId="20577"/>
          <ac:spMkLst>
            <pc:docMk/>
            <pc:sldMk cId="3324131568" sldId="313"/>
            <ac:spMk id="3" creationId="{D8CC390D-31D2-4347-8C59-8B86513B7307}"/>
          </ac:spMkLst>
        </pc:spChg>
      </pc:sldChg>
      <pc:sldChg chg="modSp">
        <pc:chgData name="Laurie &quot;Chet&quot; Tschetter" userId="ZfbOj8bIWOg4GtN4cFtDONZxAPuygRbIMIWUQj+akMI=" providerId="None" clId="Web-{E0C6B873-2D1D-4F2C-93B4-8BBEE7C2F6AC}" dt="2020-11-06T19:45:40.517" v="139" actId="20577"/>
        <pc:sldMkLst>
          <pc:docMk/>
          <pc:sldMk cId="762282005" sldId="315"/>
        </pc:sldMkLst>
        <pc:spChg chg="mod">
          <ac:chgData name="Laurie &quot;Chet&quot; Tschetter" userId="ZfbOj8bIWOg4GtN4cFtDONZxAPuygRbIMIWUQj+akMI=" providerId="None" clId="Web-{E0C6B873-2D1D-4F2C-93B4-8BBEE7C2F6AC}" dt="2020-11-06T19:45:40.517" v="139" actId="20577"/>
          <ac:spMkLst>
            <pc:docMk/>
            <pc:sldMk cId="762282005" sldId="315"/>
            <ac:spMk id="2" creationId="{810DA33A-E6BC-C645-AA1D-4319EF7FED64}"/>
          </ac:spMkLst>
        </pc:spChg>
        <pc:spChg chg="mod">
          <ac:chgData name="Laurie &quot;Chet&quot; Tschetter" userId="ZfbOj8bIWOg4GtN4cFtDONZxAPuygRbIMIWUQj+akMI=" providerId="None" clId="Web-{E0C6B873-2D1D-4F2C-93B4-8BBEE7C2F6AC}" dt="2020-11-06T19:33:02.910" v="24" actId="20577"/>
          <ac:spMkLst>
            <pc:docMk/>
            <pc:sldMk cId="762282005" sldId="315"/>
            <ac:spMk id="3" creationId="{D8CC390D-31D2-4347-8C59-8B86513B7307}"/>
          </ac:spMkLst>
        </pc:spChg>
      </pc:sldChg>
      <pc:sldChg chg="modSp">
        <pc:chgData name="Laurie &quot;Chet&quot; Tschetter" userId="ZfbOj8bIWOg4GtN4cFtDONZxAPuygRbIMIWUQj+akMI=" providerId="None" clId="Web-{E0C6B873-2D1D-4F2C-93B4-8BBEE7C2F6AC}" dt="2020-11-06T19:37:12.096" v="91" actId="20577"/>
        <pc:sldMkLst>
          <pc:docMk/>
          <pc:sldMk cId="3754313185" sldId="340"/>
        </pc:sldMkLst>
        <pc:spChg chg="mod">
          <ac:chgData name="Laurie &quot;Chet&quot; Tschetter" userId="ZfbOj8bIWOg4GtN4cFtDONZxAPuygRbIMIWUQj+akMI=" providerId="None" clId="Web-{E0C6B873-2D1D-4F2C-93B4-8BBEE7C2F6AC}" dt="2020-11-06T19:37:12.096" v="91" actId="20577"/>
          <ac:spMkLst>
            <pc:docMk/>
            <pc:sldMk cId="3754313185" sldId="340"/>
            <ac:spMk id="4" creationId="{A539043A-E856-1749-AB84-B25A3FB4E356}"/>
          </ac:spMkLst>
        </pc:spChg>
        <pc:spChg chg="mod">
          <ac:chgData name="Laurie &quot;Chet&quot; Tschetter" userId="ZfbOj8bIWOg4GtN4cFtDONZxAPuygRbIMIWUQj+akMI=" providerId="None" clId="Web-{E0C6B873-2D1D-4F2C-93B4-8BBEE7C2F6AC}" dt="2020-11-06T19:35:52.545" v="57" actId="20577"/>
          <ac:spMkLst>
            <pc:docMk/>
            <pc:sldMk cId="3754313185" sldId="340"/>
            <ac:spMk id="112642" creationId="{00000000-0000-0000-0000-000000000000}"/>
          </ac:spMkLst>
        </pc:spChg>
      </pc:sldChg>
      <pc:sldChg chg="delCm">
        <pc:chgData name="Laurie &quot;Chet&quot; Tschetter" userId="ZfbOj8bIWOg4GtN4cFtDONZxAPuygRbIMIWUQj+akMI=" providerId="None" clId="Web-{E0C6B873-2D1D-4F2C-93B4-8BBEE7C2F6AC}" dt="2020-11-06T19:39:10.041" v="96"/>
        <pc:sldMkLst>
          <pc:docMk/>
          <pc:sldMk cId="3905858490" sldId="350"/>
        </pc:sldMkLst>
      </pc:sldChg>
      <pc:sldChg chg="delCm">
        <pc:chgData name="Laurie &quot;Chet&quot; Tschetter" userId="ZfbOj8bIWOg4GtN4cFtDONZxAPuygRbIMIWUQj+akMI=" providerId="None" clId="Web-{E0C6B873-2D1D-4F2C-93B4-8BBEE7C2F6AC}" dt="2020-11-06T19:38:56.337" v="95"/>
        <pc:sldMkLst>
          <pc:docMk/>
          <pc:sldMk cId="2324078010" sldId="354"/>
        </pc:sldMkLst>
      </pc:sldChg>
      <pc:sldChg chg="delCm">
        <pc:chgData name="Laurie &quot;Chet&quot; Tschetter" userId="ZfbOj8bIWOg4GtN4cFtDONZxAPuygRbIMIWUQj+akMI=" providerId="None" clId="Web-{E0C6B873-2D1D-4F2C-93B4-8BBEE7C2F6AC}" dt="2020-11-06T19:38:47.399" v="94"/>
        <pc:sldMkLst>
          <pc:docMk/>
          <pc:sldMk cId="3145332831" sldId="355"/>
        </pc:sldMkLst>
      </pc:sldChg>
      <pc:sldChg chg="delCm">
        <pc:chgData name="Laurie &quot;Chet&quot; Tschetter" userId="ZfbOj8bIWOg4GtN4cFtDONZxAPuygRbIMIWUQj+akMI=" providerId="None" clId="Web-{E0C6B873-2D1D-4F2C-93B4-8BBEE7C2F6AC}" dt="2020-11-06T19:38:32.804" v="93"/>
        <pc:sldMkLst>
          <pc:docMk/>
          <pc:sldMk cId="610908558" sldId="357"/>
        </pc:sldMkLst>
      </pc:sldChg>
    </pc:docChg>
  </pc:docChgLst>
  <pc:docChgLst>
    <pc:chgData name="Laurie &quot;Chet&quot; Tschetter" userId="ZfbOj8bIWOg4GtN4cFtDONZxAPuygRbIMIWUQj+akMI=" providerId="None" clId="Web-{0956DA37-791F-43AE-B213-95080C7CE7B2}"/>
    <pc:docChg chg="modSld">
      <pc:chgData name="Laurie &quot;Chet&quot; Tschetter" userId="ZfbOj8bIWOg4GtN4cFtDONZxAPuygRbIMIWUQj+akMI=" providerId="None" clId="Web-{0956DA37-791F-43AE-B213-95080C7CE7B2}" dt="2020-11-12T21:13:32.524" v="3" actId="20577"/>
      <pc:docMkLst>
        <pc:docMk/>
      </pc:docMkLst>
      <pc:sldChg chg="modSp">
        <pc:chgData name="Laurie &quot;Chet&quot; Tschetter" userId="ZfbOj8bIWOg4GtN4cFtDONZxAPuygRbIMIWUQj+akMI=" providerId="None" clId="Web-{0956DA37-791F-43AE-B213-95080C7CE7B2}" dt="2020-11-12T21:13:32.524" v="2" actId="20577"/>
        <pc:sldMkLst>
          <pc:docMk/>
          <pc:sldMk cId="2246362604" sldId="276"/>
        </pc:sldMkLst>
        <pc:spChg chg="mod">
          <ac:chgData name="Laurie &quot;Chet&quot; Tschetter" userId="ZfbOj8bIWOg4GtN4cFtDONZxAPuygRbIMIWUQj+akMI=" providerId="None" clId="Web-{0956DA37-791F-43AE-B213-95080C7CE7B2}" dt="2020-11-12T21:13:32.524" v="2" actId="20577"/>
          <ac:spMkLst>
            <pc:docMk/>
            <pc:sldMk cId="2246362604" sldId="276"/>
            <ac:spMk id="4" creationId="{00000000-0000-0000-0000-000000000000}"/>
          </ac:spMkLst>
        </pc:spChg>
      </pc:sldChg>
    </pc:docChg>
  </pc:docChgLst>
  <pc:docChgLst>
    <pc:chgData name="Megan L Sanders" userId="aci/7zgQlrcnXuHGELJfXhKZ/U85HA8B+teecM70a60=" providerId="None" clId="Web-{AFD12ABB-0D32-41A3-93D6-579DC4723778}"/>
    <pc:docChg chg="modSld">
      <pc:chgData name="Megan L Sanders" userId="aci/7zgQlrcnXuHGELJfXhKZ/U85HA8B+teecM70a60=" providerId="None" clId="Web-{AFD12ABB-0D32-41A3-93D6-579DC4723778}" dt="2020-11-12T19:26:31.175" v="15" actId="20577"/>
      <pc:docMkLst>
        <pc:docMk/>
      </pc:docMkLst>
      <pc:sldChg chg="modSp">
        <pc:chgData name="Megan L Sanders" userId="aci/7zgQlrcnXuHGELJfXhKZ/U85HA8B+teecM70a60=" providerId="None" clId="Web-{AFD12ABB-0D32-41A3-93D6-579DC4723778}" dt="2020-11-12T19:26:31.175" v="14" actId="20577"/>
        <pc:sldMkLst>
          <pc:docMk/>
          <pc:sldMk cId="2246362604" sldId="276"/>
        </pc:sldMkLst>
        <pc:spChg chg="mod">
          <ac:chgData name="Megan L Sanders" userId="aci/7zgQlrcnXuHGELJfXhKZ/U85HA8B+teecM70a60=" providerId="None" clId="Web-{AFD12ABB-0D32-41A3-93D6-579DC4723778}" dt="2020-11-12T19:26:31.175" v="14" actId="20577"/>
          <ac:spMkLst>
            <pc:docMk/>
            <pc:sldMk cId="2246362604" sldId="276"/>
            <ac:spMk id="4" creationId="{00000000-0000-0000-0000-000000000000}"/>
          </ac:spMkLst>
        </pc:spChg>
      </pc:sldChg>
    </pc:docChg>
  </pc:docChgLst>
  <pc:docChgLst>
    <pc:chgData name="Laurie &quot;Chet&quot; Tschetter" userId="ZfbOj8bIWOg4GtN4cFtDONZxAPuygRbIMIWUQj+akMI=" providerId="None" clId="Web-{8E8D1841-7B60-4A96-890E-3244BB38EB1F}"/>
    <pc:docChg chg="">
      <pc:chgData name="Laurie &quot;Chet&quot; Tschetter" userId="ZfbOj8bIWOg4GtN4cFtDONZxAPuygRbIMIWUQj+akMI=" providerId="None" clId="Web-{8E8D1841-7B60-4A96-890E-3244BB38EB1F}" dt="2020-11-06T23:40:13.765" v="2"/>
      <pc:docMkLst>
        <pc:docMk/>
      </pc:docMkLst>
      <pc:sldChg chg="delCm">
        <pc:chgData name="Laurie &quot;Chet&quot; Tschetter" userId="ZfbOj8bIWOg4GtN4cFtDONZxAPuygRbIMIWUQj+akMI=" providerId="None" clId="Web-{8E8D1841-7B60-4A96-890E-3244BB38EB1F}" dt="2020-11-06T23:37:34.779" v="1"/>
        <pc:sldMkLst>
          <pc:docMk/>
          <pc:sldMk cId="2107540384" sldId="271"/>
        </pc:sldMkLst>
      </pc:sldChg>
      <pc:sldChg chg="delCm">
        <pc:chgData name="Laurie &quot;Chet&quot; Tschetter" userId="ZfbOj8bIWOg4GtN4cFtDONZxAPuygRbIMIWUQj+akMI=" providerId="None" clId="Web-{8E8D1841-7B60-4A96-890E-3244BB38EB1F}" dt="2020-11-06T23:40:13.765" v="2"/>
        <pc:sldMkLst>
          <pc:docMk/>
          <pc:sldMk cId="4267814748" sldId="285"/>
        </pc:sldMkLst>
      </pc:sldChg>
      <pc:sldChg chg="delCm">
        <pc:chgData name="Laurie &quot;Chet&quot; Tschetter" userId="ZfbOj8bIWOg4GtN4cFtDONZxAPuygRbIMIWUQj+akMI=" providerId="None" clId="Web-{8E8D1841-7B60-4A96-890E-3244BB38EB1F}" dt="2020-11-06T23:36:59.497" v="0"/>
        <pc:sldMkLst>
          <pc:docMk/>
          <pc:sldMk cId="1520680848" sldId="409"/>
        </pc:sldMkLst>
      </pc:sldChg>
    </pc:docChg>
  </pc:docChgLst>
  <pc:docChgLst>
    <pc:chgData name="Sarah Hall" userId="BiXO0zYXhc6Agds5NGJJgiS9uhs+fnwkjjDPe7tjfJg=" providerId="None" clId="Web-{7A4230BD-AF2C-4EB4-B46C-B352BD6B749C}"/>
    <pc:docChg chg="modSld">
      <pc:chgData name="Sarah Hall" userId="BiXO0zYXhc6Agds5NGJJgiS9uhs+fnwkjjDPe7tjfJg=" providerId="None" clId="Web-{7A4230BD-AF2C-4EB4-B46C-B352BD6B749C}" dt="2020-11-09T15:23:24.681" v="153" actId="20577"/>
      <pc:docMkLst>
        <pc:docMk/>
      </pc:docMkLst>
      <pc:sldChg chg="modSp">
        <pc:chgData name="Sarah Hall" userId="BiXO0zYXhc6Agds5NGJJgiS9uhs+fnwkjjDPe7tjfJg=" providerId="None" clId="Web-{7A4230BD-AF2C-4EB4-B46C-B352BD6B749C}" dt="2020-11-09T15:11:33.061" v="54" actId="20577"/>
        <pc:sldMkLst>
          <pc:docMk/>
          <pc:sldMk cId="2806219091" sldId="268"/>
        </pc:sldMkLst>
        <pc:spChg chg="mod">
          <ac:chgData name="Sarah Hall" userId="BiXO0zYXhc6Agds5NGJJgiS9uhs+fnwkjjDPe7tjfJg=" providerId="None" clId="Web-{7A4230BD-AF2C-4EB4-B46C-B352BD6B749C}" dt="2020-11-09T15:11:33.061" v="54" actId="20577"/>
          <ac:spMkLst>
            <pc:docMk/>
            <pc:sldMk cId="2806219091" sldId="268"/>
            <ac:spMk id="3" creationId="{00000000-0000-0000-0000-000000000000}"/>
          </ac:spMkLst>
        </pc:spChg>
      </pc:sldChg>
      <pc:sldChg chg="modSp">
        <pc:chgData name="Sarah Hall" userId="BiXO0zYXhc6Agds5NGJJgiS9uhs+fnwkjjDPe7tjfJg=" providerId="None" clId="Web-{7A4230BD-AF2C-4EB4-B46C-B352BD6B749C}" dt="2020-11-09T15:13:34.469" v="85" actId="20577"/>
        <pc:sldMkLst>
          <pc:docMk/>
          <pc:sldMk cId="1244679019" sldId="274"/>
        </pc:sldMkLst>
        <pc:spChg chg="mod">
          <ac:chgData name="Sarah Hall" userId="BiXO0zYXhc6Agds5NGJJgiS9uhs+fnwkjjDPe7tjfJg=" providerId="None" clId="Web-{7A4230BD-AF2C-4EB4-B46C-B352BD6B749C}" dt="2020-11-09T15:13:34.469" v="85" actId="20577"/>
          <ac:spMkLst>
            <pc:docMk/>
            <pc:sldMk cId="1244679019" sldId="274"/>
            <ac:spMk id="5" creationId="{00000000-0000-0000-0000-000000000000}"/>
          </ac:spMkLst>
        </pc:spChg>
      </pc:sldChg>
      <pc:sldChg chg="modSp">
        <pc:chgData name="Sarah Hall" userId="BiXO0zYXhc6Agds5NGJJgiS9uhs+fnwkjjDPe7tjfJg=" providerId="None" clId="Web-{7A4230BD-AF2C-4EB4-B46C-B352BD6B749C}" dt="2020-11-09T15:16:44.628" v="116" actId="14100"/>
        <pc:sldMkLst>
          <pc:docMk/>
          <pc:sldMk cId="2246362604" sldId="276"/>
        </pc:sldMkLst>
        <pc:spChg chg="mod">
          <ac:chgData name="Sarah Hall" userId="BiXO0zYXhc6Agds5NGJJgiS9uhs+fnwkjjDPe7tjfJg=" providerId="None" clId="Web-{7A4230BD-AF2C-4EB4-B46C-B352BD6B749C}" dt="2020-11-09T15:16:38.144" v="110" actId="20577"/>
          <ac:spMkLst>
            <pc:docMk/>
            <pc:sldMk cId="2246362604" sldId="276"/>
            <ac:spMk id="2" creationId="{00000000-0000-0000-0000-000000000000}"/>
          </ac:spMkLst>
        </pc:spChg>
        <pc:spChg chg="mod">
          <ac:chgData name="Sarah Hall" userId="BiXO0zYXhc6Agds5NGJJgiS9uhs+fnwkjjDPe7tjfJg=" providerId="None" clId="Web-{7A4230BD-AF2C-4EB4-B46C-B352BD6B749C}" dt="2020-11-09T15:16:44.628" v="116" actId="14100"/>
          <ac:spMkLst>
            <pc:docMk/>
            <pc:sldMk cId="2246362604" sldId="276"/>
            <ac:spMk id="4" creationId="{00000000-0000-0000-0000-000000000000}"/>
          </ac:spMkLst>
        </pc:spChg>
      </pc:sldChg>
      <pc:sldChg chg="modSp">
        <pc:chgData name="Sarah Hall" userId="BiXO0zYXhc6Agds5NGJJgiS9uhs+fnwkjjDPe7tjfJg=" providerId="None" clId="Web-{7A4230BD-AF2C-4EB4-B46C-B352BD6B749C}" dt="2020-11-09T15:14:36.080" v="93" actId="20577"/>
        <pc:sldMkLst>
          <pc:docMk/>
          <pc:sldMk cId="1029643143" sldId="277"/>
        </pc:sldMkLst>
        <pc:graphicFrameChg chg="modGraphic">
          <ac:chgData name="Sarah Hall" userId="BiXO0zYXhc6Agds5NGJJgiS9uhs+fnwkjjDPe7tjfJg=" providerId="None" clId="Web-{7A4230BD-AF2C-4EB4-B46C-B352BD6B749C}" dt="2020-11-09T15:14:36.080" v="93" actId="20577"/>
          <ac:graphicFrameMkLst>
            <pc:docMk/>
            <pc:sldMk cId="1029643143" sldId="277"/>
            <ac:graphicFrameMk id="4" creationId="{00000000-0000-0000-0000-000000000000}"/>
          </ac:graphicFrameMkLst>
        </pc:graphicFrameChg>
      </pc:sldChg>
      <pc:sldChg chg="modSp">
        <pc:chgData name="Sarah Hall" userId="BiXO0zYXhc6Agds5NGJJgiS9uhs+fnwkjjDPe7tjfJg=" providerId="None" clId="Web-{7A4230BD-AF2C-4EB4-B46C-B352BD6B749C}" dt="2020-11-09T15:11:01.327" v="41" actId="20577"/>
        <pc:sldMkLst>
          <pc:docMk/>
          <pc:sldMk cId="1332124976" sldId="298"/>
        </pc:sldMkLst>
        <pc:spChg chg="mod">
          <ac:chgData name="Sarah Hall" userId="BiXO0zYXhc6Agds5NGJJgiS9uhs+fnwkjjDPe7tjfJg=" providerId="None" clId="Web-{7A4230BD-AF2C-4EB4-B46C-B352BD6B749C}" dt="2020-11-09T15:10:45.889" v="33" actId="20577"/>
          <ac:spMkLst>
            <pc:docMk/>
            <pc:sldMk cId="1332124976" sldId="298"/>
            <ac:spMk id="2" creationId="{B4872ADB-7AAB-4E54-A942-BD04022E6B50}"/>
          </ac:spMkLst>
        </pc:spChg>
        <pc:spChg chg="mod">
          <ac:chgData name="Sarah Hall" userId="BiXO0zYXhc6Agds5NGJJgiS9uhs+fnwkjjDPe7tjfJg=" providerId="None" clId="Web-{7A4230BD-AF2C-4EB4-B46C-B352BD6B749C}" dt="2020-11-09T15:11:01.327" v="41" actId="20577"/>
          <ac:spMkLst>
            <pc:docMk/>
            <pc:sldMk cId="1332124976" sldId="298"/>
            <ac:spMk id="3" creationId="{3BCF4DA8-91C4-40BF-98DF-DF66C45D0217}"/>
          </ac:spMkLst>
        </pc:spChg>
      </pc:sldChg>
      <pc:sldChg chg="modSp">
        <pc:chgData name="Sarah Hall" userId="BiXO0zYXhc6Agds5NGJJgiS9uhs+fnwkjjDPe7tjfJg=" providerId="None" clId="Web-{7A4230BD-AF2C-4EB4-B46C-B352BD6B749C}" dt="2020-11-09T15:11:49.702" v="61" actId="20577"/>
        <pc:sldMkLst>
          <pc:docMk/>
          <pc:sldMk cId="213349656" sldId="300"/>
        </pc:sldMkLst>
        <pc:spChg chg="mod">
          <ac:chgData name="Sarah Hall" userId="BiXO0zYXhc6Agds5NGJJgiS9uhs+fnwkjjDPe7tjfJg=" providerId="None" clId="Web-{7A4230BD-AF2C-4EB4-B46C-B352BD6B749C}" dt="2020-11-09T15:11:49.702" v="61" actId="20577"/>
          <ac:spMkLst>
            <pc:docMk/>
            <pc:sldMk cId="213349656" sldId="300"/>
            <ac:spMk id="2" creationId="{9F3AF3F6-13AB-1044-A67C-B723B98C582E}"/>
          </ac:spMkLst>
        </pc:spChg>
      </pc:sldChg>
      <pc:sldChg chg="modSp">
        <pc:chgData name="Sarah Hall" userId="BiXO0zYXhc6Agds5NGJJgiS9uhs+fnwkjjDPe7tjfJg=" providerId="None" clId="Web-{7A4230BD-AF2C-4EB4-B46C-B352BD6B749C}" dt="2020-11-09T15:12:05.609" v="65" actId="20577"/>
        <pc:sldMkLst>
          <pc:docMk/>
          <pc:sldMk cId="121395034" sldId="301"/>
        </pc:sldMkLst>
        <pc:spChg chg="mod">
          <ac:chgData name="Sarah Hall" userId="BiXO0zYXhc6Agds5NGJJgiS9uhs+fnwkjjDPe7tjfJg=" providerId="None" clId="Web-{7A4230BD-AF2C-4EB4-B46C-B352BD6B749C}" dt="2020-11-09T15:12:05.609" v="65" actId="20577"/>
          <ac:spMkLst>
            <pc:docMk/>
            <pc:sldMk cId="121395034" sldId="301"/>
            <ac:spMk id="3" creationId="{8B28E3E6-7B37-9C44-9E5F-922D8868270E}"/>
          </ac:spMkLst>
        </pc:spChg>
      </pc:sldChg>
      <pc:sldChg chg="modSp">
        <pc:chgData name="Sarah Hall" userId="BiXO0zYXhc6Agds5NGJJgiS9uhs+fnwkjjDPe7tjfJg=" providerId="None" clId="Web-{7A4230BD-AF2C-4EB4-B46C-B352BD6B749C}" dt="2020-11-09T15:12:37.875" v="72" actId="20577"/>
        <pc:sldMkLst>
          <pc:docMk/>
          <pc:sldMk cId="194376324" sldId="303"/>
        </pc:sldMkLst>
        <pc:spChg chg="mod">
          <ac:chgData name="Sarah Hall" userId="BiXO0zYXhc6Agds5NGJJgiS9uhs+fnwkjjDPe7tjfJg=" providerId="None" clId="Web-{7A4230BD-AF2C-4EB4-B46C-B352BD6B749C}" dt="2020-11-09T15:12:37.875" v="72" actId="20577"/>
          <ac:spMkLst>
            <pc:docMk/>
            <pc:sldMk cId="194376324" sldId="303"/>
            <ac:spMk id="2" creationId="{66D3EEBE-1914-3F41-AA5B-E2116829667D}"/>
          </ac:spMkLst>
        </pc:spChg>
      </pc:sldChg>
      <pc:sldChg chg="modSp">
        <pc:chgData name="Sarah Hall" userId="BiXO0zYXhc6Agds5NGJJgiS9uhs+fnwkjjDPe7tjfJg=" providerId="None" clId="Web-{7A4230BD-AF2C-4EB4-B46C-B352BD6B749C}" dt="2020-11-09T15:12:52.250" v="76" actId="20577"/>
        <pc:sldMkLst>
          <pc:docMk/>
          <pc:sldMk cId="867849675" sldId="306"/>
        </pc:sldMkLst>
        <pc:spChg chg="mod">
          <ac:chgData name="Sarah Hall" userId="BiXO0zYXhc6Agds5NGJJgiS9uhs+fnwkjjDPe7tjfJg=" providerId="None" clId="Web-{7A4230BD-AF2C-4EB4-B46C-B352BD6B749C}" dt="2020-11-09T15:12:52.250" v="76" actId="20577"/>
          <ac:spMkLst>
            <pc:docMk/>
            <pc:sldMk cId="867849675" sldId="306"/>
            <ac:spMk id="5" creationId="{00000000-0000-0000-0000-000000000000}"/>
          </ac:spMkLst>
        </pc:spChg>
      </pc:sldChg>
      <pc:sldChg chg="modSp">
        <pc:chgData name="Sarah Hall" userId="BiXO0zYXhc6Agds5NGJJgiS9uhs+fnwkjjDPe7tjfJg=" providerId="None" clId="Web-{7A4230BD-AF2C-4EB4-B46C-B352BD6B749C}" dt="2020-11-09T15:15:53.612" v="103" actId="20577"/>
        <pc:sldMkLst>
          <pc:docMk/>
          <pc:sldMk cId="1942555319" sldId="308"/>
        </pc:sldMkLst>
        <pc:graphicFrameChg chg="modGraphic">
          <ac:chgData name="Sarah Hall" userId="BiXO0zYXhc6Agds5NGJJgiS9uhs+fnwkjjDPe7tjfJg=" providerId="None" clId="Web-{7A4230BD-AF2C-4EB4-B46C-B352BD6B749C}" dt="2020-11-09T15:15:53.612" v="103" actId="20577"/>
          <ac:graphicFrameMkLst>
            <pc:docMk/>
            <pc:sldMk cId="1942555319" sldId="308"/>
            <ac:graphicFrameMk id="7" creationId="{00000000-0000-0000-0000-000000000000}"/>
          </ac:graphicFrameMkLst>
        </pc:graphicFrameChg>
      </pc:sldChg>
      <pc:sldChg chg="modSp">
        <pc:chgData name="Sarah Hall" userId="BiXO0zYXhc6Agds5NGJJgiS9uhs+fnwkjjDPe7tjfJg=" providerId="None" clId="Web-{7A4230BD-AF2C-4EB4-B46C-B352BD6B749C}" dt="2020-11-09T15:17:04.254" v="119" actId="20577"/>
        <pc:sldMkLst>
          <pc:docMk/>
          <pc:sldMk cId="1598561304" sldId="325"/>
        </pc:sldMkLst>
        <pc:spChg chg="mod">
          <ac:chgData name="Sarah Hall" userId="BiXO0zYXhc6Agds5NGJJgiS9uhs+fnwkjjDPe7tjfJg=" providerId="None" clId="Web-{7A4230BD-AF2C-4EB4-B46C-B352BD6B749C}" dt="2020-11-09T15:17:04.254" v="119" actId="20577"/>
          <ac:spMkLst>
            <pc:docMk/>
            <pc:sldMk cId="1598561304" sldId="325"/>
            <ac:spMk id="5" creationId="{3C685781-C4A0-1849-A216-8A09427DB156}"/>
          </ac:spMkLst>
        </pc:spChg>
      </pc:sldChg>
      <pc:sldChg chg="modSp">
        <pc:chgData name="Sarah Hall" userId="BiXO0zYXhc6Agds5NGJJgiS9uhs+fnwkjjDPe7tjfJg=" providerId="None" clId="Web-{7A4230BD-AF2C-4EB4-B46C-B352BD6B749C}" dt="2020-11-09T15:23:24.681" v="152" actId="20577"/>
        <pc:sldMkLst>
          <pc:docMk/>
          <pc:sldMk cId="2612475625" sldId="326"/>
        </pc:sldMkLst>
        <pc:spChg chg="mod">
          <ac:chgData name="Sarah Hall" userId="BiXO0zYXhc6Agds5NGJJgiS9uhs+fnwkjjDPe7tjfJg=" providerId="None" clId="Web-{7A4230BD-AF2C-4EB4-B46C-B352BD6B749C}" dt="2020-11-09T15:23:24.681" v="152" actId="20577"/>
          <ac:spMkLst>
            <pc:docMk/>
            <pc:sldMk cId="2612475625" sldId="326"/>
            <ac:spMk id="2" creationId="{5049008C-7160-4BFC-B43D-F5C2B237D3F3}"/>
          </ac:spMkLst>
        </pc:spChg>
      </pc:sldChg>
      <pc:sldChg chg="modSp">
        <pc:chgData name="Sarah Hall" userId="BiXO0zYXhc6Agds5NGJJgiS9uhs+fnwkjjDPe7tjfJg=" providerId="None" clId="Web-{7A4230BD-AF2C-4EB4-B46C-B352BD6B749C}" dt="2020-11-09T15:10:28.670" v="29" actId="20577"/>
        <pc:sldMkLst>
          <pc:docMk/>
          <pc:sldMk cId="2735694578" sldId="334"/>
        </pc:sldMkLst>
        <pc:spChg chg="mod">
          <ac:chgData name="Sarah Hall" userId="BiXO0zYXhc6Agds5NGJJgiS9uhs+fnwkjjDPe7tjfJg=" providerId="None" clId="Web-{7A4230BD-AF2C-4EB4-B46C-B352BD6B749C}" dt="2020-11-09T15:10:28.670" v="29" actId="20577"/>
          <ac:spMkLst>
            <pc:docMk/>
            <pc:sldMk cId="2735694578" sldId="334"/>
            <ac:spMk id="102402" creationId="{00000000-0000-0000-0000-000000000000}"/>
          </ac:spMkLst>
        </pc:spChg>
      </pc:sldChg>
      <pc:sldChg chg="modSp">
        <pc:chgData name="Sarah Hall" userId="BiXO0zYXhc6Agds5NGJJgiS9uhs+fnwkjjDPe7tjfJg=" providerId="None" clId="Web-{7A4230BD-AF2C-4EB4-B46C-B352BD6B749C}" dt="2020-11-09T15:18:41.583" v="126" actId="20577"/>
        <pc:sldMkLst>
          <pc:docMk/>
          <pc:sldMk cId="773827201" sldId="344"/>
        </pc:sldMkLst>
        <pc:spChg chg="mod">
          <ac:chgData name="Sarah Hall" userId="BiXO0zYXhc6Agds5NGJJgiS9uhs+fnwkjjDPe7tjfJg=" providerId="None" clId="Web-{7A4230BD-AF2C-4EB4-B46C-B352BD6B749C}" dt="2020-11-09T15:18:41.583" v="126" actId="20577"/>
          <ac:spMkLst>
            <pc:docMk/>
            <pc:sldMk cId="773827201" sldId="344"/>
            <ac:spMk id="122882" creationId="{00000000-0000-0000-0000-000000000000}"/>
          </ac:spMkLst>
        </pc:spChg>
      </pc:sldChg>
      <pc:sldChg chg="modSp">
        <pc:chgData name="Sarah Hall" userId="BiXO0zYXhc6Agds5NGJJgiS9uhs+fnwkjjDPe7tjfJg=" providerId="None" clId="Web-{7A4230BD-AF2C-4EB4-B46C-B352BD6B749C}" dt="2020-11-09T15:19:07.896" v="135" actId="20577"/>
        <pc:sldMkLst>
          <pc:docMk/>
          <pc:sldMk cId="4000872769" sldId="352"/>
        </pc:sldMkLst>
        <pc:spChg chg="mod">
          <ac:chgData name="Sarah Hall" userId="BiXO0zYXhc6Agds5NGJJgiS9uhs+fnwkjjDPe7tjfJg=" providerId="None" clId="Web-{7A4230BD-AF2C-4EB4-B46C-B352BD6B749C}" dt="2020-11-09T15:19:07.896" v="135" actId="20577"/>
          <ac:spMkLst>
            <pc:docMk/>
            <pc:sldMk cId="4000872769" sldId="352"/>
            <ac:spMk id="141314" creationId="{00000000-0000-0000-0000-000000000000}"/>
          </ac:spMkLst>
        </pc:spChg>
      </pc:sldChg>
      <pc:sldChg chg="modSp">
        <pc:chgData name="Sarah Hall" userId="BiXO0zYXhc6Agds5NGJJgiS9uhs+fnwkjjDPe7tjfJg=" providerId="None" clId="Web-{7A4230BD-AF2C-4EB4-B46C-B352BD6B749C}" dt="2020-11-09T15:19:40.678" v="140" actId="20577"/>
        <pc:sldMkLst>
          <pc:docMk/>
          <pc:sldMk cId="3145332831" sldId="355"/>
        </pc:sldMkLst>
        <pc:graphicFrameChg chg="modGraphic">
          <ac:chgData name="Sarah Hall" userId="BiXO0zYXhc6Agds5NGJJgiS9uhs+fnwkjjDPe7tjfJg=" providerId="None" clId="Web-{7A4230BD-AF2C-4EB4-B46C-B352BD6B749C}" dt="2020-11-09T15:19:40.678" v="140" actId="20577"/>
          <ac:graphicFrameMkLst>
            <pc:docMk/>
            <pc:sldMk cId="3145332831" sldId="355"/>
            <ac:graphicFrameMk id="4" creationId="{00000000-0000-0000-0000-000000000000}"/>
          </ac:graphicFrameMkLst>
        </pc:graphicFrameChg>
      </pc:sldChg>
      <pc:sldChg chg="modSp">
        <pc:chgData name="Sarah Hall" userId="BiXO0zYXhc6Agds5NGJJgiS9uhs+fnwkjjDPe7tjfJg=" providerId="None" clId="Web-{7A4230BD-AF2C-4EB4-B46C-B352BD6B749C}" dt="2020-11-09T15:22:07.383" v="143" actId="20577"/>
        <pc:sldMkLst>
          <pc:docMk/>
          <pc:sldMk cId="677384862" sldId="366"/>
        </pc:sldMkLst>
        <pc:spChg chg="mod">
          <ac:chgData name="Sarah Hall" userId="BiXO0zYXhc6Agds5NGJJgiS9uhs+fnwkjjDPe7tjfJg=" providerId="None" clId="Web-{7A4230BD-AF2C-4EB4-B46C-B352BD6B749C}" dt="2020-11-09T15:22:07.383" v="143" actId="20577"/>
          <ac:spMkLst>
            <pc:docMk/>
            <pc:sldMk cId="677384862" sldId="366"/>
            <ac:spMk id="5" creationId="{3C685781-C4A0-1849-A216-8A09427DB156}"/>
          </ac:spMkLst>
        </pc:spChg>
      </pc:sldChg>
      <pc:sldChg chg="modSp">
        <pc:chgData name="Sarah Hall" userId="BiXO0zYXhc6Agds5NGJJgiS9uhs+fnwkjjDPe7tjfJg=" providerId="None" clId="Web-{7A4230BD-AF2C-4EB4-B46C-B352BD6B749C}" dt="2020-11-09T15:15:10.971" v="98" actId="20577"/>
        <pc:sldMkLst>
          <pc:docMk/>
          <pc:sldMk cId="183464385" sldId="379"/>
        </pc:sldMkLst>
        <pc:graphicFrameChg chg="modGraphic">
          <ac:chgData name="Sarah Hall" userId="BiXO0zYXhc6Agds5NGJJgiS9uhs+fnwkjjDPe7tjfJg=" providerId="None" clId="Web-{7A4230BD-AF2C-4EB4-B46C-B352BD6B749C}" dt="2020-11-09T15:15:10.971" v="98" actId="20577"/>
          <ac:graphicFrameMkLst>
            <pc:docMk/>
            <pc:sldMk cId="183464385" sldId="379"/>
            <ac:graphicFrameMk id="2" creationId="{00000000-0000-0000-0000-000000000000}"/>
          </ac:graphicFrameMkLst>
        </pc:graphicFrameChg>
      </pc:sldChg>
      <pc:sldChg chg="modSp">
        <pc:chgData name="Sarah Hall" userId="BiXO0zYXhc6Agds5NGJJgiS9uhs+fnwkjjDPe7tjfJg=" providerId="None" clId="Web-{7A4230BD-AF2C-4EB4-B46C-B352BD6B749C}" dt="2020-11-09T15:18:11.239" v="125" actId="20577"/>
        <pc:sldMkLst>
          <pc:docMk/>
          <pc:sldMk cId="3816389733" sldId="383"/>
        </pc:sldMkLst>
        <pc:spChg chg="mod">
          <ac:chgData name="Sarah Hall" userId="BiXO0zYXhc6Agds5NGJJgiS9uhs+fnwkjjDPe7tjfJg=" providerId="None" clId="Web-{7A4230BD-AF2C-4EB4-B46C-B352BD6B749C}" dt="2020-11-09T15:18:11.239" v="125" actId="20577"/>
          <ac:spMkLst>
            <pc:docMk/>
            <pc:sldMk cId="3816389733" sldId="383"/>
            <ac:spMk id="114692" creationId="{00000000-0000-0000-0000-000000000000}"/>
          </ac:spMkLst>
        </pc:spChg>
      </pc:sldChg>
      <pc:sldChg chg="modSp">
        <pc:chgData name="Sarah Hall" userId="BiXO0zYXhc6Agds5NGJJgiS9uhs+fnwkjjDPe7tjfJg=" providerId="None" clId="Web-{7A4230BD-AF2C-4EB4-B46C-B352BD6B749C}" dt="2020-11-09T15:22:34.992" v="149" actId="20577"/>
        <pc:sldMkLst>
          <pc:docMk/>
          <pc:sldMk cId="2602123315" sldId="384"/>
        </pc:sldMkLst>
        <pc:graphicFrameChg chg="modGraphic">
          <ac:chgData name="Sarah Hall" userId="BiXO0zYXhc6Agds5NGJJgiS9uhs+fnwkjjDPe7tjfJg=" providerId="None" clId="Web-{7A4230BD-AF2C-4EB4-B46C-B352BD6B749C}" dt="2020-11-09T15:22:34.992" v="149" actId="20577"/>
          <ac:graphicFrameMkLst>
            <pc:docMk/>
            <pc:sldMk cId="2602123315" sldId="384"/>
            <ac:graphicFrameMk id="7" creationId="{00000000-0000-0000-0000-000000000000}"/>
          </ac:graphicFrameMkLst>
        </pc:graphicFrameChg>
      </pc:sldChg>
      <pc:sldChg chg="modSp">
        <pc:chgData name="Sarah Hall" userId="BiXO0zYXhc6Agds5NGJJgiS9uhs+fnwkjjDPe7tjfJg=" providerId="None" clId="Web-{7A4230BD-AF2C-4EB4-B46C-B352BD6B749C}" dt="2020-11-09T15:09:58.466" v="17" actId="20577"/>
        <pc:sldMkLst>
          <pc:docMk/>
          <pc:sldMk cId="1520680848" sldId="409"/>
        </pc:sldMkLst>
        <pc:spChg chg="mod">
          <ac:chgData name="Sarah Hall" userId="BiXO0zYXhc6Agds5NGJJgiS9uhs+fnwkjjDPe7tjfJg=" providerId="None" clId="Web-{7A4230BD-AF2C-4EB4-B46C-B352BD6B749C}" dt="2020-11-09T15:09:58.466" v="17" actId="20577"/>
          <ac:spMkLst>
            <pc:docMk/>
            <pc:sldMk cId="1520680848" sldId="409"/>
            <ac:spMk id="3" creationId="{00000000-0000-0000-0000-000000000000}"/>
          </ac:spMkLst>
        </pc:spChg>
      </pc:sldChg>
      <pc:sldChg chg="modSp">
        <pc:chgData name="Sarah Hall" userId="BiXO0zYXhc6Agds5NGJJgiS9uhs+fnwkjjDPe7tjfJg=" providerId="None" clId="Web-{7A4230BD-AF2C-4EB4-B46C-B352BD6B749C}" dt="2020-11-09T15:10:04.091" v="21" actId="20577"/>
        <pc:sldMkLst>
          <pc:docMk/>
          <pc:sldMk cId="4185861886" sldId="410"/>
        </pc:sldMkLst>
        <pc:spChg chg="mod">
          <ac:chgData name="Sarah Hall" userId="BiXO0zYXhc6Agds5NGJJgiS9uhs+fnwkjjDPe7tjfJg=" providerId="None" clId="Web-{7A4230BD-AF2C-4EB4-B46C-B352BD6B749C}" dt="2020-11-09T15:10:04.091" v="21" actId="20577"/>
          <ac:spMkLst>
            <pc:docMk/>
            <pc:sldMk cId="4185861886" sldId="410"/>
            <ac:spMk id="2" creationId="{15F1229D-5A0D-8C4E-9C36-DDD699DD02D7}"/>
          </ac:spMkLst>
        </pc:spChg>
      </pc:sldChg>
      <pc:sldChg chg="modSp">
        <pc:chgData name="Sarah Hall" userId="BiXO0zYXhc6Agds5NGJJgiS9uhs+fnwkjjDPe7tjfJg=" providerId="None" clId="Web-{7A4230BD-AF2C-4EB4-B46C-B352BD6B749C}" dt="2020-11-09T15:10:07.060" v="24" actId="20577"/>
        <pc:sldMkLst>
          <pc:docMk/>
          <pc:sldMk cId="1056407789" sldId="411"/>
        </pc:sldMkLst>
        <pc:spChg chg="mod">
          <ac:chgData name="Sarah Hall" userId="BiXO0zYXhc6Agds5NGJJgiS9uhs+fnwkjjDPe7tjfJg=" providerId="None" clId="Web-{7A4230BD-AF2C-4EB4-B46C-B352BD6B749C}" dt="2020-11-09T15:10:07.060" v="24" actId="20577"/>
          <ac:spMkLst>
            <pc:docMk/>
            <pc:sldMk cId="1056407789" sldId="411"/>
            <ac:spMk id="2" creationId="{15F1229D-5A0D-8C4E-9C36-DDD699DD02D7}"/>
          </ac:spMkLst>
        </pc:spChg>
      </pc:sldChg>
      <pc:sldChg chg="modSp">
        <pc:chgData name="Sarah Hall" userId="BiXO0zYXhc6Agds5NGJJgiS9uhs+fnwkjjDPe7tjfJg=" providerId="None" clId="Web-{7A4230BD-AF2C-4EB4-B46C-B352BD6B749C}" dt="2020-11-09T15:11:21.186" v="51" actId="20577"/>
        <pc:sldMkLst>
          <pc:docMk/>
          <pc:sldMk cId="194356700" sldId="412"/>
        </pc:sldMkLst>
        <pc:spChg chg="mod">
          <ac:chgData name="Sarah Hall" userId="BiXO0zYXhc6Agds5NGJJgiS9uhs+fnwkjjDPe7tjfJg=" providerId="None" clId="Web-{7A4230BD-AF2C-4EB4-B46C-B352BD6B749C}" dt="2020-11-09T15:11:21.186" v="51" actId="20577"/>
          <ac:spMkLst>
            <pc:docMk/>
            <pc:sldMk cId="194356700" sldId="412"/>
            <ac:spMk id="2" creationId="{00000000-0000-0000-0000-000000000000}"/>
          </ac:spMkLst>
        </pc:spChg>
      </pc:sldChg>
      <pc:sldChg chg="modSp">
        <pc:chgData name="Sarah Hall" userId="BiXO0zYXhc6Agds5NGJJgiS9uhs+fnwkjjDPe7tjfJg=" providerId="None" clId="Web-{7A4230BD-AF2C-4EB4-B46C-B352BD6B749C}" dt="2020-11-09T15:17:42.863" v="121" actId="20577"/>
        <pc:sldMkLst>
          <pc:docMk/>
          <pc:sldMk cId="2135231619" sldId="414"/>
        </pc:sldMkLst>
        <pc:spChg chg="mod">
          <ac:chgData name="Sarah Hall" userId="BiXO0zYXhc6Agds5NGJJgiS9uhs+fnwkjjDPe7tjfJg=" providerId="None" clId="Web-{7A4230BD-AF2C-4EB4-B46C-B352BD6B749C}" dt="2020-11-09T15:17:42.863" v="121" actId="20577"/>
          <ac:spMkLst>
            <pc:docMk/>
            <pc:sldMk cId="2135231619" sldId="414"/>
            <ac:spMk id="102402" creationId="{00000000-0000-0000-0000-000000000000}"/>
          </ac:spMkLst>
        </pc:spChg>
      </pc:sldChg>
      <pc:sldChg chg="modSp">
        <pc:chgData name="Sarah Hall" userId="BiXO0zYXhc6Agds5NGJJgiS9uhs+fnwkjjDPe7tjfJg=" providerId="None" clId="Web-{7A4230BD-AF2C-4EB4-B46C-B352BD6B749C}" dt="2020-11-09T15:04:50.650" v="5" actId="20577"/>
        <pc:sldMkLst>
          <pc:docMk/>
          <pc:sldMk cId="2222919325" sldId="427"/>
        </pc:sldMkLst>
        <pc:spChg chg="mod">
          <ac:chgData name="Sarah Hall" userId="BiXO0zYXhc6Agds5NGJJgiS9uhs+fnwkjjDPe7tjfJg=" providerId="None" clId="Web-{7A4230BD-AF2C-4EB4-B46C-B352BD6B749C}" dt="2020-11-09T15:04:50.650" v="5" actId="20577"/>
          <ac:spMkLst>
            <pc:docMk/>
            <pc:sldMk cId="2222919325" sldId="427"/>
            <ac:spMk id="3" creationId="{00000000-0000-0000-0000-000000000000}"/>
          </ac:spMkLst>
        </pc:spChg>
      </pc:sldChg>
      <pc:sldChg chg="modSp">
        <pc:chgData name="Sarah Hall" userId="BiXO0zYXhc6Agds5NGJJgiS9uhs+fnwkjjDPe7tjfJg=" providerId="None" clId="Web-{7A4230BD-AF2C-4EB4-B46C-B352BD6B749C}" dt="2020-11-09T15:08:56.215" v="6" actId="20577"/>
        <pc:sldMkLst>
          <pc:docMk/>
          <pc:sldMk cId="902347672" sldId="428"/>
        </pc:sldMkLst>
        <pc:spChg chg="mod">
          <ac:chgData name="Sarah Hall" userId="BiXO0zYXhc6Agds5NGJJgiS9uhs+fnwkjjDPe7tjfJg=" providerId="None" clId="Web-{7A4230BD-AF2C-4EB4-B46C-B352BD6B749C}" dt="2020-11-09T15:08:56.215" v="6" actId="20577"/>
          <ac:spMkLst>
            <pc:docMk/>
            <pc:sldMk cId="902347672" sldId="428"/>
            <ac:spMk id="6" creationId="{00000000-0000-0000-0000-000000000000}"/>
          </ac:spMkLst>
        </pc:spChg>
      </pc:sldChg>
    </pc:docChg>
  </pc:docChgLst>
  <pc:docChgLst>
    <pc:chgData name="Barbara Kleist" userId="DkLtby8Gl43s16tBvmjSfe0liUkskZlI5a0T1ZmUxI0=" providerId="None" clId="Web-{B09BD80C-8F33-4CF7-9701-C8BC3D14FB95}"/>
    <pc:docChg chg="addSld delSld modSld sldOrd">
      <pc:chgData name="Barbara Kleist" userId="DkLtby8Gl43s16tBvmjSfe0liUkskZlI5a0T1ZmUxI0=" providerId="None" clId="Web-{B09BD80C-8F33-4CF7-9701-C8BC3D14FB95}" dt="2020-11-05T22:23:46.401" v="117"/>
      <pc:docMkLst>
        <pc:docMk/>
      </pc:docMkLst>
      <pc:sldChg chg="modSp">
        <pc:chgData name="Barbara Kleist" userId="DkLtby8Gl43s16tBvmjSfe0liUkskZlI5a0T1ZmUxI0=" providerId="None" clId="Web-{B09BD80C-8F33-4CF7-9701-C8BC3D14FB95}" dt="2020-11-05T21:58:24.992" v="102" actId="20577"/>
        <pc:sldMkLst>
          <pc:docMk/>
          <pc:sldMk cId="2806219091" sldId="268"/>
        </pc:sldMkLst>
        <pc:spChg chg="mod">
          <ac:chgData name="Barbara Kleist" userId="DkLtby8Gl43s16tBvmjSfe0liUkskZlI5a0T1ZmUxI0=" providerId="None" clId="Web-{B09BD80C-8F33-4CF7-9701-C8BC3D14FB95}" dt="2020-11-05T21:58:24.992" v="102" actId="20577"/>
          <ac:spMkLst>
            <pc:docMk/>
            <pc:sldMk cId="2806219091" sldId="268"/>
            <ac:spMk id="3" creationId="{00000000-0000-0000-0000-000000000000}"/>
          </ac:spMkLst>
        </pc:spChg>
      </pc:sldChg>
      <pc:sldChg chg="addCm">
        <pc:chgData name="Barbara Kleist" userId="DkLtby8Gl43s16tBvmjSfe0liUkskZlI5a0T1ZmUxI0=" providerId="None" clId="Web-{B09BD80C-8F33-4CF7-9701-C8BC3D14FB95}" dt="2020-11-05T22:01:48.028" v="105"/>
        <pc:sldMkLst>
          <pc:docMk/>
          <pc:sldMk cId="2107540384" sldId="271"/>
        </pc:sldMkLst>
      </pc:sldChg>
      <pc:sldChg chg="ord">
        <pc:chgData name="Barbara Kleist" userId="DkLtby8Gl43s16tBvmjSfe0liUkskZlI5a0T1ZmUxI0=" providerId="None" clId="Web-{B09BD80C-8F33-4CF7-9701-C8BC3D14FB95}" dt="2020-11-05T22:06:15.284" v="106"/>
        <pc:sldMkLst>
          <pc:docMk/>
          <pc:sldMk cId="2246362604" sldId="276"/>
        </pc:sldMkLst>
      </pc:sldChg>
      <pc:sldChg chg="ord">
        <pc:chgData name="Barbara Kleist" userId="DkLtby8Gl43s16tBvmjSfe0liUkskZlI5a0T1ZmUxI0=" providerId="None" clId="Web-{B09BD80C-8F33-4CF7-9701-C8BC3D14FB95}" dt="2020-11-05T21:56:53.537" v="58"/>
        <pc:sldMkLst>
          <pc:docMk/>
          <pc:sldMk cId="1942555319" sldId="308"/>
        </pc:sldMkLst>
      </pc:sldChg>
      <pc:sldChg chg="ord">
        <pc:chgData name="Barbara Kleist" userId="DkLtby8Gl43s16tBvmjSfe0liUkskZlI5a0T1ZmUxI0=" providerId="None" clId="Web-{B09BD80C-8F33-4CF7-9701-C8BC3D14FB95}" dt="2020-11-05T21:54:29.987" v="25"/>
        <pc:sldMkLst>
          <pc:docMk/>
          <pc:sldMk cId="861126430" sldId="309"/>
        </pc:sldMkLst>
      </pc:sldChg>
      <pc:sldChg chg="ord">
        <pc:chgData name="Barbara Kleist" userId="DkLtby8Gl43s16tBvmjSfe0liUkskZlI5a0T1ZmUxI0=" providerId="None" clId="Web-{B09BD80C-8F33-4CF7-9701-C8BC3D14FB95}" dt="2020-11-05T21:57:00.115" v="61"/>
        <pc:sldMkLst>
          <pc:docMk/>
          <pc:sldMk cId="878193902" sldId="316"/>
        </pc:sldMkLst>
      </pc:sldChg>
      <pc:sldChg chg="modSp">
        <pc:chgData name="Barbara Kleist" userId="DkLtby8Gl43s16tBvmjSfe0liUkskZlI5a0T1ZmUxI0=" providerId="None" clId="Web-{B09BD80C-8F33-4CF7-9701-C8BC3D14FB95}" dt="2020-11-05T21:58:13.132" v="73"/>
        <pc:sldMkLst>
          <pc:docMk/>
          <pc:sldMk cId="2735694578" sldId="334"/>
        </pc:sldMkLst>
        <pc:graphicFrameChg chg="mod modGraphic">
          <ac:chgData name="Barbara Kleist" userId="DkLtby8Gl43s16tBvmjSfe0liUkskZlI5a0T1ZmUxI0=" providerId="None" clId="Web-{B09BD80C-8F33-4CF7-9701-C8BC3D14FB95}" dt="2020-11-05T21:58:13.132" v="73"/>
          <ac:graphicFrameMkLst>
            <pc:docMk/>
            <pc:sldMk cId="2735694578" sldId="334"/>
            <ac:graphicFrameMk id="11" creationId="{00000000-0000-0000-0000-000000000000}"/>
          </ac:graphicFrameMkLst>
        </pc:graphicFrameChg>
      </pc:sldChg>
      <pc:sldChg chg="ord">
        <pc:chgData name="Barbara Kleist" userId="DkLtby8Gl43s16tBvmjSfe0liUkskZlI5a0T1ZmUxI0=" providerId="None" clId="Web-{B09BD80C-8F33-4CF7-9701-C8BC3D14FB95}" dt="2020-11-05T22:14:06.138" v="109"/>
        <pc:sldMkLst>
          <pc:docMk/>
          <pc:sldMk cId="3754313185" sldId="340"/>
        </pc:sldMkLst>
      </pc:sldChg>
      <pc:sldChg chg="mod modShow">
        <pc:chgData name="Barbara Kleist" userId="DkLtby8Gl43s16tBvmjSfe0liUkskZlI5a0T1ZmUxI0=" providerId="None" clId="Web-{B09BD80C-8F33-4CF7-9701-C8BC3D14FB95}" dt="2020-11-05T22:15:49.359" v="110"/>
        <pc:sldMkLst>
          <pc:docMk/>
          <pc:sldMk cId="2370837084" sldId="343"/>
        </pc:sldMkLst>
      </pc:sldChg>
      <pc:sldChg chg="del">
        <pc:chgData name="Barbara Kleist" userId="DkLtby8Gl43s16tBvmjSfe0liUkskZlI5a0T1ZmUxI0=" providerId="None" clId="Web-{B09BD80C-8F33-4CF7-9701-C8BC3D14FB95}" dt="2020-11-05T22:23:46.401" v="117"/>
        <pc:sldMkLst>
          <pc:docMk/>
          <pc:sldMk cId="2069685517" sldId="364"/>
        </pc:sldMkLst>
      </pc:sldChg>
      <pc:sldChg chg="ord">
        <pc:chgData name="Barbara Kleist" userId="DkLtby8Gl43s16tBvmjSfe0liUkskZlI5a0T1ZmUxI0=" providerId="None" clId="Web-{B09BD80C-8F33-4CF7-9701-C8BC3D14FB95}" dt="2020-11-05T21:56:53.537" v="59"/>
        <pc:sldMkLst>
          <pc:docMk/>
          <pc:sldMk cId="183464385" sldId="379"/>
        </pc:sldMkLst>
      </pc:sldChg>
      <pc:sldChg chg="ord">
        <pc:chgData name="Barbara Kleist" userId="DkLtby8Gl43s16tBvmjSfe0liUkskZlI5a0T1ZmUxI0=" providerId="None" clId="Web-{B09BD80C-8F33-4CF7-9701-C8BC3D14FB95}" dt="2020-11-05T22:17:00.407" v="115"/>
        <pc:sldMkLst>
          <pc:docMk/>
          <pc:sldMk cId="2602123315" sldId="384"/>
        </pc:sldMkLst>
      </pc:sldChg>
      <pc:sldChg chg="ord">
        <pc:chgData name="Barbara Kleist" userId="DkLtby8Gl43s16tBvmjSfe0liUkskZlI5a0T1ZmUxI0=" providerId="None" clId="Web-{B09BD80C-8F33-4CF7-9701-C8BC3D14FB95}" dt="2020-11-05T21:56:53.537" v="57"/>
        <pc:sldMkLst>
          <pc:docMk/>
          <pc:sldMk cId="3123460565" sldId="399"/>
        </pc:sldMkLst>
      </pc:sldChg>
      <pc:sldChg chg="ord">
        <pc:chgData name="Barbara Kleist" userId="DkLtby8Gl43s16tBvmjSfe0liUkskZlI5a0T1ZmUxI0=" providerId="None" clId="Web-{B09BD80C-8F33-4CF7-9701-C8BC3D14FB95}" dt="2020-11-05T22:16:56.423" v="113"/>
        <pc:sldMkLst>
          <pc:docMk/>
          <pc:sldMk cId="1193401469" sldId="417"/>
        </pc:sldMkLst>
      </pc:sldChg>
      <pc:sldChg chg="ord">
        <pc:chgData name="Barbara Kleist" userId="DkLtby8Gl43s16tBvmjSfe0liUkskZlI5a0T1ZmUxI0=" providerId="None" clId="Web-{B09BD80C-8F33-4CF7-9701-C8BC3D14FB95}" dt="2020-11-05T22:12:58.136" v="108"/>
        <pc:sldMkLst>
          <pc:docMk/>
          <pc:sldMk cId="19151812" sldId="418"/>
        </pc:sldMkLst>
      </pc:sldChg>
      <pc:sldChg chg="ord">
        <pc:chgData name="Barbara Kleist" userId="DkLtby8Gl43s16tBvmjSfe0liUkskZlI5a0T1ZmUxI0=" providerId="None" clId="Web-{B09BD80C-8F33-4CF7-9701-C8BC3D14FB95}" dt="2020-11-05T22:20:39.022" v="116"/>
        <pc:sldMkLst>
          <pc:docMk/>
          <pc:sldMk cId="2551647382" sldId="420"/>
        </pc:sldMkLst>
      </pc:sldChg>
      <pc:sldChg chg="ord">
        <pc:chgData name="Barbara Kleist" userId="DkLtby8Gl43s16tBvmjSfe0liUkskZlI5a0T1ZmUxI0=" providerId="None" clId="Web-{B09BD80C-8F33-4CF7-9701-C8BC3D14FB95}" dt="2020-11-05T21:54:53.597" v="28"/>
        <pc:sldMkLst>
          <pc:docMk/>
          <pc:sldMk cId="3023545966" sldId="423"/>
        </pc:sldMkLst>
      </pc:sldChg>
      <pc:sldChg chg="modSp add ord replId">
        <pc:chgData name="Barbara Kleist" userId="DkLtby8Gl43s16tBvmjSfe0liUkskZlI5a0T1ZmUxI0=" providerId="None" clId="Web-{B09BD80C-8F33-4CF7-9701-C8BC3D14FB95}" dt="2020-11-05T21:56:53.537" v="60"/>
        <pc:sldMkLst>
          <pc:docMk/>
          <pc:sldMk cId="3002348573" sldId="429"/>
        </pc:sldMkLst>
        <pc:spChg chg="mod">
          <ac:chgData name="Barbara Kleist" userId="DkLtby8Gl43s16tBvmjSfe0liUkskZlI5a0T1ZmUxI0=" providerId="None" clId="Web-{B09BD80C-8F33-4CF7-9701-C8BC3D14FB95}" dt="2020-11-05T21:55:55.676" v="54" actId="20577"/>
          <ac:spMkLst>
            <pc:docMk/>
            <pc:sldMk cId="3002348573" sldId="429"/>
            <ac:spMk id="2" creationId="{9F3AF3F6-13AB-1044-A67C-B723B98C582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3600" dirty="0">
              <a:solidFill>
                <a:schemeClr val="tx1"/>
              </a:solidFill>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3600" dirty="0">
              <a:solidFill>
                <a:schemeClr val="tx1"/>
              </a:solidFill>
              <a:latin typeface="Calibri Light" panose="020F0302020204030204"/>
            </a:rPr>
            <a:t>PSA</a:t>
          </a:r>
          <a:endParaRPr lang="en-US" sz="3600" dirty="0">
            <a:solidFill>
              <a:schemeClr val="tx1"/>
            </a:solidFill>
          </a:endParaRP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3600" dirty="0">
              <a:solidFill>
                <a:schemeClr val="tx1"/>
              </a:solidFill>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4">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4"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4">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3" presStyleCnt="4" custLinFactNeighborX="-5392" custLinFactNeighborY="2578">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3" destOrd="0" parTransId="{7D0D2B64-E3A0-4DA5-A0E8-0537496EC21A}" sibTransId="{4BDA23B6-7D47-4743-94F7-856CEEF1E41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178CCF2A-C4CD-4029-81D3-324CF60F5EF7}" type="presParOf" srcId="{75AE1CE9-F5A2-4655-B583-FECBF979DF3D}" destId="{41011675-63F1-43C1-B0B4-AE28DBEAB14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501087-2718-4FFB-90FF-82AD5FF4F95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E7451B1-357A-4603-9C05-A9184CFA81BC}">
      <dgm:prSet/>
      <dgm:spPr>
        <a:noFill/>
        <a:ln w="88900">
          <a:solidFill>
            <a:srgbClr val="6EB4C2"/>
          </a:solidFill>
        </a:ln>
      </dgm:spPr>
      <dgm:t>
        <a:bodyPr/>
        <a:lstStyle/>
        <a:p>
          <a:pPr rtl="0"/>
          <a:r>
            <a:rPr lang="en-US" dirty="0">
              <a:solidFill>
                <a:schemeClr val="tx1"/>
              </a:solidFill>
              <a:latin typeface="Open Sans" charset="0"/>
              <a:ea typeface="Open Sans" charset="0"/>
              <a:cs typeface="Open Sans" charset="0"/>
            </a:rPr>
            <a:t>Targeting marketing to improve recruitment</a:t>
          </a:r>
        </a:p>
      </dgm:t>
    </dgm:pt>
    <dgm:pt modelId="{D963E27F-4400-479F-BAEF-B8A11534D9B0}" type="parTrans" cxnId="{7A0C840F-D939-4500-A779-0A989C3E6722}">
      <dgm:prSet/>
      <dgm:spPr/>
      <dgm:t>
        <a:bodyPr/>
        <a:lstStyle/>
        <a:p>
          <a:endParaRPr lang="en-US"/>
        </a:p>
      </dgm:t>
    </dgm:pt>
    <dgm:pt modelId="{270CA72D-87EF-4216-94A6-B5B64DBBCA91}" type="sibTrans" cxnId="{7A0C840F-D939-4500-A779-0A989C3E6722}">
      <dgm:prSet/>
      <dgm:spPr/>
      <dgm:t>
        <a:bodyPr/>
        <a:lstStyle/>
        <a:p>
          <a:endParaRPr lang="en-US"/>
        </a:p>
      </dgm:t>
    </dgm:pt>
    <dgm:pt modelId="{5547FFC9-412C-480A-9CE8-C38F5B390FC5}">
      <dgm:prSet/>
      <dgm:spPr>
        <a:noFill/>
        <a:ln w="88900">
          <a:solidFill>
            <a:srgbClr val="6EB4C2"/>
          </a:solidFill>
        </a:ln>
      </dgm:spPr>
      <dgm:t>
        <a:bodyPr/>
        <a:lstStyle/>
        <a:p>
          <a:pPr rtl="0"/>
          <a:r>
            <a:rPr lang="en-US" dirty="0">
              <a:solidFill>
                <a:schemeClr val="tx1"/>
              </a:solidFill>
              <a:latin typeface="Open Sans" charset="0"/>
              <a:ea typeface="Open Sans" charset="0"/>
              <a:cs typeface="Open Sans" charset="0"/>
            </a:rPr>
            <a:t>Focus specifically on groups or people and geographic areas </a:t>
          </a:r>
        </a:p>
      </dgm:t>
    </dgm:pt>
    <dgm:pt modelId="{AF941A8F-63E9-437D-80F0-F20CC8330B2F}" type="parTrans" cxnId="{23CC5CE0-0578-44D6-B91E-8F0C3C0F2157}">
      <dgm:prSet/>
      <dgm:spPr/>
      <dgm:t>
        <a:bodyPr/>
        <a:lstStyle/>
        <a:p>
          <a:endParaRPr lang="en-US"/>
        </a:p>
      </dgm:t>
    </dgm:pt>
    <dgm:pt modelId="{326E0590-3A2F-408D-8C2C-F59CBAF853CF}" type="sibTrans" cxnId="{23CC5CE0-0578-44D6-B91E-8F0C3C0F2157}">
      <dgm:prSet/>
      <dgm:spPr/>
      <dgm:t>
        <a:bodyPr/>
        <a:lstStyle/>
        <a:p>
          <a:endParaRPr lang="en-US"/>
        </a:p>
      </dgm:t>
    </dgm:pt>
    <dgm:pt modelId="{A35008FE-6822-47A1-B151-BBAF68368888}">
      <dgm:prSet/>
      <dgm:spPr>
        <a:noFill/>
        <a:ln w="88900">
          <a:solidFill>
            <a:srgbClr val="6EB4C2"/>
          </a:solidFill>
        </a:ln>
      </dgm:spPr>
      <dgm:t>
        <a:bodyPr/>
        <a:lstStyle/>
        <a:p>
          <a:pPr rtl="0"/>
          <a:r>
            <a:rPr lang="en-US" dirty="0">
              <a:solidFill>
                <a:schemeClr val="tx1"/>
              </a:solidFill>
              <a:latin typeface="Open Sans" charset="0"/>
              <a:ea typeface="Open Sans" charset="0"/>
              <a:cs typeface="Open Sans" charset="0"/>
            </a:rPr>
            <a:t>Looking for people with similar characteristics of your best employees</a:t>
          </a:r>
        </a:p>
      </dgm:t>
    </dgm:pt>
    <dgm:pt modelId="{6E47D227-318C-413F-9AEF-6D4969F28AA4}" type="parTrans" cxnId="{2C2DD2DE-2EE1-4220-BF3C-BCF88F9576F6}">
      <dgm:prSet/>
      <dgm:spPr/>
      <dgm:t>
        <a:bodyPr/>
        <a:lstStyle/>
        <a:p>
          <a:endParaRPr lang="en-US"/>
        </a:p>
      </dgm:t>
    </dgm:pt>
    <dgm:pt modelId="{09064EE9-A409-4C67-8FE4-C04C93C256C8}" type="sibTrans" cxnId="{2C2DD2DE-2EE1-4220-BF3C-BCF88F9576F6}">
      <dgm:prSet/>
      <dgm:spPr/>
      <dgm:t>
        <a:bodyPr/>
        <a:lstStyle/>
        <a:p>
          <a:endParaRPr lang="en-US"/>
        </a:p>
      </dgm:t>
    </dgm:pt>
    <dgm:pt modelId="{00A23BDD-C37B-42A7-A66D-B31653E838BE}">
      <dgm:prSet/>
      <dgm:spPr>
        <a:noFill/>
        <a:ln w="88900">
          <a:solidFill>
            <a:srgbClr val="6EB4C2"/>
          </a:solidFill>
        </a:ln>
      </dgm:spPr>
      <dgm:t>
        <a:bodyPr/>
        <a:lstStyle/>
        <a:p>
          <a:pPr rtl="0"/>
          <a:r>
            <a:rPr lang="en-US" dirty="0">
              <a:solidFill>
                <a:schemeClr val="tx1"/>
              </a:solidFill>
              <a:latin typeface="Open Sans" charset="0"/>
              <a:ea typeface="Open Sans" charset="0"/>
              <a:cs typeface="Open Sans" charset="0"/>
            </a:rPr>
            <a:t>Expanding your pool to increase pipeline</a:t>
          </a:r>
        </a:p>
      </dgm:t>
    </dgm:pt>
    <dgm:pt modelId="{BD562A5F-ED9C-49D7-BF32-3C9BF5D8A4D8}" type="parTrans" cxnId="{624D8BD7-791B-4B40-B692-3D8688687141}">
      <dgm:prSet/>
      <dgm:spPr/>
      <dgm:t>
        <a:bodyPr/>
        <a:lstStyle/>
        <a:p>
          <a:endParaRPr lang="en-US"/>
        </a:p>
      </dgm:t>
    </dgm:pt>
    <dgm:pt modelId="{725F631B-0FC4-4D2D-A760-C44FF07BC4A1}" type="sibTrans" cxnId="{624D8BD7-791B-4B40-B692-3D8688687141}">
      <dgm:prSet/>
      <dgm:spPr/>
      <dgm:t>
        <a:bodyPr/>
        <a:lstStyle/>
        <a:p>
          <a:endParaRPr lang="en-US"/>
        </a:p>
      </dgm:t>
    </dgm:pt>
    <dgm:pt modelId="{A2681137-3004-473B-8816-28B0FCDA13B3}">
      <dgm:prSet/>
      <dgm:spPr>
        <a:noFill/>
        <a:ln w="88900">
          <a:solidFill>
            <a:srgbClr val="6EB4C2"/>
          </a:solidFill>
        </a:ln>
      </dgm:spPr>
      <dgm:t>
        <a:bodyPr/>
        <a:lstStyle/>
        <a:p>
          <a:pPr rtl="0"/>
          <a:r>
            <a:rPr lang="en-US" dirty="0">
              <a:solidFill>
                <a:schemeClr val="tx1"/>
              </a:solidFill>
              <a:latin typeface="Open Sans" charset="0"/>
              <a:ea typeface="Open Sans" charset="0"/>
              <a:cs typeface="Open Sans" charset="0"/>
            </a:rPr>
            <a:t>Modify message about organization and job to appeal to target groups</a:t>
          </a:r>
        </a:p>
      </dgm:t>
    </dgm:pt>
    <dgm:pt modelId="{218C6D9A-3A7D-4258-9F67-81870765B6DF}" type="parTrans" cxnId="{A3C6AF4A-34FC-4EDC-A670-09C121A69263}">
      <dgm:prSet/>
      <dgm:spPr/>
      <dgm:t>
        <a:bodyPr/>
        <a:lstStyle/>
        <a:p>
          <a:endParaRPr lang="en-US"/>
        </a:p>
      </dgm:t>
    </dgm:pt>
    <dgm:pt modelId="{9F178339-5A9F-4E1C-97D5-5D2D292A4626}" type="sibTrans" cxnId="{A3C6AF4A-34FC-4EDC-A670-09C121A69263}">
      <dgm:prSet/>
      <dgm:spPr/>
      <dgm:t>
        <a:bodyPr/>
        <a:lstStyle/>
        <a:p>
          <a:endParaRPr lang="en-US"/>
        </a:p>
      </dgm:t>
    </dgm:pt>
    <dgm:pt modelId="{1AC07C01-1C6C-441F-AE0B-A770DC440578}" type="pres">
      <dgm:prSet presAssocID="{F8501087-2718-4FFB-90FF-82AD5FF4F95B}" presName="Name0" presStyleCnt="0">
        <dgm:presLayoutVars>
          <dgm:dir/>
          <dgm:resizeHandles val="exact"/>
        </dgm:presLayoutVars>
      </dgm:prSet>
      <dgm:spPr/>
    </dgm:pt>
    <dgm:pt modelId="{17C5A660-D728-4A02-A39B-6D34AF6A6BDD}" type="pres">
      <dgm:prSet presAssocID="{FE7451B1-357A-4603-9C05-A9184CFA81BC}" presName="node" presStyleLbl="node1" presStyleIdx="0" presStyleCnt="1">
        <dgm:presLayoutVars>
          <dgm:bulletEnabled val="1"/>
        </dgm:presLayoutVars>
      </dgm:prSet>
      <dgm:spPr/>
    </dgm:pt>
  </dgm:ptLst>
  <dgm:cxnLst>
    <dgm:cxn modelId="{7A0C840F-D939-4500-A779-0A989C3E6722}" srcId="{F8501087-2718-4FFB-90FF-82AD5FF4F95B}" destId="{FE7451B1-357A-4603-9C05-A9184CFA81BC}" srcOrd="0" destOrd="0" parTransId="{D963E27F-4400-479F-BAEF-B8A11534D9B0}" sibTransId="{270CA72D-87EF-4216-94A6-B5B64DBBCA91}"/>
    <dgm:cxn modelId="{C4807021-35DC-44CD-83EC-E7A4E75C9637}" type="presOf" srcId="{FE7451B1-357A-4603-9C05-A9184CFA81BC}" destId="{17C5A660-D728-4A02-A39B-6D34AF6A6BDD}" srcOrd="0" destOrd="0" presId="urn:microsoft.com/office/officeart/2005/8/layout/process1"/>
    <dgm:cxn modelId="{9AA8143C-FC30-447A-8FCA-F94193DBE980}" type="presOf" srcId="{F8501087-2718-4FFB-90FF-82AD5FF4F95B}" destId="{1AC07C01-1C6C-441F-AE0B-A770DC440578}" srcOrd="0" destOrd="0" presId="urn:microsoft.com/office/officeart/2005/8/layout/process1"/>
    <dgm:cxn modelId="{0260233E-9384-448F-8FD6-B61ADEBE4901}" type="presOf" srcId="{A35008FE-6822-47A1-B151-BBAF68368888}" destId="{17C5A660-D728-4A02-A39B-6D34AF6A6BDD}" srcOrd="0" destOrd="2" presId="urn:microsoft.com/office/officeart/2005/8/layout/process1"/>
    <dgm:cxn modelId="{A3C6AF4A-34FC-4EDC-A670-09C121A69263}" srcId="{FE7451B1-357A-4603-9C05-A9184CFA81BC}" destId="{A2681137-3004-473B-8816-28B0FCDA13B3}" srcOrd="3" destOrd="0" parTransId="{218C6D9A-3A7D-4258-9F67-81870765B6DF}" sibTransId="{9F178339-5A9F-4E1C-97D5-5D2D292A4626}"/>
    <dgm:cxn modelId="{6AE86CA8-8922-4297-9460-357B539B7C60}" type="presOf" srcId="{00A23BDD-C37B-42A7-A66D-B31653E838BE}" destId="{17C5A660-D728-4A02-A39B-6D34AF6A6BDD}" srcOrd="0" destOrd="3" presId="urn:microsoft.com/office/officeart/2005/8/layout/process1"/>
    <dgm:cxn modelId="{624D8BD7-791B-4B40-B692-3D8688687141}" srcId="{FE7451B1-357A-4603-9C05-A9184CFA81BC}" destId="{00A23BDD-C37B-42A7-A66D-B31653E838BE}" srcOrd="2" destOrd="0" parTransId="{BD562A5F-ED9C-49D7-BF32-3C9BF5D8A4D8}" sibTransId="{725F631B-0FC4-4D2D-A760-C44FF07BC4A1}"/>
    <dgm:cxn modelId="{2C2DD2DE-2EE1-4220-BF3C-BCF88F9576F6}" srcId="{FE7451B1-357A-4603-9C05-A9184CFA81BC}" destId="{A35008FE-6822-47A1-B151-BBAF68368888}" srcOrd="1" destOrd="0" parTransId="{6E47D227-318C-413F-9AEF-6D4969F28AA4}" sibTransId="{09064EE9-A409-4C67-8FE4-C04C93C256C8}"/>
    <dgm:cxn modelId="{23CC5CE0-0578-44D6-B91E-8F0C3C0F2157}" srcId="{FE7451B1-357A-4603-9C05-A9184CFA81BC}" destId="{5547FFC9-412C-480A-9CE8-C38F5B390FC5}" srcOrd="0" destOrd="0" parTransId="{AF941A8F-63E9-437D-80F0-F20CC8330B2F}" sibTransId="{326E0590-3A2F-408D-8C2C-F59CBAF853CF}"/>
    <dgm:cxn modelId="{DF786AFD-9B5E-4E4D-BA9E-57EE6313D922}" type="presOf" srcId="{A2681137-3004-473B-8816-28B0FCDA13B3}" destId="{17C5A660-D728-4A02-A39B-6D34AF6A6BDD}" srcOrd="0" destOrd="4" presId="urn:microsoft.com/office/officeart/2005/8/layout/process1"/>
    <dgm:cxn modelId="{C8E23BFF-2285-4D76-A14C-8A530936B5D5}" type="presOf" srcId="{5547FFC9-412C-480A-9CE8-C38F5B390FC5}" destId="{17C5A660-D728-4A02-A39B-6D34AF6A6BDD}" srcOrd="0" destOrd="1" presId="urn:microsoft.com/office/officeart/2005/8/layout/process1"/>
    <dgm:cxn modelId="{3902132E-6505-4A4A-9AAB-0A4C503256CD}" type="presParOf" srcId="{1AC07C01-1C6C-441F-AE0B-A770DC440578}" destId="{17C5A660-D728-4A02-A39B-6D34AF6A6BDD}"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3600" dirty="0">
              <a:solidFill>
                <a:schemeClr val="tx1"/>
              </a:solidFill>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3600" dirty="0">
              <a:solidFill>
                <a:schemeClr val="tx1"/>
              </a:solidFill>
              <a:latin typeface="Calibri Light" panose="020F0302020204030204"/>
            </a:rPr>
            <a:t>Targeted Marketing</a:t>
          </a:r>
          <a:endParaRPr lang="en-US" sz="3600" dirty="0">
            <a:solidFill>
              <a:schemeClr val="tx1"/>
            </a:solidFill>
          </a:endParaRP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3600" dirty="0">
              <a:solidFill>
                <a:schemeClr val="tx1"/>
              </a:solidFill>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4">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4"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4">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3" presStyleCnt="4" custLinFactNeighborX="-5392" custLinFactNeighborY="2578">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3" destOrd="0" parTransId="{7D0D2B64-E3A0-4DA5-A0E8-0537496EC21A}" sibTransId="{4BDA23B6-7D47-4743-94F7-856CEEF1E41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178CCF2A-C4CD-4029-81D3-324CF60F5EF7}" type="presParOf" srcId="{75AE1CE9-F5A2-4655-B583-FECBF979DF3D}" destId="{41011675-63F1-43C1-B0B4-AE28DBEAB14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F386B3-B6C0-4AC5-9CA0-4AFF9B7A6C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DB0A3F0-3D95-43BD-81B0-3C3C5BD83915}">
      <dgm:prSet/>
      <dgm:spPr>
        <a:solidFill>
          <a:srgbClr val="5DCBD7"/>
        </a:solidFill>
      </dgm:spPr>
      <dgm:t>
        <a:bodyPr/>
        <a:lstStyle/>
        <a:p>
          <a:pPr rtl="0"/>
          <a:r>
            <a:rPr lang="en-US" dirty="0">
              <a:solidFill>
                <a:schemeClr val="tx1"/>
              </a:solidFill>
            </a:rPr>
            <a:t>Recruitment or Referral </a:t>
          </a:r>
          <a:r>
            <a:rPr lang="en-US" dirty="0">
              <a:solidFill>
                <a:schemeClr val="tx1"/>
              </a:solidFill>
              <a:latin typeface="Calibri Light" panose="020F0302020204030204"/>
            </a:rPr>
            <a:t>Bonus</a:t>
          </a:r>
          <a:endParaRPr lang="en-US" dirty="0">
            <a:solidFill>
              <a:schemeClr val="tx1"/>
            </a:solidFill>
          </a:endParaRPr>
        </a:p>
      </dgm:t>
    </dgm:pt>
    <dgm:pt modelId="{55C33513-7B59-423A-806B-700307FDCF17}" type="parTrans" cxnId="{6C6C453B-0252-4D7B-8D70-98B1EB5F2B42}">
      <dgm:prSet/>
      <dgm:spPr/>
      <dgm:t>
        <a:bodyPr/>
        <a:lstStyle/>
        <a:p>
          <a:endParaRPr lang="en-US"/>
        </a:p>
      </dgm:t>
    </dgm:pt>
    <dgm:pt modelId="{FDC6AB82-A758-4300-82E8-7227CB380E3F}" type="sibTrans" cxnId="{6C6C453B-0252-4D7B-8D70-98B1EB5F2B42}">
      <dgm:prSet/>
      <dgm:spPr/>
      <dgm:t>
        <a:bodyPr/>
        <a:lstStyle/>
        <a:p>
          <a:endParaRPr lang="en-US"/>
        </a:p>
      </dgm:t>
    </dgm:pt>
    <dgm:pt modelId="{0849B7DB-A4B6-47BB-9B21-28E8B83ED5BD}">
      <dgm:prSet/>
      <dgm:spPr>
        <a:noFill/>
        <a:ln w="76200">
          <a:solidFill>
            <a:srgbClr val="6EB4C2">
              <a:alpha val="89804"/>
            </a:srgbClr>
          </a:solidFill>
        </a:ln>
      </dgm:spPr>
      <dgm:t>
        <a:bodyPr lIns="365760"/>
        <a:lstStyle/>
        <a:p>
          <a:pPr rtl="0"/>
          <a:r>
            <a:rPr lang="en-US" dirty="0">
              <a:latin typeface="Open Sans" charset="0"/>
              <a:ea typeface="Open Sans" charset="0"/>
              <a:cs typeface="Open Sans" charset="0"/>
            </a:rPr>
            <a:t>Bonus to existing employees for referring a new hire</a:t>
          </a:r>
        </a:p>
      </dgm:t>
    </dgm:pt>
    <dgm:pt modelId="{26D66E50-6AC8-4652-BAD1-560E4AC0F243}" type="parTrans" cxnId="{F83E3F95-2180-4BDC-BC00-0825823D5E17}">
      <dgm:prSet/>
      <dgm:spPr/>
      <dgm:t>
        <a:bodyPr/>
        <a:lstStyle/>
        <a:p>
          <a:endParaRPr lang="en-US"/>
        </a:p>
      </dgm:t>
    </dgm:pt>
    <dgm:pt modelId="{8AB6AE5C-80AD-4BB5-AD27-7FD5B1A781A0}" type="sibTrans" cxnId="{F83E3F95-2180-4BDC-BC00-0825823D5E17}">
      <dgm:prSet/>
      <dgm:spPr/>
      <dgm:t>
        <a:bodyPr/>
        <a:lstStyle/>
        <a:p>
          <a:endParaRPr lang="en-US"/>
        </a:p>
      </dgm:t>
    </dgm:pt>
    <dgm:pt modelId="{6BB69A1D-CEEF-4089-9A1E-2DBEFD15116A}">
      <dgm:prSet/>
      <dgm:spPr>
        <a:noFill/>
        <a:ln w="76200">
          <a:solidFill>
            <a:srgbClr val="6EB4C2">
              <a:alpha val="89804"/>
            </a:srgbClr>
          </a:solidFill>
        </a:ln>
      </dgm:spPr>
      <dgm:t>
        <a:bodyPr lIns="365760"/>
        <a:lstStyle/>
        <a:p>
          <a:pPr rtl="0"/>
          <a:r>
            <a:rPr lang="en-US" dirty="0">
              <a:latin typeface="Open Sans" charset="0"/>
              <a:ea typeface="Open Sans" charset="0"/>
              <a:cs typeface="Open Sans" charset="0"/>
            </a:rPr>
            <a:t>Additional bonus when milestones are meet by new employee</a:t>
          </a:r>
        </a:p>
      </dgm:t>
    </dgm:pt>
    <dgm:pt modelId="{DAAA4DCC-490B-4B21-BFFC-157C3F9C26BA}" type="parTrans" cxnId="{F8DF81D8-C0EE-4729-8E1C-9133D127505C}">
      <dgm:prSet/>
      <dgm:spPr/>
      <dgm:t>
        <a:bodyPr/>
        <a:lstStyle/>
        <a:p>
          <a:endParaRPr lang="en-US"/>
        </a:p>
      </dgm:t>
    </dgm:pt>
    <dgm:pt modelId="{6A0110F1-F1A2-4ACE-8B54-61221C4548FA}" type="sibTrans" cxnId="{F8DF81D8-C0EE-4729-8E1C-9133D127505C}">
      <dgm:prSet/>
      <dgm:spPr/>
      <dgm:t>
        <a:bodyPr/>
        <a:lstStyle/>
        <a:p>
          <a:endParaRPr lang="en-US"/>
        </a:p>
      </dgm:t>
    </dgm:pt>
    <dgm:pt modelId="{615A8693-7777-4B94-8BDC-602FBB39D548}">
      <dgm:prSet/>
      <dgm:spPr>
        <a:noFill/>
        <a:ln w="76200">
          <a:solidFill>
            <a:srgbClr val="6EB4C2">
              <a:alpha val="89804"/>
            </a:srgbClr>
          </a:solidFill>
        </a:ln>
      </dgm:spPr>
      <dgm:t>
        <a:bodyPr lIns="365760"/>
        <a:lstStyle/>
        <a:p>
          <a:pPr rtl="0"/>
          <a:r>
            <a:rPr lang="en-US" dirty="0">
              <a:latin typeface="Open Sans" charset="0"/>
              <a:ea typeface="Open Sans" charset="0"/>
              <a:cs typeface="Open Sans" charset="0"/>
            </a:rPr>
            <a:t>Transparency and market to existing employees how much they will get paid and when </a:t>
          </a:r>
        </a:p>
      </dgm:t>
    </dgm:pt>
    <dgm:pt modelId="{7EEECA60-847C-4FBD-A02B-4AB3348BB3B0}" type="parTrans" cxnId="{1BE748A6-F256-4467-BBF1-3185CCBF2F24}">
      <dgm:prSet/>
      <dgm:spPr/>
      <dgm:t>
        <a:bodyPr/>
        <a:lstStyle/>
        <a:p>
          <a:endParaRPr lang="en-US"/>
        </a:p>
      </dgm:t>
    </dgm:pt>
    <dgm:pt modelId="{66ADBE14-A0CC-4CFA-83D6-3644D5621EEB}" type="sibTrans" cxnId="{1BE748A6-F256-4467-BBF1-3185CCBF2F24}">
      <dgm:prSet/>
      <dgm:spPr/>
      <dgm:t>
        <a:bodyPr/>
        <a:lstStyle/>
        <a:p>
          <a:endParaRPr lang="en-US"/>
        </a:p>
      </dgm:t>
    </dgm:pt>
    <dgm:pt modelId="{2B1966B8-B052-487C-8244-7BCC2268FFCC}">
      <dgm:prSet/>
      <dgm:spPr>
        <a:solidFill>
          <a:srgbClr val="5DC8D7"/>
        </a:solidFill>
      </dgm:spPr>
      <dgm:t>
        <a:bodyPr/>
        <a:lstStyle/>
        <a:p>
          <a:pPr rtl="0"/>
          <a:r>
            <a:rPr lang="en-US" dirty="0">
              <a:solidFill>
                <a:schemeClr val="tx1"/>
              </a:solidFill>
            </a:rPr>
            <a:t>Hiring </a:t>
          </a:r>
          <a:r>
            <a:rPr lang="en-US" dirty="0">
              <a:solidFill>
                <a:schemeClr val="tx1"/>
              </a:solidFill>
              <a:latin typeface="Calibri Light" panose="020F0302020204030204"/>
            </a:rPr>
            <a:t>Bonus</a:t>
          </a:r>
          <a:r>
            <a:rPr lang="en-US" dirty="0">
              <a:solidFill>
                <a:schemeClr val="tx1"/>
              </a:solidFill>
            </a:rPr>
            <a:t> (New Hire)</a:t>
          </a:r>
        </a:p>
      </dgm:t>
    </dgm:pt>
    <dgm:pt modelId="{0A14F91F-3F56-46F1-BC87-B0D96D6CAB7A}" type="parTrans" cxnId="{36873562-7A36-4A02-B341-41FFC21B5363}">
      <dgm:prSet/>
      <dgm:spPr/>
      <dgm:t>
        <a:bodyPr/>
        <a:lstStyle/>
        <a:p>
          <a:endParaRPr lang="en-US"/>
        </a:p>
      </dgm:t>
    </dgm:pt>
    <dgm:pt modelId="{AD0E62AD-A458-4DA5-A4BD-3FA0380F6BA6}" type="sibTrans" cxnId="{36873562-7A36-4A02-B341-41FFC21B5363}">
      <dgm:prSet/>
      <dgm:spPr/>
      <dgm:t>
        <a:bodyPr/>
        <a:lstStyle/>
        <a:p>
          <a:endParaRPr lang="en-US"/>
        </a:p>
      </dgm:t>
    </dgm:pt>
    <dgm:pt modelId="{5FA394B5-B1A4-44E0-B998-C04F11879560}">
      <dgm:prSet custT="1"/>
      <dgm:spPr>
        <a:noFill/>
        <a:ln w="76200">
          <a:solidFill>
            <a:srgbClr val="6EB4C2"/>
          </a:solidFill>
        </a:ln>
      </dgm:spPr>
      <dgm:t>
        <a:bodyPr lIns="365760"/>
        <a:lstStyle/>
        <a:p>
          <a:pPr rtl="0"/>
          <a:r>
            <a:rPr lang="en-US" sz="2000" dirty="0">
              <a:latin typeface="Open Sans"/>
              <a:ea typeface="Open Sans" charset="0"/>
              <a:cs typeface="Open Sans" charset="0"/>
            </a:rPr>
            <a:t>Bonuses given to new hire at the time of hire</a:t>
          </a:r>
        </a:p>
      </dgm:t>
    </dgm:pt>
    <dgm:pt modelId="{16D1A652-7E11-4844-8869-AEB05B6890F3}" type="parTrans" cxnId="{BA6E1518-652A-44A1-844C-803BB4BB6C43}">
      <dgm:prSet/>
      <dgm:spPr/>
      <dgm:t>
        <a:bodyPr/>
        <a:lstStyle/>
        <a:p>
          <a:endParaRPr lang="en-US"/>
        </a:p>
      </dgm:t>
    </dgm:pt>
    <dgm:pt modelId="{C5B16B15-6C17-4FA4-88AE-7F52D72B9BB1}" type="sibTrans" cxnId="{BA6E1518-652A-44A1-844C-803BB4BB6C43}">
      <dgm:prSet/>
      <dgm:spPr/>
      <dgm:t>
        <a:bodyPr/>
        <a:lstStyle/>
        <a:p>
          <a:endParaRPr lang="en-US"/>
        </a:p>
      </dgm:t>
    </dgm:pt>
    <dgm:pt modelId="{26E69523-0769-4CCB-8ADE-6501CC182301}">
      <dgm:prSet custT="1"/>
      <dgm:spPr>
        <a:noFill/>
        <a:ln w="76200">
          <a:solidFill>
            <a:srgbClr val="6EB4C2"/>
          </a:solidFill>
        </a:ln>
      </dgm:spPr>
      <dgm:t>
        <a:bodyPr lIns="365760"/>
        <a:lstStyle/>
        <a:p>
          <a:pPr rtl="0"/>
          <a:r>
            <a:rPr lang="en-US" sz="2000" dirty="0">
              <a:latin typeface="Open Sans" charset="0"/>
              <a:ea typeface="Open Sans" charset="0"/>
              <a:cs typeface="Open Sans" charset="0"/>
            </a:rPr>
            <a:t>Trying to get them in your door before they go to another door</a:t>
          </a:r>
        </a:p>
      </dgm:t>
    </dgm:pt>
    <dgm:pt modelId="{8EC31D29-8D17-437A-9619-ACBE67516DB8}" type="parTrans" cxnId="{386B28C9-8336-4971-A0F2-DB016B0A6D8E}">
      <dgm:prSet/>
      <dgm:spPr/>
      <dgm:t>
        <a:bodyPr/>
        <a:lstStyle/>
        <a:p>
          <a:endParaRPr lang="en-US"/>
        </a:p>
      </dgm:t>
    </dgm:pt>
    <dgm:pt modelId="{52093237-A8A7-452E-A0AF-2B5433AB4BBF}" type="sibTrans" cxnId="{386B28C9-8336-4971-A0F2-DB016B0A6D8E}">
      <dgm:prSet/>
      <dgm:spPr/>
      <dgm:t>
        <a:bodyPr/>
        <a:lstStyle/>
        <a:p>
          <a:endParaRPr lang="en-US"/>
        </a:p>
      </dgm:t>
    </dgm:pt>
    <dgm:pt modelId="{CA8C8821-4178-4257-8DAC-8C23ECD9B810}">
      <dgm:prSet custT="1"/>
      <dgm:spPr>
        <a:noFill/>
        <a:ln w="76200">
          <a:solidFill>
            <a:srgbClr val="6EB4C2"/>
          </a:solidFill>
        </a:ln>
      </dgm:spPr>
      <dgm:t>
        <a:bodyPr lIns="365760"/>
        <a:lstStyle/>
        <a:p>
          <a:pPr rtl="0"/>
          <a:r>
            <a:rPr lang="en-US" sz="2000" dirty="0">
              <a:latin typeface="Open Sans" charset="0"/>
              <a:ea typeface="Open Sans" charset="0"/>
              <a:cs typeface="Open Sans" charset="0"/>
            </a:rPr>
            <a:t>Additional bonus when milestones met</a:t>
          </a:r>
        </a:p>
      </dgm:t>
    </dgm:pt>
    <dgm:pt modelId="{DD5ABEFE-173F-4A5E-A3A9-00E1E73C0757}" type="parTrans" cxnId="{D29EA863-905C-4B05-B721-8E0EB29FB9A4}">
      <dgm:prSet/>
      <dgm:spPr/>
      <dgm:t>
        <a:bodyPr/>
        <a:lstStyle/>
        <a:p>
          <a:endParaRPr lang="en-US"/>
        </a:p>
      </dgm:t>
    </dgm:pt>
    <dgm:pt modelId="{48F1ACB3-121E-4E8B-ABDE-247E74020BE3}" type="sibTrans" cxnId="{D29EA863-905C-4B05-B721-8E0EB29FB9A4}">
      <dgm:prSet/>
      <dgm:spPr/>
      <dgm:t>
        <a:bodyPr/>
        <a:lstStyle/>
        <a:p>
          <a:endParaRPr lang="en-US"/>
        </a:p>
      </dgm:t>
    </dgm:pt>
    <dgm:pt modelId="{30CB77B1-9DCA-4652-A527-642DD1B72075}" type="pres">
      <dgm:prSet presAssocID="{7BF386B3-B6C0-4AC5-9CA0-4AFF9B7A6C29}" presName="Name0" presStyleCnt="0">
        <dgm:presLayoutVars>
          <dgm:dir/>
          <dgm:animLvl val="lvl"/>
          <dgm:resizeHandles val="exact"/>
        </dgm:presLayoutVars>
      </dgm:prSet>
      <dgm:spPr/>
    </dgm:pt>
    <dgm:pt modelId="{624F3AB2-AF4C-4E0E-BC49-02A92E9D4073}" type="pres">
      <dgm:prSet presAssocID="{DDB0A3F0-3D95-43BD-81B0-3C3C5BD83915}" presName="linNode" presStyleCnt="0"/>
      <dgm:spPr/>
    </dgm:pt>
    <dgm:pt modelId="{55CDEE61-8C53-4F5F-80B2-8B980D94870D}" type="pres">
      <dgm:prSet presAssocID="{DDB0A3F0-3D95-43BD-81B0-3C3C5BD83915}" presName="parentText" presStyleLbl="node1" presStyleIdx="0" presStyleCnt="2" custScaleX="81060" custLinFactNeighborX="3387" custLinFactNeighborY="695">
        <dgm:presLayoutVars>
          <dgm:chMax val="1"/>
          <dgm:bulletEnabled val="1"/>
        </dgm:presLayoutVars>
      </dgm:prSet>
      <dgm:spPr/>
    </dgm:pt>
    <dgm:pt modelId="{0B272C4B-5E28-4095-AD5B-76CCEC52CFB7}" type="pres">
      <dgm:prSet presAssocID="{DDB0A3F0-3D95-43BD-81B0-3C3C5BD83915}" presName="descendantText" presStyleLbl="alignAccFollowNode1" presStyleIdx="0" presStyleCnt="2" custScaleX="130375" custScaleY="115088">
        <dgm:presLayoutVars>
          <dgm:bulletEnabled val="1"/>
        </dgm:presLayoutVars>
      </dgm:prSet>
      <dgm:spPr/>
    </dgm:pt>
    <dgm:pt modelId="{BD9FA4F1-1A74-40C3-9A78-1ABFCACBC626}" type="pres">
      <dgm:prSet presAssocID="{FDC6AB82-A758-4300-82E8-7227CB380E3F}" presName="sp" presStyleCnt="0"/>
      <dgm:spPr/>
    </dgm:pt>
    <dgm:pt modelId="{E173CB60-E0AB-4546-AD29-24C29F852768}" type="pres">
      <dgm:prSet presAssocID="{2B1966B8-B052-487C-8244-7BCC2268FFCC}" presName="linNode" presStyleCnt="0"/>
      <dgm:spPr/>
    </dgm:pt>
    <dgm:pt modelId="{CD63B6D4-7D1C-49B4-8554-916F6E9169BF}" type="pres">
      <dgm:prSet presAssocID="{2B1966B8-B052-487C-8244-7BCC2268FFCC}" presName="parentText" presStyleLbl="node1" presStyleIdx="1" presStyleCnt="2" custScaleX="140833" custLinFactNeighborX="2963" custLinFactNeighborY="695">
        <dgm:presLayoutVars>
          <dgm:chMax val="1"/>
          <dgm:bulletEnabled val="1"/>
        </dgm:presLayoutVars>
      </dgm:prSet>
      <dgm:spPr/>
    </dgm:pt>
    <dgm:pt modelId="{023E9B58-A13E-4598-AE39-8E21170952BA}" type="pres">
      <dgm:prSet presAssocID="{2B1966B8-B052-487C-8244-7BCC2268FFCC}" presName="descendantText" presStyleLbl="alignAccFollowNode1" presStyleIdx="1" presStyleCnt="2" custScaleX="216273" custScaleY="109195">
        <dgm:presLayoutVars>
          <dgm:bulletEnabled val="1"/>
        </dgm:presLayoutVars>
      </dgm:prSet>
      <dgm:spPr/>
    </dgm:pt>
  </dgm:ptLst>
  <dgm:cxnLst>
    <dgm:cxn modelId="{BA6E1518-652A-44A1-844C-803BB4BB6C43}" srcId="{2B1966B8-B052-487C-8244-7BCC2268FFCC}" destId="{5FA394B5-B1A4-44E0-B998-C04F11879560}" srcOrd="0" destOrd="0" parTransId="{16D1A652-7E11-4844-8869-AEB05B6890F3}" sibTransId="{C5B16B15-6C17-4FA4-88AE-7F52D72B9BB1}"/>
    <dgm:cxn modelId="{37A9A839-4B7D-4E31-B151-EBEEB14DA009}" type="presOf" srcId="{0849B7DB-A4B6-47BB-9B21-28E8B83ED5BD}" destId="{0B272C4B-5E28-4095-AD5B-76CCEC52CFB7}" srcOrd="0" destOrd="0" presId="urn:microsoft.com/office/officeart/2005/8/layout/vList5"/>
    <dgm:cxn modelId="{6C6C453B-0252-4D7B-8D70-98B1EB5F2B42}" srcId="{7BF386B3-B6C0-4AC5-9CA0-4AFF9B7A6C29}" destId="{DDB0A3F0-3D95-43BD-81B0-3C3C5BD83915}" srcOrd="0" destOrd="0" parTransId="{55C33513-7B59-423A-806B-700307FDCF17}" sibTransId="{FDC6AB82-A758-4300-82E8-7227CB380E3F}"/>
    <dgm:cxn modelId="{36873562-7A36-4A02-B341-41FFC21B5363}" srcId="{7BF386B3-B6C0-4AC5-9CA0-4AFF9B7A6C29}" destId="{2B1966B8-B052-487C-8244-7BCC2268FFCC}" srcOrd="1" destOrd="0" parTransId="{0A14F91F-3F56-46F1-BC87-B0D96D6CAB7A}" sibTransId="{AD0E62AD-A458-4DA5-A4BD-3FA0380F6BA6}"/>
    <dgm:cxn modelId="{D29EA863-905C-4B05-B721-8E0EB29FB9A4}" srcId="{2B1966B8-B052-487C-8244-7BCC2268FFCC}" destId="{CA8C8821-4178-4257-8DAC-8C23ECD9B810}" srcOrd="2" destOrd="0" parTransId="{DD5ABEFE-173F-4A5E-A3A9-00E1E73C0757}" sibTransId="{48F1ACB3-121E-4E8B-ABDE-247E74020BE3}"/>
    <dgm:cxn modelId="{2C5F9675-9713-4CBF-BF9D-A24D7877CCED}" type="presOf" srcId="{26E69523-0769-4CCB-8ADE-6501CC182301}" destId="{023E9B58-A13E-4598-AE39-8E21170952BA}" srcOrd="0" destOrd="1" presId="urn:microsoft.com/office/officeart/2005/8/layout/vList5"/>
    <dgm:cxn modelId="{68022557-9F6D-4DCF-9B3C-B85D18FE1501}" type="presOf" srcId="{2B1966B8-B052-487C-8244-7BCC2268FFCC}" destId="{CD63B6D4-7D1C-49B4-8554-916F6E9169BF}" srcOrd="0" destOrd="0" presId="urn:microsoft.com/office/officeart/2005/8/layout/vList5"/>
    <dgm:cxn modelId="{425D4E58-533E-4179-942B-520D5B9448E2}" type="presOf" srcId="{DDB0A3F0-3D95-43BD-81B0-3C3C5BD83915}" destId="{55CDEE61-8C53-4F5F-80B2-8B980D94870D}" srcOrd="0" destOrd="0" presId="urn:microsoft.com/office/officeart/2005/8/layout/vList5"/>
    <dgm:cxn modelId="{219DA95A-BEBE-4409-8E64-82BA99360148}" type="presOf" srcId="{615A8693-7777-4B94-8BDC-602FBB39D548}" destId="{0B272C4B-5E28-4095-AD5B-76CCEC52CFB7}" srcOrd="0" destOrd="2" presId="urn:microsoft.com/office/officeart/2005/8/layout/vList5"/>
    <dgm:cxn modelId="{A007C37A-BC53-4E08-BD43-C47E3820AD60}" type="presOf" srcId="{6BB69A1D-CEEF-4089-9A1E-2DBEFD15116A}" destId="{0B272C4B-5E28-4095-AD5B-76CCEC52CFB7}" srcOrd="0" destOrd="1" presId="urn:microsoft.com/office/officeart/2005/8/layout/vList5"/>
    <dgm:cxn modelId="{4880C57C-41AD-45E1-923D-041B436C1FC3}" type="presOf" srcId="{5FA394B5-B1A4-44E0-B998-C04F11879560}" destId="{023E9B58-A13E-4598-AE39-8E21170952BA}" srcOrd="0" destOrd="0" presId="urn:microsoft.com/office/officeart/2005/8/layout/vList5"/>
    <dgm:cxn modelId="{F83E3F95-2180-4BDC-BC00-0825823D5E17}" srcId="{DDB0A3F0-3D95-43BD-81B0-3C3C5BD83915}" destId="{0849B7DB-A4B6-47BB-9B21-28E8B83ED5BD}" srcOrd="0" destOrd="0" parTransId="{26D66E50-6AC8-4652-BAD1-560E4AC0F243}" sibTransId="{8AB6AE5C-80AD-4BB5-AD27-7FD5B1A781A0}"/>
    <dgm:cxn modelId="{1BE748A6-F256-4467-BBF1-3185CCBF2F24}" srcId="{DDB0A3F0-3D95-43BD-81B0-3C3C5BD83915}" destId="{615A8693-7777-4B94-8BDC-602FBB39D548}" srcOrd="2" destOrd="0" parTransId="{7EEECA60-847C-4FBD-A02B-4AB3348BB3B0}" sibTransId="{66ADBE14-A0CC-4CFA-83D6-3644D5621EEB}"/>
    <dgm:cxn modelId="{386B28C9-8336-4971-A0F2-DB016B0A6D8E}" srcId="{2B1966B8-B052-487C-8244-7BCC2268FFCC}" destId="{26E69523-0769-4CCB-8ADE-6501CC182301}" srcOrd="1" destOrd="0" parTransId="{8EC31D29-8D17-437A-9619-ACBE67516DB8}" sibTransId="{52093237-A8A7-452E-A0AF-2B5433AB4BBF}"/>
    <dgm:cxn modelId="{8952B1CE-3B10-4C75-8227-A7690EE3700F}" type="presOf" srcId="{CA8C8821-4178-4257-8DAC-8C23ECD9B810}" destId="{023E9B58-A13E-4598-AE39-8E21170952BA}" srcOrd="0" destOrd="2" presId="urn:microsoft.com/office/officeart/2005/8/layout/vList5"/>
    <dgm:cxn modelId="{F8DF81D8-C0EE-4729-8E1C-9133D127505C}" srcId="{DDB0A3F0-3D95-43BD-81B0-3C3C5BD83915}" destId="{6BB69A1D-CEEF-4089-9A1E-2DBEFD15116A}" srcOrd="1" destOrd="0" parTransId="{DAAA4DCC-490B-4B21-BFFC-157C3F9C26BA}" sibTransId="{6A0110F1-F1A2-4ACE-8B54-61221C4548FA}"/>
    <dgm:cxn modelId="{6638E4FE-10B8-4F36-AB1C-844E2F7B1E94}" type="presOf" srcId="{7BF386B3-B6C0-4AC5-9CA0-4AFF9B7A6C29}" destId="{30CB77B1-9DCA-4652-A527-642DD1B72075}" srcOrd="0" destOrd="0" presId="urn:microsoft.com/office/officeart/2005/8/layout/vList5"/>
    <dgm:cxn modelId="{7C50FF74-8957-470F-9641-65C53EF3EF4D}" type="presParOf" srcId="{30CB77B1-9DCA-4652-A527-642DD1B72075}" destId="{624F3AB2-AF4C-4E0E-BC49-02A92E9D4073}" srcOrd="0" destOrd="0" presId="urn:microsoft.com/office/officeart/2005/8/layout/vList5"/>
    <dgm:cxn modelId="{B1A05B59-F24F-4820-B967-A008533A0835}" type="presParOf" srcId="{624F3AB2-AF4C-4E0E-BC49-02A92E9D4073}" destId="{55CDEE61-8C53-4F5F-80B2-8B980D94870D}" srcOrd="0" destOrd="0" presId="urn:microsoft.com/office/officeart/2005/8/layout/vList5"/>
    <dgm:cxn modelId="{582C5629-1DCF-4914-B167-7E733FE5E564}" type="presParOf" srcId="{624F3AB2-AF4C-4E0E-BC49-02A92E9D4073}" destId="{0B272C4B-5E28-4095-AD5B-76CCEC52CFB7}" srcOrd="1" destOrd="0" presId="urn:microsoft.com/office/officeart/2005/8/layout/vList5"/>
    <dgm:cxn modelId="{1E505650-0692-42FF-832F-0469239B63EF}" type="presParOf" srcId="{30CB77B1-9DCA-4652-A527-642DD1B72075}" destId="{BD9FA4F1-1A74-40C3-9A78-1ABFCACBC626}" srcOrd="1" destOrd="0" presId="urn:microsoft.com/office/officeart/2005/8/layout/vList5"/>
    <dgm:cxn modelId="{AEFDFBB0-76A4-4D03-9D09-D983B0930F81}" type="presParOf" srcId="{30CB77B1-9DCA-4652-A527-642DD1B72075}" destId="{E173CB60-E0AB-4546-AD29-24C29F852768}" srcOrd="2" destOrd="0" presId="urn:microsoft.com/office/officeart/2005/8/layout/vList5"/>
    <dgm:cxn modelId="{BA8191BE-86F2-47AB-B778-86E322E76455}" type="presParOf" srcId="{E173CB60-E0AB-4546-AD29-24C29F852768}" destId="{CD63B6D4-7D1C-49B4-8554-916F6E9169BF}" srcOrd="0" destOrd="0" presId="urn:microsoft.com/office/officeart/2005/8/layout/vList5"/>
    <dgm:cxn modelId="{6457E963-F8C4-408D-B500-0ADB9B041D68}" type="presParOf" srcId="{E173CB60-E0AB-4546-AD29-24C29F852768}" destId="{023E9B58-A13E-4598-AE39-8E21170952B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3600" dirty="0">
              <a:solidFill>
                <a:schemeClr val="tx1"/>
              </a:solidFill>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3600" dirty="0">
              <a:solidFill>
                <a:schemeClr val="tx1"/>
              </a:solidFill>
              <a:latin typeface="Calibri Light" panose="020F0302020204030204"/>
            </a:rPr>
            <a:t>Hiring &amp; Referral Bonus</a:t>
          </a:r>
          <a:endParaRPr lang="en-US" sz="3600" dirty="0">
            <a:solidFill>
              <a:schemeClr val="tx1"/>
            </a:solidFill>
          </a:endParaRP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3600" dirty="0">
              <a:solidFill>
                <a:schemeClr val="tx1"/>
              </a:solidFill>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4">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4"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4">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3" presStyleCnt="4" custLinFactNeighborX="-5392" custLinFactNeighborY="2578">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3" destOrd="0" parTransId="{7D0D2B64-E3A0-4DA5-A0E8-0537496EC21A}" sibTransId="{4BDA23B6-7D47-4743-94F7-856CEEF1E41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178CCF2A-C4CD-4029-81D3-324CF60F5EF7}" type="presParOf" srcId="{75AE1CE9-F5A2-4655-B583-FECBF979DF3D}" destId="{41011675-63F1-43C1-B0B4-AE28DBEAB14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205AD4-6905-4116-B08B-72581364E10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A15F97C-4564-4E42-BDDA-D4AA0E991468}">
      <dgm:prSet custT="1"/>
      <dgm:spPr>
        <a:solidFill>
          <a:srgbClr val="5BBBD5">
            <a:alpha val="50000"/>
          </a:srgbClr>
        </a:solidFill>
      </dgm:spPr>
      <dgm:t>
        <a:bodyPr/>
        <a:lstStyle/>
        <a:p>
          <a:pPr rtl="0"/>
          <a:r>
            <a:rPr lang="en-US" sz="2400" dirty="0">
              <a:solidFill>
                <a:schemeClr val="tx1"/>
              </a:solidFill>
              <a:latin typeface="Open Sans" charset="0"/>
              <a:ea typeface="Open Sans" charset="0"/>
              <a:cs typeface="Open Sans" charset="0"/>
            </a:rPr>
            <a:t>Current employees / interns / volunteers</a:t>
          </a:r>
        </a:p>
      </dgm:t>
    </dgm:pt>
    <dgm:pt modelId="{618B0BCD-A365-4283-B7AC-770866C3F12C}" type="parTrans" cxnId="{78B82A08-DCB4-4E08-A4A2-16FD4BCD61D5}">
      <dgm:prSet/>
      <dgm:spPr/>
      <dgm:t>
        <a:bodyPr/>
        <a:lstStyle/>
        <a:p>
          <a:endParaRPr lang="en-US" sz="2000"/>
        </a:p>
      </dgm:t>
    </dgm:pt>
    <dgm:pt modelId="{DDB1B79C-7BCA-4A12-84FB-13C38A335E47}" type="sibTrans" cxnId="{78B82A08-DCB4-4E08-A4A2-16FD4BCD61D5}">
      <dgm:prSet/>
      <dgm:spPr/>
      <dgm:t>
        <a:bodyPr/>
        <a:lstStyle/>
        <a:p>
          <a:endParaRPr lang="en-US" sz="2000"/>
        </a:p>
      </dgm:t>
    </dgm:pt>
    <dgm:pt modelId="{8826558A-098E-45DB-9534-8D0D302808B6}">
      <dgm:prSet custT="1"/>
      <dgm:spPr>
        <a:solidFill>
          <a:srgbClr val="5DCBD7">
            <a:alpha val="50000"/>
          </a:srgbClr>
        </a:solidFill>
      </dgm:spPr>
      <dgm:t>
        <a:bodyPr/>
        <a:lstStyle/>
        <a:p>
          <a:pPr rtl="0"/>
          <a:r>
            <a:rPr lang="en-US" sz="2400" dirty="0">
              <a:solidFill>
                <a:schemeClr val="tx1"/>
              </a:solidFill>
              <a:latin typeface="Open Sans" charset="0"/>
              <a:ea typeface="Open Sans" charset="0"/>
              <a:cs typeface="Open Sans" charset="0"/>
            </a:rPr>
            <a:t>People receiving services and their families / friends</a:t>
          </a:r>
        </a:p>
      </dgm:t>
    </dgm:pt>
    <dgm:pt modelId="{8E5E592B-1520-44B4-9057-DB79DCCA92A7}" type="parTrans" cxnId="{423F1D35-5ECE-4603-80F3-1EC0A651C0A9}">
      <dgm:prSet/>
      <dgm:spPr/>
      <dgm:t>
        <a:bodyPr/>
        <a:lstStyle/>
        <a:p>
          <a:endParaRPr lang="en-US" sz="2000"/>
        </a:p>
      </dgm:t>
    </dgm:pt>
    <dgm:pt modelId="{7E122F84-A384-49FD-A886-A099ED026219}" type="sibTrans" cxnId="{423F1D35-5ECE-4603-80F3-1EC0A651C0A9}">
      <dgm:prSet/>
      <dgm:spPr/>
      <dgm:t>
        <a:bodyPr/>
        <a:lstStyle/>
        <a:p>
          <a:endParaRPr lang="en-US" sz="2000"/>
        </a:p>
      </dgm:t>
    </dgm:pt>
    <dgm:pt modelId="{99D35E10-CD0E-4EBF-9880-B3C6FCC6D08F}">
      <dgm:prSet custT="1"/>
      <dgm:spPr>
        <a:solidFill>
          <a:srgbClr val="5BBBD5">
            <a:alpha val="50000"/>
          </a:srgbClr>
        </a:solidFill>
      </dgm:spPr>
      <dgm:t>
        <a:bodyPr/>
        <a:lstStyle/>
        <a:p>
          <a:pPr rtl="0"/>
          <a:r>
            <a:rPr lang="en-US" sz="2400" dirty="0">
              <a:solidFill>
                <a:schemeClr val="tx1"/>
              </a:solidFill>
              <a:latin typeface="Open Sans" charset="0"/>
              <a:ea typeface="Open Sans" charset="0"/>
              <a:cs typeface="Open Sans" charset="0"/>
            </a:rPr>
            <a:t>Social media networks that are existing “friends” of the organization</a:t>
          </a:r>
        </a:p>
      </dgm:t>
    </dgm:pt>
    <dgm:pt modelId="{C5148D95-5E95-46E8-885B-4B65541D3426}" type="parTrans" cxnId="{CE983309-46D6-4EED-82BF-2412877B04D5}">
      <dgm:prSet/>
      <dgm:spPr/>
      <dgm:t>
        <a:bodyPr/>
        <a:lstStyle/>
        <a:p>
          <a:endParaRPr lang="en-US" sz="2000"/>
        </a:p>
      </dgm:t>
    </dgm:pt>
    <dgm:pt modelId="{18A76866-1B4D-47DE-BFBF-E327299BDB28}" type="sibTrans" cxnId="{CE983309-46D6-4EED-82BF-2412877B04D5}">
      <dgm:prSet/>
      <dgm:spPr/>
      <dgm:t>
        <a:bodyPr/>
        <a:lstStyle/>
        <a:p>
          <a:endParaRPr lang="en-US" sz="2000"/>
        </a:p>
      </dgm:t>
    </dgm:pt>
    <dgm:pt modelId="{A162434A-9EDF-4C0F-8706-A2567FEFB15E}">
      <dgm:prSet custT="1"/>
      <dgm:spPr>
        <a:solidFill>
          <a:srgbClr val="5DCBD7">
            <a:alpha val="50000"/>
          </a:srgbClr>
        </a:solidFill>
      </dgm:spPr>
      <dgm:t>
        <a:bodyPr/>
        <a:lstStyle/>
        <a:p>
          <a:pPr rtl="0"/>
          <a:r>
            <a:rPr lang="en-US" sz="2400" dirty="0">
              <a:solidFill>
                <a:schemeClr val="tx1"/>
              </a:solidFill>
              <a:latin typeface="Open Sans" charset="0"/>
              <a:ea typeface="Open Sans" charset="0"/>
              <a:cs typeface="Open Sans" charset="0"/>
            </a:rPr>
            <a:t>Staff family / friends</a:t>
          </a:r>
        </a:p>
      </dgm:t>
    </dgm:pt>
    <dgm:pt modelId="{8B181DC2-D607-4AF4-AE45-02D8B7C59073}" type="parTrans" cxnId="{BBD86487-8E71-4742-A06C-B6073BF1B184}">
      <dgm:prSet/>
      <dgm:spPr/>
      <dgm:t>
        <a:bodyPr/>
        <a:lstStyle/>
        <a:p>
          <a:endParaRPr lang="en-US" sz="2000"/>
        </a:p>
      </dgm:t>
    </dgm:pt>
    <dgm:pt modelId="{2CCB5824-9EB9-406D-90F2-0C9A6A843BC5}" type="sibTrans" cxnId="{BBD86487-8E71-4742-A06C-B6073BF1B184}">
      <dgm:prSet/>
      <dgm:spPr/>
      <dgm:t>
        <a:bodyPr/>
        <a:lstStyle/>
        <a:p>
          <a:endParaRPr lang="en-US" sz="2000"/>
        </a:p>
      </dgm:t>
    </dgm:pt>
    <dgm:pt modelId="{A0813CC5-58BF-4196-8900-781A68C1FEB2}">
      <dgm:prSet custT="1"/>
      <dgm:spPr>
        <a:solidFill>
          <a:srgbClr val="5BBBD5">
            <a:alpha val="50000"/>
          </a:srgbClr>
        </a:solidFill>
      </dgm:spPr>
      <dgm:t>
        <a:bodyPr/>
        <a:lstStyle/>
        <a:p>
          <a:pPr rtl="0"/>
          <a:r>
            <a:rPr lang="en-US" sz="2400" dirty="0">
              <a:solidFill>
                <a:schemeClr val="tx1"/>
              </a:solidFill>
              <a:latin typeface="Open Sans" charset="0"/>
              <a:ea typeface="Open Sans" charset="0"/>
              <a:cs typeface="Open Sans" charset="0"/>
            </a:rPr>
            <a:t>Service coordinators or case managers</a:t>
          </a:r>
          <a:r>
            <a:rPr lang="en-US" sz="2400" dirty="0">
              <a:solidFill>
                <a:schemeClr val="tx1"/>
              </a:solidFill>
            </a:rPr>
            <a:t> </a:t>
          </a:r>
        </a:p>
      </dgm:t>
    </dgm:pt>
    <dgm:pt modelId="{1DD2488B-6713-46F8-8606-156E596404C3}" type="parTrans" cxnId="{3EFD9544-D5E0-45F2-AD24-9AB1FD4103C8}">
      <dgm:prSet/>
      <dgm:spPr/>
      <dgm:t>
        <a:bodyPr/>
        <a:lstStyle/>
        <a:p>
          <a:endParaRPr lang="en-US" sz="2000"/>
        </a:p>
      </dgm:t>
    </dgm:pt>
    <dgm:pt modelId="{17C0F501-7C62-4A97-B69B-C3DBAE86823D}" type="sibTrans" cxnId="{3EFD9544-D5E0-45F2-AD24-9AB1FD4103C8}">
      <dgm:prSet/>
      <dgm:spPr/>
      <dgm:t>
        <a:bodyPr/>
        <a:lstStyle/>
        <a:p>
          <a:endParaRPr lang="en-US" sz="2000"/>
        </a:p>
      </dgm:t>
    </dgm:pt>
    <dgm:pt modelId="{C7324023-E5EA-4CE4-B704-4A88D382705E}">
      <dgm:prSet custT="1"/>
      <dgm:spPr>
        <a:solidFill>
          <a:srgbClr val="5DCBD7">
            <a:alpha val="50000"/>
          </a:srgbClr>
        </a:solidFill>
      </dgm:spPr>
      <dgm:t>
        <a:bodyPr/>
        <a:lstStyle/>
        <a:p>
          <a:pPr rtl="0"/>
          <a:r>
            <a:rPr lang="en-US" sz="2400" dirty="0">
              <a:solidFill>
                <a:schemeClr val="tx1"/>
              </a:solidFill>
              <a:latin typeface="Open Sans"/>
              <a:ea typeface="Open Sans" charset="0"/>
              <a:cs typeface="Open Sans" charset="0"/>
            </a:rPr>
            <a:t>Board or other committee members</a:t>
          </a:r>
        </a:p>
      </dgm:t>
    </dgm:pt>
    <dgm:pt modelId="{5B754ACD-1A23-48B7-B5CC-78F91D2D1075}" type="parTrans" cxnId="{81F23D73-A937-4968-A825-A3E21A08F2B4}">
      <dgm:prSet/>
      <dgm:spPr/>
      <dgm:t>
        <a:bodyPr/>
        <a:lstStyle/>
        <a:p>
          <a:endParaRPr lang="en-US" sz="2000"/>
        </a:p>
      </dgm:t>
    </dgm:pt>
    <dgm:pt modelId="{C0C4947C-02D5-4FBA-B53F-9D7AD3B3AA65}" type="sibTrans" cxnId="{81F23D73-A937-4968-A825-A3E21A08F2B4}">
      <dgm:prSet/>
      <dgm:spPr/>
      <dgm:t>
        <a:bodyPr/>
        <a:lstStyle/>
        <a:p>
          <a:endParaRPr lang="en-US" sz="2000"/>
        </a:p>
      </dgm:t>
    </dgm:pt>
    <dgm:pt modelId="{ED73FEFB-C3FD-4E55-BAFE-3A99364CB4B6}">
      <dgm:prSet custT="1"/>
      <dgm:spPr>
        <a:solidFill>
          <a:srgbClr val="5BBBD5">
            <a:alpha val="50000"/>
          </a:srgbClr>
        </a:solidFill>
      </dgm:spPr>
      <dgm:t>
        <a:bodyPr/>
        <a:lstStyle/>
        <a:p>
          <a:pPr rtl="0"/>
          <a:r>
            <a:rPr lang="en-US" sz="2400" dirty="0">
              <a:solidFill>
                <a:schemeClr val="tx1"/>
              </a:solidFill>
              <a:latin typeface="Open Sans" charset="0"/>
              <a:ea typeface="Open Sans" charset="0"/>
              <a:cs typeface="Open Sans" charset="0"/>
            </a:rPr>
            <a:t>Others?</a:t>
          </a:r>
        </a:p>
      </dgm:t>
    </dgm:pt>
    <dgm:pt modelId="{ACBE5FD4-A8DA-4893-A330-F51785695F3D}" type="parTrans" cxnId="{456F4FE5-B364-4C69-B35A-B2938A649237}">
      <dgm:prSet/>
      <dgm:spPr/>
      <dgm:t>
        <a:bodyPr/>
        <a:lstStyle/>
        <a:p>
          <a:endParaRPr lang="en-US" sz="2000"/>
        </a:p>
      </dgm:t>
    </dgm:pt>
    <dgm:pt modelId="{C0A45405-210C-4C66-9C2F-00C7B2E6905B}" type="sibTrans" cxnId="{456F4FE5-B364-4C69-B35A-B2938A649237}">
      <dgm:prSet/>
      <dgm:spPr/>
      <dgm:t>
        <a:bodyPr/>
        <a:lstStyle/>
        <a:p>
          <a:endParaRPr lang="en-US" sz="2000"/>
        </a:p>
      </dgm:t>
    </dgm:pt>
    <dgm:pt modelId="{85BA39E4-BDD3-448E-ACDB-D4F5712A7616}" type="pres">
      <dgm:prSet presAssocID="{16205AD4-6905-4116-B08B-72581364E109}" presName="linear" presStyleCnt="0">
        <dgm:presLayoutVars>
          <dgm:animLvl val="lvl"/>
          <dgm:resizeHandles val="exact"/>
        </dgm:presLayoutVars>
      </dgm:prSet>
      <dgm:spPr/>
    </dgm:pt>
    <dgm:pt modelId="{1FCBFC5B-E0EB-49E2-AACF-9A4F58CB616B}" type="pres">
      <dgm:prSet presAssocID="{AA15F97C-4564-4E42-BDDA-D4AA0E991468}" presName="parentText" presStyleLbl="node1" presStyleIdx="0" presStyleCnt="7">
        <dgm:presLayoutVars>
          <dgm:chMax val="0"/>
          <dgm:bulletEnabled val="1"/>
        </dgm:presLayoutVars>
      </dgm:prSet>
      <dgm:spPr/>
    </dgm:pt>
    <dgm:pt modelId="{3D71F977-80FB-4D05-B151-AB6CB8F834AF}" type="pres">
      <dgm:prSet presAssocID="{DDB1B79C-7BCA-4A12-84FB-13C38A335E47}" presName="spacer" presStyleCnt="0"/>
      <dgm:spPr/>
    </dgm:pt>
    <dgm:pt modelId="{9BC36CEB-F483-4917-B5B8-37F3DC116B7A}" type="pres">
      <dgm:prSet presAssocID="{8826558A-098E-45DB-9534-8D0D302808B6}" presName="parentText" presStyleLbl="node1" presStyleIdx="1" presStyleCnt="7">
        <dgm:presLayoutVars>
          <dgm:chMax val="0"/>
          <dgm:bulletEnabled val="1"/>
        </dgm:presLayoutVars>
      </dgm:prSet>
      <dgm:spPr/>
    </dgm:pt>
    <dgm:pt modelId="{82D91300-023F-4065-B0F2-3F785DBDE78B}" type="pres">
      <dgm:prSet presAssocID="{7E122F84-A384-49FD-A886-A099ED026219}" presName="spacer" presStyleCnt="0"/>
      <dgm:spPr/>
    </dgm:pt>
    <dgm:pt modelId="{6E47C6F2-4869-40D1-9896-713E3270F156}" type="pres">
      <dgm:prSet presAssocID="{99D35E10-CD0E-4EBF-9880-B3C6FCC6D08F}" presName="parentText" presStyleLbl="node1" presStyleIdx="2" presStyleCnt="7">
        <dgm:presLayoutVars>
          <dgm:chMax val="0"/>
          <dgm:bulletEnabled val="1"/>
        </dgm:presLayoutVars>
      </dgm:prSet>
      <dgm:spPr/>
    </dgm:pt>
    <dgm:pt modelId="{85B75306-721D-4F60-8C1D-279355BB115A}" type="pres">
      <dgm:prSet presAssocID="{18A76866-1B4D-47DE-BFBF-E327299BDB28}" presName="spacer" presStyleCnt="0"/>
      <dgm:spPr/>
    </dgm:pt>
    <dgm:pt modelId="{2C2D48ED-33A3-4F12-BE72-C718B66DF728}" type="pres">
      <dgm:prSet presAssocID="{A162434A-9EDF-4C0F-8706-A2567FEFB15E}" presName="parentText" presStyleLbl="node1" presStyleIdx="3" presStyleCnt="7">
        <dgm:presLayoutVars>
          <dgm:chMax val="0"/>
          <dgm:bulletEnabled val="1"/>
        </dgm:presLayoutVars>
      </dgm:prSet>
      <dgm:spPr/>
    </dgm:pt>
    <dgm:pt modelId="{DAB46E3F-EAB1-4455-940E-42B4C87F8483}" type="pres">
      <dgm:prSet presAssocID="{2CCB5824-9EB9-406D-90F2-0C9A6A843BC5}" presName="spacer" presStyleCnt="0"/>
      <dgm:spPr/>
    </dgm:pt>
    <dgm:pt modelId="{113A54E8-67DF-48ED-9A0F-58739EE58853}" type="pres">
      <dgm:prSet presAssocID="{A0813CC5-58BF-4196-8900-781A68C1FEB2}" presName="parentText" presStyleLbl="node1" presStyleIdx="4" presStyleCnt="7">
        <dgm:presLayoutVars>
          <dgm:chMax val="0"/>
          <dgm:bulletEnabled val="1"/>
        </dgm:presLayoutVars>
      </dgm:prSet>
      <dgm:spPr/>
    </dgm:pt>
    <dgm:pt modelId="{282C3566-B681-41B2-93C8-4B53C3D92490}" type="pres">
      <dgm:prSet presAssocID="{17C0F501-7C62-4A97-B69B-C3DBAE86823D}" presName="spacer" presStyleCnt="0"/>
      <dgm:spPr/>
    </dgm:pt>
    <dgm:pt modelId="{BF3D69AC-4A85-48EC-9107-7EF15F2F81E6}" type="pres">
      <dgm:prSet presAssocID="{C7324023-E5EA-4CE4-B704-4A88D382705E}" presName="parentText" presStyleLbl="node1" presStyleIdx="5" presStyleCnt="7">
        <dgm:presLayoutVars>
          <dgm:chMax val="0"/>
          <dgm:bulletEnabled val="1"/>
        </dgm:presLayoutVars>
      </dgm:prSet>
      <dgm:spPr/>
    </dgm:pt>
    <dgm:pt modelId="{1C146C72-125A-413D-8554-4C68D78D997D}" type="pres">
      <dgm:prSet presAssocID="{C0C4947C-02D5-4FBA-B53F-9D7AD3B3AA65}" presName="spacer" presStyleCnt="0"/>
      <dgm:spPr/>
    </dgm:pt>
    <dgm:pt modelId="{43E9865C-A885-4E7F-BF53-8CC243639C53}" type="pres">
      <dgm:prSet presAssocID="{ED73FEFB-C3FD-4E55-BAFE-3A99364CB4B6}" presName="parentText" presStyleLbl="node1" presStyleIdx="6" presStyleCnt="7">
        <dgm:presLayoutVars>
          <dgm:chMax val="0"/>
          <dgm:bulletEnabled val="1"/>
        </dgm:presLayoutVars>
      </dgm:prSet>
      <dgm:spPr/>
    </dgm:pt>
  </dgm:ptLst>
  <dgm:cxnLst>
    <dgm:cxn modelId="{44253E05-D497-467A-9CC7-CF55A8D904CD}" type="presOf" srcId="{ED73FEFB-C3FD-4E55-BAFE-3A99364CB4B6}" destId="{43E9865C-A885-4E7F-BF53-8CC243639C53}" srcOrd="0" destOrd="0" presId="urn:microsoft.com/office/officeart/2005/8/layout/vList2"/>
    <dgm:cxn modelId="{78B82A08-DCB4-4E08-A4A2-16FD4BCD61D5}" srcId="{16205AD4-6905-4116-B08B-72581364E109}" destId="{AA15F97C-4564-4E42-BDDA-D4AA0E991468}" srcOrd="0" destOrd="0" parTransId="{618B0BCD-A365-4283-B7AC-770866C3F12C}" sibTransId="{DDB1B79C-7BCA-4A12-84FB-13C38A335E47}"/>
    <dgm:cxn modelId="{CE983309-46D6-4EED-82BF-2412877B04D5}" srcId="{16205AD4-6905-4116-B08B-72581364E109}" destId="{99D35E10-CD0E-4EBF-9880-B3C6FCC6D08F}" srcOrd="2" destOrd="0" parTransId="{C5148D95-5E95-46E8-885B-4B65541D3426}" sibTransId="{18A76866-1B4D-47DE-BFBF-E327299BDB28}"/>
    <dgm:cxn modelId="{10964A0A-0E43-413B-987B-8868A999297A}" type="presOf" srcId="{A162434A-9EDF-4C0F-8706-A2567FEFB15E}" destId="{2C2D48ED-33A3-4F12-BE72-C718B66DF728}" srcOrd="0" destOrd="0" presId="urn:microsoft.com/office/officeart/2005/8/layout/vList2"/>
    <dgm:cxn modelId="{F8CB330B-FA20-4A29-9102-0CDD79B602A7}" type="presOf" srcId="{16205AD4-6905-4116-B08B-72581364E109}" destId="{85BA39E4-BDD3-448E-ACDB-D4F5712A7616}" srcOrd="0" destOrd="0" presId="urn:microsoft.com/office/officeart/2005/8/layout/vList2"/>
    <dgm:cxn modelId="{102ADB2B-FA29-41D7-BB8C-01012BDE1C72}" type="presOf" srcId="{AA15F97C-4564-4E42-BDDA-D4AA0E991468}" destId="{1FCBFC5B-E0EB-49E2-AACF-9A4F58CB616B}" srcOrd="0" destOrd="0" presId="urn:microsoft.com/office/officeart/2005/8/layout/vList2"/>
    <dgm:cxn modelId="{423F1D35-5ECE-4603-80F3-1EC0A651C0A9}" srcId="{16205AD4-6905-4116-B08B-72581364E109}" destId="{8826558A-098E-45DB-9534-8D0D302808B6}" srcOrd="1" destOrd="0" parTransId="{8E5E592B-1520-44B4-9057-DB79DCCA92A7}" sibTransId="{7E122F84-A384-49FD-A886-A099ED026219}"/>
    <dgm:cxn modelId="{3EFD9544-D5E0-45F2-AD24-9AB1FD4103C8}" srcId="{16205AD4-6905-4116-B08B-72581364E109}" destId="{A0813CC5-58BF-4196-8900-781A68C1FEB2}" srcOrd="4" destOrd="0" parTransId="{1DD2488B-6713-46F8-8606-156E596404C3}" sibTransId="{17C0F501-7C62-4A97-B69B-C3DBAE86823D}"/>
    <dgm:cxn modelId="{81F23D73-A937-4968-A825-A3E21A08F2B4}" srcId="{16205AD4-6905-4116-B08B-72581364E109}" destId="{C7324023-E5EA-4CE4-B704-4A88D382705E}" srcOrd="5" destOrd="0" parTransId="{5B754ACD-1A23-48B7-B5CC-78F91D2D1075}" sibTransId="{C0C4947C-02D5-4FBA-B53F-9D7AD3B3AA65}"/>
    <dgm:cxn modelId="{BBD86487-8E71-4742-A06C-B6073BF1B184}" srcId="{16205AD4-6905-4116-B08B-72581364E109}" destId="{A162434A-9EDF-4C0F-8706-A2567FEFB15E}" srcOrd="3" destOrd="0" parTransId="{8B181DC2-D607-4AF4-AE45-02D8B7C59073}" sibTransId="{2CCB5824-9EB9-406D-90F2-0C9A6A843BC5}"/>
    <dgm:cxn modelId="{41F471C3-F199-4CAA-9015-EBDE69CF935E}" type="presOf" srcId="{C7324023-E5EA-4CE4-B704-4A88D382705E}" destId="{BF3D69AC-4A85-48EC-9107-7EF15F2F81E6}" srcOrd="0" destOrd="0" presId="urn:microsoft.com/office/officeart/2005/8/layout/vList2"/>
    <dgm:cxn modelId="{5CB9BFD3-CE2B-4056-A9BC-13553FD92A4B}" type="presOf" srcId="{8826558A-098E-45DB-9534-8D0D302808B6}" destId="{9BC36CEB-F483-4917-B5B8-37F3DC116B7A}" srcOrd="0" destOrd="0" presId="urn:microsoft.com/office/officeart/2005/8/layout/vList2"/>
    <dgm:cxn modelId="{456F4FE5-B364-4C69-B35A-B2938A649237}" srcId="{16205AD4-6905-4116-B08B-72581364E109}" destId="{ED73FEFB-C3FD-4E55-BAFE-3A99364CB4B6}" srcOrd="6" destOrd="0" parTransId="{ACBE5FD4-A8DA-4893-A330-F51785695F3D}" sibTransId="{C0A45405-210C-4C66-9C2F-00C7B2E6905B}"/>
    <dgm:cxn modelId="{EE7FFAF5-CA06-4DF6-9C80-6240AD5D7B48}" type="presOf" srcId="{99D35E10-CD0E-4EBF-9880-B3C6FCC6D08F}" destId="{6E47C6F2-4869-40D1-9896-713E3270F156}" srcOrd="0" destOrd="0" presId="urn:microsoft.com/office/officeart/2005/8/layout/vList2"/>
    <dgm:cxn modelId="{CEF36FF8-CBBE-4F4A-8111-EB073C96DBBA}" type="presOf" srcId="{A0813CC5-58BF-4196-8900-781A68C1FEB2}" destId="{113A54E8-67DF-48ED-9A0F-58739EE58853}" srcOrd="0" destOrd="0" presId="urn:microsoft.com/office/officeart/2005/8/layout/vList2"/>
    <dgm:cxn modelId="{917DD0CB-CE45-4394-A124-F24A395DE893}" type="presParOf" srcId="{85BA39E4-BDD3-448E-ACDB-D4F5712A7616}" destId="{1FCBFC5B-E0EB-49E2-AACF-9A4F58CB616B}" srcOrd="0" destOrd="0" presId="urn:microsoft.com/office/officeart/2005/8/layout/vList2"/>
    <dgm:cxn modelId="{6F0AFB87-870D-4D68-A379-01FC33D79FC6}" type="presParOf" srcId="{85BA39E4-BDD3-448E-ACDB-D4F5712A7616}" destId="{3D71F977-80FB-4D05-B151-AB6CB8F834AF}" srcOrd="1" destOrd="0" presId="urn:microsoft.com/office/officeart/2005/8/layout/vList2"/>
    <dgm:cxn modelId="{DE171B0A-B5B0-4573-8484-86953AE716F1}" type="presParOf" srcId="{85BA39E4-BDD3-448E-ACDB-D4F5712A7616}" destId="{9BC36CEB-F483-4917-B5B8-37F3DC116B7A}" srcOrd="2" destOrd="0" presId="urn:microsoft.com/office/officeart/2005/8/layout/vList2"/>
    <dgm:cxn modelId="{87E4B6BF-D115-444C-AE97-18F66D3C86B8}" type="presParOf" srcId="{85BA39E4-BDD3-448E-ACDB-D4F5712A7616}" destId="{82D91300-023F-4065-B0F2-3F785DBDE78B}" srcOrd="3" destOrd="0" presId="urn:microsoft.com/office/officeart/2005/8/layout/vList2"/>
    <dgm:cxn modelId="{08E47A8C-23C4-43DC-AA18-B563F60ECBF4}" type="presParOf" srcId="{85BA39E4-BDD3-448E-ACDB-D4F5712A7616}" destId="{6E47C6F2-4869-40D1-9896-713E3270F156}" srcOrd="4" destOrd="0" presId="urn:microsoft.com/office/officeart/2005/8/layout/vList2"/>
    <dgm:cxn modelId="{1FF2B0E3-A39E-4A7C-B8E7-3C226FFDF570}" type="presParOf" srcId="{85BA39E4-BDD3-448E-ACDB-D4F5712A7616}" destId="{85B75306-721D-4F60-8C1D-279355BB115A}" srcOrd="5" destOrd="0" presId="urn:microsoft.com/office/officeart/2005/8/layout/vList2"/>
    <dgm:cxn modelId="{37D3BAFA-BCCC-404A-B0FC-59831F084D8E}" type="presParOf" srcId="{85BA39E4-BDD3-448E-ACDB-D4F5712A7616}" destId="{2C2D48ED-33A3-4F12-BE72-C718B66DF728}" srcOrd="6" destOrd="0" presId="urn:microsoft.com/office/officeart/2005/8/layout/vList2"/>
    <dgm:cxn modelId="{B9FB6AA5-D9D2-4263-83D1-E6AB7E389ED4}" type="presParOf" srcId="{85BA39E4-BDD3-448E-ACDB-D4F5712A7616}" destId="{DAB46E3F-EAB1-4455-940E-42B4C87F8483}" srcOrd="7" destOrd="0" presId="urn:microsoft.com/office/officeart/2005/8/layout/vList2"/>
    <dgm:cxn modelId="{4A7E21A2-A307-4254-B9A5-641364A73AC6}" type="presParOf" srcId="{85BA39E4-BDD3-448E-ACDB-D4F5712A7616}" destId="{113A54E8-67DF-48ED-9A0F-58739EE58853}" srcOrd="8" destOrd="0" presId="urn:microsoft.com/office/officeart/2005/8/layout/vList2"/>
    <dgm:cxn modelId="{2B5FFDD0-9007-4BFA-930A-C14BD714A99E}" type="presParOf" srcId="{85BA39E4-BDD3-448E-ACDB-D4F5712A7616}" destId="{282C3566-B681-41B2-93C8-4B53C3D92490}" srcOrd="9" destOrd="0" presId="urn:microsoft.com/office/officeart/2005/8/layout/vList2"/>
    <dgm:cxn modelId="{EFC9F326-7695-4F7A-9408-33ED3FA3EA6E}" type="presParOf" srcId="{85BA39E4-BDD3-448E-ACDB-D4F5712A7616}" destId="{BF3D69AC-4A85-48EC-9107-7EF15F2F81E6}" srcOrd="10" destOrd="0" presId="urn:microsoft.com/office/officeart/2005/8/layout/vList2"/>
    <dgm:cxn modelId="{6D423CC8-D286-47F3-8D9F-9BDED2D220A5}" type="presParOf" srcId="{85BA39E4-BDD3-448E-ACDB-D4F5712A7616}" destId="{1C146C72-125A-413D-8554-4C68D78D997D}" srcOrd="11" destOrd="0" presId="urn:microsoft.com/office/officeart/2005/8/layout/vList2"/>
    <dgm:cxn modelId="{4FE974CD-ED2C-4043-A018-20B1B000986F}" type="presParOf" srcId="{85BA39E4-BDD3-448E-ACDB-D4F5712A7616}" destId="{43E9865C-A885-4E7F-BF53-8CC243639C53}"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E97326-A4F9-41D1-9E16-A4C5A95BEFF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6DBBC59-0920-4D1B-90B8-87DB2337A352}">
      <dgm:prSet custT="1"/>
      <dgm:spPr>
        <a:solidFill>
          <a:srgbClr val="5BBBD5">
            <a:alpha val="50000"/>
          </a:srgbClr>
        </a:solidFill>
      </dgm:spPr>
      <dgm:t>
        <a:bodyPr/>
        <a:lstStyle/>
        <a:p>
          <a:pPr rtl="0"/>
          <a:r>
            <a:rPr lang="en-US" sz="2400" b="0" i="0" dirty="0">
              <a:solidFill>
                <a:schemeClr val="tx1"/>
              </a:solidFill>
              <a:latin typeface="Open Sans" charset="0"/>
              <a:ea typeface="Open Sans" charset="0"/>
              <a:cs typeface="Open Sans" charset="0"/>
            </a:rPr>
            <a:t>Social Media</a:t>
          </a:r>
        </a:p>
      </dgm:t>
    </dgm:pt>
    <dgm:pt modelId="{CAE7D27C-C1A6-4BE3-BCDC-DA3F91935E80}" type="parTrans" cxnId="{6113BCFF-68D7-41F9-9D49-1C18CE3A8E0C}">
      <dgm:prSet/>
      <dgm:spPr/>
      <dgm:t>
        <a:bodyPr/>
        <a:lstStyle/>
        <a:p>
          <a:endParaRPr lang="en-US"/>
        </a:p>
      </dgm:t>
    </dgm:pt>
    <dgm:pt modelId="{4C502127-D208-4E7D-BBE3-E999472EC658}" type="sibTrans" cxnId="{6113BCFF-68D7-41F9-9D49-1C18CE3A8E0C}">
      <dgm:prSet/>
      <dgm:spPr/>
      <dgm:t>
        <a:bodyPr/>
        <a:lstStyle/>
        <a:p>
          <a:endParaRPr lang="en-US"/>
        </a:p>
      </dgm:t>
    </dgm:pt>
    <dgm:pt modelId="{9A475298-3B45-4E37-B027-2FCB0B1FB03C}">
      <dgm:prSet custT="1"/>
      <dgm:spPr/>
      <dgm:t>
        <a:bodyPr anchor="ctr"/>
        <a:lstStyle/>
        <a:p>
          <a:pPr rtl="0"/>
          <a:r>
            <a:rPr lang="en-US" sz="2400" b="0" i="0" dirty="0">
              <a:latin typeface="Open Sans"/>
              <a:ea typeface="Open Sans" charset="0"/>
              <a:cs typeface="Open Sans" charset="0"/>
            </a:rPr>
            <a:t>Website, Indeed, Facebook, LinkedIn, Virtual job boards</a:t>
          </a:r>
        </a:p>
      </dgm:t>
    </dgm:pt>
    <dgm:pt modelId="{7D643BA4-DB17-4ED0-8FBD-67E1BC32FE9A}" type="parTrans" cxnId="{95F900E8-0628-4C22-893B-4F876C2163A7}">
      <dgm:prSet/>
      <dgm:spPr/>
      <dgm:t>
        <a:bodyPr/>
        <a:lstStyle/>
        <a:p>
          <a:endParaRPr lang="en-US"/>
        </a:p>
      </dgm:t>
    </dgm:pt>
    <dgm:pt modelId="{032ABE72-4BCF-4026-AEA8-50D78A9C9AE1}" type="sibTrans" cxnId="{95F900E8-0628-4C22-893B-4F876C2163A7}">
      <dgm:prSet/>
      <dgm:spPr/>
      <dgm:t>
        <a:bodyPr/>
        <a:lstStyle/>
        <a:p>
          <a:endParaRPr lang="en-US"/>
        </a:p>
      </dgm:t>
    </dgm:pt>
    <dgm:pt modelId="{57EEA732-DA60-4EEC-B39F-A44F23A8181B}">
      <dgm:prSet custT="1"/>
      <dgm:spPr>
        <a:solidFill>
          <a:srgbClr val="5DCBD7">
            <a:alpha val="50000"/>
          </a:srgbClr>
        </a:solidFill>
      </dgm:spPr>
      <dgm:t>
        <a:bodyPr/>
        <a:lstStyle/>
        <a:p>
          <a:pPr rtl="0"/>
          <a:r>
            <a:rPr lang="en-US" sz="2400" b="0" i="0" dirty="0">
              <a:solidFill>
                <a:schemeClr val="tx1"/>
              </a:solidFill>
              <a:latin typeface="Open Sans"/>
              <a:ea typeface="Open Sans" charset="0"/>
              <a:cs typeface="Open Sans" charset="0"/>
            </a:rPr>
            <a:t>Fliers regarding open positions (community centers, places of worship, local businesses, etc.)</a:t>
          </a:r>
        </a:p>
      </dgm:t>
    </dgm:pt>
    <dgm:pt modelId="{0A0C60AD-F7E7-431E-B921-B4A82E55DF30}" type="parTrans" cxnId="{525F5C84-5FAE-4D0E-8C66-3760ECA697D1}">
      <dgm:prSet/>
      <dgm:spPr/>
      <dgm:t>
        <a:bodyPr/>
        <a:lstStyle/>
        <a:p>
          <a:endParaRPr lang="en-US"/>
        </a:p>
      </dgm:t>
    </dgm:pt>
    <dgm:pt modelId="{D9F07CDE-C38D-40CE-8C29-E9217778BAB4}" type="sibTrans" cxnId="{525F5C84-5FAE-4D0E-8C66-3760ECA697D1}">
      <dgm:prSet/>
      <dgm:spPr/>
      <dgm:t>
        <a:bodyPr/>
        <a:lstStyle/>
        <a:p>
          <a:endParaRPr lang="en-US"/>
        </a:p>
      </dgm:t>
    </dgm:pt>
    <dgm:pt modelId="{37ACD43F-CEB3-4FF8-9256-9F127D830CBB}">
      <dgm:prSet custT="1"/>
      <dgm:spPr>
        <a:solidFill>
          <a:srgbClr val="5BBBD5">
            <a:alpha val="50000"/>
          </a:srgbClr>
        </a:solidFill>
      </dgm:spPr>
      <dgm:t>
        <a:bodyPr/>
        <a:lstStyle/>
        <a:p>
          <a:pPr rtl="0"/>
          <a:r>
            <a:rPr lang="en-US" sz="2400" b="0" i="0" dirty="0">
              <a:solidFill>
                <a:schemeClr val="tx1"/>
              </a:solidFill>
              <a:latin typeface="Open Sans" charset="0"/>
              <a:ea typeface="Open Sans" charset="0"/>
              <a:cs typeface="Open Sans" charset="0"/>
            </a:rPr>
            <a:t>Newspaper Advertisements</a:t>
          </a:r>
        </a:p>
      </dgm:t>
    </dgm:pt>
    <dgm:pt modelId="{4C7A4230-0661-4E01-988C-3832CD00F5C9}" type="parTrans" cxnId="{E5B3D0E2-B070-414E-AE7F-3171927CF28A}">
      <dgm:prSet/>
      <dgm:spPr/>
      <dgm:t>
        <a:bodyPr/>
        <a:lstStyle/>
        <a:p>
          <a:endParaRPr lang="en-US"/>
        </a:p>
      </dgm:t>
    </dgm:pt>
    <dgm:pt modelId="{AFA331A9-7609-41F8-8E9F-29C358AF5AED}" type="sibTrans" cxnId="{E5B3D0E2-B070-414E-AE7F-3171927CF28A}">
      <dgm:prSet/>
      <dgm:spPr/>
      <dgm:t>
        <a:bodyPr/>
        <a:lstStyle/>
        <a:p>
          <a:endParaRPr lang="en-US"/>
        </a:p>
      </dgm:t>
    </dgm:pt>
    <dgm:pt modelId="{F4A2232D-847A-4817-8413-11C030628C78}">
      <dgm:prSet custT="1"/>
      <dgm:spPr>
        <a:solidFill>
          <a:srgbClr val="5DCBD7">
            <a:alpha val="50000"/>
          </a:srgbClr>
        </a:solidFill>
      </dgm:spPr>
      <dgm:t>
        <a:bodyPr/>
        <a:lstStyle/>
        <a:p>
          <a:pPr rtl="0"/>
          <a:r>
            <a:rPr lang="en-US" sz="2400" b="0" i="0" dirty="0">
              <a:solidFill>
                <a:schemeClr val="tx1"/>
              </a:solidFill>
              <a:latin typeface="Open Sans" charset="0"/>
              <a:ea typeface="Open Sans" charset="0"/>
              <a:cs typeface="Open Sans" charset="0"/>
            </a:rPr>
            <a:t>Internship and volunteer programs in high schools and colleges</a:t>
          </a:r>
        </a:p>
      </dgm:t>
    </dgm:pt>
    <dgm:pt modelId="{7D853438-15FB-40D5-A610-142C0C04CEF4}" type="parTrans" cxnId="{251C4F9B-DAD3-4C4F-8B0C-64244B5BE8D3}">
      <dgm:prSet/>
      <dgm:spPr/>
      <dgm:t>
        <a:bodyPr/>
        <a:lstStyle/>
        <a:p>
          <a:endParaRPr lang="en-US"/>
        </a:p>
      </dgm:t>
    </dgm:pt>
    <dgm:pt modelId="{DA2B3626-AC06-4090-BA3A-0759EB97547F}" type="sibTrans" cxnId="{251C4F9B-DAD3-4C4F-8B0C-64244B5BE8D3}">
      <dgm:prSet/>
      <dgm:spPr/>
      <dgm:t>
        <a:bodyPr/>
        <a:lstStyle/>
        <a:p>
          <a:endParaRPr lang="en-US"/>
        </a:p>
      </dgm:t>
    </dgm:pt>
    <dgm:pt modelId="{B57A002F-1F45-4661-A646-DDE09ABA9EDD}">
      <dgm:prSet custT="1"/>
      <dgm:spPr>
        <a:solidFill>
          <a:srgbClr val="5BBBD5">
            <a:alpha val="50000"/>
          </a:srgbClr>
        </a:solidFill>
      </dgm:spPr>
      <dgm:t>
        <a:bodyPr/>
        <a:lstStyle/>
        <a:p>
          <a:pPr rtl="0"/>
          <a:r>
            <a:rPr lang="en-US" sz="2400" b="0" i="0" dirty="0">
              <a:solidFill>
                <a:schemeClr val="tx1"/>
              </a:solidFill>
              <a:latin typeface="Open Sans" charset="0"/>
              <a:ea typeface="Open Sans" charset="0"/>
              <a:cs typeface="Open Sans" charset="0"/>
            </a:rPr>
            <a:t>Others?</a:t>
          </a:r>
        </a:p>
      </dgm:t>
    </dgm:pt>
    <dgm:pt modelId="{036B39B9-360E-465E-AD79-92530D853CD3}" type="parTrans" cxnId="{EEC8F446-3661-4F28-B403-C871D9819666}">
      <dgm:prSet/>
      <dgm:spPr/>
      <dgm:t>
        <a:bodyPr/>
        <a:lstStyle/>
        <a:p>
          <a:endParaRPr lang="en-US"/>
        </a:p>
      </dgm:t>
    </dgm:pt>
    <dgm:pt modelId="{742E83C2-8E0F-4387-BE31-77B72D066E12}" type="sibTrans" cxnId="{EEC8F446-3661-4F28-B403-C871D9819666}">
      <dgm:prSet/>
      <dgm:spPr/>
      <dgm:t>
        <a:bodyPr/>
        <a:lstStyle/>
        <a:p>
          <a:endParaRPr lang="en-US"/>
        </a:p>
      </dgm:t>
    </dgm:pt>
    <dgm:pt modelId="{647B3723-CB06-4096-BAAF-2E5DC35E0C22}" type="pres">
      <dgm:prSet presAssocID="{D8E97326-A4F9-41D1-9E16-A4C5A95BEFF7}" presName="linear" presStyleCnt="0">
        <dgm:presLayoutVars>
          <dgm:animLvl val="lvl"/>
          <dgm:resizeHandles val="exact"/>
        </dgm:presLayoutVars>
      </dgm:prSet>
      <dgm:spPr/>
    </dgm:pt>
    <dgm:pt modelId="{9940DA1F-16F5-417A-8F78-88F0E0606282}" type="pres">
      <dgm:prSet presAssocID="{C6DBBC59-0920-4D1B-90B8-87DB2337A352}" presName="parentText" presStyleLbl="node1" presStyleIdx="0" presStyleCnt="5" custLinFactNeighborX="308" custLinFactNeighborY="-2785">
        <dgm:presLayoutVars>
          <dgm:chMax val="0"/>
          <dgm:bulletEnabled val="1"/>
        </dgm:presLayoutVars>
      </dgm:prSet>
      <dgm:spPr/>
    </dgm:pt>
    <dgm:pt modelId="{22C00CDA-C627-4994-BE7E-F9B8617C0C2A}" type="pres">
      <dgm:prSet presAssocID="{C6DBBC59-0920-4D1B-90B8-87DB2337A352}" presName="childText" presStyleLbl="revTx" presStyleIdx="0" presStyleCnt="1" custScaleY="195818">
        <dgm:presLayoutVars>
          <dgm:bulletEnabled val="1"/>
        </dgm:presLayoutVars>
      </dgm:prSet>
      <dgm:spPr/>
    </dgm:pt>
    <dgm:pt modelId="{6F3F6779-DEA9-46A8-97EF-A668122379FD}" type="pres">
      <dgm:prSet presAssocID="{57EEA732-DA60-4EEC-B39F-A44F23A8181B}" presName="parentText" presStyleLbl="node1" presStyleIdx="1" presStyleCnt="5">
        <dgm:presLayoutVars>
          <dgm:chMax val="0"/>
          <dgm:bulletEnabled val="1"/>
        </dgm:presLayoutVars>
      </dgm:prSet>
      <dgm:spPr/>
    </dgm:pt>
    <dgm:pt modelId="{0CF30B83-F6F0-4076-9781-48CBD601251E}" type="pres">
      <dgm:prSet presAssocID="{D9F07CDE-C38D-40CE-8C29-E9217778BAB4}" presName="spacer" presStyleCnt="0"/>
      <dgm:spPr/>
    </dgm:pt>
    <dgm:pt modelId="{683741B7-4C03-45DA-B6D4-6DCF82CE38EA}" type="pres">
      <dgm:prSet presAssocID="{37ACD43F-CEB3-4FF8-9256-9F127D830CBB}" presName="parentText" presStyleLbl="node1" presStyleIdx="2" presStyleCnt="5" custLinFactNeighborX="557" custLinFactNeighborY="34801">
        <dgm:presLayoutVars>
          <dgm:chMax val="0"/>
          <dgm:bulletEnabled val="1"/>
        </dgm:presLayoutVars>
      </dgm:prSet>
      <dgm:spPr/>
    </dgm:pt>
    <dgm:pt modelId="{A2FE8175-D99C-4A62-8A09-9AE8A55AADB0}" type="pres">
      <dgm:prSet presAssocID="{AFA331A9-7609-41F8-8E9F-29C358AF5AED}" presName="spacer" presStyleCnt="0"/>
      <dgm:spPr/>
    </dgm:pt>
    <dgm:pt modelId="{B0F3F5F0-9C42-4F19-992A-76A9A37EF218}" type="pres">
      <dgm:prSet presAssocID="{F4A2232D-847A-4817-8413-11C030628C78}" presName="parentText" presStyleLbl="node1" presStyleIdx="3" presStyleCnt="5">
        <dgm:presLayoutVars>
          <dgm:chMax val="0"/>
          <dgm:bulletEnabled val="1"/>
        </dgm:presLayoutVars>
      </dgm:prSet>
      <dgm:spPr/>
    </dgm:pt>
    <dgm:pt modelId="{7F7C54D0-31CD-4858-9A79-B24C28A5231E}" type="pres">
      <dgm:prSet presAssocID="{DA2B3626-AC06-4090-BA3A-0759EB97547F}" presName="spacer" presStyleCnt="0"/>
      <dgm:spPr/>
    </dgm:pt>
    <dgm:pt modelId="{2512871F-1DFA-4E7D-9074-1E8FA5C2B47E}" type="pres">
      <dgm:prSet presAssocID="{B57A002F-1F45-4661-A646-DDE09ABA9EDD}" presName="parentText" presStyleLbl="node1" presStyleIdx="4" presStyleCnt="5">
        <dgm:presLayoutVars>
          <dgm:chMax val="0"/>
          <dgm:bulletEnabled val="1"/>
        </dgm:presLayoutVars>
      </dgm:prSet>
      <dgm:spPr/>
    </dgm:pt>
  </dgm:ptLst>
  <dgm:cxnLst>
    <dgm:cxn modelId="{CC3D2921-15A7-4D48-AC81-D20727D1F394}" type="presOf" srcId="{C6DBBC59-0920-4D1B-90B8-87DB2337A352}" destId="{9940DA1F-16F5-417A-8F78-88F0E0606282}" srcOrd="0" destOrd="0" presId="urn:microsoft.com/office/officeart/2005/8/layout/vList2"/>
    <dgm:cxn modelId="{C310EA22-022F-4B75-8265-DF615022F0B5}" type="presOf" srcId="{D8E97326-A4F9-41D1-9E16-A4C5A95BEFF7}" destId="{647B3723-CB06-4096-BAAF-2E5DC35E0C22}" srcOrd="0" destOrd="0" presId="urn:microsoft.com/office/officeart/2005/8/layout/vList2"/>
    <dgm:cxn modelId="{93037C25-212C-4765-8B76-9D90A160EC75}" type="presOf" srcId="{F4A2232D-847A-4817-8413-11C030628C78}" destId="{B0F3F5F0-9C42-4F19-992A-76A9A37EF218}" srcOrd="0" destOrd="0" presId="urn:microsoft.com/office/officeart/2005/8/layout/vList2"/>
    <dgm:cxn modelId="{EEC8F446-3661-4F28-B403-C871D9819666}" srcId="{D8E97326-A4F9-41D1-9E16-A4C5A95BEFF7}" destId="{B57A002F-1F45-4661-A646-DDE09ABA9EDD}" srcOrd="4" destOrd="0" parTransId="{036B39B9-360E-465E-AD79-92530D853CD3}" sibTransId="{742E83C2-8E0F-4387-BE31-77B72D066E12}"/>
    <dgm:cxn modelId="{525F5C84-5FAE-4D0E-8C66-3760ECA697D1}" srcId="{D8E97326-A4F9-41D1-9E16-A4C5A95BEFF7}" destId="{57EEA732-DA60-4EEC-B39F-A44F23A8181B}" srcOrd="1" destOrd="0" parTransId="{0A0C60AD-F7E7-431E-B921-B4A82E55DF30}" sibTransId="{D9F07CDE-C38D-40CE-8C29-E9217778BAB4}"/>
    <dgm:cxn modelId="{251C4F9B-DAD3-4C4F-8B0C-64244B5BE8D3}" srcId="{D8E97326-A4F9-41D1-9E16-A4C5A95BEFF7}" destId="{F4A2232D-847A-4817-8413-11C030628C78}" srcOrd="3" destOrd="0" parTransId="{7D853438-15FB-40D5-A610-142C0C04CEF4}" sibTransId="{DA2B3626-AC06-4090-BA3A-0759EB97547F}"/>
    <dgm:cxn modelId="{3812D0A7-C7D3-4C4A-810B-62CC7BF9C0B7}" type="presOf" srcId="{57EEA732-DA60-4EEC-B39F-A44F23A8181B}" destId="{6F3F6779-DEA9-46A8-97EF-A668122379FD}" srcOrd="0" destOrd="0" presId="urn:microsoft.com/office/officeart/2005/8/layout/vList2"/>
    <dgm:cxn modelId="{DBF51FDF-89F1-46D4-B59B-EDA9D0749938}" type="presOf" srcId="{B57A002F-1F45-4661-A646-DDE09ABA9EDD}" destId="{2512871F-1DFA-4E7D-9074-1E8FA5C2B47E}" srcOrd="0" destOrd="0" presId="urn:microsoft.com/office/officeart/2005/8/layout/vList2"/>
    <dgm:cxn modelId="{E5B3D0E2-B070-414E-AE7F-3171927CF28A}" srcId="{D8E97326-A4F9-41D1-9E16-A4C5A95BEFF7}" destId="{37ACD43F-CEB3-4FF8-9256-9F127D830CBB}" srcOrd="2" destOrd="0" parTransId="{4C7A4230-0661-4E01-988C-3832CD00F5C9}" sibTransId="{AFA331A9-7609-41F8-8E9F-29C358AF5AED}"/>
    <dgm:cxn modelId="{95F900E8-0628-4C22-893B-4F876C2163A7}" srcId="{C6DBBC59-0920-4D1B-90B8-87DB2337A352}" destId="{9A475298-3B45-4E37-B027-2FCB0B1FB03C}" srcOrd="0" destOrd="0" parTransId="{7D643BA4-DB17-4ED0-8FBD-67E1BC32FE9A}" sibTransId="{032ABE72-4BCF-4026-AEA8-50D78A9C9AE1}"/>
    <dgm:cxn modelId="{0E874EE9-D320-408E-B6E9-40897F3F3DBE}" type="presOf" srcId="{37ACD43F-CEB3-4FF8-9256-9F127D830CBB}" destId="{683741B7-4C03-45DA-B6D4-6DCF82CE38EA}" srcOrd="0" destOrd="0" presId="urn:microsoft.com/office/officeart/2005/8/layout/vList2"/>
    <dgm:cxn modelId="{A59EFEF4-77E9-4947-BF0D-8E74B628094A}" type="presOf" srcId="{9A475298-3B45-4E37-B027-2FCB0B1FB03C}" destId="{22C00CDA-C627-4994-BE7E-F9B8617C0C2A}" srcOrd="0" destOrd="0" presId="urn:microsoft.com/office/officeart/2005/8/layout/vList2"/>
    <dgm:cxn modelId="{6113BCFF-68D7-41F9-9D49-1C18CE3A8E0C}" srcId="{D8E97326-A4F9-41D1-9E16-A4C5A95BEFF7}" destId="{C6DBBC59-0920-4D1B-90B8-87DB2337A352}" srcOrd="0" destOrd="0" parTransId="{CAE7D27C-C1A6-4BE3-BCDC-DA3F91935E80}" sibTransId="{4C502127-D208-4E7D-BBE3-E999472EC658}"/>
    <dgm:cxn modelId="{616205D7-4A60-43BD-A754-A9EB47CF273B}" type="presParOf" srcId="{647B3723-CB06-4096-BAAF-2E5DC35E0C22}" destId="{9940DA1F-16F5-417A-8F78-88F0E0606282}" srcOrd="0" destOrd="0" presId="urn:microsoft.com/office/officeart/2005/8/layout/vList2"/>
    <dgm:cxn modelId="{7E5ED559-DAE2-4160-A328-C9321574F55C}" type="presParOf" srcId="{647B3723-CB06-4096-BAAF-2E5DC35E0C22}" destId="{22C00CDA-C627-4994-BE7E-F9B8617C0C2A}" srcOrd="1" destOrd="0" presId="urn:microsoft.com/office/officeart/2005/8/layout/vList2"/>
    <dgm:cxn modelId="{02D91E63-CD76-4D26-ABF6-977B564BF450}" type="presParOf" srcId="{647B3723-CB06-4096-BAAF-2E5DC35E0C22}" destId="{6F3F6779-DEA9-46A8-97EF-A668122379FD}" srcOrd="2" destOrd="0" presId="urn:microsoft.com/office/officeart/2005/8/layout/vList2"/>
    <dgm:cxn modelId="{3C661C63-B358-4DAA-9738-DBFDCCFFBE8E}" type="presParOf" srcId="{647B3723-CB06-4096-BAAF-2E5DC35E0C22}" destId="{0CF30B83-F6F0-4076-9781-48CBD601251E}" srcOrd="3" destOrd="0" presId="urn:microsoft.com/office/officeart/2005/8/layout/vList2"/>
    <dgm:cxn modelId="{72289BF6-8513-4FFB-AA09-B65AD23C4D1F}" type="presParOf" srcId="{647B3723-CB06-4096-BAAF-2E5DC35E0C22}" destId="{683741B7-4C03-45DA-B6D4-6DCF82CE38EA}" srcOrd="4" destOrd="0" presId="urn:microsoft.com/office/officeart/2005/8/layout/vList2"/>
    <dgm:cxn modelId="{ECFC60C3-B736-4C83-9C13-F08AE851109C}" type="presParOf" srcId="{647B3723-CB06-4096-BAAF-2E5DC35E0C22}" destId="{A2FE8175-D99C-4A62-8A09-9AE8A55AADB0}" srcOrd="5" destOrd="0" presId="urn:microsoft.com/office/officeart/2005/8/layout/vList2"/>
    <dgm:cxn modelId="{F2E110E3-6027-4634-BA2B-A3E39E9184F7}" type="presParOf" srcId="{647B3723-CB06-4096-BAAF-2E5DC35E0C22}" destId="{B0F3F5F0-9C42-4F19-992A-76A9A37EF218}" srcOrd="6" destOrd="0" presId="urn:microsoft.com/office/officeart/2005/8/layout/vList2"/>
    <dgm:cxn modelId="{D814BADF-45E5-4A3D-8302-C67CE3F0360B}" type="presParOf" srcId="{647B3723-CB06-4096-BAAF-2E5DC35E0C22}" destId="{7F7C54D0-31CD-4858-9A79-B24C28A5231E}" srcOrd="7" destOrd="0" presId="urn:microsoft.com/office/officeart/2005/8/layout/vList2"/>
    <dgm:cxn modelId="{DE96AA39-7AC4-4E9B-95B7-AEB20B5AA82B}" type="presParOf" srcId="{647B3723-CB06-4096-BAAF-2E5DC35E0C22}" destId="{2512871F-1DFA-4E7D-9074-1E8FA5C2B47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774E9F-01EC-4FA6-A7CB-703D98DC73A6}"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6A83241-1718-4DD6-9D4C-0B58F62922A1}">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Inside Resources</a:t>
          </a:r>
        </a:p>
      </dgm:t>
    </dgm:pt>
    <dgm:pt modelId="{4B159846-3F16-4078-A2B8-967F65E1C3CE}" type="parTrans" cxnId="{7EA021B4-0597-4640-8E6F-961154CBDB38}">
      <dgm:prSet/>
      <dgm:spPr/>
      <dgm:t>
        <a:bodyPr/>
        <a:lstStyle/>
        <a:p>
          <a:endParaRPr lang="en-US"/>
        </a:p>
      </dgm:t>
    </dgm:pt>
    <dgm:pt modelId="{0C6C45A7-27FC-46AD-87C7-CF086BC6C2C2}" type="sibTrans" cxnId="{7EA021B4-0597-4640-8E6F-961154CBDB38}">
      <dgm:prSet/>
      <dgm:spPr/>
      <dgm:t>
        <a:bodyPr/>
        <a:lstStyle/>
        <a:p>
          <a:endParaRPr lang="en-US"/>
        </a:p>
      </dgm:t>
    </dgm:pt>
    <dgm:pt modelId="{89AECE58-3838-42BA-944C-3F5F6726954C}">
      <dgm:prSet custT="1"/>
      <dgm:spPr>
        <a:noFill/>
      </dgm:spPr>
      <dgm:t>
        <a:bodyPr/>
        <a:lstStyle/>
        <a:p>
          <a:pPr rtl="0"/>
          <a:r>
            <a:rPr lang="en-US" sz="2400" dirty="0">
              <a:latin typeface="Open Sans" charset="0"/>
              <a:ea typeface="Open Sans" charset="0"/>
              <a:cs typeface="Open Sans" charset="0"/>
            </a:rPr>
            <a:t>Current Employees</a:t>
          </a:r>
        </a:p>
      </dgm:t>
    </dgm:pt>
    <dgm:pt modelId="{8AD78128-257F-4136-BB80-3B69CF0E1ABC}" type="parTrans" cxnId="{3DC1D2B9-A9B4-4FC9-8FFD-78AA9C7A2ADB}">
      <dgm:prSet/>
      <dgm:spPr/>
      <dgm:t>
        <a:bodyPr/>
        <a:lstStyle/>
        <a:p>
          <a:endParaRPr lang="en-US"/>
        </a:p>
      </dgm:t>
    </dgm:pt>
    <dgm:pt modelId="{5B1BA918-3BA4-4A98-9546-358F131B3D9B}" type="sibTrans" cxnId="{3DC1D2B9-A9B4-4FC9-8FFD-78AA9C7A2ADB}">
      <dgm:prSet/>
      <dgm:spPr/>
      <dgm:t>
        <a:bodyPr/>
        <a:lstStyle/>
        <a:p>
          <a:endParaRPr lang="en-US"/>
        </a:p>
      </dgm:t>
    </dgm:pt>
    <dgm:pt modelId="{A34236C8-534D-4B16-9EB9-C22D1CD4F8F4}">
      <dgm:prSet custT="1"/>
      <dgm:spPr>
        <a:noFill/>
      </dgm:spPr>
      <dgm:t>
        <a:bodyPr/>
        <a:lstStyle/>
        <a:p>
          <a:pPr rtl="0"/>
          <a:r>
            <a:rPr lang="en-US" sz="2400" dirty="0">
              <a:latin typeface="Open Sans" charset="0"/>
              <a:ea typeface="Open Sans" charset="0"/>
              <a:cs typeface="Open Sans" charset="0"/>
            </a:rPr>
            <a:t>People receiving services and their families/friends</a:t>
          </a:r>
        </a:p>
      </dgm:t>
    </dgm:pt>
    <dgm:pt modelId="{922BA89D-31E8-43CD-BBF5-D44449B259EB}" type="parTrans" cxnId="{7548C6DE-AACE-41C4-95E3-F1801290CD1C}">
      <dgm:prSet/>
      <dgm:spPr/>
      <dgm:t>
        <a:bodyPr/>
        <a:lstStyle/>
        <a:p>
          <a:endParaRPr lang="en-US"/>
        </a:p>
      </dgm:t>
    </dgm:pt>
    <dgm:pt modelId="{22FFDEB4-2005-4DCE-94CF-08F90670D83F}" type="sibTrans" cxnId="{7548C6DE-AACE-41C4-95E3-F1801290CD1C}">
      <dgm:prSet/>
      <dgm:spPr/>
      <dgm:t>
        <a:bodyPr/>
        <a:lstStyle/>
        <a:p>
          <a:endParaRPr lang="en-US"/>
        </a:p>
      </dgm:t>
    </dgm:pt>
    <dgm:pt modelId="{DE8BF4F9-20CF-4F36-BD5D-5807455F6123}">
      <dgm:prSet custT="1"/>
      <dgm:spPr>
        <a:noFill/>
      </dgm:spPr>
      <dgm:t>
        <a:bodyPr/>
        <a:lstStyle/>
        <a:p>
          <a:pPr rtl="0"/>
          <a:r>
            <a:rPr lang="en-US" sz="2400" dirty="0">
              <a:latin typeface="Open Sans" charset="0"/>
              <a:ea typeface="Open Sans" charset="0"/>
              <a:cs typeface="Open Sans" charset="0"/>
            </a:rPr>
            <a:t>Current Volunteers (Board of Director, other committee members)</a:t>
          </a:r>
        </a:p>
      </dgm:t>
    </dgm:pt>
    <dgm:pt modelId="{9D1491CC-0A7B-4B42-B971-C8A389BCCC59}" type="parTrans" cxnId="{D8B9FCC1-4FD6-4E29-B36E-3F13C47E9C84}">
      <dgm:prSet/>
      <dgm:spPr/>
      <dgm:t>
        <a:bodyPr/>
        <a:lstStyle/>
        <a:p>
          <a:endParaRPr lang="en-US"/>
        </a:p>
      </dgm:t>
    </dgm:pt>
    <dgm:pt modelId="{F4DC73C0-A89E-4E06-B33D-A5D6D3677082}" type="sibTrans" cxnId="{D8B9FCC1-4FD6-4E29-B36E-3F13C47E9C84}">
      <dgm:prSet/>
      <dgm:spPr/>
      <dgm:t>
        <a:bodyPr/>
        <a:lstStyle/>
        <a:p>
          <a:endParaRPr lang="en-US"/>
        </a:p>
      </dgm:t>
    </dgm:pt>
    <dgm:pt modelId="{B9310B40-38E0-4F06-9834-FC814744FF52}">
      <dgm:prSet custT="1"/>
      <dgm:spPr>
        <a:noFill/>
      </dgm:spPr>
      <dgm:t>
        <a:bodyPr/>
        <a:lstStyle/>
        <a:p>
          <a:pPr rtl="0"/>
          <a:r>
            <a:rPr lang="en-US" sz="2400" dirty="0">
              <a:latin typeface="Open Sans" charset="0"/>
              <a:ea typeface="Open Sans" charset="0"/>
              <a:cs typeface="Open Sans" charset="0"/>
            </a:rPr>
            <a:t>Service Coordinators / Case managers</a:t>
          </a:r>
        </a:p>
      </dgm:t>
    </dgm:pt>
    <dgm:pt modelId="{5F2F7EEE-EB99-4AE7-AB09-77265472914B}" type="parTrans" cxnId="{4F7D549F-042F-4293-A459-945C02F12864}">
      <dgm:prSet/>
      <dgm:spPr/>
      <dgm:t>
        <a:bodyPr/>
        <a:lstStyle/>
        <a:p>
          <a:endParaRPr lang="en-US"/>
        </a:p>
      </dgm:t>
    </dgm:pt>
    <dgm:pt modelId="{A2201309-C7A1-43D1-8312-45866902E672}" type="sibTrans" cxnId="{4F7D549F-042F-4293-A459-945C02F12864}">
      <dgm:prSet/>
      <dgm:spPr/>
      <dgm:t>
        <a:bodyPr/>
        <a:lstStyle/>
        <a:p>
          <a:endParaRPr lang="en-US"/>
        </a:p>
      </dgm:t>
    </dgm:pt>
    <dgm:pt modelId="{F280C1E1-1068-4184-8205-3C4FCD217E05}">
      <dgm:prSet custT="1"/>
      <dgm:spPr>
        <a:noFill/>
      </dgm:spPr>
      <dgm:t>
        <a:bodyPr/>
        <a:lstStyle/>
        <a:p>
          <a:pPr rtl="0"/>
          <a:r>
            <a:rPr lang="en-US" sz="2400" dirty="0">
              <a:latin typeface="Open Sans" charset="0"/>
              <a:ea typeface="Open Sans" charset="0"/>
              <a:cs typeface="Open Sans" charset="0"/>
            </a:rPr>
            <a:t>Others?</a:t>
          </a:r>
        </a:p>
      </dgm:t>
    </dgm:pt>
    <dgm:pt modelId="{1EB39B45-537A-4E11-A260-64E59AB59ABD}" type="parTrans" cxnId="{586C7998-E7E6-475D-8BA0-BA6BA2318249}">
      <dgm:prSet/>
      <dgm:spPr/>
      <dgm:t>
        <a:bodyPr/>
        <a:lstStyle/>
        <a:p>
          <a:endParaRPr lang="en-US"/>
        </a:p>
      </dgm:t>
    </dgm:pt>
    <dgm:pt modelId="{F3525844-707C-4CED-9270-8D8AE8044390}" type="sibTrans" cxnId="{586C7998-E7E6-475D-8BA0-BA6BA2318249}">
      <dgm:prSet/>
      <dgm:spPr/>
      <dgm:t>
        <a:bodyPr/>
        <a:lstStyle/>
        <a:p>
          <a:endParaRPr lang="en-US"/>
        </a:p>
      </dgm:t>
    </dgm:pt>
    <dgm:pt modelId="{443F9F54-C5C9-4044-A6AC-6D5C51D5D0C0}">
      <dgm:prSet custT="1"/>
      <dgm:spPr>
        <a:solidFill>
          <a:srgbClr val="5FD4D1"/>
        </a:solidFill>
      </dgm:spPr>
      <dgm:t>
        <a:bodyPr/>
        <a:lstStyle/>
        <a:p>
          <a:pPr rtl="0"/>
          <a:r>
            <a:rPr lang="en-US" sz="2800" b="0" i="0" dirty="0">
              <a:solidFill>
                <a:schemeClr val="tx1"/>
              </a:solidFill>
              <a:latin typeface="Open Sans" charset="0"/>
              <a:ea typeface="Open Sans" charset="0"/>
              <a:cs typeface="Open Sans" charset="0"/>
            </a:rPr>
            <a:t>Outside Resources</a:t>
          </a:r>
        </a:p>
      </dgm:t>
    </dgm:pt>
    <dgm:pt modelId="{433D2801-8FE6-436E-A85F-37ACD4C32885}" type="parTrans" cxnId="{979FB667-F803-4B04-80E9-85C7E355B679}">
      <dgm:prSet/>
      <dgm:spPr/>
      <dgm:t>
        <a:bodyPr/>
        <a:lstStyle/>
        <a:p>
          <a:endParaRPr lang="en-US"/>
        </a:p>
      </dgm:t>
    </dgm:pt>
    <dgm:pt modelId="{955D9023-5297-4057-B623-1BFA784F7C1E}" type="sibTrans" cxnId="{979FB667-F803-4B04-80E9-85C7E355B679}">
      <dgm:prSet/>
      <dgm:spPr/>
      <dgm:t>
        <a:bodyPr/>
        <a:lstStyle/>
        <a:p>
          <a:endParaRPr lang="en-US"/>
        </a:p>
      </dgm:t>
    </dgm:pt>
    <dgm:pt modelId="{7F5BAF56-1406-4A66-BC5E-43342A2D6109}">
      <dgm:prSet custT="1"/>
      <dgm:spPr>
        <a:noFill/>
      </dgm:spPr>
      <dgm:t>
        <a:bodyPr/>
        <a:lstStyle/>
        <a:p>
          <a:pPr rtl="0"/>
          <a:r>
            <a:rPr lang="en-US" sz="2400" b="0" i="0" dirty="0">
              <a:latin typeface="Open Sans" charset="0"/>
              <a:ea typeface="Open Sans" charset="0"/>
              <a:cs typeface="Open Sans" charset="0"/>
            </a:rPr>
            <a:t>Social media (Facebook, Linked In, plus)</a:t>
          </a:r>
        </a:p>
      </dgm:t>
    </dgm:pt>
    <dgm:pt modelId="{59C11607-E9CF-425D-A66C-EAF348A6A7B8}" type="parTrans" cxnId="{D781ADBE-190D-4552-AC68-14C458E68032}">
      <dgm:prSet/>
      <dgm:spPr/>
      <dgm:t>
        <a:bodyPr/>
        <a:lstStyle/>
        <a:p>
          <a:endParaRPr lang="en-US"/>
        </a:p>
      </dgm:t>
    </dgm:pt>
    <dgm:pt modelId="{1F7CF0FD-E309-417D-AEF5-E72E71AF8F7B}" type="sibTrans" cxnId="{D781ADBE-190D-4552-AC68-14C458E68032}">
      <dgm:prSet/>
      <dgm:spPr/>
      <dgm:t>
        <a:bodyPr/>
        <a:lstStyle/>
        <a:p>
          <a:endParaRPr lang="en-US"/>
        </a:p>
      </dgm:t>
    </dgm:pt>
    <dgm:pt modelId="{386FF019-9B6D-4A4F-A3C6-9029F149C86E}">
      <dgm:prSet custT="1"/>
      <dgm:spPr>
        <a:noFill/>
      </dgm:spPr>
      <dgm:t>
        <a:bodyPr/>
        <a:lstStyle/>
        <a:p>
          <a:pPr rtl="0"/>
          <a:r>
            <a:rPr lang="en-US" sz="2400" b="0" i="0" dirty="0">
              <a:latin typeface="Open Sans" charset="0"/>
              <a:ea typeface="Open Sans" charset="0"/>
              <a:cs typeface="Open Sans" charset="0"/>
            </a:rPr>
            <a:t>Web-based Job Boards (Indeed, Colleges)</a:t>
          </a:r>
        </a:p>
      </dgm:t>
    </dgm:pt>
    <dgm:pt modelId="{32995784-1D2A-421C-B475-1565310265F4}" type="parTrans" cxnId="{18962125-FE1D-4F33-B972-CC9FB37E3DCF}">
      <dgm:prSet/>
      <dgm:spPr/>
      <dgm:t>
        <a:bodyPr/>
        <a:lstStyle/>
        <a:p>
          <a:endParaRPr lang="en-US"/>
        </a:p>
      </dgm:t>
    </dgm:pt>
    <dgm:pt modelId="{2B00D402-89C4-4E85-92D7-8FC8AD7D3243}" type="sibTrans" cxnId="{18962125-FE1D-4F33-B972-CC9FB37E3DCF}">
      <dgm:prSet/>
      <dgm:spPr/>
      <dgm:t>
        <a:bodyPr/>
        <a:lstStyle/>
        <a:p>
          <a:endParaRPr lang="en-US"/>
        </a:p>
      </dgm:t>
    </dgm:pt>
    <dgm:pt modelId="{24C2EE8B-EAE7-4889-AE9A-5E75CEC7841E}">
      <dgm:prSet custT="1"/>
      <dgm:spPr>
        <a:noFill/>
      </dgm:spPr>
      <dgm:t>
        <a:bodyPr/>
        <a:lstStyle/>
        <a:p>
          <a:pPr rtl="0"/>
          <a:r>
            <a:rPr lang="en-US" sz="2400" b="0" i="0" dirty="0">
              <a:latin typeface="Open Sans" charset="0"/>
              <a:ea typeface="Open Sans" charset="0"/>
              <a:cs typeface="Open Sans" charset="0"/>
            </a:rPr>
            <a:t>News papers</a:t>
          </a:r>
        </a:p>
      </dgm:t>
    </dgm:pt>
    <dgm:pt modelId="{704184FC-329F-4AB4-95DE-ADC4C9CF8373}" type="parTrans" cxnId="{A5F57354-DC05-4D28-94B2-9B92DB4D9072}">
      <dgm:prSet/>
      <dgm:spPr/>
      <dgm:t>
        <a:bodyPr/>
        <a:lstStyle/>
        <a:p>
          <a:endParaRPr lang="en-US"/>
        </a:p>
      </dgm:t>
    </dgm:pt>
    <dgm:pt modelId="{9615553A-60AD-4C60-AAF0-6A9297D633A9}" type="sibTrans" cxnId="{A5F57354-DC05-4D28-94B2-9B92DB4D9072}">
      <dgm:prSet/>
      <dgm:spPr/>
      <dgm:t>
        <a:bodyPr/>
        <a:lstStyle/>
        <a:p>
          <a:endParaRPr lang="en-US"/>
        </a:p>
      </dgm:t>
    </dgm:pt>
    <dgm:pt modelId="{5DCE2CED-0BEB-4976-9C95-8687A3B2021E}">
      <dgm:prSet custT="1"/>
      <dgm:spPr>
        <a:noFill/>
      </dgm:spPr>
      <dgm:t>
        <a:bodyPr/>
        <a:lstStyle/>
        <a:p>
          <a:pPr rtl="0"/>
          <a:r>
            <a:rPr lang="en-US" sz="2400" b="0" i="0" dirty="0">
              <a:latin typeface="Open Sans" charset="0"/>
              <a:ea typeface="Open Sans" charset="0"/>
              <a:cs typeface="Open Sans" charset="0"/>
            </a:rPr>
            <a:t>Flyers in community</a:t>
          </a:r>
        </a:p>
      </dgm:t>
    </dgm:pt>
    <dgm:pt modelId="{FC5E3FFD-AF56-4890-845F-FED448A870D8}" type="parTrans" cxnId="{74FAE1E0-E197-456B-B546-94B5AB4DC4A8}">
      <dgm:prSet/>
      <dgm:spPr/>
      <dgm:t>
        <a:bodyPr/>
        <a:lstStyle/>
        <a:p>
          <a:endParaRPr lang="en-US"/>
        </a:p>
      </dgm:t>
    </dgm:pt>
    <dgm:pt modelId="{61E1626D-BB63-4CF7-B692-85AF3621DC48}" type="sibTrans" cxnId="{74FAE1E0-E197-456B-B546-94B5AB4DC4A8}">
      <dgm:prSet/>
      <dgm:spPr/>
      <dgm:t>
        <a:bodyPr/>
        <a:lstStyle/>
        <a:p>
          <a:endParaRPr lang="en-US"/>
        </a:p>
      </dgm:t>
    </dgm:pt>
    <dgm:pt modelId="{D676F587-3A2B-45C8-9D33-FE009E07FBDD}">
      <dgm:prSet custT="1"/>
      <dgm:spPr>
        <a:noFill/>
      </dgm:spPr>
      <dgm:t>
        <a:bodyPr/>
        <a:lstStyle/>
        <a:p>
          <a:pPr rtl="0"/>
          <a:r>
            <a:rPr lang="en-US" sz="2400" b="0" i="0" dirty="0">
              <a:latin typeface="Open Sans" charset="0"/>
              <a:ea typeface="Open Sans" charset="0"/>
              <a:cs typeface="Open Sans" charset="0"/>
            </a:rPr>
            <a:t>College Internships</a:t>
          </a:r>
        </a:p>
      </dgm:t>
    </dgm:pt>
    <dgm:pt modelId="{27A4D153-B4D5-4379-84CE-A8F8D47CB91D}" type="parTrans" cxnId="{7DFFBBCF-D40C-43F0-959C-6AFB5E756762}">
      <dgm:prSet/>
      <dgm:spPr/>
      <dgm:t>
        <a:bodyPr/>
        <a:lstStyle/>
        <a:p>
          <a:endParaRPr lang="en-US"/>
        </a:p>
      </dgm:t>
    </dgm:pt>
    <dgm:pt modelId="{F0485E26-1C6E-421E-BACD-74216644C8F9}" type="sibTrans" cxnId="{7DFFBBCF-D40C-43F0-959C-6AFB5E756762}">
      <dgm:prSet/>
      <dgm:spPr/>
      <dgm:t>
        <a:bodyPr/>
        <a:lstStyle/>
        <a:p>
          <a:endParaRPr lang="en-US"/>
        </a:p>
      </dgm:t>
    </dgm:pt>
    <dgm:pt modelId="{EA7339D0-C0D6-4E43-9DF5-974CBC8EB175}">
      <dgm:prSet custT="1"/>
      <dgm:spPr>
        <a:noFill/>
      </dgm:spPr>
      <dgm:t>
        <a:bodyPr/>
        <a:lstStyle/>
        <a:p>
          <a:pPr rtl="0"/>
          <a:r>
            <a:rPr lang="en-US" sz="2400" b="0" i="0" dirty="0">
              <a:latin typeface="Open Sans" charset="0"/>
              <a:ea typeface="Open Sans" charset="0"/>
              <a:cs typeface="Open Sans" charset="0"/>
            </a:rPr>
            <a:t>High-school student employment departments</a:t>
          </a:r>
        </a:p>
      </dgm:t>
    </dgm:pt>
    <dgm:pt modelId="{9CC39228-C8EB-4EFB-A72B-13288DAC1EA1}" type="parTrans" cxnId="{773D2F1F-6360-4515-AE96-885D6EB51AB2}">
      <dgm:prSet/>
      <dgm:spPr/>
      <dgm:t>
        <a:bodyPr/>
        <a:lstStyle/>
        <a:p>
          <a:endParaRPr lang="en-US"/>
        </a:p>
      </dgm:t>
    </dgm:pt>
    <dgm:pt modelId="{5CC7C223-8222-4EF6-A177-1E3B0BC06A3E}" type="sibTrans" cxnId="{773D2F1F-6360-4515-AE96-885D6EB51AB2}">
      <dgm:prSet/>
      <dgm:spPr/>
      <dgm:t>
        <a:bodyPr/>
        <a:lstStyle/>
        <a:p>
          <a:endParaRPr lang="en-US"/>
        </a:p>
      </dgm:t>
    </dgm:pt>
    <dgm:pt modelId="{2077DCAF-4D8E-4CC6-B4A9-54CF0668EED3}">
      <dgm:prSet custT="1"/>
      <dgm:spPr>
        <a:noFill/>
      </dgm:spPr>
      <dgm:t>
        <a:bodyPr/>
        <a:lstStyle/>
        <a:p>
          <a:pPr rtl="0"/>
          <a:r>
            <a:rPr lang="en-US" sz="2400" b="0" i="0" dirty="0">
              <a:latin typeface="Open Sans" charset="0"/>
              <a:ea typeface="Open Sans" charset="0"/>
              <a:cs typeface="Open Sans" charset="0"/>
            </a:rPr>
            <a:t>Others</a:t>
          </a:r>
        </a:p>
      </dgm:t>
    </dgm:pt>
    <dgm:pt modelId="{F2FA74A5-BB51-4324-A4C2-410A3C226877}" type="parTrans" cxnId="{1D353CE8-821C-4ECE-8E24-3BC6ACD07997}">
      <dgm:prSet/>
      <dgm:spPr/>
      <dgm:t>
        <a:bodyPr/>
        <a:lstStyle/>
        <a:p>
          <a:endParaRPr lang="en-US"/>
        </a:p>
      </dgm:t>
    </dgm:pt>
    <dgm:pt modelId="{B884EDB6-09D4-4512-A52D-EFB7BC7BB3BF}" type="sibTrans" cxnId="{1D353CE8-821C-4ECE-8E24-3BC6ACD07997}">
      <dgm:prSet/>
      <dgm:spPr/>
      <dgm:t>
        <a:bodyPr/>
        <a:lstStyle/>
        <a:p>
          <a:endParaRPr lang="en-US"/>
        </a:p>
      </dgm:t>
    </dgm:pt>
    <dgm:pt modelId="{FCDA06F0-DA4A-D14B-BF47-FE35878A87FA}" type="pres">
      <dgm:prSet presAssocID="{19774E9F-01EC-4FA6-A7CB-703D98DC73A6}" presName="Name0" presStyleCnt="0">
        <dgm:presLayoutVars>
          <dgm:dir/>
          <dgm:animLvl val="lvl"/>
          <dgm:resizeHandles val="exact"/>
        </dgm:presLayoutVars>
      </dgm:prSet>
      <dgm:spPr/>
    </dgm:pt>
    <dgm:pt modelId="{81B612A5-77F5-814F-B370-025DA48DCF7E}" type="pres">
      <dgm:prSet presAssocID="{F6A83241-1718-4DD6-9D4C-0B58F62922A1}" presName="composite" presStyleCnt="0"/>
      <dgm:spPr/>
    </dgm:pt>
    <dgm:pt modelId="{98F560E4-AF22-9945-B163-A16BDFCA56C3}" type="pres">
      <dgm:prSet presAssocID="{F6A83241-1718-4DD6-9D4C-0B58F62922A1}" presName="parTx" presStyleLbl="alignNode1" presStyleIdx="0" presStyleCnt="2">
        <dgm:presLayoutVars>
          <dgm:chMax val="0"/>
          <dgm:chPref val="0"/>
          <dgm:bulletEnabled val="1"/>
        </dgm:presLayoutVars>
      </dgm:prSet>
      <dgm:spPr/>
    </dgm:pt>
    <dgm:pt modelId="{CF02D112-0749-5D4B-905D-8C133811DF63}" type="pres">
      <dgm:prSet presAssocID="{F6A83241-1718-4DD6-9D4C-0B58F62922A1}" presName="desTx" presStyleLbl="alignAccFollowNode1" presStyleIdx="0" presStyleCnt="2">
        <dgm:presLayoutVars>
          <dgm:bulletEnabled val="1"/>
        </dgm:presLayoutVars>
      </dgm:prSet>
      <dgm:spPr/>
    </dgm:pt>
    <dgm:pt modelId="{127689A2-2F2F-3D4E-8CAB-62F234FFE09B}" type="pres">
      <dgm:prSet presAssocID="{0C6C45A7-27FC-46AD-87C7-CF086BC6C2C2}" presName="space" presStyleCnt="0"/>
      <dgm:spPr/>
    </dgm:pt>
    <dgm:pt modelId="{779A1B26-5ADF-9545-8AA8-7D6A5709956F}" type="pres">
      <dgm:prSet presAssocID="{443F9F54-C5C9-4044-A6AC-6D5C51D5D0C0}" presName="composite" presStyleCnt="0"/>
      <dgm:spPr/>
    </dgm:pt>
    <dgm:pt modelId="{1DD3ACB1-3319-0445-B2A2-588472D892B6}" type="pres">
      <dgm:prSet presAssocID="{443F9F54-C5C9-4044-A6AC-6D5C51D5D0C0}" presName="parTx" presStyleLbl="alignNode1" presStyleIdx="1" presStyleCnt="2">
        <dgm:presLayoutVars>
          <dgm:chMax val="0"/>
          <dgm:chPref val="0"/>
          <dgm:bulletEnabled val="1"/>
        </dgm:presLayoutVars>
      </dgm:prSet>
      <dgm:spPr/>
    </dgm:pt>
    <dgm:pt modelId="{0DE85F47-FF0D-1948-86E8-2DCD82938B55}" type="pres">
      <dgm:prSet presAssocID="{443F9F54-C5C9-4044-A6AC-6D5C51D5D0C0}" presName="desTx" presStyleLbl="alignAccFollowNode1" presStyleIdx="1" presStyleCnt="2">
        <dgm:presLayoutVars>
          <dgm:bulletEnabled val="1"/>
        </dgm:presLayoutVars>
      </dgm:prSet>
      <dgm:spPr/>
    </dgm:pt>
  </dgm:ptLst>
  <dgm:cxnLst>
    <dgm:cxn modelId="{E107BA08-70CA-CE4A-BEA6-7FE83523D0A1}" type="presOf" srcId="{2077DCAF-4D8E-4CC6-B4A9-54CF0668EED3}" destId="{0DE85F47-FF0D-1948-86E8-2DCD82938B55}" srcOrd="0" destOrd="6" presId="urn:microsoft.com/office/officeart/2005/8/layout/hList1"/>
    <dgm:cxn modelId="{1E6B551E-1774-4E45-96D9-1451ECC9BE3A}" type="presOf" srcId="{DE8BF4F9-20CF-4F36-BD5D-5807455F6123}" destId="{CF02D112-0749-5D4B-905D-8C133811DF63}" srcOrd="0" destOrd="2" presId="urn:microsoft.com/office/officeart/2005/8/layout/hList1"/>
    <dgm:cxn modelId="{0F7ED51E-725A-CE44-AD5E-ECCF1410E9BA}" type="presOf" srcId="{5DCE2CED-0BEB-4976-9C95-8687A3B2021E}" destId="{0DE85F47-FF0D-1948-86E8-2DCD82938B55}" srcOrd="0" destOrd="3" presId="urn:microsoft.com/office/officeart/2005/8/layout/hList1"/>
    <dgm:cxn modelId="{773D2F1F-6360-4515-AE96-885D6EB51AB2}" srcId="{443F9F54-C5C9-4044-A6AC-6D5C51D5D0C0}" destId="{EA7339D0-C0D6-4E43-9DF5-974CBC8EB175}" srcOrd="5" destOrd="0" parTransId="{9CC39228-C8EB-4EFB-A72B-13288DAC1EA1}" sibTransId="{5CC7C223-8222-4EF6-A177-1E3B0BC06A3E}"/>
    <dgm:cxn modelId="{5EBC1C23-80B2-6D43-A058-1D80C34F0B38}" type="presOf" srcId="{7F5BAF56-1406-4A66-BC5E-43342A2D6109}" destId="{0DE85F47-FF0D-1948-86E8-2DCD82938B55}" srcOrd="0" destOrd="0" presId="urn:microsoft.com/office/officeart/2005/8/layout/hList1"/>
    <dgm:cxn modelId="{18962125-FE1D-4F33-B972-CC9FB37E3DCF}" srcId="{443F9F54-C5C9-4044-A6AC-6D5C51D5D0C0}" destId="{386FF019-9B6D-4A4F-A3C6-9029F149C86E}" srcOrd="1" destOrd="0" parTransId="{32995784-1D2A-421C-B475-1565310265F4}" sibTransId="{2B00D402-89C4-4E85-92D7-8FC8AD7D3243}"/>
    <dgm:cxn modelId="{2578293D-D792-F04D-9FE1-E889FCC1F7B5}" type="presOf" srcId="{A34236C8-534D-4B16-9EB9-C22D1CD4F8F4}" destId="{CF02D112-0749-5D4B-905D-8C133811DF63}" srcOrd="0" destOrd="1" presId="urn:microsoft.com/office/officeart/2005/8/layout/hList1"/>
    <dgm:cxn modelId="{979FB667-F803-4B04-80E9-85C7E355B679}" srcId="{19774E9F-01EC-4FA6-A7CB-703D98DC73A6}" destId="{443F9F54-C5C9-4044-A6AC-6D5C51D5D0C0}" srcOrd="1" destOrd="0" parTransId="{433D2801-8FE6-436E-A85F-37ACD4C32885}" sibTransId="{955D9023-5297-4057-B623-1BFA784F7C1E}"/>
    <dgm:cxn modelId="{A5F57354-DC05-4D28-94B2-9B92DB4D9072}" srcId="{443F9F54-C5C9-4044-A6AC-6D5C51D5D0C0}" destId="{24C2EE8B-EAE7-4889-AE9A-5E75CEC7841E}" srcOrd="2" destOrd="0" parTransId="{704184FC-329F-4AB4-95DE-ADC4C9CF8373}" sibTransId="{9615553A-60AD-4C60-AAF0-6A9297D633A9}"/>
    <dgm:cxn modelId="{851FD775-62D0-CE45-BAD3-48451E05E994}" type="presOf" srcId="{B9310B40-38E0-4F06-9834-FC814744FF52}" destId="{CF02D112-0749-5D4B-905D-8C133811DF63}" srcOrd="0" destOrd="3" presId="urn:microsoft.com/office/officeart/2005/8/layout/hList1"/>
    <dgm:cxn modelId="{633E1078-1319-724A-A5FB-4359CA08CC39}" type="presOf" srcId="{D676F587-3A2B-45C8-9D33-FE009E07FBDD}" destId="{0DE85F47-FF0D-1948-86E8-2DCD82938B55}" srcOrd="0" destOrd="4" presId="urn:microsoft.com/office/officeart/2005/8/layout/hList1"/>
    <dgm:cxn modelId="{7751127B-3C13-1B43-81A9-905D318CF0BE}" type="presOf" srcId="{24C2EE8B-EAE7-4889-AE9A-5E75CEC7841E}" destId="{0DE85F47-FF0D-1948-86E8-2DCD82938B55}" srcOrd="0" destOrd="2" presId="urn:microsoft.com/office/officeart/2005/8/layout/hList1"/>
    <dgm:cxn modelId="{22AD7390-01C3-EF49-8120-73DCFADD13DE}" type="presOf" srcId="{89AECE58-3838-42BA-944C-3F5F6726954C}" destId="{CF02D112-0749-5D4B-905D-8C133811DF63}" srcOrd="0" destOrd="0" presId="urn:microsoft.com/office/officeart/2005/8/layout/hList1"/>
    <dgm:cxn modelId="{586C7998-E7E6-475D-8BA0-BA6BA2318249}" srcId="{F6A83241-1718-4DD6-9D4C-0B58F62922A1}" destId="{F280C1E1-1068-4184-8205-3C4FCD217E05}" srcOrd="4" destOrd="0" parTransId="{1EB39B45-537A-4E11-A260-64E59AB59ABD}" sibTransId="{F3525844-707C-4CED-9270-8D8AE8044390}"/>
    <dgm:cxn modelId="{4F7D549F-042F-4293-A459-945C02F12864}" srcId="{F6A83241-1718-4DD6-9D4C-0B58F62922A1}" destId="{B9310B40-38E0-4F06-9834-FC814744FF52}" srcOrd="3" destOrd="0" parTransId="{5F2F7EEE-EB99-4AE7-AB09-77265472914B}" sibTransId="{A2201309-C7A1-43D1-8312-45866902E672}"/>
    <dgm:cxn modelId="{7EA021B4-0597-4640-8E6F-961154CBDB38}" srcId="{19774E9F-01EC-4FA6-A7CB-703D98DC73A6}" destId="{F6A83241-1718-4DD6-9D4C-0B58F62922A1}" srcOrd="0" destOrd="0" parTransId="{4B159846-3F16-4078-A2B8-967F65E1C3CE}" sibTransId="{0C6C45A7-27FC-46AD-87C7-CF086BC6C2C2}"/>
    <dgm:cxn modelId="{77D347B4-651E-3E43-BCE7-6CF4AB5C40B0}" type="presOf" srcId="{386FF019-9B6D-4A4F-A3C6-9029F149C86E}" destId="{0DE85F47-FF0D-1948-86E8-2DCD82938B55}" srcOrd="0" destOrd="1" presId="urn:microsoft.com/office/officeart/2005/8/layout/hList1"/>
    <dgm:cxn modelId="{3DC1D2B9-A9B4-4FC9-8FFD-78AA9C7A2ADB}" srcId="{F6A83241-1718-4DD6-9D4C-0B58F62922A1}" destId="{89AECE58-3838-42BA-944C-3F5F6726954C}" srcOrd="0" destOrd="0" parTransId="{8AD78128-257F-4136-BB80-3B69CF0E1ABC}" sibTransId="{5B1BA918-3BA4-4A98-9546-358F131B3D9B}"/>
    <dgm:cxn modelId="{D781ADBE-190D-4552-AC68-14C458E68032}" srcId="{443F9F54-C5C9-4044-A6AC-6D5C51D5D0C0}" destId="{7F5BAF56-1406-4A66-BC5E-43342A2D6109}" srcOrd="0" destOrd="0" parTransId="{59C11607-E9CF-425D-A66C-EAF348A6A7B8}" sibTransId="{1F7CF0FD-E309-417D-AEF5-E72E71AF8F7B}"/>
    <dgm:cxn modelId="{9CF8ADC0-3856-684F-993A-8F64E803B6AA}" type="presOf" srcId="{443F9F54-C5C9-4044-A6AC-6D5C51D5D0C0}" destId="{1DD3ACB1-3319-0445-B2A2-588472D892B6}" srcOrd="0" destOrd="0" presId="urn:microsoft.com/office/officeart/2005/8/layout/hList1"/>
    <dgm:cxn modelId="{D8B9FCC1-4FD6-4E29-B36E-3F13C47E9C84}" srcId="{F6A83241-1718-4DD6-9D4C-0B58F62922A1}" destId="{DE8BF4F9-20CF-4F36-BD5D-5807455F6123}" srcOrd="2" destOrd="0" parTransId="{9D1491CC-0A7B-4B42-B971-C8A389BCCC59}" sibTransId="{F4DC73C0-A89E-4E06-B33D-A5D6D3677082}"/>
    <dgm:cxn modelId="{7DFFBBCF-D40C-43F0-959C-6AFB5E756762}" srcId="{443F9F54-C5C9-4044-A6AC-6D5C51D5D0C0}" destId="{D676F587-3A2B-45C8-9D33-FE009E07FBDD}" srcOrd="4" destOrd="0" parTransId="{27A4D153-B4D5-4379-84CE-A8F8D47CB91D}" sibTransId="{F0485E26-1C6E-421E-BACD-74216644C8F9}"/>
    <dgm:cxn modelId="{448241DE-D0DB-2148-B8BA-6A2F8E4E90BF}" type="presOf" srcId="{F6A83241-1718-4DD6-9D4C-0B58F62922A1}" destId="{98F560E4-AF22-9945-B163-A16BDFCA56C3}" srcOrd="0" destOrd="0" presId="urn:microsoft.com/office/officeart/2005/8/layout/hList1"/>
    <dgm:cxn modelId="{7548C6DE-AACE-41C4-95E3-F1801290CD1C}" srcId="{F6A83241-1718-4DD6-9D4C-0B58F62922A1}" destId="{A34236C8-534D-4B16-9EB9-C22D1CD4F8F4}" srcOrd="1" destOrd="0" parTransId="{922BA89D-31E8-43CD-BBF5-D44449B259EB}" sibTransId="{22FFDEB4-2005-4DCE-94CF-08F90670D83F}"/>
    <dgm:cxn modelId="{74FAE1E0-E197-456B-B546-94B5AB4DC4A8}" srcId="{443F9F54-C5C9-4044-A6AC-6D5C51D5D0C0}" destId="{5DCE2CED-0BEB-4976-9C95-8687A3B2021E}" srcOrd="3" destOrd="0" parTransId="{FC5E3FFD-AF56-4890-845F-FED448A870D8}" sibTransId="{61E1626D-BB63-4CF7-B692-85AF3621DC48}"/>
    <dgm:cxn modelId="{1D353CE8-821C-4ECE-8E24-3BC6ACD07997}" srcId="{443F9F54-C5C9-4044-A6AC-6D5C51D5D0C0}" destId="{2077DCAF-4D8E-4CC6-B4A9-54CF0668EED3}" srcOrd="6" destOrd="0" parTransId="{F2FA74A5-BB51-4324-A4C2-410A3C226877}" sibTransId="{B884EDB6-09D4-4512-A52D-EFB7BC7BB3BF}"/>
    <dgm:cxn modelId="{D96933F4-984F-F945-A2AC-7B2C334F7A3D}" type="presOf" srcId="{19774E9F-01EC-4FA6-A7CB-703D98DC73A6}" destId="{FCDA06F0-DA4A-D14B-BF47-FE35878A87FA}" srcOrd="0" destOrd="0" presId="urn:microsoft.com/office/officeart/2005/8/layout/hList1"/>
    <dgm:cxn modelId="{9AB9E1FB-843E-E64F-BF08-839A6FE4BFDB}" type="presOf" srcId="{EA7339D0-C0D6-4E43-9DF5-974CBC8EB175}" destId="{0DE85F47-FF0D-1948-86E8-2DCD82938B55}" srcOrd="0" destOrd="5" presId="urn:microsoft.com/office/officeart/2005/8/layout/hList1"/>
    <dgm:cxn modelId="{6F9D99FD-13B0-ED42-B166-BD2970428948}" type="presOf" srcId="{F280C1E1-1068-4184-8205-3C4FCD217E05}" destId="{CF02D112-0749-5D4B-905D-8C133811DF63}" srcOrd="0" destOrd="4" presId="urn:microsoft.com/office/officeart/2005/8/layout/hList1"/>
    <dgm:cxn modelId="{6EC1C09C-AB5F-FB41-ADD3-841C8BFB3AD0}" type="presParOf" srcId="{FCDA06F0-DA4A-D14B-BF47-FE35878A87FA}" destId="{81B612A5-77F5-814F-B370-025DA48DCF7E}" srcOrd="0" destOrd="0" presId="urn:microsoft.com/office/officeart/2005/8/layout/hList1"/>
    <dgm:cxn modelId="{03783872-CF7A-834B-A1BC-4F196F311539}" type="presParOf" srcId="{81B612A5-77F5-814F-B370-025DA48DCF7E}" destId="{98F560E4-AF22-9945-B163-A16BDFCA56C3}" srcOrd="0" destOrd="0" presId="urn:microsoft.com/office/officeart/2005/8/layout/hList1"/>
    <dgm:cxn modelId="{411544BE-BAC3-2246-9446-8FB0D83C5F64}" type="presParOf" srcId="{81B612A5-77F5-814F-B370-025DA48DCF7E}" destId="{CF02D112-0749-5D4B-905D-8C133811DF63}" srcOrd="1" destOrd="0" presId="urn:microsoft.com/office/officeart/2005/8/layout/hList1"/>
    <dgm:cxn modelId="{C4EB9961-54B1-AF4A-A133-B8311BE0EC08}" type="presParOf" srcId="{FCDA06F0-DA4A-D14B-BF47-FE35878A87FA}" destId="{127689A2-2F2F-3D4E-8CAB-62F234FFE09B}" srcOrd="1" destOrd="0" presId="urn:microsoft.com/office/officeart/2005/8/layout/hList1"/>
    <dgm:cxn modelId="{F0691F67-E40E-B74F-86DB-2DC47DBA81F6}" type="presParOf" srcId="{FCDA06F0-DA4A-D14B-BF47-FE35878A87FA}" destId="{779A1B26-5ADF-9545-8AA8-7D6A5709956F}" srcOrd="2" destOrd="0" presId="urn:microsoft.com/office/officeart/2005/8/layout/hList1"/>
    <dgm:cxn modelId="{7059A216-F0A1-E748-AD60-0026E991C07A}" type="presParOf" srcId="{779A1B26-5ADF-9545-8AA8-7D6A5709956F}" destId="{1DD3ACB1-3319-0445-B2A2-588472D892B6}" srcOrd="0" destOrd="0" presId="urn:microsoft.com/office/officeart/2005/8/layout/hList1"/>
    <dgm:cxn modelId="{5528CA6A-4F44-B147-A074-5C84AE0D651E}" type="presParOf" srcId="{779A1B26-5ADF-9545-8AA8-7D6A5709956F}" destId="{0DE85F47-FF0D-1948-86E8-2DCD82938B5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1E0F3D-8EBF-4E2C-ABB5-819C586B1BD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5D6D401-7C14-4104-A005-42FB02DBBA7A}">
      <dgm:prSet custT="1"/>
      <dgm:spPr>
        <a:solidFill>
          <a:srgbClr val="5BBBD5"/>
        </a:solidFill>
      </dgm:spPr>
      <dgm:t>
        <a:bodyPr/>
        <a:lstStyle/>
        <a:p>
          <a:pPr rtl="0"/>
          <a:r>
            <a:rPr lang="en-US" sz="3200" b="0" i="0" dirty="0">
              <a:solidFill>
                <a:schemeClr val="tx1"/>
              </a:solidFill>
              <a:latin typeface="Open Sans" charset="0"/>
              <a:ea typeface="Open Sans" charset="0"/>
              <a:cs typeface="Open Sans" charset="0"/>
            </a:rPr>
            <a:t>Challenges</a:t>
          </a:r>
        </a:p>
      </dgm:t>
    </dgm:pt>
    <dgm:pt modelId="{E4173759-89BA-4277-ACD0-6D865E363665}" type="parTrans" cxnId="{FF39797F-63DA-4241-90DA-CBBC2521464E}">
      <dgm:prSet/>
      <dgm:spPr/>
      <dgm:t>
        <a:bodyPr/>
        <a:lstStyle/>
        <a:p>
          <a:endParaRPr lang="en-US"/>
        </a:p>
      </dgm:t>
    </dgm:pt>
    <dgm:pt modelId="{E18CF349-7994-4162-BF05-CE4E789FE9BC}" type="sibTrans" cxnId="{FF39797F-63DA-4241-90DA-CBBC2521464E}">
      <dgm:prSet/>
      <dgm:spPr/>
      <dgm:t>
        <a:bodyPr/>
        <a:lstStyle/>
        <a:p>
          <a:endParaRPr lang="en-US"/>
        </a:p>
      </dgm:t>
    </dgm:pt>
    <dgm:pt modelId="{60D3D35F-4B03-4C06-94EA-98E80CEF715B}">
      <dgm:prSet/>
      <dgm:spPr>
        <a:noFill/>
      </dgm:spPr>
      <dgm:t>
        <a:bodyPr/>
        <a:lstStyle/>
        <a:p>
          <a:pPr rtl="0"/>
          <a:r>
            <a:rPr lang="en-US" b="0" i="0" dirty="0">
              <a:latin typeface="Open Sans" charset="0"/>
              <a:ea typeface="Open Sans" charset="0"/>
              <a:cs typeface="Open Sans" charset="0"/>
            </a:rPr>
            <a:t>Few qualified applicants</a:t>
          </a:r>
        </a:p>
      </dgm:t>
    </dgm:pt>
    <dgm:pt modelId="{9DFD3DD0-8F56-48A6-88C0-18F5070B2801}" type="parTrans" cxnId="{32EC83AE-8B1A-47E5-94C4-C27E992C0452}">
      <dgm:prSet/>
      <dgm:spPr/>
      <dgm:t>
        <a:bodyPr/>
        <a:lstStyle/>
        <a:p>
          <a:endParaRPr lang="en-US"/>
        </a:p>
      </dgm:t>
    </dgm:pt>
    <dgm:pt modelId="{C47E3B26-B61E-4E84-AA59-6C0421D569A6}" type="sibTrans" cxnId="{32EC83AE-8B1A-47E5-94C4-C27E992C0452}">
      <dgm:prSet/>
      <dgm:spPr/>
      <dgm:t>
        <a:bodyPr/>
        <a:lstStyle/>
        <a:p>
          <a:endParaRPr lang="en-US"/>
        </a:p>
      </dgm:t>
    </dgm:pt>
    <dgm:pt modelId="{2F855D04-A138-4FA0-BF24-45B5AF830B5E}">
      <dgm:prSet/>
      <dgm:spPr>
        <a:noFill/>
      </dgm:spPr>
      <dgm:t>
        <a:bodyPr/>
        <a:lstStyle/>
        <a:p>
          <a:pPr rtl="0"/>
          <a:r>
            <a:rPr lang="en-US" b="0" i="0" dirty="0">
              <a:latin typeface="Open Sans" charset="0"/>
              <a:ea typeface="Open Sans" charset="0"/>
              <a:cs typeface="Open Sans" charset="0"/>
            </a:rPr>
            <a:t>Trouble finding new workers</a:t>
          </a:r>
        </a:p>
      </dgm:t>
    </dgm:pt>
    <dgm:pt modelId="{C4F897EB-4AFE-4AB5-B885-BB167744273D}" type="parTrans" cxnId="{18FA8106-81AB-4FCE-BFC6-2ACD05E70A76}">
      <dgm:prSet/>
      <dgm:spPr/>
      <dgm:t>
        <a:bodyPr/>
        <a:lstStyle/>
        <a:p>
          <a:endParaRPr lang="en-US"/>
        </a:p>
      </dgm:t>
    </dgm:pt>
    <dgm:pt modelId="{0F3FF4B6-1303-435E-8BA5-0C328C31C0F6}" type="sibTrans" cxnId="{18FA8106-81AB-4FCE-BFC6-2ACD05E70A76}">
      <dgm:prSet/>
      <dgm:spPr/>
      <dgm:t>
        <a:bodyPr/>
        <a:lstStyle/>
        <a:p>
          <a:endParaRPr lang="en-US"/>
        </a:p>
      </dgm:t>
    </dgm:pt>
    <dgm:pt modelId="{6C54CFC6-3825-4F79-AA03-BB2FAD964EF5}">
      <dgm:prSet custT="1"/>
      <dgm:spPr>
        <a:solidFill>
          <a:srgbClr val="33CCCC"/>
        </a:solidFill>
      </dgm:spPr>
      <dgm:t>
        <a:bodyPr/>
        <a:lstStyle/>
        <a:p>
          <a:pPr rtl="0"/>
          <a:r>
            <a:rPr lang="en-US" sz="3200" b="0" i="0" dirty="0">
              <a:solidFill>
                <a:schemeClr val="tx1"/>
              </a:solidFill>
              <a:latin typeface="Open Sans" charset="0"/>
              <a:ea typeface="Open Sans" charset="0"/>
              <a:cs typeface="Open Sans" charset="0"/>
            </a:rPr>
            <a:t>Intervention Strategies</a:t>
          </a:r>
        </a:p>
      </dgm:t>
    </dgm:pt>
    <dgm:pt modelId="{56A70511-B6D5-4ACB-BF4E-CB4B89653860}" type="parTrans" cxnId="{BB90AEB7-654D-4909-8B44-6989E93F9B37}">
      <dgm:prSet/>
      <dgm:spPr/>
      <dgm:t>
        <a:bodyPr/>
        <a:lstStyle/>
        <a:p>
          <a:endParaRPr lang="en-US"/>
        </a:p>
      </dgm:t>
    </dgm:pt>
    <dgm:pt modelId="{20DFF5F3-5B18-4FD6-8DC0-BBF96FB0E0FE}" type="sibTrans" cxnId="{BB90AEB7-654D-4909-8B44-6989E93F9B37}">
      <dgm:prSet/>
      <dgm:spPr/>
      <dgm:t>
        <a:bodyPr/>
        <a:lstStyle/>
        <a:p>
          <a:endParaRPr lang="en-US"/>
        </a:p>
      </dgm:t>
    </dgm:pt>
    <dgm:pt modelId="{A79A9608-E8C1-424E-BCAF-16BCCDE1EA4A}">
      <dgm:prSet/>
      <dgm:spPr>
        <a:noFill/>
      </dgm:spPr>
      <dgm:t>
        <a:bodyPr/>
        <a:lstStyle/>
        <a:p>
          <a:pPr rtl="0"/>
          <a:r>
            <a:rPr lang="en-US" b="0" i="0" dirty="0">
              <a:latin typeface="Open Sans" charset="0"/>
              <a:ea typeface="Open Sans" charset="0"/>
              <a:cs typeface="Open Sans" charset="0"/>
            </a:rPr>
            <a:t>Expand recruitment sources</a:t>
          </a:r>
        </a:p>
      </dgm:t>
    </dgm:pt>
    <dgm:pt modelId="{2C64275A-4433-4A32-86CA-E369ECF89D02}" type="parTrans" cxnId="{B3B322FD-4BFB-4182-8C2D-44F01EA6FF40}">
      <dgm:prSet/>
      <dgm:spPr/>
      <dgm:t>
        <a:bodyPr/>
        <a:lstStyle/>
        <a:p>
          <a:endParaRPr lang="en-US"/>
        </a:p>
      </dgm:t>
    </dgm:pt>
    <dgm:pt modelId="{401FFD4E-966E-459F-8997-3617A9B08A3D}" type="sibTrans" cxnId="{B3B322FD-4BFB-4182-8C2D-44F01EA6FF40}">
      <dgm:prSet/>
      <dgm:spPr/>
      <dgm:t>
        <a:bodyPr/>
        <a:lstStyle/>
        <a:p>
          <a:endParaRPr lang="en-US"/>
        </a:p>
      </dgm:t>
    </dgm:pt>
    <dgm:pt modelId="{278EE170-C817-4606-9820-FA4B413454A4}">
      <dgm:prSet/>
      <dgm:spPr>
        <a:noFill/>
      </dgm:spPr>
      <dgm:t>
        <a:bodyPr/>
        <a:lstStyle/>
        <a:p>
          <a:pPr rtl="0"/>
          <a:r>
            <a:rPr lang="en-US" b="0" i="0" dirty="0">
              <a:latin typeface="Open Sans" charset="0"/>
              <a:ea typeface="Open Sans" charset="0"/>
              <a:cs typeface="Open Sans" charset="0"/>
            </a:rPr>
            <a:t>Long-term recruitment strategies </a:t>
          </a:r>
        </a:p>
      </dgm:t>
    </dgm:pt>
    <dgm:pt modelId="{7346907C-F7EA-4821-ADCD-5984E6D9B99C}" type="parTrans" cxnId="{FA158C6A-B310-4D26-8413-DBE5E7CFED4A}">
      <dgm:prSet/>
      <dgm:spPr/>
      <dgm:t>
        <a:bodyPr/>
        <a:lstStyle/>
        <a:p>
          <a:endParaRPr lang="en-US"/>
        </a:p>
      </dgm:t>
    </dgm:pt>
    <dgm:pt modelId="{F1AA9140-9A1D-4F37-A494-3C41C90B442B}" type="sibTrans" cxnId="{FA158C6A-B310-4D26-8413-DBE5E7CFED4A}">
      <dgm:prSet/>
      <dgm:spPr/>
      <dgm:t>
        <a:bodyPr/>
        <a:lstStyle/>
        <a:p>
          <a:endParaRPr lang="en-US"/>
        </a:p>
      </dgm:t>
    </dgm:pt>
    <dgm:pt modelId="{F021BBF6-46FF-45A9-B03B-07570F3F7CD7}">
      <dgm:prSet/>
      <dgm:spPr>
        <a:noFill/>
      </dgm:spPr>
      <dgm:t>
        <a:bodyPr/>
        <a:lstStyle/>
        <a:p>
          <a:pPr rtl="0"/>
          <a:r>
            <a:rPr lang="en-US" b="0" i="0" dirty="0">
              <a:latin typeface="Open Sans" charset="0"/>
              <a:ea typeface="Open Sans" charset="0"/>
              <a:cs typeface="Open Sans" charset="0"/>
            </a:rPr>
            <a:t>Regional recruitment consortia </a:t>
          </a:r>
        </a:p>
      </dgm:t>
    </dgm:pt>
    <dgm:pt modelId="{1BECF763-42B1-47DA-A54B-266CD920B931}" type="parTrans" cxnId="{30EA6642-C797-4E22-985D-C0088DC1E188}">
      <dgm:prSet/>
      <dgm:spPr/>
      <dgm:t>
        <a:bodyPr/>
        <a:lstStyle/>
        <a:p>
          <a:endParaRPr lang="en-US"/>
        </a:p>
      </dgm:t>
    </dgm:pt>
    <dgm:pt modelId="{99F00B24-5743-481A-B023-52CA9C667AEA}" type="sibTrans" cxnId="{30EA6642-C797-4E22-985D-C0088DC1E188}">
      <dgm:prSet/>
      <dgm:spPr/>
      <dgm:t>
        <a:bodyPr/>
        <a:lstStyle/>
        <a:p>
          <a:endParaRPr lang="en-US"/>
        </a:p>
      </dgm:t>
    </dgm:pt>
    <dgm:pt modelId="{7A6C9970-B301-4170-9FA7-FBB7A40DCAB8}">
      <dgm:prSet/>
      <dgm:spPr>
        <a:noFill/>
      </dgm:spPr>
      <dgm:t>
        <a:bodyPr/>
        <a:lstStyle/>
        <a:p>
          <a:pPr rtl="0"/>
          <a:r>
            <a:rPr lang="en-US" b="0" i="0" dirty="0">
              <a:latin typeface="Open Sans" charset="0"/>
              <a:ea typeface="Open Sans" charset="0"/>
              <a:cs typeface="Open Sans" charset="0"/>
            </a:rPr>
            <a:t>Market the organization </a:t>
          </a:r>
        </a:p>
      </dgm:t>
    </dgm:pt>
    <dgm:pt modelId="{B3E3AAD6-566E-4901-80AA-2931A551F7B7}" type="parTrans" cxnId="{9DF297FD-C487-46E7-BF10-BF55600650EF}">
      <dgm:prSet/>
      <dgm:spPr/>
      <dgm:t>
        <a:bodyPr/>
        <a:lstStyle/>
        <a:p>
          <a:endParaRPr lang="en-US"/>
        </a:p>
      </dgm:t>
    </dgm:pt>
    <dgm:pt modelId="{DE5F7FD8-B47D-4720-A089-076AFEA50EEF}" type="sibTrans" cxnId="{9DF297FD-C487-46E7-BF10-BF55600650EF}">
      <dgm:prSet/>
      <dgm:spPr/>
      <dgm:t>
        <a:bodyPr/>
        <a:lstStyle/>
        <a:p>
          <a:endParaRPr lang="en-US"/>
        </a:p>
      </dgm:t>
    </dgm:pt>
    <dgm:pt modelId="{E8369894-7F1C-4ACA-AE26-6AEC55DBE840}">
      <dgm:prSet/>
      <dgm:spPr>
        <a:noFill/>
      </dgm:spPr>
      <dgm:t>
        <a:bodyPr/>
        <a:lstStyle/>
        <a:p>
          <a:pPr rtl="0"/>
          <a:r>
            <a:rPr lang="en-US" b="0" i="0" dirty="0">
              <a:latin typeface="Open Sans" charset="0"/>
              <a:ea typeface="Open Sans" charset="0"/>
              <a:cs typeface="Open Sans" charset="0"/>
            </a:rPr>
            <a:t>Implement internship programs for students </a:t>
          </a:r>
        </a:p>
      </dgm:t>
    </dgm:pt>
    <dgm:pt modelId="{402CB257-65DF-4477-90F3-42F3124A14D8}" type="parTrans" cxnId="{228A1AF5-49BB-4C84-BA25-13B6636730E8}">
      <dgm:prSet/>
      <dgm:spPr/>
      <dgm:t>
        <a:bodyPr/>
        <a:lstStyle/>
        <a:p>
          <a:endParaRPr lang="en-US"/>
        </a:p>
      </dgm:t>
    </dgm:pt>
    <dgm:pt modelId="{FD3FC0EF-28FA-45B3-8D55-FA20E30D75A7}" type="sibTrans" cxnId="{228A1AF5-49BB-4C84-BA25-13B6636730E8}">
      <dgm:prSet/>
      <dgm:spPr/>
      <dgm:t>
        <a:bodyPr/>
        <a:lstStyle/>
        <a:p>
          <a:endParaRPr lang="en-US"/>
        </a:p>
      </dgm:t>
    </dgm:pt>
    <dgm:pt modelId="{B0C1A030-DF7D-40CD-9653-FDE2533F1ADC}">
      <dgm:prSet/>
      <dgm:spPr>
        <a:noFill/>
      </dgm:spPr>
      <dgm:t>
        <a:bodyPr/>
        <a:lstStyle/>
        <a:p>
          <a:pPr rtl="0"/>
          <a:r>
            <a:rPr lang="en-US" b="0" i="0" dirty="0">
              <a:latin typeface="Open Sans" charset="0"/>
              <a:ea typeface="Open Sans" charset="0"/>
              <a:cs typeface="Open Sans" charset="0"/>
            </a:rPr>
            <a:t>Advertise and implement hiring bonuses </a:t>
          </a:r>
        </a:p>
      </dgm:t>
    </dgm:pt>
    <dgm:pt modelId="{A22EACC2-63EC-49E9-8DC8-5A99C26384F1}" type="parTrans" cxnId="{CDA2325A-9839-46CF-980D-38B461E327CF}">
      <dgm:prSet/>
      <dgm:spPr/>
      <dgm:t>
        <a:bodyPr/>
        <a:lstStyle/>
        <a:p>
          <a:endParaRPr lang="en-US"/>
        </a:p>
      </dgm:t>
    </dgm:pt>
    <dgm:pt modelId="{1CE42F53-B501-4C4C-958A-F19D01CCD763}" type="sibTrans" cxnId="{CDA2325A-9839-46CF-980D-38B461E327CF}">
      <dgm:prSet/>
      <dgm:spPr/>
      <dgm:t>
        <a:bodyPr/>
        <a:lstStyle/>
        <a:p>
          <a:endParaRPr lang="en-US"/>
        </a:p>
      </dgm:t>
    </dgm:pt>
    <dgm:pt modelId="{6B4D48D6-89A6-4705-B746-036C8A11D6E7}">
      <dgm:prSet/>
      <dgm:spPr>
        <a:noFill/>
      </dgm:spPr>
      <dgm:t>
        <a:bodyPr/>
        <a:lstStyle/>
        <a:p>
          <a:pPr rtl="0"/>
          <a:r>
            <a:rPr lang="en-US" b="0" i="0" dirty="0">
              <a:latin typeface="Open Sans" charset="0"/>
              <a:ea typeface="Open Sans" charset="0"/>
              <a:cs typeface="Open Sans" charset="0"/>
            </a:rPr>
            <a:t>Inside source for recruitment</a:t>
          </a:r>
        </a:p>
      </dgm:t>
    </dgm:pt>
    <dgm:pt modelId="{CEC426B8-9A1C-41FD-93ED-83D66FE6E412}" type="parTrans" cxnId="{59722AF0-9C7B-4BB2-837E-3CC23DF32E24}">
      <dgm:prSet/>
      <dgm:spPr/>
      <dgm:t>
        <a:bodyPr/>
        <a:lstStyle/>
        <a:p>
          <a:endParaRPr lang="en-US"/>
        </a:p>
      </dgm:t>
    </dgm:pt>
    <dgm:pt modelId="{E3A1AC84-06E7-4286-9B6A-F54ACA7AAE1F}" type="sibTrans" cxnId="{59722AF0-9C7B-4BB2-837E-3CC23DF32E24}">
      <dgm:prSet/>
      <dgm:spPr/>
      <dgm:t>
        <a:bodyPr/>
        <a:lstStyle/>
        <a:p>
          <a:endParaRPr lang="en-US"/>
        </a:p>
      </dgm:t>
    </dgm:pt>
    <dgm:pt modelId="{5AF9A38C-CA7E-4A52-94FD-04BC19D7FB60}" type="pres">
      <dgm:prSet presAssocID="{511E0F3D-8EBF-4E2C-ABB5-819C586B1BD7}" presName="Name0" presStyleCnt="0">
        <dgm:presLayoutVars>
          <dgm:dir/>
          <dgm:animLvl val="lvl"/>
          <dgm:resizeHandles val="exact"/>
        </dgm:presLayoutVars>
      </dgm:prSet>
      <dgm:spPr/>
    </dgm:pt>
    <dgm:pt modelId="{78742C97-50E2-40D4-ACFA-2D1FA2B50A1F}" type="pres">
      <dgm:prSet presAssocID="{F5D6D401-7C14-4104-A005-42FB02DBBA7A}" presName="composite" presStyleCnt="0"/>
      <dgm:spPr/>
    </dgm:pt>
    <dgm:pt modelId="{5873918F-E669-4352-A508-41E02D0EEB97}" type="pres">
      <dgm:prSet presAssocID="{F5D6D401-7C14-4104-A005-42FB02DBBA7A}" presName="parTx" presStyleLbl="alignNode1" presStyleIdx="0" presStyleCnt="2">
        <dgm:presLayoutVars>
          <dgm:chMax val="0"/>
          <dgm:chPref val="0"/>
          <dgm:bulletEnabled val="1"/>
        </dgm:presLayoutVars>
      </dgm:prSet>
      <dgm:spPr/>
    </dgm:pt>
    <dgm:pt modelId="{C89DDAB9-F468-442E-950F-8E45D9B796C2}" type="pres">
      <dgm:prSet presAssocID="{F5D6D401-7C14-4104-A005-42FB02DBBA7A}" presName="desTx" presStyleLbl="alignAccFollowNode1" presStyleIdx="0" presStyleCnt="2">
        <dgm:presLayoutVars>
          <dgm:bulletEnabled val="1"/>
        </dgm:presLayoutVars>
      </dgm:prSet>
      <dgm:spPr/>
    </dgm:pt>
    <dgm:pt modelId="{72C12AA1-B8BB-4AD8-A052-35119B79EF48}" type="pres">
      <dgm:prSet presAssocID="{E18CF349-7994-4162-BF05-CE4E789FE9BC}" presName="space" presStyleCnt="0"/>
      <dgm:spPr/>
    </dgm:pt>
    <dgm:pt modelId="{6270D6DA-0ED2-4E42-BE1E-EE9C6114A8F5}" type="pres">
      <dgm:prSet presAssocID="{6C54CFC6-3825-4F79-AA03-BB2FAD964EF5}" presName="composite" presStyleCnt="0"/>
      <dgm:spPr/>
    </dgm:pt>
    <dgm:pt modelId="{B05FB819-2036-4647-9E97-F37413ACBBA6}" type="pres">
      <dgm:prSet presAssocID="{6C54CFC6-3825-4F79-AA03-BB2FAD964EF5}" presName="parTx" presStyleLbl="alignNode1" presStyleIdx="1" presStyleCnt="2">
        <dgm:presLayoutVars>
          <dgm:chMax val="0"/>
          <dgm:chPref val="0"/>
          <dgm:bulletEnabled val="1"/>
        </dgm:presLayoutVars>
      </dgm:prSet>
      <dgm:spPr/>
    </dgm:pt>
    <dgm:pt modelId="{6A9089C6-538B-46DD-8BB2-578336C5586E}" type="pres">
      <dgm:prSet presAssocID="{6C54CFC6-3825-4F79-AA03-BB2FAD964EF5}" presName="desTx" presStyleLbl="alignAccFollowNode1" presStyleIdx="1" presStyleCnt="2">
        <dgm:presLayoutVars>
          <dgm:bulletEnabled val="1"/>
        </dgm:presLayoutVars>
      </dgm:prSet>
      <dgm:spPr/>
    </dgm:pt>
  </dgm:ptLst>
  <dgm:cxnLst>
    <dgm:cxn modelId="{18FA8106-81AB-4FCE-BFC6-2ACD05E70A76}" srcId="{F5D6D401-7C14-4104-A005-42FB02DBBA7A}" destId="{2F855D04-A138-4FA0-BF24-45B5AF830B5E}" srcOrd="1" destOrd="0" parTransId="{C4F897EB-4AFE-4AB5-B885-BB167744273D}" sibTransId="{0F3FF4B6-1303-435E-8BA5-0C328C31C0F6}"/>
    <dgm:cxn modelId="{D8B1F71C-C2E4-44BB-B056-D6F610866B5A}" type="presOf" srcId="{6B4D48D6-89A6-4705-B746-036C8A11D6E7}" destId="{6A9089C6-538B-46DD-8BB2-578336C5586E}" srcOrd="0" destOrd="1" presId="urn:microsoft.com/office/officeart/2005/8/layout/hList1"/>
    <dgm:cxn modelId="{8C752832-AFEA-49D5-A3B1-80D6B28CE075}" type="presOf" srcId="{2F855D04-A138-4FA0-BF24-45B5AF830B5E}" destId="{C89DDAB9-F468-442E-950F-8E45D9B796C2}" srcOrd="0" destOrd="1" presId="urn:microsoft.com/office/officeart/2005/8/layout/hList1"/>
    <dgm:cxn modelId="{4C4AB23B-877A-4B86-8F58-F8713504DA76}" type="presOf" srcId="{7A6C9970-B301-4170-9FA7-FBB7A40DCAB8}" destId="{6A9089C6-538B-46DD-8BB2-578336C5586E}" srcOrd="0" destOrd="5" presId="urn:microsoft.com/office/officeart/2005/8/layout/hList1"/>
    <dgm:cxn modelId="{94DC285C-2FBD-428C-A173-487FB7F8F294}" type="presOf" srcId="{278EE170-C817-4606-9820-FA4B413454A4}" destId="{6A9089C6-538B-46DD-8BB2-578336C5586E}" srcOrd="0" destOrd="3" presId="urn:microsoft.com/office/officeart/2005/8/layout/hList1"/>
    <dgm:cxn modelId="{30EA6642-C797-4E22-985D-C0088DC1E188}" srcId="{6C54CFC6-3825-4F79-AA03-BB2FAD964EF5}" destId="{F021BBF6-46FF-45A9-B03B-07570F3F7CD7}" srcOrd="4" destOrd="0" parTransId="{1BECF763-42B1-47DA-A54B-266CD920B931}" sibTransId="{99F00B24-5743-481A-B023-52CA9C667AEA}"/>
    <dgm:cxn modelId="{FA158C6A-B310-4D26-8413-DBE5E7CFED4A}" srcId="{6C54CFC6-3825-4F79-AA03-BB2FAD964EF5}" destId="{278EE170-C817-4606-9820-FA4B413454A4}" srcOrd="3" destOrd="0" parTransId="{7346907C-F7EA-4821-ADCD-5984E6D9B99C}" sibTransId="{F1AA9140-9A1D-4F37-A494-3C41C90B442B}"/>
    <dgm:cxn modelId="{1D01D773-997F-4422-A0BB-12334CB7F360}" type="presOf" srcId="{B0C1A030-DF7D-40CD-9653-FDE2533F1ADC}" destId="{6A9089C6-538B-46DD-8BB2-578336C5586E}" srcOrd="0" destOrd="2" presId="urn:microsoft.com/office/officeart/2005/8/layout/hList1"/>
    <dgm:cxn modelId="{C0265079-B903-4BB4-8A4E-1A6EB484E3DF}" type="presOf" srcId="{F5D6D401-7C14-4104-A005-42FB02DBBA7A}" destId="{5873918F-E669-4352-A508-41E02D0EEB97}" srcOrd="0" destOrd="0" presId="urn:microsoft.com/office/officeart/2005/8/layout/hList1"/>
    <dgm:cxn modelId="{CDA2325A-9839-46CF-980D-38B461E327CF}" srcId="{6C54CFC6-3825-4F79-AA03-BB2FAD964EF5}" destId="{B0C1A030-DF7D-40CD-9653-FDE2533F1ADC}" srcOrd="2" destOrd="0" parTransId="{A22EACC2-63EC-49E9-8DC8-5A99C26384F1}" sibTransId="{1CE42F53-B501-4C4C-958A-F19D01CCD763}"/>
    <dgm:cxn modelId="{FF39797F-63DA-4241-90DA-CBBC2521464E}" srcId="{511E0F3D-8EBF-4E2C-ABB5-819C586B1BD7}" destId="{F5D6D401-7C14-4104-A005-42FB02DBBA7A}" srcOrd="0" destOrd="0" parTransId="{E4173759-89BA-4277-ACD0-6D865E363665}" sibTransId="{E18CF349-7994-4162-BF05-CE4E789FE9BC}"/>
    <dgm:cxn modelId="{AE3E0C87-D4A5-4AEB-B78F-718E85CB176A}" type="presOf" srcId="{6C54CFC6-3825-4F79-AA03-BB2FAD964EF5}" destId="{B05FB819-2036-4647-9E97-F37413ACBBA6}" srcOrd="0" destOrd="0" presId="urn:microsoft.com/office/officeart/2005/8/layout/hList1"/>
    <dgm:cxn modelId="{DD494493-C264-4FAA-BF96-D2A1D293FCCD}" type="presOf" srcId="{E8369894-7F1C-4ACA-AE26-6AEC55DBE840}" destId="{6A9089C6-538B-46DD-8BB2-578336C5586E}" srcOrd="0" destOrd="6" presId="urn:microsoft.com/office/officeart/2005/8/layout/hList1"/>
    <dgm:cxn modelId="{8DA99999-2A38-4E1C-8635-3C724A55B95F}" type="presOf" srcId="{60D3D35F-4B03-4C06-94EA-98E80CEF715B}" destId="{C89DDAB9-F468-442E-950F-8E45D9B796C2}" srcOrd="0" destOrd="0" presId="urn:microsoft.com/office/officeart/2005/8/layout/hList1"/>
    <dgm:cxn modelId="{881C02A7-595E-4319-AF2E-A38A445C87B2}" type="presOf" srcId="{511E0F3D-8EBF-4E2C-ABB5-819C586B1BD7}" destId="{5AF9A38C-CA7E-4A52-94FD-04BC19D7FB60}" srcOrd="0" destOrd="0" presId="urn:microsoft.com/office/officeart/2005/8/layout/hList1"/>
    <dgm:cxn modelId="{32EC83AE-8B1A-47E5-94C4-C27E992C0452}" srcId="{F5D6D401-7C14-4104-A005-42FB02DBBA7A}" destId="{60D3D35F-4B03-4C06-94EA-98E80CEF715B}" srcOrd="0" destOrd="0" parTransId="{9DFD3DD0-8F56-48A6-88C0-18F5070B2801}" sibTransId="{C47E3B26-B61E-4E84-AA59-6C0421D569A6}"/>
    <dgm:cxn modelId="{BB90AEB7-654D-4909-8B44-6989E93F9B37}" srcId="{511E0F3D-8EBF-4E2C-ABB5-819C586B1BD7}" destId="{6C54CFC6-3825-4F79-AA03-BB2FAD964EF5}" srcOrd="1" destOrd="0" parTransId="{56A70511-B6D5-4ACB-BF4E-CB4B89653860}" sibTransId="{20DFF5F3-5B18-4FD6-8DC0-BBF96FB0E0FE}"/>
    <dgm:cxn modelId="{CB850BD5-6D8B-49C5-A241-3ED1A95DEAB9}" type="presOf" srcId="{F021BBF6-46FF-45A9-B03B-07570F3F7CD7}" destId="{6A9089C6-538B-46DD-8BB2-578336C5586E}" srcOrd="0" destOrd="4" presId="urn:microsoft.com/office/officeart/2005/8/layout/hList1"/>
    <dgm:cxn modelId="{59722AF0-9C7B-4BB2-837E-3CC23DF32E24}" srcId="{6C54CFC6-3825-4F79-AA03-BB2FAD964EF5}" destId="{6B4D48D6-89A6-4705-B746-036C8A11D6E7}" srcOrd="1" destOrd="0" parTransId="{CEC426B8-9A1C-41FD-93ED-83D66FE6E412}" sibTransId="{E3A1AC84-06E7-4286-9B6A-F54ACA7AAE1F}"/>
    <dgm:cxn modelId="{228A1AF5-49BB-4C84-BA25-13B6636730E8}" srcId="{6C54CFC6-3825-4F79-AA03-BB2FAD964EF5}" destId="{E8369894-7F1C-4ACA-AE26-6AEC55DBE840}" srcOrd="6" destOrd="0" parTransId="{402CB257-65DF-4477-90F3-42F3124A14D8}" sibTransId="{FD3FC0EF-28FA-45B3-8D55-FA20E30D75A7}"/>
    <dgm:cxn modelId="{58817FF6-363A-4584-AB21-F008DE73FA1F}" type="presOf" srcId="{A79A9608-E8C1-424E-BCAF-16BCCDE1EA4A}" destId="{6A9089C6-538B-46DD-8BB2-578336C5586E}" srcOrd="0" destOrd="0" presId="urn:microsoft.com/office/officeart/2005/8/layout/hList1"/>
    <dgm:cxn modelId="{B3B322FD-4BFB-4182-8C2D-44F01EA6FF40}" srcId="{6C54CFC6-3825-4F79-AA03-BB2FAD964EF5}" destId="{A79A9608-E8C1-424E-BCAF-16BCCDE1EA4A}" srcOrd="0" destOrd="0" parTransId="{2C64275A-4433-4A32-86CA-E369ECF89D02}" sibTransId="{401FFD4E-966E-459F-8997-3617A9B08A3D}"/>
    <dgm:cxn modelId="{9DF297FD-C487-46E7-BF10-BF55600650EF}" srcId="{6C54CFC6-3825-4F79-AA03-BB2FAD964EF5}" destId="{7A6C9970-B301-4170-9FA7-FBB7A40DCAB8}" srcOrd="5" destOrd="0" parTransId="{B3E3AAD6-566E-4901-80AA-2931A551F7B7}" sibTransId="{DE5F7FD8-B47D-4720-A089-076AFEA50EEF}"/>
    <dgm:cxn modelId="{0C0400AB-7E22-4BF8-94BC-5EFAD98ADF83}" type="presParOf" srcId="{5AF9A38C-CA7E-4A52-94FD-04BC19D7FB60}" destId="{78742C97-50E2-40D4-ACFA-2D1FA2B50A1F}" srcOrd="0" destOrd="0" presId="urn:microsoft.com/office/officeart/2005/8/layout/hList1"/>
    <dgm:cxn modelId="{4F526AF4-3741-4192-B262-A7D4C8957CA7}" type="presParOf" srcId="{78742C97-50E2-40D4-ACFA-2D1FA2B50A1F}" destId="{5873918F-E669-4352-A508-41E02D0EEB97}" srcOrd="0" destOrd="0" presId="urn:microsoft.com/office/officeart/2005/8/layout/hList1"/>
    <dgm:cxn modelId="{C06C2991-E9E5-4AE1-BBD0-2ED7A06A62DC}" type="presParOf" srcId="{78742C97-50E2-40D4-ACFA-2D1FA2B50A1F}" destId="{C89DDAB9-F468-442E-950F-8E45D9B796C2}" srcOrd="1" destOrd="0" presId="urn:microsoft.com/office/officeart/2005/8/layout/hList1"/>
    <dgm:cxn modelId="{4FCDD9D1-8966-4007-991D-A3775352B296}" type="presParOf" srcId="{5AF9A38C-CA7E-4A52-94FD-04BC19D7FB60}" destId="{72C12AA1-B8BB-4AD8-A052-35119B79EF48}" srcOrd="1" destOrd="0" presId="urn:microsoft.com/office/officeart/2005/8/layout/hList1"/>
    <dgm:cxn modelId="{3D13BFFF-D727-4F91-92D7-20F0FCEE4487}" type="presParOf" srcId="{5AF9A38C-CA7E-4A52-94FD-04BC19D7FB60}" destId="{6270D6DA-0ED2-4E42-BE1E-EE9C6114A8F5}" srcOrd="2" destOrd="0" presId="urn:microsoft.com/office/officeart/2005/8/layout/hList1"/>
    <dgm:cxn modelId="{CCBCB223-0FF1-4C5E-8702-DE3A6C98E011}" type="presParOf" srcId="{6270D6DA-0ED2-4E42-BE1E-EE9C6114A8F5}" destId="{B05FB819-2036-4647-9E97-F37413ACBBA6}" srcOrd="0" destOrd="0" presId="urn:microsoft.com/office/officeart/2005/8/layout/hList1"/>
    <dgm:cxn modelId="{0256411E-1343-40C0-BC51-AFE1AF5399A7}" type="presParOf" srcId="{6270D6DA-0ED2-4E42-BE1E-EE9C6114A8F5}" destId="{6A9089C6-538B-46DD-8BB2-578336C5586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F839E02-678F-BE45-9A81-B928290DCC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2618486-7758-7946-8F40-48B3D2C79F7B}">
      <dgm:prSet custT="1"/>
      <dgm:spPr>
        <a:solidFill>
          <a:srgbClr val="5BBBD5"/>
        </a:solidFill>
      </dgm:spPr>
      <dgm:t>
        <a:bodyPr/>
        <a:lstStyle/>
        <a:p>
          <a:r>
            <a:rPr lang="en-US" sz="3200" b="0" i="0" dirty="0">
              <a:solidFill>
                <a:schemeClr val="tx1"/>
              </a:solidFill>
              <a:latin typeface="Open Sans" charset="0"/>
              <a:ea typeface="Open Sans" charset="0"/>
              <a:cs typeface="Open Sans" charset="0"/>
            </a:rPr>
            <a:t>Job Description</a:t>
          </a:r>
        </a:p>
      </dgm:t>
    </dgm:pt>
    <dgm:pt modelId="{C784FE82-6728-0D46-A70A-8F1130C249CF}" type="parTrans" cxnId="{1DD1735F-9548-AF4F-AB56-0A67E4A06DF5}">
      <dgm:prSet/>
      <dgm:spPr/>
      <dgm:t>
        <a:bodyPr/>
        <a:lstStyle/>
        <a:p>
          <a:endParaRPr lang="en-US"/>
        </a:p>
      </dgm:t>
    </dgm:pt>
    <dgm:pt modelId="{DABCCA96-020C-2A41-BC06-8261406428BA}" type="sibTrans" cxnId="{1DD1735F-9548-AF4F-AB56-0A67E4A06DF5}">
      <dgm:prSet/>
      <dgm:spPr/>
      <dgm:t>
        <a:bodyPr/>
        <a:lstStyle/>
        <a:p>
          <a:endParaRPr lang="en-US"/>
        </a:p>
      </dgm:t>
    </dgm:pt>
    <dgm:pt modelId="{1622B24A-4F57-A245-B019-B31A13C4B50A}">
      <dgm:prSet custT="1"/>
      <dgm:spPr>
        <a:solidFill>
          <a:srgbClr val="5BBBD5"/>
        </a:solidFill>
      </dgm:spPr>
      <dgm:t>
        <a:bodyPr/>
        <a:lstStyle/>
        <a:p>
          <a:r>
            <a:rPr lang="en-US" sz="3200" b="0" i="0" dirty="0">
              <a:solidFill>
                <a:schemeClr val="tx1"/>
              </a:solidFill>
              <a:latin typeface="Open Sans" charset="0"/>
              <a:ea typeface="Open Sans" charset="0"/>
              <a:cs typeface="Open Sans" charset="0"/>
            </a:rPr>
            <a:t>Job Analysis</a:t>
          </a:r>
        </a:p>
      </dgm:t>
    </dgm:pt>
    <dgm:pt modelId="{6A5B7357-9C37-F24A-85AC-B37AE8491CFC}" type="sibTrans" cxnId="{2385487F-A210-924B-A976-D322E94A83F2}">
      <dgm:prSet/>
      <dgm:spPr/>
      <dgm:t>
        <a:bodyPr/>
        <a:lstStyle/>
        <a:p>
          <a:endParaRPr lang="en-US"/>
        </a:p>
      </dgm:t>
    </dgm:pt>
    <dgm:pt modelId="{3B69D959-2362-3740-A628-B72EC42FA35F}" type="parTrans" cxnId="{2385487F-A210-924B-A976-D322E94A83F2}">
      <dgm:prSet/>
      <dgm:spPr/>
      <dgm:t>
        <a:bodyPr/>
        <a:lstStyle/>
        <a:p>
          <a:endParaRPr lang="en-US"/>
        </a:p>
      </dgm:t>
    </dgm:pt>
    <dgm:pt modelId="{3B3C408F-42B4-4640-BE1A-E1BD9106AE66}">
      <dgm:prSet custT="1"/>
      <dgm:spPr>
        <a:solidFill>
          <a:srgbClr val="5BBBD5"/>
        </a:solidFill>
      </dgm:spPr>
      <dgm:t>
        <a:bodyPr/>
        <a:lstStyle/>
        <a:p>
          <a:r>
            <a:rPr lang="en-US" sz="3200" b="0" i="0" dirty="0">
              <a:solidFill>
                <a:schemeClr val="tx1"/>
              </a:solidFill>
              <a:latin typeface="Open Sans" charset="0"/>
              <a:ea typeface="Open Sans" charset="0"/>
              <a:cs typeface="Open Sans" charset="0"/>
            </a:rPr>
            <a:t>Core Competencies</a:t>
          </a:r>
        </a:p>
      </dgm:t>
    </dgm:pt>
    <dgm:pt modelId="{F7E086DF-F9E0-4022-B73A-9283CB441F43}" type="parTrans" cxnId="{A128E427-488B-49C1-8EF9-F39053AEE079}">
      <dgm:prSet/>
      <dgm:spPr/>
      <dgm:t>
        <a:bodyPr/>
        <a:lstStyle/>
        <a:p>
          <a:endParaRPr lang="en-US"/>
        </a:p>
      </dgm:t>
    </dgm:pt>
    <dgm:pt modelId="{8A7C8866-875E-4E54-9746-E3F1CCF621BC}" type="sibTrans" cxnId="{A128E427-488B-49C1-8EF9-F39053AEE079}">
      <dgm:prSet/>
      <dgm:spPr/>
      <dgm:t>
        <a:bodyPr/>
        <a:lstStyle/>
        <a:p>
          <a:endParaRPr lang="en-US"/>
        </a:p>
      </dgm:t>
    </dgm:pt>
    <dgm:pt modelId="{75FEC573-DB0C-D743-AB39-E36F3320FF2F}" type="pres">
      <dgm:prSet presAssocID="{1F839E02-678F-BE45-9A81-B928290DCC44}" presName="linear" presStyleCnt="0">
        <dgm:presLayoutVars>
          <dgm:animLvl val="lvl"/>
          <dgm:resizeHandles val="exact"/>
        </dgm:presLayoutVars>
      </dgm:prSet>
      <dgm:spPr/>
    </dgm:pt>
    <dgm:pt modelId="{42BBA148-E644-4A42-B5E4-9F873414B9B6}" type="pres">
      <dgm:prSet presAssocID="{1622B24A-4F57-A245-B019-B31A13C4B50A}" presName="parentText" presStyleLbl="node1" presStyleIdx="0" presStyleCnt="3" custLinFactNeighborX="104" custLinFactNeighborY="-8775">
        <dgm:presLayoutVars>
          <dgm:chMax val="0"/>
          <dgm:bulletEnabled val="1"/>
        </dgm:presLayoutVars>
      </dgm:prSet>
      <dgm:spPr/>
    </dgm:pt>
    <dgm:pt modelId="{D60113E3-07A2-9840-AD58-D016E0E593FC}" type="pres">
      <dgm:prSet presAssocID="{6A5B7357-9C37-F24A-85AC-B37AE8491CFC}" presName="spacer" presStyleCnt="0"/>
      <dgm:spPr/>
    </dgm:pt>
    <dgm:pt modelId="{BF88A7D4-1020-2242-B614-4E73E859728A}" type="pres">
      <dgm:prSet presAssocID="{02618486-7758-7946-8F40-48B3D2C79F7B}" presName="parentText" presStyleLbl="node1" presStyleIdx="1" presStyleCnt="3">
        <dgm:presLayoutVars>
          <dgm:chMax val="0"/>
          <dgm:bulletEnabled val="1"/>
        </dgm:presLayoutVars>
      </dgm:prSet>
      <dgm:spPr/>
    </dgm:pt>
    <dgm:pt modelId="{0ECCD783-78C2-A947-844D-99C67F524C09}" type="pres">
      <dgm:prSet presAssocID="{DABCCA96-020C-2A41-BC06-8261406428BA}" presName="spacer" presStyleCnt="0"/>
      <dgm:spPr/>
    </dgm:pt>
    <dgm:pt modelId="{884DF258-1092-4260-9A68-AED47C20AF9C}" type="pres">
      <dgm:prSet presAssocID="{3B3C408F-42B4-4640-BE1A-E1BD9106AE66}" presName="parentText" presStyleLbl="node1" presStyleIdx="2" presStyleCnt="3">
        <dgm:presLayoutVars>
          <dgm:chMax val="0"/>
          <dgm:bulletEnabled val="1"/>
        </dgm:presLayoutVars>
      </dgm:prSet>
      <dgm:spPr/>
    </dgm:pt>
  </dgm:ptLst>
  <dgm:cxnLst>
    <dgm:cxn modelId="{1EBECE11-D3F3-3040-A06E-854D4F12193D}" type="presOf" srcId="{02618486-7758-7946-8F40-48B3D2C79F7B}" destId="{BF88A7D4-1020-2242-B614-4E73E859728A}" srcOrd="0" destOrd="0" presId="urn:microsoft.com/office/officeart/2005/8/layout/vList2"/>
    <dgm:cxn modelId="{A128E427-488B-49C1-8EF9-F39053AEE079}" srcId="{1F839E02-678F-BE45-9A81-B928290DCC44}" destId="{3B3C408F-42B4-4640-BE1A-E1BD9106AE66}" srcOrd="2" destOrd="0" parTransId="{F7E086DF-F9E0-4022-B73A-9283CB441F43}" sibTransId="{8A7C8866-875E-4E54-9746-E3F1CCF621BC}"/>
    <dgm:cxn modelId="{1DD1735F-9548-AF4F-AB56-0A67E4A06DF5}" srcId="{1F839E02-678F-BE45-9A81-B928290DCC44}" destId="{02618486-7758-7946-8F40-48B3D2C79F7B}" srcOrd="1" destOrd="0" parTransId="{C784FE82-6728-0D46-A70A-8F1130C249CF}" sibTransId="{DABCCA96-020C-2A41-BC06-8261406428BA}"/>
    <dgm:cxn modelId="{4BC73360-D04F-4878-A2E1-6CFA04CCA8E2}" type="presOf" srcId="{3B3C408F-42B4-4640-BE1A-E1BD9106AE66}" destId="{884DF258-1092-4260-9A68-AED47C20AF9C}" srcOrd="0" destOrd="0" presId="urn:microsoft.com/office/officeart/2005/8/layout/vList2"/>
    <dgm:cxn modelId="{FC2B3D76-4ADE-864F-BC87-A7017F206AD8}" type="presOf" srcId="{1622B24A-4F57-A245-B019-B31A13C4B50A}" destId="{42BBA148-E644-4A42-B5E4-9F873414B9B6}" srcOrd="0" destOrd="0" presId="urn:microsoft.com/office/officeart/2005/8/layout/vList2"/>
    <dgm:cxn modelId="{2385487F-A210-924B-A976-D322E94A83F2}" srcId="{1F839E02-678F-BE45-9A81-B928290DCC44}" destId="{1622B24A-4F57-A245-B019-B31A13C4B50A}" srcOrd="0" destOrd="0" parTransId="{3B69D959-2362-3740-A628-B72EC42FA35F}" sibTransId="{6A5B7357-9C37-F24A-85AC-B37AE8491CFC}"/>
    <dgm:cxn modelId="{CE495D9A-634E-9542-8350-51627A652BDE}" type="presOf" srcId="{1F839E02-678F-BE45-9A81-B928290DCC44}" destId="{75FEC573-DB0C-D743-AB39-E36F3320FF2F}" srcOrd="0" destOrd="0" presId="urn:microsoft.com/office/officeart/2005/8/layout/vList2"/>
    <dgm:cxn modelId="{8CF2F147-A0C3-4245-AD81-A0FB15834700}" type="presParOf" srcId="{75FEC573-DB0C-D743-AB39-E36F3320FF2F}" destId="{42BBA148-E644-4A42-B5E4-9F873414B9B6}" srcOrd="0" destOrd="0" presId="urn:microsoft.com/office/officeart/2005/8/layout/vList2"/>
    <dgm:cxn modelId="{1EB95473-0342-4E48-9F18-300E32063CAB}" type="presParOf" srcId="{75FEC573-DB0C-D743-AB39-E36F3320FF2F}" destId="{D60113E3-07A2-9840-AD58-D016E0E593FC}" srcOrd="1" destOrd="0" presId="urn:microsoft.com/office/officeart/2005/8/layout/vList2"/>
    <dgm:cxn modelId="{D61A6E4E-B289-3D44-9204-B7D97C11ED20}" type="presParOf" srcId="{75FEC573-DB0C-D743-AB39-E36F3320FF2F}" destId="{BF88A7D4-1020-2242-B614-4E73E859728A}" srcOrd="2" destOrd="0" presId="urn:microsoft.com/office/officeart/2005/8/layout/vList2"/>
    <dgm:cxn modelId="{1DDD1394-98AD-496B-8CB5-E2E17645BDDB}" type="presParOf" srcId="{75FEC573-DB0C-D743-AB39-E36F3320FF2F}" destId="{0ECCD783-78C2-A947-844D-99C67F524C09}" srcOrd="3" destOrd="0" presId="urn:microsoft.com/office/officeart/2005/8/layout/vList2"/>
    <dgm:cxn modelId="{58A27AF9-23D8-45CB-B7B1-3A083B7FAD89}" type="presParOf" srcId="{75FEC573-DB0C-D743-AB39-E36F3320FF2F}" destId="{884DF258-1092-4260-9A68-AED47C20AF9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024282-7BDE-4E01-892D-06A507ABFE7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9D46C4D-ABF7-4C33-A4AB-B8AFDCFE4998}">
      <dgm:prSet/>
      <dgm:spPr>
        <a:solidFill>
          <a:srgbClr val="5BBBD5"/>
        </a:solidFill>
      </dgm:spPr>
      <dgm:t>
        <a:bodyPr/>
        <a:lstStyle/>
        <a:p>
          <a:pPr rtl="0"/>
          <a:r>
            <a:rPr lang="en-US" b="0" i="0" dirty="0">
              <a:solidFill>
                <a:schemeClr val="tx1"/>
              </a:solidFill>
              <a:latin typeface="Open Sans" charset="0"/>
              <a:ea typeface="Open Sans" charset="0"/>
              <a:cs typeface="Open Sans" charset="0"/>
            </a:rPr>
            <a:t>Ask Behavior questions</a:t>
          </a:r>
        </a:p>
      </dgm:t>
    </dgm:pt>
    <dgm:pt modelId="{F8B2B770-E273-4017-BDEF-F602B40F3C26}" type="parTrans" cxnId="{D3BAB286-5E0C-472D-BDAE-55683B894864}">
      <dgm:prSet/>
      <dgm:spPr/>
      <dgm:t>
        <a:bodyPr/>
        <a:lstStyle/>
        <a:p>
          <a:endParaRPr lang="en-US"/>
        </a:p>
      </dgm:t>
    </dgm:pt>
    <dgm:pt modelId="{7F723AA9-A10A-4CFB-B6B6-E3E60E89FB98}" type="sibTrans" cxnId="{D3BAB286-5E0C-472D-BDAE-55683B894864}">
      <dgm:prSet/>
      <dgm:spPr/>
      <dgm:t>
        <a:bodyPr/>
        <a:lstStyle/>
        <a:p>
          <a:endParaRPr lang="en-US"/>
        </a:p>
      </dgm:t>
    </dgm:pt>
    <dgm:pt modelId="{96336123-BE5F-4621-9B97-6AA358D93411}">
      <dgm:prSet/>
      <dgm:spPr>
        <a:solidFill>
          <a:srgbClr val="5BBBD5"/>
        </a:solidFill>
      </dgm:spPr>
      <dgm:t>
        <a:bodyPr/>
        <a:lstStyle/>
        <a:p>
          <a:pPr rtl="0"/>
          <a:r>
            <a:rPr lang="en-US" b="0" i="0" dirty="0">
              <a:solidFill>
                <a:schemeClr val="tx1"/>
              </a:solidFill>
              <a:latin typeface="Open Sans" charset="0"/>
              <a:ea typeface="Open Sans" charset="0"/>
              <a:cs typeface="Open Sans" charset="0"/>
            </a:rPr>
            <a:t>Recall a past experience and how they handled it</a:t>
          </a:r>
        </a:p>
      </dgm:t>
    </dgm:pt>
    <dgm:pt modelId="{C1C005B9-B3CA-439D-BA32-705D937220E8}" type="parTrans" cxnId="{45B1891C-4052-44F0-A214-9864B714F41B}">
      <dgm:prSet/>
      <dgm:spPr/>
      <dgm:t>
        <a:bodyPr/>
        <a:lstStyle/>
        <a:p>
          <a:endParaRPr lang="en-US"/>
        </a:p>
      </dgm:t>
    </dgm:pt>
    <dgm:pt modelId="{CCB4BB5C-F41F-49FB-8B9E-4AE98E3206F9}" type="sibTrans" cxnId="{45B1891C-4052-44F0-A214-9864B714F41B}">
      <dgm:prSet/>
      <dgm:spPr/>
      <dgm:t>
        <a:bodyPr/>
        <a:lstStyle/>
        <a:p>
          <a:endParaRPr lang="en-US"/>
        </a:p>
      </dgm:t>
    </dgm:pt>
    <dgm:pt modelId="{BA722167-DB05-440E-BDEF-B3E766A580FA}">
      <dgm:prSet/>
      <dgm:spPr>
        <a:solidFill>
          <a:srgbClr val="5BBBD5"/>
        </a:solidFill>
      </dgm:spPr>
      <dgm:t>
        <a:bodyPr/>
        <a:lstStyle/>
        <a:p>
          <a:pPr rtl="0"/>
          <a:r>
            <a:rPr lang="en-US" b="0" i="0" dirty="0">
              <a:solidFill>
                <a:schemeClr val="tx1"/>
              </a:solidFill>
              <a:latin typeface="Open Sans" charset="0"/>
              <a:ea typeface="Open Sans" charset="0"/>
              <a:cs typeface="Open Sans" charset="0"/>
            </a:rPr>
            <a:t>(Situation, Behavior, Outcome)</a:t>
          </a:r>
        </a:p>
      </dgm:t>
    </dgm:pt>
    <dgm:pt modelId="{3940D2EB-E123-4808-820D-ED84F9B44C4B}" type="parTrans" cxnId="{DB71768A-0AFF-4AC2-BAD2-C2C69094EAAF}">
      <dgm:prSet/>
      <dgm:spPr/>
      <dgm:t>
        <a:bodyPr/>
        <a:lstStyle/>
        <a:p>
          <a:endParaRPr lang="en-US"/>
        </a:p>
      </dgm:t>
    </dgm:pt>
    <dgm:pt modelId="{F4EB62B9-0A98-45B4-8FAA-52367C042C99}" type="sibTrans" cxnId="{DB71768A-0AFF-4AC2-BAD2-C2C69094EAAF}">
      <dgm:prSet/>
      <dgm:spPr/>
      <dgm:t>
        <a:bodyPr/>
        <a:lstStyle/>
        <a:p>
          <a:endParaRPr lang="en-US"/>
        </a:p>
      </dgm:t>
    </dgm:pt>
    <dgm:pt modelId="{46B000CD-D3EB-45EA-BFD1-E5D89F061D1D}" type="pres">
      <dgm:prSet presAssocID="{10024282-7BDE-4E01-892D-06A507ABFE7D}" presName="linearFlow" presStyleCnt="0">
        <dgm:presLayoutVars>
          <dgm:dir/>
          <dgm:resizeHandles val="exact"/>
        </dgm:presLayoutVars>
      </dgm:prSet>
      <dgm:spPr/>
    </dgm:pt>
    <dgm:pt modelId="{E113AB89-5E35-476B-B78A-9EF429A2CAA7}" type="pres">
      <dgm:prSet presAssocID="{69D46C4D-ABF7-4C33-A4AB-B8AFDCFE4998}" presName="composite" presStyleCnt="0"/>
      <dgm:spPr/>
    </dgm:pt>
    <dgm:pt modelId="{48970B23-8516-403A-A952-F5CE128149B7}" type="pres">
      <dgm:prSet presAssocID="{69D46C4D-ABF7-4C33-A4AB-B8AFDCFE4998}" presName="imgShp" presStyleLbl="fgImgPlace1" presStyleIdx="0" presStyleCnt="3"/>
      <dgm:spPr>
        <a:solidFill>
          <a:srgbClr val="D0EBF2"/>
        </a:solidFill>
      </dgm:spPr>
    </dgm:pt>
    <dgm:pt modelId="{8DDA70E4-C668-44DE-A633-C7BE81D8B411}" type="pres">
      <dgm:prSet presAssocID="{69D46C4D-ABF7-4C33-A4AB-B8AFDCFE4998}" presName="txShp" presStyleLbl="node1" presStyleIdx="0" presStyleCnt="3">
        <dgm:presLayoutVars>
          <dgm:bulletEnabled val="1"/>
        </dgm:presLayoutVars>
      </dgm:prSet>
      <dgm:spPr/>
    </dgm:pt>
    <dgm:pt modelId="{974B7E38-6492-4734-9F9C-84ED877717A9}" type="pres">
      <dgm:prSet presAssocID="{7F723AA9-A10A-4CFB-B6B6-E3E60E89FB98}" presName="spacing" presStyleCnt="0"/>
      <dgm:spPr/>
    </dgm:pt>
    <dgm:pt modelId="{01F6447D-19F5-4E6B-8521-89137DA63AFC}" type="pres">
      <dgm:prSet presAssocID="{96336123-BE5F-4621-9B97-6AA358D93411}" presName="composite" presStyleCnt="0"/>
      <dgm:spPr/>
    </dgm:pt>
    <dgm:pt modelId="{D25AA59E-0011-4CE7-8EFF-1F5DCD65EC97}" type="pres">
      <dgm:prSet presAssocID="{96336123-BE5F-4621-9B97-6AA358D93411}" presName="imgShp" presStyleLbl="fgImgPlace1" presStyleIdx="1" presStyleCnt="3"/>
      <dgm:spPr>
        <a:solidFill>
          <a:srgbClr val="D0EBF2"/>
        </a:solidFill>
      </dgm:spPr>
    </dgm:pt>
    <dgm:pt modelId="{D0CF02A1-0639-4FDF-97B9-7EAA07757998}" type="pres">
      <dgm:prSet presAssocID="{96336123-BE5F-4621-9B97-6AA358D93411}" presName="txShp" presStyleLbl="node1" presStyleIdx="1" presStyleCnt="3">
        <dgm:presLayoutVars>
          <dgm:bulletEnabled val="1"/>
        </dgm:presLayoutVars>
      </dgm:prSet>
      <dgm:spPr/>
    </dgm:pt>
    <dgm:pt modelId="{3CE96F0A-8A95-4FA1-BCBE-B5477FB1D00C}" type="pres">
      <dgm:prSet presAssocID="{CCB4BB5C-F41F-49FB-8B9E-4AE98E3206F9}" presName="spacing" presStyleCnt="0"/>
      <dgm:spPr/>
    </dgm:pt>
    <dgm:pt modelId="{90A535FC-C9C1-4E27-9404-A7CFC7244209}" type="pres">
      <dgm:prSet presAssocID="{BA722167-DB05-440E-BDEF-B3E766A580FA}" presName="composite" presStyleCnt="0"/>
      <dgm:spPr/>
    </dgm:pt>
    <dgm:pt modelId="{FCDB5F8D-2B0D-4C04-BA36-A43946C3D609}" type="pres">
      <dgm:prSet presAssocID="{BA722167-DB05-440E-BDEF-B3E766A580FA}" presName="imgShp" presStyleLbl="fgImgPlace1" presStyleIdx="2" presStyleCnt="3" custLinFactNeighborX="2780" custLinFactNeighborY="-2780"/>
      <dgm:spPr>
        <a:solidFill>
          <a:srgbClr val="D0EBF2"/>
        </a:solidFill>
      </dgm:spPr>
    </dgm:pt>
    <dgm:pt modelId="{B1796B84-9916-41CC-9B80-BBA276C218DF}" type="pres">
      <dgm:prSet presAssocID="{BA722167-DB05-440E-BDEF-B3E766A580FA}" presName="txShp" presStyleLbl="node1" presStyleIdx="2" presStyleCnt="3">
        <dgm:presLayoutVars>
          <dgm:bulletEnabled val="1"/>
        </dgm:presLayoutVars>
      </dgm:prSet>
      <dgm:spPr/>
    </dgm:pt>
  </dgm:ptLst>
  <dgm:cxnLst>
    <dgm:cxn modelId="{E3C31202-C12D-4EC3-8F96-6748691C7445}" type="presOf" srcId="{10024282-7BDE-4E01-892D-06A507ABFE7D}" destId="{46B000CD-D3EB-45EA-BFD1-E5D89F061D1D}" srcOrd="0" destOrd="0" presId="urn:microsoft.com/office/officeart/2005/8/layout/vList3"/>
    <dgm:cxn modelId="{45B1891C-4052-44F0-A214-9864B714F41B}" srcId="{10024282-7BDE-4E01-892D-06A507ABFE7D}" destId="{96336123-BE5F-4621-9B97-6AA358D93411}" srcOrd="1" destOrd="0" parTransId="{C1C005B9-B3CA-439D-BA32-705D937220E8}" sibTransId="{CCB4BB5C-F41F-49FB-8B9E-4AE98E3206F9}"/>
    <dgm:cxn modelId="{C45B9648-42C8-4C45-A4BE-B6D6A84DCBFD}" type="presOf" srcId="{BA722167-DB05-440E-BDEF-B3E766A580FA}" destId="{B1796B84-9916-41CC-9B80-BBA276C218DF}" srcOrd="0" destOrd="0" presId="urn:microsoft.com/office/officeart/2005/8/layout/vList3"/>
    <dgm:cxn modelId="{D3BAB286-5E0C-472D-BDAE-55683B894864}" srcId="{10024282-7BDE-4E01-892D-06A507ABFE7D}" destId="{69D46C4D-ABF7-4C33-A4AB-B8AFDCFE4998}" srcOrd="0" destOrd="0" parTransId="{F8B2B770-E273-4017-BDEF-F602B40F3C26}" sibTransId="{7F723AA9-A10A-4CFB-B6B6-E3E60E89FB98}"/>
    <dgm:cxn modelId="{DB71768A-0AFF-4AC2-BAD2-C2C69094EAAF}" srcId="{10024282-7BDE-4E01-892D-06A507ABFE7D}" destId="{BA722167-DB05-440E-BDEF-B3E766A580FA}" srcOrd="2" destOrd="0" parTransId="{3940D2EB-E123-4808-820D-ED84F9B44C4B}" sibTransId="{F4EB62B9-0A98-45B4-8FAA-52367C042C99}"/>
    <dgm:cxn modelId="{C63E77DA-39B2-4764-A7C1-4E5A70DB96B2}" type="presOf" srcId="{69D46C4D-ABF7-4C33-A4AB-B8AFDCFE4998}" destId="{8DDA70E4-C668-44DE-A633-C7BE81D8B411}" srcOrd="0" destOrd="0" presId="urn:microsoft.com/office/officeart/2005/8/layout/vList3"/>
    <dgm:cxn modelId="{00E01BEC-AF41-440C-B097-57A88F1434D2}" type="presOf" srcId="{96336123-BE5F-4621-9B97-6AA358D93411}" destId="{D0CF02A1-0639-4FDF-97B9-7EAA07757998}" srcOrd="0" destOrd="0" presId="urn:microsoft.com/office/officeart/2005/8/layout/vList3"/>
    <dgm:cxn modelId="{6B381EDE-CC64-4594-B258-A08CE1552B87}" type="presParOf" srcId="{46B000CD-D3EB-45EA-BFD1-E5D89F061D1D}" destId="{E113AB89-5E35-476B-B78A-9EF429A2CAA7}" srcOrd="0" destOrd="0" presId="urn:microsoft.com/office/officeart/2005/8/layout/vList3"/>
    <dgm:cxn modelId="{52137F28-7192-4BA9-8AC4-9391606F618C}" type="presParOf" srcId="{E113AB89-5E35-476B-B78A-9EF429A2CAA7}" destId="{48970B23-8516-403A-A952-F5CE128149B7}" srcOrd="0" destOrd="0" presId="urn:microsoft.com/office/officeart/2005/8/layout/vList3"/>
    <dgm:cxn modelId="{6E0B50DA-4EF2-4F2A-AA55-BBA54A657AD2}" type="presParOf" srcId="{E113AB89-5E35-476B-B78A-9EF429A2CAA7}" destId="{8DDA70E4-C668-44DE-A633-C7BE81D8B411}" srcOrd="1" destOrd="0" presId="urn:microsoft.com/office/officeart/2005/8/layout/vList3"/>
    <dgm:cxn modelId="{23B9AE16-4A5F-4E97-9266-0B9D5ECFA206}" type="presParOf" srcId="{46B000CD-D3EB-45EA-BFD1-E5D89F061D1D}" destId="{974B7E38-6492-4734-9F9C-84ED877717A9}" srcOrd="1" destOrd="0" presId="urn:microsoft.com/office/officeart/2005/8/layout/vList3"/>
    <dgm:cxn modelId="{B906F1BE-112E-4FCB-96D5-A3CDE4BB9147}" type="presParOf" srcId="{46B000CD-D3EB-45EA-BFD1-E5D89F061D1D}" destId="{01F6447D-19F5-4E6B-8521-89137DA63AFC}" srcOrd="2" destOrd="0" presId="urn:microsoft.com/office/officeart/2005/8/layout/vList3"/>
    <dgm:cxn modelId="{B4E56653-1641-426C-9630-793C7A5E7872}" type="presParOf" srcId="{01F6447D-19F5-4E6B-8521-89137DA63AFC}" destId="{D25AA59E-0011-4CE7-8EFF-1F5DCD65EC97}" srcOrd="0" destOrd="0" presId="urn:microsoft.com/office/officeart/2005/8/layout/vList3"/>
    <dgm:cxn modelId="{AB63B3A6-A3DA-42FF-BE26-F72B2502B8C7}" type="presParOf" srcId="{01F6447D-19F5-4E6B-8521-89137DA63AFC}" destId="{D0CF02A1-0639-4FDF-97B9-7EAA07757998}" srcOrd="1" destOrd="0" presId="urn:microsoft.com/office/officeart/2005/8/layout/vList3"/>
    <dgm:cxn modelId="{393A18CD-EF83-44D5-9C2C-636991C3B159}" type="presParOf" srcId="{46B000CD-D3EB-45EA-BFD1-E5D89F061D1D}" destId="{3CE96F0A-8A95-4FA1-BCBE-B5477FB1D00C}" srcOrd="3" destOrd="0" presId="urn:microsoft.com/office/officeart/2005/8/layout/vList3"/>
    <dgm:cxn modelId="{4ECF9689-E5C0-4434-9D4E-B2F4A114384D}" type="presParOf" srcId="{46B000CD-D3EB-45EA-BFD1-E5D89F061D1D}" destId="{90A535FC-C9C1-4E27-9404-A7CFC7244209}" srcOrd="4" destOrd="0" presId="urn:microsoft.com/office/officeart/2005/8/layout/vList3"/>
    <dgm:cxn modelId="{FA899F84-CA04-4F1D-B859-A0226A19C378}" type="presParOf" srcId="{90A535FC-C9C1-4E27-9404-A7CFC7244209}" destId="{FCDB5F8D-2B0D-4C04-BA36-A43946C3D609}" srcOrd="0" destOrd="0" presId="urn:microsoft.com/office/officeart/2005/8/layout/vList3"/>
    <dgm:cxn modelId="{8CD390EE-9BC3-4E56-8300-142CF8404CD2}" type="presParOf" srcId="{90A535FC-C9C1-4E27-9404-A7CFC7244209}" destId="{B1796B84-9916-41CC-9B80-BBA276C218D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024282-7BDE-4E01-892D-06A507ABFE7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9D46C4D-ABF7-4C33-A4AB-B8AFDCFE4998}">
      <dgm:prSet/>
      <dgm:spPr>
        <a:solidFill>
          <a:srgbClr val="5BBBD5"/>
        </a:solidFill>
      </dgm:spPr>
      <dgm:t>
        <a:bodyPr/>
        <a:lstStyle/>
        <a:p>
          <a:pPr rtl="0"/>
          <a:r>
            <a:rPr lang="en-US" b="0" i="0" dirty="0">
              <a:solidFill>
                <a:schemeClr val="tx1"/>
              </a:solidFill>
              <a:latin typeface="Open Sans" charset="0"/>
              <a:ea typeface="Open Sans" charset="0"/>
              <a:cs typeface="Open Sans" charset="0"/>
            </a:rPr>
            <a:t>Ask Situational questions</a:t>
          </a:r>
        </a:p>
      </dgm:t>
    </dgm:pt>
    <dgm:pt modelId="{F8B2B770-E273-4017-BDEF-F602B40F3C26}" type="parTrans" cxnId="{D3BAB286-5E0C-472D-BDAE-55683B894864}">
      <dgm:prSet/>
      <dgm:spPr/>
      <dgm:t>
        <a:bodyPr/>
        <a:lstStyle/>
        <a:p>
          <a:endParaRPr lang="en-US"/>
        </a:p>
      </dgm:t>
    </dgm:pt>
    <dgm:pt modelId="{7F723AA9-A10A-4CFB-B6B6-E3E60E89FB98}" type="sibTrans" cxnId="{D3BAB286-5E0C-472D-BDAE-55683B894864}">
      <dgm:prSet/>
      <dgm:spPr/>
      <dgm:t>
        <a:bodyPr/>
        <a:lstStyle/>
        <a:p>
          <a:endParaRPr lang="en-US"/>
        </a:p>
      </dgm:t>
    </dgm:pt>
    <dgm:pt modelId="{96336123-BE5F-4621-9B97-6AA358D93411}">
      <dgm:prSet/>
      <dgm:spPr>
        <a:solidFill>
          <a:srgbClr val="5BBBD5"/>
        </a:solidFill>
      </dgm:spPr>
      <dgm:t>
        <a:bodyPr/>
        <a:lstStyle/>
        <a:p>
          <a:pPr rtl="0"/>
          <a:r>
            <a:rPr lang="en-US" b="0" i="0" dirty="0">
              <a:solidFill>
                <a:schemeClr val="tx1"/>
              </a:solidFill>
              <a:latin typeface="Open Sans"/>
              <a:ea typeface="Open Sans" charset="0"/>
              <a:cs typeface="Open Sans" charset="0"/>
            </a:rPr>
            <a:t>Present with a hypothetical situation; ask how they would handle it.</a:t>
          </a:r>
        </a:p>
      </dgm:t>
    </dgm:pt>
    <dgm:pt modelId="{C1C005B9-B3CA-439D-BA32-705D937220E8}" type="parTrans" cxnId="{45B1891C-4052-44F0-A214-9864B714F41B}">
      <dgm:prSet/>
      <dgm:spPr/>
      <dgm:t>
        <a:bodyPr/>
        <a:lstStyle/>
        <a:p>
          <a:endParaRPr lang="en-US"/>
        </a:p>
      </dgm:t>
    </dgm:pt>
    <dgm:pt modelId="{CCB4BB5C-F41F-49FB-8B9E-4AE98E3206F9}" type="sibTrans" cxnId="{45B1891C-4052-44F0-A214-9864B714F41B}">
      <dgm:prSet/>
      <dgm:spPr/>
      <dgm:t>
        <a:bodyPr/>
        <a:lstStyle/>
        <a:p>
          <a:endParaRPr lang="en-US"/>
        </a:p>
      </dgm:t>
    </dgm:pt>
    <dgm:pt modelId="{BA722167-DB05-440E-BDEF-B3E766A580FA}">
      <dgm:prSet/>
      <dgm:spPr>
        <a:solidFill>
          <a:srgbClr val="5BBBD5"/>
        </a:solidFill>
      </dgm:spPr>
      <dgm:t>
        <a:bodyPr/>
        <a:lstStyle/>
        <a:p>
          <a:pPr rtl="0"/>
          <a:r>
            <a:rPr lang="en-US" dirty="0">
              <a:solidFill>
                <a:schemeClr val="tx1"/>
              </a:solidFill>
            </a:rPr>
            <a:t>(Situation, Behavior, Anticipated Outcome)</a:t>
          </a:r>
        </a:p>
      </dgm:t>
    </dgm:pt>
    <dgm:pt modelId="{3940D2EB-E123-4808-820D-ED84F9B44C4B}" type="parTrans" cxnId="{DB71768A-0AFF-4AC2-BAD2-C2C69094EAAF}">
      <dgm:prSet/>
      <dgm:spPr/>
      <dgm:t>
        <a:bodyPr/>
        <a:lstStyle/>
        <a:p>
          <a:endParaRPr lang="en-US"/>
        </a:p>
      </dgm:t>
    </dgm:pt>
    <dgm:pt modelId="{F4EB62B9-0A98-45B4-8FAA-52367C042C99}" type="sibTrans" cxnId="{DB71768A-0AFF-4AC2-BAD2-C2C69094EAAF}">
      <dgm:prSet/>
      <dgm:spPr/>
      <dgm:t>
        <a:bodyPr/>
        <a:lstStyle/>
        <a:p>
          <a:endParaRPr lang="en-US"/>
        </a:p>
      </dgm:t>
    </dgm:pt>
    <dgm:pt modelId="{46B000CD-D3EB-45EA-BFD1-E5D89F061D1D}" type="pres">
      <dgm:prSet presAssocID="{10024282-7BDE-4E01-892D-06A507ABFE7D}" presName="linearFlow" presStyleCnt="0">
        <dgm:presLayoutVars>
          <dgm:dir/>
          <dgm:resizeHandles val="exact"/>
        </dgm:presLayoutVars>
      </dgm:prSet>
      <dgm:spPr/>
    </dgm:pt>
    <dgm:pt modelId="{E113AB89-5E35-476B-B78A-9EF429A2CAA7}" type="pres">
      <dgm:prSet presAssocID="{69D46C4D-ABF7-4C33-A4AB-B8AFDCFE4998}" presName="composite" presStyleCnt="0"/>
      <dgm:spPr/>
    </dgm:pt>
    <dgm:pt modelId="{48970B23-8516-403A-A952-F5CE128149B7}" type="pres">
      <dgm:prSet presAssocID="{69D46C4D-ABF7-4C33-A4AB-B8AFDCFE4998}" presName="imgShp" presStyleLbl="fgImgPlace1" presStyleIdx="0" presStyleCnt="3" custLinFactNeighborX="-63422" custLinFactNeighborY="1220"/>
      <dgm:spPr>
        <a:solidFill>
          <a:srgbClr val="D0EBF2"/>
        </a:solidFill>
      </dgm:spPr>
    </dgm:pt>
    <dgm:pt modelId="{8DDA70E4-C668-44DE-A633-C7BE81D8B411}" type="pres">
      <dgm:prSet presAssocID="{69D46C4D-ABF7-4C33-A4AB-B8AFDCFE4998}" presName="txShp" presStyleLbl="node1" presStyleIdx="0" presStyleCnt="3" custScaleX="117686" custLinFactNeighborX="1476" custLinFactNeighborY="4880">
        <dgm:presLayoutVars>
          <dgm:bulletEnabled val="1"/>
        </dgm:presLayoutVars>
      </dgm:prSet>
      <dgm:spPr/>
    </dgm:pt>
    <dgm:pt modelId="{974B7E38-6492-4734-9F9C-84ED877717A9}" type="pres">
      <dgm:prSet presAssocID="{7F723AA9-A10A-4CFB-B6B6-E3E60E89FB98}" presName="spacing" presStyleCnt="0"/>
      <dgm:spPr/>
    </dgm:pt>
    <dgm:pt modelId="{01F6447D-19F5-4E6B-8521-89137DA63AFC}" type="pres">
      <dgm:prSet presAssocID="{96336123-BE5F-4621-9B97-6AA358D93411}" presName="composite" presStyleCnt="0"/>
      <dgm:spPr/>
    </dgm:pt>
    <dgm:pt modelId="{D25AA59E-0011-4CE7-8EFF-1F5DCD65EC97}" type="pres">
      <dgm:prSet presAssocID="{96336123-BE5F-4621-9B97-6AA358D93411}" presName="imgShp" presStyleLbl="fgImgPlace1" presStyleIdx="1" presStyleCnt="3" custLinFactNeighborX="-67082" custLinFactNeighborY="0"/>
      <dgm:spPr>
        <a:solidFill>
          <a:srgbClr val="D0EBF2"/>
        </a:solidFill>
      </dgm:spPr>
    </dgm:pt>
    <dgm:pt modelId="{D0CF02A1-0639-4FDF-97B9-7EAA07757998}" type="pres">
      <dgm:prSet presAssocID="{96336123-BE5F-4621-9B97-6AA358D93411}" presName="txShp" presStyleLbl="node1" presStyleIdx="1" presStyleCnt="3" custScaleX="117686" custLinFactNeighborX="1898" custLinFactNeighborY="1220">
        <dgm:presLayoutVars>
          <dgm:bulletEnabled val="1"/>
        </dgm:presLayoutVars>
      </dgm:prSet>
      <dgm:spPr/>
    </dgm:pt>
    <dgm:pt modelId="{3CE96F0A-8A95-4FA1-BCBE-B5477FB1D00C}" type="pres">
      <dgm:prSet presAssocID="{CCB4BB5C-F41F-49FB-8B9E-4AE98E3206F9}" presName="spacing" presStyleCnt="0"/>
      <dgm:spPr/>
    </dgm:pt>
    <dgm:pt modelId="{90A535FC-C9C1-4E27-9404-A7CFC7244209}" type="pres">
      <dgm:prSet presAssocID="{BA722167-DB05-440E-BDEF-B3E766A580FA}" presName="composite" presStyleCnt="0"/>
      <dgm:spPr/>
    </dgm:pt>
    <dgm:pt modelId="{FCDB5F8D-2B0D-4C04-BA36-A43946C3D609}" type="pres">
      <dgm:prSet presAssocID="{BA722167-DB05-440E-BDEF-B3E766A580FA}" presName="imgShp" presStyleLbl="fgImgPlace1" presStyleIdx="2" presStyleCnt="3" custLinFactNeighborX="-64302" custLinFactNeighborY="879"/>
      <dgm:spPr>
        <a:solidFill>
          <a:srgbClr val="D0EBF2"/>
        </a:solidFill>
      </dgm:spPr>
    </dgm:pt>
    <dgm:pt modelId="{B1796B84-9916-41CC-9B80-BBA276C218DF}" type="pres">
      <dgm:prSet presAssocID="{BA722167-DB05-440E-BDEF-B3E766A580FA}" presName="txShp" presStyleLbl="node1" presStyleIdx="2" presStyleCnt="3" custScaleX="117686" custLinFactNeighborX="1476" custLinFactNeighborY="1220">
        <dgm:presLayoutVars>
          <dgm:bulletEnabled val="1"/>
        </dgm:presLayoutVars>
      </dgm:prSet>
      <dgm:spPr/>
    </dgm:pt>
  </dgm:ptLst>
  <dgm:cxnLst>
    <dgm:cxn modelId="{E3C31202-C12D-4EC3-8F96-6748691C7445}" type="presOf" srcId="{10024282-7BDE-4E01-892D-06A507ABFE7D}" destId="{46B000CD-D3EB-45EA-BFD1-E5D89F061D1D}" srcOrd="0" destOrd="0" presId="urn:microsoft.com/office/officeart/2005/8/layout/vList3"/>
    <dgm:cxn modelId="{45B1891C-4052-44F0-A214-9864B714F41B}" srcId="{10024282-7BDE-4E01-892D-06A507ABFE7D}" destId="{96336123-BE5F-4621-9B97-6AA358D93411}" srcOrd="1" destOrd="0" parTransId="{C1C005B9-B3CA-439D-BA32-705D937220E8}" sibTransId="{CCB4BB5C-F41F-49FB-8B9E-4AE98E3206F9}"/>
    <dgm:cxn modelId="{C45B9648-42C8-4C45-A4BE-B6D6A84DCBFD}" type="presOf" srcId="{BA722167-DB05-440E-BDEF-B3E766A580FA}" destId="{B1796B84-9916-41CC-9B80-BBA276C218DF}" srcOrd="0" destOrd="0" presId="urn:microsoft.com/office/officeart/2005/8/layout/vList3"/>
    <dgm:cxn modelId="{D3BAB286-5E0C-472D-BDAE-55683B894864}" srcId="{10024282-7BDE-4E01-892D-06A507ABFE7D}" destId="{69D46C4D-ABF7-4C33-A4AB-B8AFDCFE4998}" srcOrd="0" destOrd="0" parTransId="{F8B2B770-E273-4017-BDEF-F602B40F3C26}" sibTransId="{7F723AA9-A10A-4CFB-B6B6-E3E60E89FB98}"/>
    <dgm:cxn modelId="{DB71768A-0AFF-4AC2-BAD2-C2C69094EAAF}" srcId="{10024282-7BDE-4E01-892D-06A507ABFE7D}" destId="{BA722167-DB05-440E-BDEF-B3E766A580FA}" srcOrd="2" destOrd="0" parTransId="{3940D2EB-E123-4808-820D-ED84F9B44C4B}" sibTransId="{F4EB62B9-0A98-45B4-8FAA-52367C042C99}"/>
    <dgm:cxn modelId="{C63E77DA-39B2-4764-A7C1-4E5A70DB96B2}" type="presOf" srcId="{69D46C4D-ABF7-4C33-A4AB-B8AFDCFE4998}" destId="{8DDA70E4-C668-44DE-A633-C7BE81D8B411}" srcOrd="0" destOrd="0" presId="urn:microsoft.com/office/officeart/2005/8/layout/vList3"/>
    <dgm:cxn modelId="{00E01BEC-AF41-440C-B097-57A88F1434D2}" type="presOf" srcId="{96336123-BE5F-4621-9B97-6AA358D93411}" destId="{D0CF02A1-0639-4FDF-97B9-7EAA07757998}" srcOrd="0" destOrd="0" presId="urn:microsoft.com/office/officeart/2005/8/layout/vList3"/>
    <dgm:cxn modelId="{6B381EDE-CC64-4594-B258-A08CE1552B87}" type="presParOf" srcId="{46B000CD-D3EB-45EA-BFD1-E5D89F061D1D}" destId="{E113AB89-5E35-476B-B78A-9EF429A2CAA7}" srcOrd="0" destOrd="0" presId="urn:microsoft.com/office/officeart/2005/8/layout/vList3"/>
    <dgm:cxn modelId="{52137F28-7192-4BA9-8AC4-9391606F618C}" type="presParOf" srcId="{E113AB89-5E35-476B-B78A-9EF429A2CAA7}" destId="{48970B23-8516-403A-A952-F5CE128149B7}" srcOrd="0" destOrd="0" presId="urn:microsoft.com/office/officeart/2005/8/layout/vList3"/>
    <dgm:cxn modelId="{6E0B50DA-4EF2-4F2A-AA55-BBA54A657AD2}" type="presParOf" srcId="{E113AB89-5E35-476B-B78A-9EF429A2CAA7}" destId="{8DDA70E4-C668-44DE-A633-C7BE81D8B411}" srcOrd="1" destOrd="0" presId="urn:microsoft.com/office/officeart/2005/8/layout/vList3"/>
    <dgm:cxn modelId="{23B9AE16-4A5F-4E97-9266-0B9D5ECFA206}" type="presParOf" srcId="{46B000CD-D3EB-45EA-BFD1-E5D89F061D1D}" destId="{974B7E38-6492-4734-9F9C-84ED877717A9}" srcOrd="1" destOrd="0" presId="urn:microsoft.com/office/officeart/2005/8/layout/vList3"/>
    <dgm:cxn modelId="{B906F1BE-112E-4FCB-96D5-A3CDE4BB9147}" type="presParOf" srcId="{46B000CD-D3EB-45EA-BFD1-E5D89F061D1D}" destId="{01F6447D-19F5-4E6B-8521-89137DA63AFC}" srcOrd="2" destOrd="0" presId="urn:microsoft.com/office/officeart/2005/8/layout/vList3"/>
    <dgm:cxn modelId="{B4E56653-1641-426C-9630-793C7A5E7872}" type="presParOf" srcId="{01F6447D-19F5-4E6B-8521-89137DA63AFC}" destId="{D25AA59E-0011-4CE7-8EFF-1F5DCD65EC97}" srcOrd="0" destOrd="0" presId="urn:microsoft.com/office/officeart/2005/8/layout/vList3"/>
    <dgm:cxn modelId="{AB63B3A6-A3DA-42FF-BE26-F72B2502B8C7}" type="presParOf" srcId="{01F6447D-19F5-4E6B-8521-89137DA63AFC}" destId="{D0CF02A1-0639-4FDF-97B9-7EAA07757998}" srcOrd="1" destOrd="0" presId="urn:microsoft.com/office/officeart/2005/8/layout/vList3"/>
    <dgm:cxn modelId="{393A18CD-EF83-44D5-9C2C-636991C3B159}" type="presParOf" srcId="{46B000CD-D3EB-45EA-BFD1-E5D89F061D1D}" destId="{3CE96F0A-8A95-4FA1-BCBE-B5477FB1D00C}" srcOrd="3" destOrd="0" presId="urn:microsoft.com/office/officeart/2005/8/layout/vList3"/>
    <dgm:cxn modelId="{4ECF9689-E5C0-4434-9D4E-B2F4A114384D}" type="presParOf" srcId="{46B000CD-D3EB-45EA-BFD1-E5D89F061D1D}" destId="{90A535FC-C9C1-4E27-9404-A7CFC7244209}" srcOrd="4" destOrd="0" presId="urn:microsoft.com/office/officeart/2005/8/layout/vList3"/>
    <dgm:cxn modelId="{FA899F84-CA04-4F1D-B859-A0226A19C378}" type="presParOf" srcId="{90A535FC-C9C1-4E27-9404-A7CFC7244209}" destId="{FCDB5F8D-2B0D-4C04-BA36-A43946C3D609}" srcOrd="0" destOrd="0" presId="urn:microsoft.com/office/officeart/2005/8/layout/vList3"/>
    <dgm:cxn modelId="{8CD390EE-9BC3-4E56-8300-142CF8404CD2}" type="presParOf" srcId="{90A535FC-C9C1-4E27-9404-A7CFC7244209}" destId="{B1796B84-9916-41CC-9B80-BBA276C218D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FA8F46D-6CF2-4919-8B07-9C39C50407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F5E63C4-584C-49D7-984C-FE6A278CD5FB}">
      <dgm:prSet/>
      <dgm:spPr>
        <a:solidFill>
          <a:srgbClr val="5BBBD5"/>
        </a:solidFill>
      </dgm:spPr>
      <dgm:t>
        <a:bodyPr/>
        <a:lstStyle/>
        <a:p>
          <a:pPr rtl="0"/>
          <a:r>
            <a:rPr lang="en-US" b="0" i="0" dirty="0">
              <a:solidFill>
                <a:schemeClr val="tx1"/>
              </a:solidFill>
              <a:latin typeface="Open Sans" charset="0"/>
              <a:ea typeface="Open Sans" charset="0"/>
              <a:cs typeface="Open Sans" charset="0"/>
            </a:rPr>
            <a:t>Complete List of Behavioral Interview Questions</a:t>
          </a:r>
        </a:p>
      </dgm:t>
    </dgm:pt>
    <dgm:pt modelId="{C9F2EE78-3CDD-4973-949A-0DA4DAD65588}" type="parTrans" cxnId="{FC3E3257-F3BC-4374-8554-8EB6D945F9D7}">
      <dgm:prSet/>
      <dgm:spPr/>
      <dgm:t>
        <a:bodyPr/>
        <a:lstStyle/>
        <a:p>
          <a:endParaRPr lang="en-US"/>
        </a:p>
      </dgm:t>
    </dgm:pt>
    <dgm:pt modelId="{50B5BD9B-028A-4ECA-B5C2-093A77AF8CB6}" type="sibTrans" cxnId="{FC3E3257-F3BC-4374-8554-8EB6D945F9D7}">
      <dgm:prSet/>
      <dgm:spPr/>
      <dgm:t>
        <a:bodyPr/>
        <a:lstStyle/>
        <a:p>
          <a:endParaRPr lang="en-US"/>
        </a:p>
      </dgm:t>
    </dgm:pt>
    <dgm:pt modelId="{45F91DEA-50B0-4C9B-A8F5-218E4B45C928}">
      <dgm:prSet custT="1"/>
      <dgm:spPr/>
      <dgm:t>
        <a:bodyPr/>
        <a:lstStyle/>
        <a:p>
          <a:pPr rtl="0"/>
          <a:r>
            <a:rPr lang="en-US" sz="2400" b="0" i="0" dirty="0">
              <a:latin typeface="Open Sans" charset="0"/>
              <a:ea typeface="Open Sans" charset="0"/>
              <a:cs typeface="Open Sans" charset="0"/>
            </a:rPr>
            <a:t>Three to six examples in each of the Core Competencies</a:t>
          </a:r>
        </a:p>
      </dgm:t>
    </dgm:pt>
    <dgm:pt modelId="{981DBA3A-BC53-49DE-B5E3-3C45C59560D2}" type="parTrans" cxnId="{24FFF471-700C-44CD-A482-D512820F3293}">
      <dgm:prSet/>
      <dgm:spPr/>
      <dgm:t>
        <a:bodyPr/>
        <a:lstStyle/>
        <a:p>
          <a:endParaRPr lang="en-US"/>
        </a:p>
      </dgm:t>
    </dgm:pt>
    <dgm:pt modelId="{5B1EA074-002C-4681-BDEB-8D44D21EDBB7}" type="sibTrans" cxnId="{24FFF471-700C-44CD-A482-D512820F3293}">
      <dgm:prSet/>
      <dgm:spPr/>
      <dgm:t>
        <a:bodyPr/>
        <a:lstStyle/>
        <a:p>
          <a:endParaRPr lang="en-US"/>
        </a:p>
      </dgm:t>
    </dgm:pt>
    <dgm:pt modelId="{481E4B02-4AC1-4EF5-B024-3D2C94D8C2FA}">
      <dgm:prSet custT="1"/>
      <dgm:spPr/>
      <dgm:t>
        <a:bodyPr/>
        <a:lstStyle/>
        <a:p>
          <a:pPr rtl="0"/>
          <a:r>
            <a:rPr lang="en-US" sz="2400" b="0" i="0" dirty="0">
              <a:latin typeface="Open Sans" charset="0"/>
              <a:ea typeface="Open Sans" charset="0"/>
              <a:cs typeface="Open Sans" charset="0"/>
            </a:rPr>
            <a:t>You may use these questions, or they may spark and idea for a question that better matches the organization</a:t>
          </a:r>
        </a:p>
      </dgm:t>
    </dgm:pt>
    <dgm:pt modelId="{FBEA5B70-5D10-4DC7-B31A-9ECBE518C5CA}" type="parTrans" cxnId="{71B6F2B7-C420-49CC-BE61-514BA66FF16C}">
      <dgm:prSet/>
      <dgm:spPr/>
      <dgm:t>
        <a:bodyPr/>
        <a:lstStyle/>
        <a:p>
          <a:endParaRPr lang="en-US"/>
        </a:p>
      </dgm:t>
    </dgm:pt>
    <dgm:pt modelId="{CB0531C1-0477-46E1-B28F-3240E1AA04B0}" type="sibTrans" cxnId="{71B6F2B7-C420-49CC-BE61-514BA66FF16C}">
      <dgm:prSet/>
      <dgm:spPr/>
      <dgm:t>
        <a:bodyPr/>
        <a:lstStyle/>
        <a:p>
          <a:endParaRPr lang="en-US"/>
        </a:p>
      </dgm:t>
    </dgm:pt>
    <dgm:pt modelId="{D82F8D92-E6D9-4E86-A1DA-F2A4CCA42C71}" type="pres">
      <dgm:prSet presAssocID="{3FA8F46D-6CF2-4919-8B07-9C39C5040775}" presName="linear" presStyleCnt="0">
        <dgm:presLayoutVars>
          <dgm:animLvl val="lvl"/>
          <dgm:resizeHandles val="exact"/>
        </dgm:presLayoutVars>
      </dgm:prSet>
      <dgm:spPr/>
    </dgm:pt>
    <dgm:pt modelId="{8562FD19-D79D-4B75-B5EF-55A9EF1D8D14}" type="pres">
      <dgm:prSet presAssocID="{6F5E63C4-584C-49D7-984C-FE6A278CD5FB}" presName="parentText" presStyleLbl="node1" presStyleIdx="0" presStyleCnt="1">
        <dgm:presLayoutVars>
          <dgm:chMax val="0"/>
          <dgm:bulletEnabled val="1"/>
        </dgm:presLayoutVars>
      </dgm:prSet>
      <dgm:spPr/>
    </dgm:pt>
    <dgm:pt modelId="{EB7498FB-24FC-4A73-A0F8-B5CE98FEFFA3}" type="pres">
      <dgm:prSet presAssocID="{6F5E63C4-584C-49D7-984C-FE6A278CD5FB}" presName="childText" presStyleLbl="revTx" presStyleIdx="0" presStyleCnt="1">
        <dgm:presLayoutVars>
          <dgm:bulletEnabled val="1"/>
        </dgm:presLayoutVars>
      </dgm:prSet>
      <dgm:spPr/>
    </dgm:pt>
  </dgm:ptLst>
  <dgm:cxnLst>
    <dgm:cxn modelId="{0838BD00-2186-4783-A3A0-D4A6CF9114C8}" type="presOf" srcId="{3FA8F46D-6CF2-4919-8B07-9C39C5040775}" destId="{D82F8D92-E6D9-4E86-A1DA-F2A4CCA42C71}" srcOrd="0" destOrd="0" presId="urn:microsoft.com/office/officeart/2005/8/layout/vList2"/>
    <dgm:cxn modelId="{94A8C947-C57F-4409-B734-476747F3B46B}" type="presOf" srcId="{6F5E63C4-584C-49D7-984C-FE6A278CD5FB}" destId="{8562FD19-D79D-4B75-B5EF-55A9EF1D8D14}" srcOrd="0" destOrd="0" presId="urn:microsoft.com/office/officeart/2005/8/layout/vList2"/>
    <dgm:cxn modelId="{24FFF471-700C-44CD-A482-D512820F3293}" srcId="{6F5E63C4-584C-49D7-984C-FE6A278CD5FB}" destId="{45F91DEA-50B0-4C9B-A8F5-218E4B45C928}" srcOrd="0" destOrd="0" parTransId="{981DBA3A-BC53-49DE-B5E3-3C45C59560D2}" sibTransId="{5B1EA074-002C-4681-BDEB-8D44D21EDBB7}"/>
    <dgm:cxn modelId="{FC3E3257-F3BC-4374-8554-8EB6D945F9D7}" srcId="{3FA8F46D-6CF2-4919-8B07-9C39C5040775}" destId="{6F5E63C4-584C-49D7-984C-FE6A278CD5FB}" srcOrd="0" destOrd="0" parTransId="{C9F2EE78-3CDD-4973-949A-0DA4DAD65588}" sibTransId="{50B5BD9B-028A-4ECA-B5C2-093A77AF8CB6}"/>
    <dgm:cxn modelId="{2D1AE681-57E1-4002-860F-49F5C5359505}" type="presOf" srcId="{481E4B02-4AC1-4EF5-B024-3D2C94D8C2FA}" destId="{EB7498FB-24FC-4A73-A0F8-B5CE98FEFFA3}" srcOrd="0" destOrd="1" presId="urn:microsoft.com/office/officeart/2005/8/layout/vList2"/>
    <dgm:cxn modelId="{4CE96C94-605B-4340-A974-5742E8C46F22}" type="presOf" srcId="{45F91DEA-50B0-4C9B-A8F5-218E4B45C928}" destId="{EB7498FB-24FC-4A73-A0F8-B5CE98FEFFA3}" srcOrd="0" destOrd="0" presId="urn:microsoft.com/office/officeart/2005/8/layout/vList2"/>
    <dgm:cxn modelId="{71B6F2B7-C420-49CC-BE61-514BA66FF16C}" srcId="{6F5E63C4-584C-49D7-984C-FE6A278CD5FB}" destId="{481E4B02-4AC1-4EF5-B024-3D2C94D8C2FA}" srcOrd="1" destOrd="0" parTransId="{FBEA5B70-5D10-4DC7-B31A-9ECBE518C5CA}" sibTransId="{CB0531C1-0477-46E1-B28F-3240E1AA04B0}"/>
    <dgm:cxn modelId="{99C7CAAA-9EAA-477E-8E78-ADB5F4855AAC}" type="presParOf" srcId="{D82F8D92-E6D9-4E86-A1DA-F2A4CCA42C71}" destId="{8562FD19-D79D-4B75-B5EF-55A9EF1D8D14}" srcOrd="0" destOrd="0" presId="urn:microsoft.com/office/officeart/2005/8/layout/vList2"/>
    <dgm:cxn modelId="{D8F84298-31D3-4ED0-A645-A64A6CD56644}" type="presParOf" srcId="{D82F8D92-E6D9-4E86-A1DA-F2A4CCA42C71}" destId="{EB7498FB-24FC-4A73-A0F8-B5CE98FEFFA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17E6113-DAC5-41CE-9B9C-992B7C62AC8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E0460B4F-7BB9-4A75-B920-2EDA0079C75D}">
      <dgm:prSet/>
      <dgm:spPr/>
      <dgm:t>
        <a:bodyPr/>
        <a:lstStyle/>
        <a:p>
          <a:pPr rtl="0"/>
          <a:r>
            <a:rPr lang="en-US" b="0" i="0" dirty="0">
              <a:latin typeface="Open Sans" charset="0"/>
              <a:ea typeface="Open Sans" charset="0"/>
              <a:cs typeface="Open Sans" charset="0"/>
            </a:rPr>
            <a:t>Sample Question:</a:t>
          </a:r>
        </a:p>
      </dgm:t>
    </dgm:pt>
    <dgm:pt modelId="{C621B934-EEBC-430F-8A6C-DF73CE1A008F}" type="parTrans" cxnId="{5560DE3C-836A-404F-B7B1-3F9B6AD68FE2}">
      <dgm:prSet/>
      <dgm:spPr/>
      <dgm:t>
        <a:bodyPr/>
        <a:lstStyle/>
        <a:p>
          <a:endParaRPr lang="en-US"/>
        </a:p>
      </dgm:t>
    </dgm:pt>
    <dgm:pt modelId="{4DA85A0B-EB19-493C-894F-C6FB7471CEDF}" type="sibTrans" cxnId="{5560DE3C-836A-404F-B7B1-3F9B6AD68FE2}">
      <dgm:prSet/>
      <dgm:spPr/>
      <dgm:t>
        <a:bodyPr/>
        <a:lstStyle/>
        <a:p>
          <a:endParaRPr lang="en-US"/>
        </a:p>
      </dgm:t>
    </dgm:pt>
    <dgm:pt modelId="{60F53846-7E7A-4BE8-AF7F-F79C9C124389}">
      <dgm:prSet/>
      <dgm:spPr/>
      <dgm:t>
        <a:bodyPr/>
        <a:lstStyle/>
        <a:p>
          <a:pPr rtl="0"/>
          <a:r>
            <a:rPr lang="en-US" b="0" i="0" dirty="0">
              <a:latin typeface="Open Sans" charset="0"/>
              <a:ea typeface="Open Sans" charset="0"/>
              <a:cs typeface="Open Sans" charset="0"/>
            </a:rPr>
            <a:t>Competency area 4: COMMUNITY &amp; SERVICE NETWORKING</a:t>
          </a:r>
        </a:p>
      </dgm:t>
    </dgm:pt>
    <dgm:pt modelId="{5C6C2B94-3914-4E68-9DA9-3A2B8D918330}" type="parTrans" cxnId="{C91696A4-61E3-4DBA-8266-C93BAA6DBF42}">
      <dgm:prSet/>
      <dgm:spPr/>
      <dgm:t>
        <a:bodyPr/>
        <a:lstStyle/>
        <a:p>
          <a:endParaRPr lang="en-US"/>
        </a:p>
      </dgm:t>
    </dgm:pt>
    <dgm:pt modelId="{0B43C60F-EC9B-4830-A09A-F5734617A93F}" type="sibTrans" cxnId="{C91696A4-61E3-4DBA-8266-C93BAA6DBF42}">
      <dgm:prSet/>
      <dgm:spPr/>
      <dgm:t>
        <a:bodyPr/>
        <a:lstStyle/>
        <a:p>
          <a:endParaRPr lang="en-US"/>
        </a:p>
      </dgm:t>
    </dgm:pt>
    <dgm:pt modelId="{37DBD2B9-C9D2-4B6C-8656-513E9303B414}">
      <dgm:prSet/>
      <dgm:spPr/>
      <dgm:t>
        <a:bodyPr/>
        <a:lstStyle/>
        <a:p>
          <a:pPr rtl="0"/>
          <a:r>
            <a:rPr lang="en-US" b="0" i="0" dirty="0">
              <a:latin typeface="Open Sans" charset="0"/>
              <a:ea typeface="Open Sans" charset="0"/>
              <a:cs typeface="Open Sans" charset="0"/>
            </a:rPr>
            <a:t>Please describe some community resources you have had contact with in your own neighborhood. How might those resources be used by a person with a disability?</a:t>
          </a:r>
        </a:p>
      </dgm:t>
    </dgm:pt>
    <dgm:pt modelId="{0250DC4B-FE45-4B35-982C-25CFBD90F981}" type="parTrans" cxnId="{926FD6FC-68E5-48C3-9E1A-61E8C1271858}">
      <dgm:prSet/>
      <dgm:spPr/>
      <dgm:t>
        <a:bodyPr/>
        <a:lstStyle/>
        <a:p>
          <a:endParaRPr lang="en-US"/>
        </a:p>
      </dgm:t>
    </dgm:pt>
    <dgm:pt modelId="{0E55C4CF-B61B-4C41-91B0-F0A583D7A512}" type="sibTrans" cxnId="{926FD6FC-68E5-48C3-9E1A-61E8C1271858}">
      <dgm:prSet/>
      <dgm:spPr/>
      <dgm:t>
        <a:bodyPr/>
        <a:lstStyle/>
        <a:p>
          <a:endParaRPr lang="en-US"/>
        </a:p>
      </dgm:t>
    </dgm:pt>
    <dgm:pt modelId="{D94461E6-B488-486C-988F-1F625B4D7DAC}" type="pres">
      <dgm:prSet presAssocID="{117E6113-DAC5-41CE-9B9C-992B7C62AC84}" presName="Name0" presStyleCnt="0">
        <dgm:presLayoutVars>
          <dgm:chMax val="7"/>
          <dgm:dir/>
          <dgm:animLvl val="lvl"/>
          <dgm:resizeHandles val="exact"/>
        </dgm:presLayoutVars>
      </dgm:prSet>
      <dgm:spPr/>
    </dgm:pt>
    <dgm:pt modelId="{4B7743C5-1FF7-4297-8A04-7AC8BB6DD347}" type="pres">
      <dgm:prSet presAssocID="{E0460B4F-7BB9-4A75-B920-2EDA0079C75D}" presName="circle1" presStyleLbl="node1" presStyleIdx="0" presStyleCnt="3"/>
      <dgm:spPr>
        <a:solidFill>
          <a:srgbClr val="5BBBD5"/>
        </a:solidFill>
      </dgm:spPr>
    </dgm:pt>
    <dgm:pt modelId="{E9D3C6FD-0C2D-4FFB-AE7C-08B637B68BD2}" type="pres">
      <dgm:prSet presAssocID="{E0460B4F-7BB9-4A75-B920-2EDA0079C75D}" presName="space" presStyleCnt="0"/>
      <dgm:spPr/>
    </dgm:pt>
    <dgm:pt modelId="{597DDA02-F690-41AD-8FA2-BDDD7937057A}" type="pres">
      <dgm:prSet presAssocID="{E0460B4F-7BB9-4A75-B920-2EDA0079C75D}" presName="rect1" presStyleLbl="alignAcc1" presStyleIdx="0" presStyleCnt="3"/>
      <dgm:spPr/>
    </dgm:pt>
    <dgm:pt modelId="{DCA69AD7-32A6-4931-B4ED-2BD0BDE1842A}" type="pres">
      <dgm:prSet presAssocID="{60F53846-7E7A-4BE8-AF7F-F79C9C124389}" presName="vertSpace2" presStyleLbl="node1" presStyleIdx="0" presStyleCnt="3"/>
      <dgm:spPr/>
    </dgm:pt>
    <dgm:pt modelId="{0FD6F015-1658-4F54-A78C-58E1C986BC4A}" type="pres">
      <dgm:prSet presAssocID="{60F53846-7E7A-4BE8-AF7F-F79C9C124389}" presName="circle2" presStyleLbl="node1" presStyleIdx="1" presStyleCnt="3"/>
      <dgm:spPr>
        <a:solidFill>
          <a:schemeClr val="tx1"/>
        </a:solidFill>
      </dgm:spPr>
    </dgm:pt>
    <dgm:pt modelId="{D6C11F46-8720-4581-9923-59A17D6C4A58}" type="pres">
      <dgm:prSet presAssocID="{60F53846-7E7A-4BE8-AF7F-F79C9C124389}" presName="rect2" presStyleLbl="alignAcc1" presStyleIdx="1" presStyleCnt="3"/>
      <dgm:spPr/>
    </dgm:pt>
    <dgm:pt modelId="{8E0130C0-1C8A-4A78-8242-C87C8F2E2B06}" type="pres">
      <dgm:prSet presAssocID="{37DBD2B9-C9D2-4B6C-8656-513E9303B414}" presName="vertSpace3" presStyleLbl="node1" presStyleIdx="1" presStyleCnt="3"/>
      <dgm:spPr/>
    </dgm:pt>
    <dgm:pt modelId="{719741FE-2F13-43E9-AEF1-20D4F7E4AF83}" type="pres">
      <dgm:prSet presAssocID="{37DBD2B9-C9D2-4B6C-8656-513E9303B414}" presName="circle3" presStyleLbl="node1" presStyleIdx="2" presStyleCnt="3"/>
      <dgm:spPr>
        <a:solidFill>
          <a:srgbClr val="D0EBF2"/>
        </a:solidFill>
      </dgm:spPr>
    </dgm:pt>
    <dgm:pt modelId="{F9B1A7B7-E8E2-4B32-8447-F95064FB4539}" type="pres">
      <dgm:prSet presAssocID="{37DBD2B9-C9D2-4B6C-8656-513E9303B414}" presName="rect3" presStyleLbl="alignAcc1" presStyleIdx="2" presStyleCnt="3"/>
      <dgm:spPr/>
    </dgm:pt>
    <dgm:pt modelId="{A3765AF2-B986-47A6-A6AC-FF1A3F75A426}" type="pres">
      <dgm:prSet presAssocID="{E0460B4F-7BB9-4A75-B920-2EDA0079C75D}" presName="rect1ParTxNoCh" presStyleLbl="alignAcc1" presStyleIdx="2" presStyleCnt="3">
        <dgm:presLayoutVars>
          <dgm:chMax val="1"/>
          <dgm:bulletEnabled val="1"/>
        </dgm:presLayoutVars>
      </dgm:prSet>
      <dgm:spPr/>
    </dgm:pt>
    <dgm:pt modelId="{4C449D56-3A94-4279-B754-2C45EDFB4F23}" type="pres">
      <dgm:prSet presAssocID="{60F53846-7E7A-4BE8-AF7F-F79C9C124389}" presName="rect2ParTxNoCh" presStyleLbl="alignAcc1" presStyleIdx="2" presStyleCnt="3">
        <dgm:presLayoutVars>
          <dgm:chMax val="1"/>
          <dgm:bulletEnabled val="1"/>
        </dgm:presLayoutVars>
      </dgm:prSet>
      <dgm:spPr/>
    </dgm:pt>
    <dgm:pt modelId="{0FAD520C-1665-4C9C-BDF4-C378AFD53823}" type="pres">
      <dgm:prSet presAssocID="{37DBD2B9-C9D2-4B6C-8656-513E9303B414}" presName="rect3ParTxNoCh" presStyleLbl="alignAcc1" presStyleIdx="2" presStyleCnt="3">
        <dgm:presLayoutVars>
          <dgm:chMax val="1"/>
          <dgm:bulletEnabled val="1"/>
        </dgm:presLayoutVars>
      </dgm:prSet>
      <dgm:spPr/>
    </dgm:pt>
  </dgm:ptLst>
  <dgm:cxnLst>
    <dgm:cxn modelId="{9647A036-8FA1-43A9-B44C-CDEB719893DB}" type="presOf" srcId="{E0460B4F-7BB9-4A75-B920-2EDA0079C75D}" destId="{A3765AF2-B986-47A6-A6AC-FF1A3F75A426}" srcOrd="1" destOrd="0" presId="urn:microsoft.com/office/officeart/2005/8/layout/target3"/>
    <dgm:cxn modelId="{5560DE3C-836A-404F-B7B1-3F9B6AD68FE2}" srcId="{117E6113-DAC5-41CE-9B9C-992B7C62AC84}" destId="{E0460B4F-7BB9-4A75-B920-2EDA0079C75D}" srcOrd="0" destOrd="0" parTransId="{C621B934-EEBC-430F-8A6C-DF73CE1A008F}" sibTransId="{4DA85A0B-EB19-493C-894F-C6FB7471CEDF}"/>
    <dgm:cxn modelId="{FBE03D3F-6FED-4316-9421-91454C596D8A}" type="presOf" srcId="{37DBD2B9-C9D2-4B6C-8656-513E9303B414}" destId="{F9B1A7B7-E8E2-4B32-8447-F95064FB4539}" srcOrd="0" destOrd="0" presId="urn:microsoft.com/office/officeart/2005/8/layout/target3"/>
    <dgm:cxn modelId="{EFF16C40-5F75-4E65-8F1C-005EBFC70EFA}" type="presOf" srcId="{117E6113-DAC5-41CE-9B9C-992B7C62AC84}" destId="{D94461E6-B488-486C-988F-1F625B4D7DAC}" srcOrd="0" destOrd="0" presId="urn:microsoft.com/office/officeart/2005/8/layout/target3"/>
    <dgm:cxn modelId="{7AF0889C-7469-4443-8805-FBBCF7935993}" type="presOf" srcId="{60F53846-7E7A-4BE8-AF7F-F79C9C124389}" destId="{4C449D56-3A94-4279-B754-2C45EDFB4F23}" srcOrd="1" destOrd="0" presId="urn:microsoft.com/office/officeart/2005/8/layout/target3"/>
    <dgm:cxn modelId="{C91696A4-61E3-4DBA-8266-C93BAA6DBF42}" srcId="{117E6113-DAC5-41CE-9B9C-992B7C62AC84}" destId="{60F53846-7E7A-4BE8-AF7F-F79C9C124389}" srcOrd="1" destOrd="0" parTransId="{5C6C2B94-3914-4E68-9DA9-3A2B8D918330}" sibTransId="{0B43C60F-EC9B-4830-A09A-F5734617A93F}"/>
    <dgm:cxn modelId="{5EA606B7-121A-48F2-8DCB-6440992ED005}" type="presOf" srcId="{37DBD2B9-C9D2-4B6C-8656-513E9303B414}" destId="{0FAD520C-1665-4C9C-BDF4-C378AFD53823}" srcOrd="1" destOrd="0" presId="urn:microsoft.com/office/officeart/2005/8/layout/target3"/>
    <dgm:cxn modelId="{3A86C4B7-6C48-4E67-9538-8BAC5837A05B}" type="presOf" srcId="{60F53846-7E7A-4BE8-AF7F-F79C9C124389}" destId="{D6C11F46-8720-4581-9923-59A17D6C4A58}" srcOrd="0" destOrd="0" presId="urn:microsoft.com/office/officeart/2005/8/layout/target3"/>
    <dgm:cxn modelId="{0E83AFE0-CA78-4171-A303-67D86196F6C8}" type="presOf" srcId="{E0460B4F-7BB9-4A75-B920-2EDA0079C75D}" destId="{597DDA02-F690-41AD-8FA2-BDDD7937057A}" srcOrd="0" destOrd="0" presId="urn:microsoft.com/office/officeart/2005/8/layout/target3"/>
    <dgm:cxn modelId="{926FD6FC-68E5-48C3-9E1A-61E8C1271858}" srcId="{117E6113-DAC5-41CE-9B9C-992B7C62AC84}" destId="{37DBD2B9-C9D2-4B6C-8656-513E9303B414}" srcOrd="2" destOrd="0" parTransId="{0250DC4B-FE45-4B35-982C-25CFBD90F981}" sibTransId="{0E55C4CF-B61B-4C41-91B0-F0A583D7A512}"/>
    <dgm:cxn modelId="{202C8F4C-5D05-491C-9374-4915C997EA49}" type="presParOf" srcId="{D94461E6-B488-486C-988F-1F625B4D7DAC}" destId="{4B7743C5-1FF7-4297-8A04-7AC8BB6DD347}" srcOrd="0" destOrd="0" presId="urn:microsoft.com/office/officeart/2005/8/layout/target3"/>
    <dgm:cxn modelId="{F2795A42-0262-4891-9EBB-71F5B3E1A5AE}" type="presParOf" srcId="{D94461E6-B488-486C-988F-1F625B4D7DAC}" destId="{E9D3C6FD-0C2D-4FFB-AE7C-08B637B68BD2}" srcOrd="1" destOrd="0" presId="urn:microsoft.com/office/officeart/2005/8/layout/target3"/>
    <dgm:cxn modelId="{2E13F82F-0128-428F-B33F-E3A4A540EB74}" type="presParOf" srcId="{D94461E6-B488-486C-988F-1F625B4D7DAC}" destId="{597DDA02-F690-41AD-8FA2-BDDD7937057A}" srcOrd="2" destOrd="0" presId="urn:microsoft.com/office/officeart/2005/8/layout/target3"/>
    <dgm:cxn modelId="{1A5395F3-6815-4C01-BFBA-7F84D849FAE1}" type="presParOf" srcId="{D94461E6-B488-486C-988F-1F625B4D7DAC}" destId="{DCA69AD7-32A6-4931-B4ED-2BD0BDE1842A}" srcOrd="3" destOrd="0" presId="urn:microsoft.com/office/officeart/2005/8/layout/target3"/>
    <dgm:cxn modelId="{714D645C-6DAE-4996-A78C-1952F80B4ACD}" type="presParOf" srcId="{D94461E6-B488-486C-988F-1F625B4D7DAC}" destId="{0FD6F015-1658-4F54-A78C-58E1C986BC4A}" srcOrd="4" destOrd="0" presId="urn:microsoft.com/office/officeart/2005/8/layout/target3"/>
    <dgm:cxn modelId="{965E62E5-7876-4263-AD82-F2A29688CF33}" type="presParOf" srcId="{D94461E6-B488-486C-988F-1F625B4D7DAC}" destId="{D6C11F46-8720-4581-9923-59A17D6C4A58}" srcOrd="5" destOrd="0" presId="urn:microsoft.com/office/officeart/2005/8/layout/target3"/>
    <dgm:cxn modelId="{DF32E2F1-D07A-4752-9D47-679D35839D3D}" type="presParOf" srcId="{D94461E6-B488-486C-988F-1F625B4D7DAC}" destId="{8E0130C0-1C8A-4A78-8242-C87C8F2E2B06}" srcOrd="6" destOrd="0" presId="urn:microsoft.com/office/officeart/2005/8/layout/target3"/>
    <dgm:cxn modelId="{528C11F5-124C-443F-9A6B-B253A3A63075}" type="presParOf" srcId="{D94461E6-B488-486C-988F-1F625B4D7DAC}" destId="{719741FE-2F13-43E9-AEF1-20D4F7E4AF83}" srcOrd="7" destOrd="0" presId="urn:microsoft.com/office/officeart/2005/8/layout/target3"/>
    <dgm:cxn modelId="{B229797D-71E8-43E7-8CF7-063DD4ABACB3}" type="presParOf" srcId="{D94461E6-B488-486C-988F-1F625B4D7DAC}" destId="{F9B1A7B7-E8E2-4B32-8447-F95064FB4539}" srcOrd="8" destOrd="0" presId="urn:microsoft.com/office/officeart/2005/8/layout/target3"/>
    <dgm:cxn modelId="{30D99FEC-C6AD-4F8A-90F1-D6556600348E}" type="presParOf" srcId="{D94461E6-B488-486C-988F-1F625B4D7DAC}" destId="{A3765AF2-B986-47A6-A6AC-FF1A3F75A426}" srcOrd="9" destOrd="0" presId="urn:microsoft.com/office/officeart/2005/8/layout/target3"/>
    <dgm:cxn modelId="{B2F43C25-BB74-42D3-85D1-909429358209}" type="presParOf" srcId="{D94461E6-B488-486C-988F-1F625B4D7DAC}" destId="{4C449D56-3A94-4279-B754-2C45EDFB4F23}" srcOrd="10" destOrd="0" presId="urn:microsoft.com/office/officeart/2005/8/layout/target3"/>
    <dgm:cxn modelId="{705C40C5-4D5B-4BC8-AA39-8B3B311B7877}" type="presParOf" srcId="{D94461E6-B488-486C-988F-1F625B4D7DAC}" destId="{0FAD520C-1665-4C9C-BDF4-C378AFD53823}"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3600" dirty="0">
              <a:solidFill>
                <a:schemeClr val="tx1"/>
              </a:solidFill>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custT="1"/>
      <dgm:spPr>
        <a:solidFill>
          <a:srgbClr val="5BBBD5"/>
        </a:solidFill>
      </dgm:spPr>
      <dgm:t>
        <a:bodyPr/>
        <a:lstStyle/>
        <a:p>
          <a:pPr rtl="0"/>
          <a:r>
            <a:rPr lang="en-US" sz="3600" dirty="0">
              <a:solidFill>
                <a:schemeClr val="tx1"/>
              </a:solidFill>
            </a:rPr>
            <a:t>Structured Behavioral Interview</a:t>
          </a: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3600" dirty="0">
              <a:solidFill>
                <a:schemeClr val="tx1"/>
              </a:solidFill>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4">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4"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4">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3" presStyleCnt="4" custLinFactNeighborX="-5392" custLinFactNeighborY="2578">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3" destOrd="0" parTransId="{7D0D2B64-E3A0-4DA5-A0E8-0537496EC21A}" sibTransId="{4BDA23B6-7D47-4743-94F7-856CEEF1E41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178CCF2A-C4CD-4029-81D3-324CF60F5EF7}" type="presParOf" srcId="{75AE1CE9-F5A2-4655-B583-FECBF979DF3D}" destId="{41011675-63F1-43C1-B0B4-AE28DBEAB14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415F1ED-59D3-44A1-9EC3-20C4DE5EAEBF}" type="doc">
      <dgm:prSet loTypeId="urn:microsoft.com/office/officeart/2005/8/layout/vList3" loCatId="list" qsTypeId="urn:microsoft.com/office/officeart/2005/8/quickstyle/simple1" qsCatId="simple" csTypeId="urn:microsoft.com/office/officeart/2005/8/colors/colorful5" csCatId="colorful" phldr="1"/>
      <dgm:spPr/>
      <dgm:t>
        <a:bodyPr/>
        <a:lstStyle/>
        <a:p>
          <a:endParaRPr lang="en-US"/>
        </a:p>
      </dgm:t>
    </dgm:pt>
    <dgm:pt modelId="{E591670B-8ACA-4853-AAFF-074B53F6B677}">
      <dgm:prSet custT="1"/>
      <dgm:spPr>
        <a:solidFill>
          <a:srgbClr val="48D1EC">
            <a:alpha val="50000"/>
          </a:srgbClr>
        </a:solidFill>
      </dgm:spPr>
      <dgm:t>
        <a:bodyPr/>
        <a:lstStyle/>
        <a:p>
          <a:pPr rtl="0"/>
          <a:r>
            <a:rPr lang="en-US" sz="1800" b="0" i="0" dirty="0">
              <a:solidFill>
                <a:schemeClr val="tx1"/>
              </a:solidFill>
              <a:latin typeface="Open Sans" charset="0"/>
              <a:ea typeface="Open Sans" charset="0"/>
              <a:cs typeface="Open Sans" charset="0"/>
            </a:rPr>
            <a:t>Present the RJP early in the application process before a job offer is made</a:t>
          </a:r>
        </a:p>
      </dgm:t>
    </dgm:pt>
    <dgm:pt modelId="{D07AEE84-5814-4D7C-977E-56AC125C97BA}" type="parTrans" cxnId="{C30D830D-3A55-4E81-A2DB-54A669DC079C}">
      <dgm:prSet/>
      <dgm:spPr/>
      <dgm:t>
        <a:bodyPr/>
        <a:lstStyle/>
        <a:p>
          <a:endParaRPr lang="en-US"/>
        </a:p>
      </dgm:t>
    </dgm:pt>
    <dgm:pt modelId="{0511D769-1472-473E-B67E-0AC248197E63}" type="sibTrans" cxnId="{C30D830D-3A55-4E81-A2DB-54A669DC079C}">
      <dgm:prSet/>
      <dgm:spPr/>
      <dgm:t>
        <a:bodyPr/>
        <a:lstStyle/>
        <a:p>
          <a:endParaRPr lang="en-US"/>
        </a:p>
      </dgm:t>
    </dgm:pt>
    <dgm:pt modelId="{ACA07F1E-3CA5-4CBA-A07E-B25B0FCFDEA4}">
      <dgm:prSet custT="1"/>
      <dgm:spPr>
        <a:solidFill>
          <a:schemeClr val="accent5">
            <a:hueOff val="-1470669"/>
            <a:satOff val="-2046"/>
            <a:lumOff val="-784"/>
            <a:alpha val="50000"/>
          </a:schemeClr>
        </a:solidFill>
      </dgm:spPr>
      <dgm:t>
        <a:bodyPr/>
        <a:lstStyle/>
        <a:p>
          <a:pPr rtl="0"/>
          <a:r>
            <a:rPr lang="en-US" sz="1800" b="0" i="0" dirty="0">
              <a:solidFill>
                <a:schemeClr val="tx1"/>
              </a:solidFill>
              <a:latin typeface="Open Sans" charset="0"/>
              <a:ea typeface="Open Sans" charset="0"/>
              <a:cs typeface="Open Sans" charset="0"/>
            </a:rPr>
            <a:t>Make the purpose of the RJP clear to applicant</a:t>
          </a:r>
        </a:p>
      </dgm:t>
    </dgm:pt>
    <dgm:pt modelId="{D526D429-5765-4423-85FB-16DCAA6AF767}" type="parTrans" cxnId="{A0743A22-085F-4582-B1ED-5F9D96CD0FBF}">
      <dgm:prSet/>
      <dgm:spPr/>
      <dgm:t>
        <a:bodyPr/>
        <a:lstStyle/>
        <a:p>
          <a:endParaRPr lang="en-US"/>
        </a:p>
      </dgm:t>
    </dgm:pt>
    <dgm:pt modelId="{D9D1F5EF-5EC6-474A-A0CD-30EFC0171828}" type="sibTrans" cxnId="{A0743A22-085F-4582-B1ED-5F9D96CD0FBF}">
      <dgm:prSet/>
      <dgm:spPr/>
      <dgm:t>
        <a:bodyPr/>
        <a:lstStyle/>
        <a:p>
          <a:endParaRPr lang="en-US"/>
        </a:p>
      </dgm:t>
    </dgm:pt>
    <dgm:pt modelId="{5B11460C-7ECB-4939-A294-CAC76DA86AEC}">
      <dgm:prSet custT="1"/>
      <dgm:spPr>
        <a:solidFill>
          <a:schemeClr val="accent5">
            <a:hueOff val="-2941338"/>
            <a:satOff val="-4091"/>
            <a:lumOff val="-1569"/>
            <a:alpha val="50000"/>
          </a:schemeClr>
        </a:solidFill>
      </dgm:spPr>
      <dgm:t>
        <a:bodyPr/>
        <a:lstStyle/>
        <a:p>
          <a:pPr rtl="0"/>
          <a:r>
            <a:rPr lang="en-US" sz="1800" b="0" i="0" dirty="0">
              <a:solidFill>
                <a:schemeClr val="tx1"/>
              </a:solidFill>
              <a:latin typeface="Open Sans" charset="0"/>
              <a:ea typeface="Open Sans" charset="0"/>
              <a:cs typeface="Open Sans" charset="0"/>
            </a:rPr>
            <a:t>Include viewpoints of individuals receiving supports and their family members</a:t>
          </a:r>
        </a:p>
      </dgm:t>
    </dgm:pt>
    <dgm:pt modelId="{54842EF2-EA93-4623-AFB4-E4A7B81BED78}" type="parTrans" cxnId="{1AD8E6F8-D889-4D33-8550-C6B2CCF0FFBF}">
      <dgm:prSet/>
      <dgm:spPr/>
      <dgm:t>
        <a:bodyPr/>
        <a:lstStyle/>
        <a:p>
          <a:endParaRPr lang="en-US"/>
        </a:p>
      </dgm:t>
    </dgm:pt>
    <dgm:pt modelId="{32FDE90A-3F55-4BB3-A782-E99B051C398B}" type="sibTrans" cxnId="{1AD8E6F8-D889-4D33-8550-C6B2CCF0FFBF}">
      <dgm:prSet/>
      <dgm:spPr/>
      <dgm:t>
        <a:bodyPr/>
        <a:lstStyle/>
        <a:p>
          <a:endParaRPr lang="en-US"/>
        </a:p>
      </dgm:t>
    </dgm:pt>
    <dgm:pt modelId="{A2320AC3-BC28-4278-83CA-89D9BC1D181E}">
      <dgm:prSet custT="1"/>
      <dgm:spPr>
        <a:solidFill>
          <a:srgbClr val="48D1EC">
            <a:alpha val="50000"/>
          </a:srgbClr>
        </a:solidFill>
      </dgm:spPr>
      <dgm:t>
        <a:bodyPr/>
        <a:lstStyle/>
        <a:p>
          <a:pPr rtl="0"/>
          <a:r>
            <a:rPr lang="en-US" sz="1800" b="0" i="0" dirty="0">
              <a:solidFill>
                <a:schemeClr val="tx1"/>
              </a:solidFill>
              <a:latin typeface="Open Sans" charset="0"/>
              <a:ea typeface="Open Sans" charset="0"/>
              <a:cs typeface="Open Sans" charset="0"/>
            </a:rPr>
            <a:t>Use actual observations of DSPs on the job </a:t>
          </a:r>
        </a:p>
      </dgm:t>
    </dgm:pt>
    <dgm:pt modelId="{63DE036D-F953-4B3A-AC39-1E1DD6056FC4}" type="parTrans" cxnId="{1A1B5776-C9A3-4FC9-B782-1ECF1BC5ABAC}">
      <dgm:prSet/>
      <dgm:spPr/>
      <dgm:t>
        <a:bodyPr/>
        <a:lstStyle/>
        <a:p>
          <a:endParaRPr lang="en-US"/>
        </a:p>
      </dgm:t>
    </dgm:pt>
    <dgm:pt modelId="{02383087-B6C2-4308-B991-BAA7042515FF}" type="sibTrans" cxnId="{1A1B5776-C9A3-4FC9-B782-1ECF1BC5ABAC}">
      <dgm:prSet/>
      <dgm:spPr/>
      <dgm:t>
        <a:bodyPr/>
        <a:lstStyle/>
        <a:p>
          <a:endParaRPr lang="en-US"/>
        </a:p>
      </dgm:t>
    </dgm:pt>
    <dgm:pt modelId="{05D24BCF-4C8F-4200-99D8-9290699C3EAC}">
      <dgm:prSet custT="1"/>
      <dgm:spPr>
        <a:solidFill>
          <a:srgbClr val="5FD4D1">
            <a:alpha val="50000"/>
          </a:srgbClr>
        </a:solidFill>
      </dgm:spPr>
      <dgm:t>
        <a:bodyPr/>
        <a:lstStyle/>
        <a:p>
          <a:pPr rtl="0"/>
          <a:r>
            <a:rPr lang="en-US" sz="1800" b="0" i="0" dirty="0">
              <a:solidFill>
                <a:schemeClr val="tx1"/>
              </a:solidFill>
              <a:latin typeface="Open Sans" charset="0"/>
              <a:ea typeface="Open Sans" charset="0"/>
              <a:cs typeface="Open Sans" charset="0"/>
            </a:rPr>
            <a:t>Include information about how current employees view their jobs</a:t>
          </a:r>
          <a:r>
            <a:rPr lang="en-US" sz="1800" b="0" i="0" dirty="0">
              <a:latin typeface="Open Sans" charset="0"/>
              <a:ea typeface="Open Sans" charset="0"/>
              <a:cs typeface="Open Sans" charset="0"/>
            </a:rPr>
            <a:t>	</a:t>
          </a:r>
        </a:p>
      </dgm:t>
    </dgm:pt>
    <dgm:pt modelId="{FA92FE33-F80C-4FA0-A193-574475E6234A}" type="parTrans" cxnId="{61FAC84E-3DAB-4C67-BCDB-E428742DB1DE}">
      <dgm:prSet/>
      <dgm:spPr/>
      <dgm:t>
        <a:bodyPr/>
        <a:lstStyle/>
        <a:p>
          <a:endParaRPr lang="en-US"/>
        </a:p>
      </dgm:t>
    </dgm:pt>
    <dgm:pt modelId="{86ED7360-DF37-47CF-9FDC-C940F5B0A7DA}" type="sibTrans" cxnId="{61FAC84E-3DAB-4C67-BCDB-E428742DB1DE}">
      <dgm:prSet/>
      <dgm:spPr/>
      <dgm:t>
        <a:bodyPr/>
        <a:lstStyle/>
        <a:p>
          <a:endParaRPr lang="en-US"/>
        </a:p>
      </dgm:t>
    </dgm:pt>
    <dgm:pt modelId="{CE64ABA8-4C39-421B-88F8-D92B1F9E4B2E}">
      <dgm:prSet custT="1"/>
      <dgm:spPr>
        <a:solidFill>
          <a:srgbClr val="48D1EC">
            <a:alpha val="50000"/>
          </a:srgbClr>
        </a:solidFill>
      </dgm:spPr>
      <dgm:t>
        <a:bodyPr/>
        <a:lstStyle/>
        <a:p>
          <a:pPr rtl="0"/>
          <a:r>
            <a:rPr lang="en-US" sz="1800" b="0" i="0" dirty="0">
              <a:solidFill>
                <a:schemeClr val="tx1"/>
              </a:solidFill>
              <a:latin typeface="Open Sans" charset="0"/>
              <a:ea typeface="Open Sans" charset="0"/>
              <a:cs typeface="Open Sans" charset="0"/>
            </a:rPr>
            <a:t>Balance positive and challenging parts of the job to reflect actual work </a:t>
          </a:r>
          <a:br>
            <a:rPr lang="en-US" sz="1800" b="0" i="0" dirty="0">
              <a:solidFill>
                <a:schemeClr val="tx1"/>
              </a:solidFill>
              <a:latin typeface="Open Sans" charset="0"/>
              <a:ea typeface="Open Sans" charset="0"/>
              <a:cs typeface="Open Sans" charset="0"/>
            </a:rPr>
          </a:br>
          <a:r>
            <a:rPr lang="en-US" sz="1800" b="0" i="0" dirty="0">
              <a:solidFill>
                <a:schemeClr val="tx1"/>
              </a:solidFill>
              <a:latin typeface="Open Sans" charset="0"/>
              <a:ea typeface="Open Sans" charset="0"/>
              <a:cs typeface="Open Sans" charset="0"/>
            </a:rPr>
            <a:t>requirements and experience 	</a:t>
          </a:r>
        </a:p>
      </dgm:t>
    </dgm:pt>
    <dgm:pt modelId="{30C9BB7B-3DBE-42FF-A62B-ABBD1AF55C3E}" type="parTrans" cxnId="{0C419DF2-5925-4F52-B1B6-020401809715}">
      <dgm:prSet/>
      <dgm:spPr/>
      <dgm:t>
        <a:bodyPr/>
        <a:lstStyle/>
        <a:p>
          <a:endParaRPr lang="en-US"/>
        </a:p>
      </dgm:t>
    </dgm:pt>
    <dgm:pt modelId="{2248BBF7-07D9-4A3F-8686-4470784F5DCC}" type="sibTrans" cxnId="{0C419DF2-5925-4F52-B1B6-020401809715}">
      <dgm:prSet/>
      <dgm:spPr/>
      <dgm:t>
        <a:bodyPr/>
        <a:lstStyle/>
        <a:p>
          <a:endParaRPr lang="en-US"/>
        </a:p>
      </dgm:t>
    </dgm:pt>
    <dgm:pt modelId="{E6818BE1-952D-4B56-AC87-09C6D735CA35}" type="pres">
      <dgm:prSet presAssocID="{1415F1ED-59D3-44A1-9EC3-20C4DE5EAEBF}" presName="linearFlow" presStyleCnt="0">
        <dgm:presLayoutVars>
          <dgm:dir/>
          <dgm:resizeHandles val="exact"/>
        </dgm:presLayoutVars>
      </dgm:prSet>
      <dgm:spPr/>
    </dgm:pt>
    <dgm:pt modelId="{1841ED94-73AA-484B-A263-193AF8F77C94}" type="pres">
      <dgm:prSet presAssocID="{E591670B-8ACA-4853-AAFF-074B53F6B677}" presName="composite" presStyleCnt="0"/>
      <dgm:spPr/>
    </dgm:pt>
    <dgm:pt modelId="{2D8E3F5D-68E8-4CE5-AD10-1CB52696B9B3}" type="pres">
      <dgm:prSet presAssocID="{E591670B-8ACA-4853-AAFF-074B53F6B677}" presName="imgShp" presStyleLbl="fgImgPlace1" presStyleIdx="0" presStyleCnt="6" custLinFactX="-104762" custLinFactNeighborX="-200000" custLinFactNeighborY="4843"/>
      <dgm:spPr/>
    </dgm:pt>
    <dgm:pt modelId="{F59EE69E-A4CB-41E9-BCFE-357E777E6F39}" type="pres">
      <dgm:prSet presAssocID="{E591670B-8ACA-4853-AAFF-074B53F6B677}" presName="txShp" presStyleLbl="node1" presStyleIdx="0" presStyleCnt="6" custScaleX="150376" custScaleY="156053">
        <dgm:presLayoutVars>
          <dgm:bulletEnabled val="1"/>
        </dgm:presLayoutVars>
      </dgm:prSet>
      <dgm:spPr/>
    </dgm:pt>
    <dgm:pt modelId="{30ABB579-18D1-4D17-97C0-ECA96656626C}" type="pres">
      <dgm:prSet presAssocID="{0511D769-1472-473E-B67E-0AC248197E63}" presName="spacing" presStyleCnt="0"/>
      <dgm:spPr/>
    </dgm:pt>
    <dgm:pt modelId="{B7FA7AC2-BB20-4BEA-853C-E3C2BE64CCCC}" type="pres">
      <dgm:prSet presAssocID="{ACA07F1E-3CA5-4CBA-A07E-B25B0FCFDEA4}" presName="composite" presStyleCnt="0"/>
      <dgm:spPr/>
    </dgm:pt>
    <dgm:pt modelId="{7D19D241-14C7-4E8A-8656-FB498915BEA2}" type="pres">
      <dgm:prSet presAssocID="{ACA07F1E-3CA5-4CBA-A07E-B25B0FCFDEA4}" presName="imgShp" presStyleLbl="fgImgPlace1" presStyleIdx="1" presStyleCnt="6" custLinFactX="-104762" custLinFactNeighborX="-200000" custLinFactNeighborY="0"/>
      <dgm:spPr/>
    </dgm:pt>
    <dgm:pt modelId="{EEE9ACF2-6931-4CCD-A8C9-1D34D6EEE3A4}" type="pres">
      <dgm:prSet presAssocID="{ACA07F1E-3CA5-4CBA-A07E-B25B0FCFDEA4}" presName="txShp" presStyleLbl="node1" presStyleIdx="1" presStyleCnt="6" custScaleX="150376" custScaleY="157316">
        <dgm:presLayoutVars>
          <dgm:bulletEnabled val="1"/>
        </dgm:presLayoutVars>
      </dgm:prSet>
      <dgm:spPr/>
    </dgm:pt>
    <dgm:pt modelId="{1EC6660E-01E7-497E-816B-A42F3B92E65E}" type="pres">
      <dgm:prSet presAssocID="{D9D1F5EF-5EC6-474A-A0CD-30EFC0171828}" presName="spacing" presStyleCnt="0"/>
      <dgm:spPr/>
    </dgm:pt>
    <dgm:pt modelId="{BEAC7F03-4978-4102-9E9D-CCD42173D431}" type="pres">
      <dgm:prSet presAssocID="{5B11460C-7ECB-4939-A294-CAC76DA86AEC}" presName="composite" presStyleCnt="0"/>
      <dgm:spPr/>
    </dgm:pt>
    <dgm:pt modelId="{29F08A2F-89F0-48D4-AE39-308DAEA2F38B}" type="pres">
      <dgm:prSet presAssocID="{5B11460C-7ECB-4939-A294-CAC76DA86AEC}" presName="imgShp" presStyleLbl="fgImgPlace1" presStyleIdx="2" presStyleCnt="6" custLinFactX="-104762" custLinFactNeighborX="-200000" custLinFactNeighborY="1614"/>
      <dgm:spPr/>
    </dgm:pt>
    <dgm:pt modelId="{7D1AC132-1F45-436F-BECF-338132D81AEC}" type="pres">
      <dgm:prSet presAssocID="{5B11460C-7ECB-4939-A294-CAC76DA86AEC}" presName="txShp" presStyleLbl="node1" presStyleIdx="2" presStyleCnt="6" custScaleX="150376" custScaleY="158578">
        <dgm:presLayoutVars>
          <dgm:bulletEnabled val="1"/>
        </dgm:presLayoutVars>
      </dgm:prSet>
      <dgm:spPr/>
    </dgm:pt>
    <dgm:pt modelId="{FA6AF41A-EDC1-4ACB-AEBE-12D0A960A7A7}" type="pres">
      <dgm:prSet presAssocID="{32FDE90A-3F55-4BB3-A782-E99B051C398B}" presName="spacing" presStyleCnt="0"/>
      <dgm:spPr/>
    </dgm:pt>
    <dgm:pt modelId="{3B2E071A-E7E0-4A01-8D33-EB7365A9E92F}" type="pres">
      <dgm:prSet presAssocID="{A2320AC3-BC28-4278-83CA-89D9BC1D181E}" presName="composite" presStyleCnt="0"/>
      <dgm:spPr/>
    </dgm:pt>
    <dgm:pt modelId="{2151097F-B77E-47DD-9F95-3CC22FEA5603}" type="pres">
      <dgm:prSet presAssocID="{A2320AC3-BC28-4278-83CA-89D9BC1D181E}" presName="imgShp" presStyleLbl="fgImgPlace1" presStyleIdx="3" presStyleCnt="6" custLinFactX="-104762" custLinFactNeighborX="-200000" custLinFactNeighborY="3229"/>
      <dgm:spPr/>
    </dgm:pt>
    <dgm:pt modelId="{33625456-9C3E-407B-BB8D-A380DBF8F0D7}" type="pres">
      <dgm:prSet presAssocID="{A2320AC3-BC28-4278-83CA-89D9BC1D181E}" presName="txShp" presStyleLbl="node1" presStyleIdx="3" presStyleCnt="6" custScaleX="150376" custScaleY="141201">
        <dgm:presLayoutVars>
          <dgm:bulletEnabled val="1"/>
        </dgm:presLayoutVars>
      </dgm:prSet>
      <dgm:spPr/>
    </dgm:pt>
    <dgm:pt modelId="{820887C5-1260-4DD2-AEA1-F357315F3F8A}" type="pres">
      <dgm:prSet presAssocID="{02383087-B6C2-4308-B991-BAA7042515FF}" presName="spacing" presStyleCnt="0"/>
      <dgm:spPr/>
    </dgm:pt>
    <dgm:pt modelId="{41E7643D-28F9-405C-BCC5-4AB2E0F34E7B}" type="pres">
      <dgm:prSet presAssocID="{05D24BCF-4C8F-4200-99D8-9290699C3EAC}" presName="composite" presStyleCnt="0"/>
      <dgm:spPr/>
    </dgm:pt>
    <dgm:pt modelId="{106B2C32-DCF2-47A2-9FF9-4F43E5519C8A}" type="pres">
      <dgm:prSet presAssocID="{05D24BCF-4C8F-4200-99D8-9290699C3EAC}" presName="imgShp" presStyleLbl="fgImgPlace1" presStyleIdx="4" presStyleCnt="6" custLinFactX="-117217" custLinFactNeighborX="-200000" custLinFactNeighborY="2526"/>
      <dgm:spPr/>
    </dgm:pt>
    <dgm:pt modelId="{07FDC03B-EC7F-4AB5-A69F-13CA9AC6F608}" type="pres">
      <dgm:prSet presAssocID="{05D24BCF-4C8F-4200-99D8-9290699C3EAC}" presName="txShp" presStyleLbl="node1" presStyleIdx="4" presStyleCnt="6" custScaleX="150376" custScaleY="144884">
        <dgm:presLayoutVars>
          <dgm:bulletEnabled val="1"/>
        </dgm:presLayoutVars>
      </dgm:prSet>
      <dgm:spPr/>
    </dgm:pt>
    <dgm:pt modelId="{14CE4AFE-6A6A-4DB5-BE5C-C450D7069BC8}" type="pres">
      <dgm:prSet presAssocID="{86ED7360-DF37-47CF-9FDC-C940F5B0A7DA}" presName="spacing" presStyleCnt="0"/>
      <dgm:spPr/>
    </dgm:pt>
    <dgm:pt modelId="{F65912D1-F3AC-4216-B37A-4BDA89773B13}" type="pres">
      <dgm:prSet presAssocID="{CE64ABA8-4C39-421B-88F8-D92B1F9E4B2E}" presName="composite" presStyleCnt="0"/>
      <dgm:spPr/>
    </dgm:pt>
    <dgm:pt modelId="{9E090EE8-FE81-4088-AFF2-B1A884D78CDC}" type="pres">
      <dgm:prSet presAssocID="{CE64ABA8-4C39-421B-88F8-D92B1F9E4B2E}" presName="imgShp" presStyleLbl="fgImgPlace1" presStyleIdx="5" presStyleCnt="6" custLinFactX="-104762" custLinFactNeighborX="-200000" custLinFactNeighborY="4862"/>
      <dgm:spPr/>
    </dgm:pt>
    <dgm:pt modelId="{74C1EFEF-4FCA-4E93-B038-0C7AEB6C58BB}" type="pres">
      <dgm:prSet presAssocID="{CE64ABA8-4C39-421B-88F8-D92B1F9E4B2E}" presName="txShp" presStyleLbl="node1" presStyleIdx="5" presStyleCnt="6" custScaleX="150376" custScaleY="143611">
        <dgm:presLayoutVars>
          <dgm:bulletEnabled val="1"/>
        </dgm:presLayoutVars>
      </dgm:prSet>
      <dgm:spPr/>
    </dgm:pt>
  </dgm:ptLst>
  <dgm:cxnLst>
    <dgm:cxn modelId="{C30D830D-3A55-4E81-A2DB-54A669DC079C}" srcId="{1415F1ED-59D3-44A1-9EC3-20C4DE5EAEBF}" destId="{E591670B-8ACA-4853-AAFF-074B53F6B677}" srcOrd="0" destOrd="0" parTransId="{D07AEE84-5814-4D7C-977E-56AC125C97BA}" sibTransId="{0511D769-1472-473E-B67E-0AC248197E63}"/>
    <dgm:cxn modelId="{768C5B20-5898-40BD-B260-7E050C65F673}" type="presOf" srcId="{E591670B-8ACA-4853-AAFF-074B53F6B677}" destId="{F59EE69E-A4CB-41E9-BCFE-357E777E6F39}" srcOrd="0" destOrd="0" presId="urn:microsoft.com/office/officeart/2005/8/layout/vList3"/>
    <dgm:cxn modelId="{A0743A22-085F-4582-B1ED-5F9D96CD0FBF}" srcId="{1415F1ED-59D3-44A1-9EC3-20C4DE5EAEBF}" destId="{ACA07F1E-3CA5-4CBA-A07E-B25B0FCFDEA4}" srcOrd="1" destOrd="0" parTransId="{D526D429-5765-4423-85FB-16DCAA6AF767}" sibTransId="{D9D1F5EF-5EC6-474A-A0CD-30EFC0171828}"/>
    <dgm:cxn modelId="{9A0D1F25-44BE-4254-9AD2-C12852145368}" type="presOf" srcId="{05D24BCF-4C8F-4200-99D8-9290699C3EAC}" destId="{07FDC03B-EC7F-4AB5-A69F-13CA9AC6F608}" srcOrd="0" destOrd="0" presId="urn:microsoft.com/office/officeart/2005/8/layout/vList3"/>
    <dgm:cxn modelId="{260F076E-28DA-47F9-ADDD-AD5DC9A1CE0C}" type="presOf" srcId="{1415F1ED-59D3-44A1-9EC3-20C4DE5EAEBF}" destId="{E6818BE1-952D-4B56-AC87-09C6D735CA35}" srcOrd="0" destOrd="0" presId="urn:microsoft.com/office/officeart/2005/8/layout/vList3"/>
    <dgm:cxn modelId="{61FAC84E-3DAB-4C67-BCDB-E428742DB1DE}" srcId="{1415F1ED-59D3-44A1-9EC3-20C4DE5EAEBF}" destId="{05D24BCF-4C8F-4200-99D8-9290699C3EAC}" srcOrd="4" destOrd="0" parTransId="{FA92FE33-F80C-4FA0-A193-574475E6234A}" sibTransId="{86ED7360-DF37-47CF-9FDC-C940F5B0A7DA}"/>
    <dgm:cxn modelId="{1A1B5776-C9A3-4FC9-B782-1ECF1BC5ABAC}" srcId="{1415F1ED-59D3-44A1-9EC3-20C4DE5EAEBF}" destId="{A2320AC3-BC28-4278-83CA-89D9BC1D181E}" srcOrd="3" destOrd="0" parTransId="{63DE036D-F953-4B3A-AC39-1E1DD6056FC4}" sibTransId="{02383087-B6C2-4308-B991-BAA7042515FF}"/>
    <dgm:cxn modelId="{B3D45D58-10D3-4289-9308-804E3AFF8964}" type="presOf" srcId="{ACA07F1E-3CA5-4CBA-A07E-B25B0FCFDEA4}" destId="{EEE9ACF2-6931-4CCD-A8C9-1D34D6EEE3A4}" srcOrd="0" destOrd="0" presId="urn:microsoft.com/office/officeart/2005/8/layout/vList3"/>
    <dgm:cxn modelId="{1B92579B-83FC-40F1-A830-19E1635F24A8}" type="presOf" srcId="{A2320AC3-BC28-4278-83CA-89D9BC1D181E}" destId="{33625456-9C3E-407B-BB8D-A380DBF8F0D7}" srcOrd="0" destOrd="0" presId="urn:microsoft.com/office/officeart/2005/8/layout/vList3"/>
    <dgm:cxn modelId="{463C329F-5A19-41CD-BCC1-38204209EC80}" type="presOf" srcId="{5B11460C-7ECB-4939-A294-CAC76DA86AEC}" destId="{7D1AC132-1F45-436F-BECF-338132D81AEC}" srcOrd="0" destOrd="0" presId="urn:microsoft.com/office/officeart/2005/8/layout/vList3"/>
    <dgm:cxn modelId="{1C5D74D7-E11E-4780-AE15-B97A1F156CD5}" type="presOf" srcId="{CE64ABA8-4C39-421B-88F8-D92B1F9E4B2E}" destId="{74C1EFEF-4FCA-4E93-B038-0C7AEB6C58BB}" srcOrd="0" destOrd="0" presId="urn:microsoft.com/office/officeart/2005/8/layout/vList3"/>
    <dgm:cxn modelId="{0C419DF2-5925-4F52-B1B6-020401809715}" srcId="{1415F1ED-59D3-44A1-9EC3-20C4DE5EAEBF}" destId="{CE64ABA8-4C39-421B-88F8-D92B1F9E4B2E}" srcOrd="5" destOrd="0" parTransId="{30C9BB7B-3DBE-42FF-A62B-ABBD1AF55C3E}" sibTransId="{2248BBF7-07D9-4A3F-8686-4470784F5DCC}"/>
    <dgm:cxn modelId="{1AD8E6F8-D889-4D33-8550-C6B2CCF0FFBF}" srcId="{1415F1ED-59D3-44A1-9EC3-20C4DE5EAEBF}" destId="{5B11460C-7ECB-4939-A294-CAC76DA86AEC}" srcOrd="2" destOrd="0" parTransId="{54842EF2-EA93-4623-AFB4-E4A7B81BED78}" sibTransId="{32FDE90A-3F55-4BB3-A782-E99B051C398B}"/>
    <dgm:cxn modelId="{C5E8EB8A-6CC3-428B-8F22-919B30E2E63B}" type="presParOf" srcId="{E6818BE1-952D-4B56-AC87-09C6D735CA35}" destId="{1841ED94-73AA-484B-A263-193AF8F77C94}" srcOrd="0" destOrd="0" presId="urn:microsoft.com/office/officeart/2005/8/layout/vList3"/>
    <dgm:cxn modelId="{161F06EE-F3FA-44F7-8F7C-06D3087D1E00}" type="presParOf" srcId="{1841ED94-73AA-484B-A263-193AF8F77C94}" destId="{2D8E3F5D-68E8-4CE5-AD10-1CB52696B9B3}" srcOrd="0" destOrd="0" presId="urn:microsoft.com/office/officeart/2005/8/layout/vList3"/>
    <dgm:cxn modelId="{EB4883BD-5B3B-4262-98F6-10F9AA705D0E}" type="presParOf" srcId="{1841ED94-73AA-484B-A263-193AF8F77C94}" destId="{F59EE69E-A4CB-41E9-BCFE-357E777E6F39}" srcOrd="1" destOrd="0" presId="urn:microsoft.com/office/officeart/2005/8/layout/vList3"/>
    <dgm:cxn modelId="{C236CE05-7CFB-4794-9E23-DB4A7EF0948E}" type="presParOf" srcId="{E6818BE1-952D-4B56-AC87-09C6D735CA35}" destId="{30ABB579-18D1-4D17-97C0-ECA96656626C}" srcOrd="1" destOrd="0" presId="urn:microsoft.com/office/officeart/2005/8/layout/vList3"/>
    <dgm:cxn modelId="{08888287-6BD1-4E08-B784-C0D161534782}" type="presParOf" srcId="{E6818BE1-952D-4B56-AC87-09C6D735CA35}" destId="{B7FA7AC2-BB20-4BEA-853C-E3C2BE64CCCC}" srcOrd="2" destOrd="0" presId="urn:microsoft.com/office/officeart/2005/8/layout/vList3"/>
    <dgm:cxn modelId="{4C5EA04E-E9D0-43E7-8C60-355D55FDD36D}" type="presParOf" srcId="{B7FA7AC2-BB20-4BEA-853C-E3C2BE64CCCC}" destId="{7D19D241-14C7-4E8A-8656-FB498915BEA2}" srcOrd="0" destOrd="0" presId="urn:microsoft.com/office/officeart/2005/8/layout/vList3"/>
    <dgm:cxn modelId="{DCD8AAA4-AAF4-404E-8CD4-202D9F662AAB}" type="presParOf" srcId="{B7FA7AC2-BB20-4BEA-853C-E3C2BE64CCCC}" destId="{EEE9ACF2-6931-4CCD-A8C9-1D34D6EEE3A4}" srcOrd="1" destOrd="0" presId="urn:microsoft.com/office/officeart/2005/8/layout/vList3"/>
    <dgm:cxn modelId="{8DC3EECC-D86A-4073-888F-A7769F5802C0}" type="presParOf" srcId="{E6818BE1-952D-4B56-AC87-09C6D735CA35}" destId="{1EC6660E-01E7-497E-816B-A42F3B92E65E}" srcOrd="3" destOrd="0" presId="urn:microsoft.com/office/officeart/2005/8/layout/vList3"/>
    <dgm:cxn modelId="{8D29C5DB-4508-4F31-BA03-9D0120A5380B}" type="presParOf" srcId="{E6818BE1-952D-4B56-AC87-09C6D735CA35}" destId="{BEAC7F03-4978-4102-9E9D-CCD42173D431}" srcOrd="4" destOrd="0" presId="urn:microsoft.com/office/officeart/2005/8/layout/vList3"/>
    <dgm:cxn modelId="{AB4324BD-924F-4F19-B9E7-F14CEF300B6A}" type="presParOf" srcId="{BEAC7F03-4978-4102-9E9D-CCD42173D431}" destId="{29F08A2F-89F0-48D4-AE39-308DAEA2F38B}" srcOrd="0" destOrd="0" presId="urn:microsoft.com/office/officeart/2005/8/layout/vList3"/>
    <dgm:cxn modelId="{71072E1E-A051-43DB-8EE7-AD455B4A59C6}" type="presParOf" srcId="{BEAC7F03-4978-4102-9E9D-CCD42173D431}" destId="{7D1AC132-1F45-436F-BECF-338132D81AEC}" srcOrd="1" destOrd="0" presId="urn:microsoft.com/office/officeart/2005/8/layout/vList3"/>
    <dgm:cxn modelId="{0DCAC7F6-DE45-4432-A7BD-9DBC685E2BA9}" type="presParOf" srcId="{E6818BE1-952D-4B56-AC87-09C6D735CA35}" destId="{FA6AF41A-EDC1-4ACB-AEBE-12D0A960A7A7}" srcOrd="5" destOrd="0" presId="urn:microsoft.com/office/officeart/2005/8/layout/vList3"/>
    <dgm:cxn modelId="{1B6B67E0-93E4-4472-8172-A10F3FAE25A8}" type="presParOf" srcId="{E6818BE1-952D-4B56-AC87-09C6D735CA35}" destId="{3B2E071A-E7E0-4A01-8D33-EB7365A9E92F}" srcOrd="6" destOrd="0" presId="urn:microsoft.com/office/officeart/2005/8/layout/vList3"/>
    <dgm:cxn modelId="{98695A40-F868-45EF-A585-4C4DDCF26C2A}" type="presParOf" srcId="{3B2E071A-E7E0-4A01-8D33-EB7365A9E92F}" destId="{2151097F-B77E-47DD-9F95-3CC22FEA5603}" srcOrd="0" destOrd="0" presId="urn:microsoft.com/office/officeart/2005/8/layout/vList3"/>
    <dgm:cxn modelId="{98BF4512-FB53-464E-912B-74469A7A329F}" type="presParOf" srcId="{3B2E071A-E7E0-4A01-8D33-EB7365A9E92F}" destId="{33625456-9C3E-407B-BB8D-A380DBF8F0D7}" srcOrd="1" destOrd="0" presId="urn:microsoft.com/office/officeart/2005/8/layout/vList3"/>
    <dgm:cxn modelId="{CBC5D5D8-B669-4338-9D01-F84619CFF550}" type="presParOf" srcId="{E6818BE1-952D-4B56-AC87-09C6D735CA35}" destId="{820887C5-1260-4DD2-AEA1-F357315F3F8A}" srcOrd="7" destOrd="0" presId="urn:microsoft.com/office/officeart/2005/8/layout/vList3"/>
    <dgm:cxn modelId="{BAA2D650-75D4-432C-8526-990739647F6D}" type="presParOf" srcId="{E6818BE1-952D-4B56-AC87-09C6D735CA35}" destId="{41E7643D-28F9-405C-BCC5-4AB2E0F34E7B}" srcOrd="8" destOrd="0" presId="urn:microsoft.com/office/officeart/2005/8/layout/vList3"/>
    <dgm:cxn modelId="{A516BA7B-57E1-4ADB-8722-6D76CC85C52D}" type="presParOf" srcId="{41E7643D-28F9-405C-BCC5-4AB2E0F34E7B}" destId="{106B2C32-DCF2-47A2-9FF9-4F43E5519C8A}" srcOrd="0" destOrd="0" presId="urn:microsoft.com/office/officeart/2005/8/layout/vList3"/>
    <dgm:cxn modelId="{B0CA4554-8DCC-4E3A-A6C4-B42853114036}" type="presParOf" srcId="{41E7643D-28F9-405C-BCC5-4AB2E0F34E7B}" destId="{07FDC03B-EC7F-4AB5-A69F-13CA9AC6F608}" srcOrd="1" destOrd="0" presId="urn:microsoft.com/office/officeart/2005/8/layout/vList3"/>
    <dgm:cxn modelId="{A7389B1D-0567-4DEC-BA24-4BDEED235CD6}" type="presParOf" srcId="{E6818BE1-952D-4B56-AC87-09C6D735CA35}" destId="{14CE4AFE-6A6A-4DB5-BE5C-C450D7069BC8}" srcOrd="9" destOrd="0" presId="urn:microsoft.com/office/officeart/2005/8/layout/vList3"/>
    <dgm:cxn modelId="{D9802E96-E1B0-4C2A-B869-1D5F632F9BAB}" type="presParOf" srcId="{E6818BE1-952D-4B56-AC87-09C6D735CA35}" destId="{F65912D1-F3AC-4216-B37A-4BDA89773B13}" srcOrd="10" destOrd="0" presId="urn:microsoft.com/office/officeart/2005/8/layout/vList3"/>
    <dgm:cxn modelId="{6DCC766F-3D4F-4F5F-B61F-89BF4A387DBE}" type="presParOf" srcId="{F65912D1-F3AC-4216-B37A-4BDA89773B13}" destId="{9E090EE8-FE81-4088-AFF2-B1A884D78CDC}" srcOrd="0" destOrd="0" presId="urn:microsoft.com/office/officeart/2005/8/layout/vList3"/>
    <dgm:cxn modelId="{BD046D58-7F31-4E5C-AFC9-4A8008A9B141}" type="presParOf" srcId="{F65912D1-F3AC-4216-B37A-4BDA89773B13}" destId="{74C1EFEF-4FCA-4E93-B038-0C7AEB6C58B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A82F707-4752-426E-8A28-E9C202940022}"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E268ACCE-F744-4122-9F82-625EBA9F3D38}">
      <dgm:prSet/>
      <dgm:spPr>
        <a:solidFill>
          <a:srgbClr val="5BBBD5"/>
        </a:solidFill>
      </dgm:spPr>
      <dgm:t>
        <a:bodyPr/>
        <a:lstStyle/>
        <a:p>
          <a:pPr rtl="0"/>
          <a:r>
            <a:rPr lang="en-US" dirty="0">
              <a:solidFill>
                <a:schemeClr val="tx1"/>
              </a:solidFill>
            </a:rPr>
            <a:t>Methods</a:t>
          </a:r>
        </a:p>
      </dgm:t>
    </dgm:pt>
    <dgm:pt modelId="{FB758450-BCB0-4CA4-9AD5-514F85EB2C57}" type="parTrans" cxnId="{3F779579-C0D6-4247-BCF3-E2E62CC2B279}">
      <dgm:prSet/>
      <dgm:spPr/>
      <dgm:t>
        <a:bodyPr/>
        <a:lstStyle/>
        <a:p>
          <a:endParaRPr lang="en-US"/>
        </a:p>
      </dgm:t>
    </dgm:pt>
    <dgm:pt modelId="{3DA3B763-E5B8-41E2-827B-91174E59B1F1}" type="sibTrans" cxnId="{3F779579-C0D6-4247-BCF3-E2E62CC2B279}">
      <dgm:prSet/>
      <dgm:spPr/>
      <dgm:t>
        <a:bodyPr/>
        <a:lstStyle/>
        <a:p>
          <a:endParaRPr lang="en-US"/>
        </a:p>
      </dgm:t>
    </dgm:pt>
    <dgm:pt modelId="{D137931E-1905-4E51-A8C3-C4187551096C}">
      <dgm:prSet custT="1"/>
      <dgm:spPr/>
      <dgm:t>
        <a:bodyPr/>
        <a:lstStyle/>
        <a:p>
          <a:pPr rtl="0"/>
          <a:r>
            <a:rPr lang="en-US" sz="1800" dirty="0">
              <a:latin typeface="Open Sans Light" panose="020B0306030504020204"/>
            </a:rPr>
            <a:t>Video</a:t>
          </a:r>
        </a:p>
      </dgm:t>
    </dgm:pt>
    <dgm:pt modelId="{9B5CB739-00F9-4ECF-B711-322B47F35943}" type="parTrans" cxnId="{7CA282C3-0332-4C4D-BDE3-A465FA329282}">
      <dgm:prSet/>
      <dgm:spPr/>
      <dgm:t>
        <a:bodyPr/>
        <a:lstStyle/>
        <a:p>
          <a:endParaRPr lang="en-US"/>
        </a:p>
      </dgm:t>
    </dgm:pt>
    <dgm:pt modelId="{38096576-2991-4E6A-BB8D-05DC68B618C2}" type="sibTrans" cxnId="{7CA282C3-0332-4C4D-BDE3-A465FA329282}">
      <dgm:prSet/>
      <dgm:spPr/>
      <dgm:t>
        <a:bodyPr/>
        <a:lstStyle/>
        <a:p>
          <a:endParaRPr lang="en-US"/>
        </a:p>
      </dgm:t>
    </dgm:pt>
    <dgm:pt modelId="{5EDC1096-DA2C-4EC5-A57C-2717303D690D}">
      <dgm:prSet custT="1"/>
      <dgm:spPr/>
      <dgm:t>
        <a:bodyPr/>
        <a:lstStyle/>
        <a:p>
          <a:pPr rtl="0"/>
          <a:r>
            <a:rPr lang="en-US" sz="1800" dirty="0">
              <a:latin typeface="Open Sans Light" panose="020B0306030504020204"/>
            </a:rPr>
            <a:t>Tour</a:t>
          </a:r>
        </a:p>
      </dgm:t>
    </dgm:pt>
    <dgm:pt modelId="{44AFFD52-B0FD-4288-B2CD-A08F4CEFF877}" type="parTrans" cxnId="{EE8A2D9F-21C4-4781-9C8C-EEC93F73EE57}">
      <dgm:prSet/>
      <dgm:spPr/>
      <dgm:t>
        <a:bodyPr/>
        <a:lstStyle/>
        <a:p>
          <a:endParaRPr lang="en-US"/>
        </a:p>
      </dgm:t>
    </dgm:pt>
    <dgm:pt modelId="{A36DE796-3808-4DF1-BFF6-812897106AF4}" type="sibTrans" cxnId="{EE8A2D9F-21C4-4781-9C8C-EEC93F73EE57}">
      <dgm:prSet/>
      <dgm:spPr/>
      <dgm:t>
        <a:bodyPr/>
        <a:lstStyle/>
        <a:p>
          <a:endParaRPr lang="en-US"/>
        </a:p>
      </dgm:t>
    </dgm:pt>
    <dgm:pt modelId="{E3CD3E1E-6FE9-47F3-8442-DE05ADB27EA8}">
      <dgm:prSet custT="1"/>
      <dgm:spPr/>
      <dgm:t>
        <a:bodyPr/>
        <a:lstStyle/>
        <a:p>
          <a:pPr rtl="0"/>
          <a:r>
            <a:rPr lang="en-US" sz="1800" dirty="0">
              <a:latin typeface="Open Sans Light" panose="020B0306030504020204"/>
            </a:rPr>
            <a:t>Discussion people receiving supports / family (video or in-person)</a:t>
          </a:r>
        </a:p>
      </dgm:t>
    </dgm:pt>
    <dgm:pt modelId="{91D09B18-5C0A-4F10-8314-B9E03F509544}" type="parTrans" cxnId="{211A7D45-930E-4682-9275-5FC42A97062F}">
      <dgm:prSet/>
      <dgm:spPr/>
      <dgm:t>
        <a:bodyPr/>
        <a:lstStyle/>
        <a:p>
          <a:endParaRPr lang="en-US"/>
        </a:p>
      </dgm:t>
    </dgm:pt>
    <dgm:pt modelId="{4FC0E164-82E5-41FD-BBE5-18527A4E58EA}" type="sibTrans" cxnId="{211A7D45-930E-4682-9275-5FC42A97062F}">
      <dgm:prSet/>
      <dgm:spPr/>
      <dgm:t>
        <a:bodyPr/>
        <a:lstStyle/>
        <a:p>
          <a:endParaRPr lang="en-US"/>
        </a:p>
      </dgm:t>
    </dgm:pt>
    <dgm:pt modelId="{0B3C0A67-C044-4B63-8141-E4FBA056800A}">
      <dgm:prSet custT="1"/>
      <dgm:spPr/>
      <dgm:t>
        <a:bodyPr/>
        <a:lstStyle/>
        <a:p>
          <a:pPr rtl="0"/>
          <a:r>
            <a:rPr lang="en-US" sz="1800" dirty="0">
              <a:latin typeface="Open Sans Light" panose="020B0306030504020204"/>
            </a:rPr>
            <a:t>Discussion with DSP (video or in-person)</a:t>
          </a:r>
        </a:p>
      </dgm:t>
    </dgm:pt>
    <dgm:pt modelId="{2FB5A028-D62B-4F82-8ED2-5B8AE8C3B6B8}" type="parTrans" cxnId="{97B95F80-56D5-49AA-A1A8-C23F80FA1771}">
      <dgm:prSet/>
      <dgm:spPr/>
      <dgm:t>
        <a:bodyPr/>
        <a:lstStyle/>
        <a:p>
          <a:endParaRPr lang="en-US"/>
        </a:p>
      </dgm:t>
    </dgm:pt>
    <dgm:pt modelId="{67AC3E32-FB2D-4DBB-834C-F6F59EB94F15}" type="sibTrans" cxnId="{97B95F80-56D5-49AA-A1A8-C23F80FA1771}">
      <dgm:prSet/>
      <dgm:spPr/>
      <dgm:t>
        <a:bodyPr/>
        <a:lstStyle/>
        <a:p>
          <a:endParaRPr lang="en-US"/>
        </a:p>
      </dgm:t>
    </dgm:pt>
    <dgm:pt modelId="{C1FB4630-8B22-4523-905B-C66DF9C857D7}">
      <dgm:prSet custT="1"/>
      <dgm:spPr/>
      <dgm:t>
        <a:bodyPr/>
        <a:lstStyle/>
        <a:p>
          <a:pPr rtl="0"/>
          <a:r>
            <a:rPr lang="en-US" sz="1800" dirty="0">
              <a:latin typeface="Open Sans Light" panose="020B0306030504020204"/>
            </a:rPr>
            <a:t>Combination of two or more methods</a:t>
          </a:r>
        </a:p>
      </dgm:t>
    </dgm:pt>
    <dgm:pt modelId="{2F943A77-1D44-4D39-A2A0-A64F4908120C}" type="parTrans" cxnId="{5B643BA7-4B4A-4751-8A37-6E890F92B0AA}">
      <dgm:prSet/>
      <dgm:spPr/>
      <dgm:t>
        <a:bodyPr/>
        <a:lstStyle/>
        <a:p>
          <a:endParaRPr lang="en-US"/>
        </a:p>
      </dgm:t>
    </dgm:pt>
    <dgm:pt modelId="{CC7D634E-0D54-4CD8-A082-308090911B3D}" type="sibTrans" cxnId="{5B643BA7-4B4A-4751-8A37-6E890F92B0AA}">
      <dgm:prSet/>
      <dgm:spPr/>
      <dgm:t>
        <a:bodyPr/>
        <a:lstStyle/>
        <a:p>
          <a:endParaRPr lang="en-US"/>
        </a:p>
      </dgm:t>
    </dgm:pt>
    <dgm:pt modelId="{8C376F2E-94DF-4F84-ADF2-1B913BA6A0F1}">
      <dgm:prSet custT="1"/>
      <dgm:spPr/>
      <dgm:t>
        <a:bodyPr/>
        <a:lstStyle/>
        <a:p>
          <a:pPr rtl="0"/>
          <a:r>
            <a:rPr lang="en-US" sz="1800" dirty="0">
              <a:latin typeface="Open Sans Light" panose="020B0306030504020204"/>
            </a:rPr>
            <a:t>Volunteering</a:t>
          </a:r>
        </a:p>
      </dgm:t>
    </dgm:pt>
    <dgm:pt modelId="{0932F21E-01F9-4ECA-A892-82B8CDAE53EF}" type="parTrans" cxnId="{370C63E7-243D-4F55-98E5-0650C15A0324}">
      <dgm:prSet/>
      <dgm:spPr/>
      <dgm:t>
        <a:bodyPr/>
        <a:lstStyle/>
        <a:p>
          <a:endParaRPr lang="en-US"/>
        </a:p>
      </dgm:t>
    </dgm:pt>
    <dgm:pt modelId="{A7538AAD-63B9-4FDC-97CF-CCA007F9BB5F}" type="sibTrans" cxnId="{370C63E7-243D-4F55-98E5-0650C15A0324}">
      <dgm:prSet/>
      <dgm:spPr/>
      <dgm:t>
        <a:bodyPr/>
        <a:lstStyle/>
        <a:p>
          <a:endParaRPr lang="en-US"/>
        </a:p>
      </dgm:t>
    </dgm:pt>
    <dgm:pt modelId="{FFC59C57-BE34-49B2-8767-F818F5B7CFC1}">
      <dgm:prSet custT="1"/>
      <dgm:spPr/>
      <dgm:t>
        <a:bodyPr/>
        <a:lstStyle/>
        <a:p>
          <a:pPr rtl="0"/>
          <a:r>
            <a:rPr lang="en-US" sz="1800" dirty="0">
              <a:latin typeface="Open Sans Light" panose="020B0306030504020204"/>
            </a:rPr>
            <a:t>Photo album</a:t>
          </a:r>
        </a:p>
      </dgm:t>
    </dgm:pt>
    <dgm:pt modelId="{D4E1B59E-5EAE-49B0-9E8F-BC7506B902AB}" type="parTrans" cxnId="{A3D4F0C8-9BAB-49CC-9D9F-8743BB3B1A75}">
      <dgm:prSet/>
      <dgm:spPr/>
      <dgm:t>
        <a:bodyPr/>
        <a:lstStyle/>
        <a:p>
          <a:endParaRPr lang="en-US"/>
        </a:p>
      </dgm:t>
    </dgm:pt>
    <dgm:pt modelId="{681E5295-6B60-409C-8A3B-7476B3AB0666}" type="sibTrans" cxnId="{A3D4F0C8-9BAB-49CC-9D9F-8743BB3B1A75}">
      <dgm:prSet/>
      <dgm:spPr/>
      <dgm:t>
        <a:bodyPr/>
        <a:lstStyle/>
        <a:p>
          <a:endParaRPr lang="en-US"/>
        </a:p>
      </dgm:t>
    </dgm:pt>
    <dgm:pt modelId="{BE58A99E-E8FF-4F71-8DFF-1CD4207DAD97}">
      <dgm:prSet custT="1"/>
      <dgm:spPr/>
      <dgm:t>
        <a:bodyPr/>
        <a:lstStyle/>
        <a:p>
          <a:pPr rtl="0"/>
          <a:r>
            <a:rPr lang="en-US" sz="1800" dirty="0">
              <a:latin typeface="Open Sans Light" panose="020B0306030504020204"/>
            </a:rPr>
            <a:t>One Page Description of people receiving services – what they are looking for in a support staff</a:t>
          </a:r>
        </a:p>
      </dgm:t>
    </dgm:pt>
    <dgm:pt modelId="{DCDD5AA0-D908-4DD2-A783-D7CF1E68556B}" type="parTrans" cxnId="{3CDDF160-C11D-465D-81D9-7E001567EF0C}">
      <dgm:prSet/>
      <dgm:spPr/>
      <dgm:t>
        <a:bodyPr/>
        <a:lstStyle/>
        <a:p>
          <a:endParaRPr lang="en-US"/>
        </a:p>
      </dgm:t>
    </dgm:pt>
    <dgm:pt modelId="{59AE22EA-BD36-4E7B-B5D9-118729039521}" type="sibTrans" cxnId="{3CDDF160-C11D-465D-81D9-7E001567EF0C}">
      <dgm:prSet/>
      <dgm:spPr/>
      <dgm:t>
        <a:bodyPr/>
        <a:lstStyle/>
        <a:p>
          <a:endParaRPr lang="en-US"/>
        </a:p>
      </dgm:t>
    </dgm:pt>
    <dgm:pt modelId="{A18CBDF5-E6EC-4DFD-AFD3-DFCE8C7A5162}">
      <dgm:prSet custT="1"/>
      <dgm:spPr/>
      <dgm:t>
        <a:bodyPr/>
        <a:lstStyle/>
        <a:p>
          <a:pPr rtl="0"/>
          <a:r>
            <a:rPr lang="en-US" sz="1800" dirty="0">
              <a:latin typeface="Open Sans Light" panose="020B0306030504020204"/>
            </a:rPr>
            <a:t>Internships</a:t>
          </a:r>
        </a:p>
      </dgm:t>
    </dgm:pt>
    <dgm:pt modelId="{E0338162-01E1-4658-84D9-190DFC3CE8EE}" type="parTrans" cxnId="{ACD9A426-744B-41BC-995A-4FE2A0538D7F}">
      <dgm:prSet/>
      <dgm:spPr/>
      <dgm:t>
        <a:bodyPr/>
        <a:lstStyle/>
        <a:p>
          <a:endParaRPr lang="en-US"/>
        </a:p>
      </dgm:t>
    </dgm:pt>
    <dgm:pt modelId="{A432DB7A-E29E-46F7-A036-A03D15A72D81}" type="sibTrans" cxnId="{ACD9A426-744B-41BC-995A-4FE2A0538D7F}">
      <dgm:prSet/>
      <dgm:spPr/>
      <dgm:t>
        <a:bodyPr/>
        <a:lstStyle/>
        <a:p>
          <a:endParaRPr lang="en-US"/>
        </a:p>
      </dgm:t>
    </dgm:pt>
    <dgm:pt modelId="{763518D6-96F4-422B-A545-46136E33C2C5}" type="pres">
      <dgm:prSet presAssocID="{7A82F707-4752-426E-8A28-E9C202940022}" presName="linearFlow" presStyleCnt="0">
        <dgm:presLayoutVars>
          <dgm:dir/>
          <dgm:animLvl val="lvl"/>
          <dgm:resizeHandles val="exact"/>
        </dgm:presLayoutVars>
      </dgm:prSet>
      <dgm:spPr/>
    </dgm:pt>
    <dgm:pt modelId="{D29E5A06-CDC1-41D7-84E3-C7669C46EDA4}" type="pres">
      <dgm:prSet presAssocID="{E268ACCE-F744-4122-9F82-625EBA9F3D38}" presName="composite" presStyleCnt="0"/>
      <dgm:spPr/>
    </dgm:pt>
    <dgm:pt modelId="{9BB28509-05FD-4377-910D-6C0D5B49F8FC}" type="pres">
      <dgm:prSet presAssocID="{E268ACCE-F744-4122-9F82-625EBA9F3D38}" presName="parentText" presStyleLbl="alignNode1" presStyleIdx="0" presStyleCnt="1" custScaleY="112022" custLinFactNeighborY="-6874">
        <dgm:presLayoutVars>
          <dgm:chMax val="1"/>
          <dgm:bulletEnabled val="1"/>
        </dgm:presLayoutVars>
      </dgm:prSet>
      <dgm:spPr/>
    </dgm:pt>
    <dgm:pt modelId="{353864F6-ECC7-4D93-84D9-9DA0A8CEA899}" type="pres">
      <dgm:prSet presAssocID="{E268ACCE-F744-4122-9F82-625EBA9F3D38}" presName="descendantText" presStyleLbl="alignAcc1" presStyleIdx="0" presStyleCnt="1" custScaleY="156271">
        <dgm:presLayoutVars>
          <dgm:bulletEnabled val="1"/>
        </dgm:presLayoutVars>
      </dgm:prSet>
      <dgm:spPr/>
    </dgm:pt>
  </dgm:ptLst>
  <dgm:cxnLst>
    <dgm:cxn modelId="{6B17E001-C04C-4550-AA6B-64E43DB7D4FE}" type="presOf" srcId="{A18CBDF5-E6EC-4DFD-AFD3-DFCE8C7A5162}" destId="{353864F6-ECC7-4D93-84D9-9DA0A8CEA899}" srcOrd="0" destOrd="7" presId="urn:microsoft.com/office/officeart/2005/8/layout/chevron2"/>
    <dgm:cxn modelId="{E722A512-B67E-4E0D-BD22-AE7D513E8D3B}" type="presOf" srcId="{D137931E-1905-4E51-A8C3-C4187551096C}" destId="{353864F6-ECC7-4D93-84D9-9DA0A8CEA899}" srcOrd="0" destOrd="0" presId="urn:microsoft.com/office/officeart/2005/8/layout/chevron2"/>
    <dgm:cxn modelId="{0789761E-762A-44FC-AA3F-A26072F6B86D}" type="presOf" srcId="{FFC59C57-BE34-49B2-8767-F818F5B7CFC1}" destId="{353864F6-ECC7-4D93-84D9-9DA0A8CEA899}" srcOrd="0" destOrd="1" presId="urn:microsoft.com/office/officeart/2005/8/layout/chevron2"/>
    <dgm:cxn modelId="{CC9CA31F-5D1B-4680-B59C-2D24E21835AE}" type="presOf" srcId="{8C376F2E-94DF-4F84-ADF2-1B913BA6A0F1}" destId="{353864F6-ECC7-4D93-84D9-9DA0A8CEA899}" srcOrd="0" destOrd="6" presId="urn:microsoft.com/office/officeart/2005/8/layout/chevron2"/>
    <dgm:cxn modelId="{ACD9A426-744B-41BC-995A-4FE2A0538D7F}" srcId="{E268ACCE-F744-4122-9F82-625EBA9F3D38}" destId="{A18CBDF5-E6EC-4DFD-AFD3-DFCE8C7A5162}" srcOrd="7" destOrd="0" parTransId="{E0338162-01E1-4658-84D9-190DFC3CE8EE}" sibTransId="{A432DB7A-E29E-46F7-A036-A03D15A72D81}"/>
    <dgm:cxn modelId="{72F3A027-9DEF-468D-86CD-06A48997346E}" type="presOf" srcId="{E268ACCE-F744-4122-9F82-625EBA9F3D38}" destId="{9BB28509-05FD-4377-910D-6C0D5B49F8FC}" srcOrd="0" destOrd="0" presId="urn:microsoft.com/office/officeart/2005/8/layout/chevron2"/>
    <dgm:cxn modelId="{772B2A30-79DB-4FB2-A911-5314DEA6E208}" type="presOf" srcId="{0B3C0A67-C044-4B63-8141-E4FBA056800A}" destId="{353864F6-ECC7-4D93-84D9-9DA0A8CEA899}" srcOrd="0" destOrd="5" presId="urn:microsoft.com/office/officeart/2005/8/layout/chevron2"/>
    <dgm:cxn modelId="{3CDDF160-C11D-465D-81D9-7E001567EF0C}" srcId="{E268ACCE-F744-4122-9F82-625EBA9F3D38}" destId="{BE58A99E-E8FF-4F71-8DFF-1CD4207DAD97}" srcOrd="2" destOrd="0" parTransId="{DCDD5AA0-D908-4DD2-A783-D7CF1E68556B}" sibTransId="{59AE22EA-BD36-4E7B-B5D9-118729039521}"/>
    <dgm:cxn modelId="{548A2C44-3B4D-4D5B-A190-272FD3CA5F2F}" type="presOf" srcId="{BE58A99E-E8FF-4F71-8DFF-1CD4207DAD97}" destId="{353864F6-ECC7-4D93-84D9-9DA0A8CEA899}" srcOrd="0" destOrd="2" presId="urn:microsoft.com/office/officeart/2005/8/layout/chevron2"/>
    <dgm:cxn modelId="{211A7D45-930E-4682-9275-5FC42A97062F}" srcId="{E268ACCE-F744-4122-9F82-625EBA9F3D38}" destId="{E3CD3E1E-6FE9-47F3-8442-DE05ADB27EA8}" srcOrd="4" destOrd="0" parTransId="{91D09B18-5C0A-4F10-8314-B9E03F509544}" sibTransId="{4FC0E164-82E5-41FD-BBE5-18527A4E58EA}"/>
    <dgm:cxn modelId="{3F779579-C0D6-4247-BCF3-E2E62CC2B279}" srcId="{7A82F707-4752-426E-8A28-E9C202940022}" destId="{E268ACCE-F744-4122-9F82-625EBA9F3D38}" srcOrd="0" destOrd="0" parTransId="{FB758450-BCB0-4CA4-9AD5-514F85EB2C57}" sibTransId="{3DA3B763-E5B8-41E2-827B-91174E59B1F1}"/>
    <dgm:cxn modelId="{97B95F80-56D5-49AA-A1A8-C23F80FA1771}" srcId="{E268ACCE-F744-4122-9F82-625EBA9F3D38}" destId="{0B3C0A67-C044-4B63-8141-E4FBA056800A}" srcOrd="5" destOrd="0" parTransId="{2FB5A028-D62B-4F82-8ED2-5B8AE8C3B6B8}" sibTransId="{67AC3E32-FB2D-4DBB-834C-F6F59EB94F15}"/>
    <dgm:cxn modelId="{BD0B3F89-3E09-401D-9A35-C846B5BFCC8A}" type="presOf" srcId="{7A82F707-4752-426E-8A28-E9C202940022}" destId="{763518D6-96F4-422B-A545-46136E33C2C5}" srcOrd="0" destOrd="0" presId="urn:microsoft.com/office/officeart/2005/8/layout/chevron2"/>
    <dgm:cxn modelId="{EE8A2D9F-21C4-4781-9C8C-EEC93F73EE57}" srcId="{E268ACCE-F744-4122-9F82-625EBA9F3D38}" destId="{5EDC1096-DA2C-4EC5-A57C-2717303D690D}" srcOrd="3" destOrd="0" parTransId="{44AFFD52-B0FD-4288-B2CD-A08F4CEFF877}" sibTransId="{A36DE796-3808-4DF1-BFF6-812897106AF4}"/>
    <dgm:cxn modelId="{929D78A1-AB3F-42FA-8592-0CFAAD6ADFA8}" type="presOf" srcId="{C1FB4630-8B22-4523-905B-C66DF9C857D7}" destId="{353864F6-ECC7-4D93-84D9-9DA0A8CEA899}" srcOrd="0" destOrd="8" presId="urn:microsoft.com/office/officeart/2005/8/layout/chevron2"/>
    <dgm:cxn modelId="{5B643BA7-4B4A-4751-8A37-6E890F92B0AA}" srcId="{E268ACCE-F744-4122-9F82-625EBA9F3D38}" destId="{C1FB4630-8B22-4523-905B-C66DF9C857D7}" srcOrd="8" destOrd="0" parTransId="{2F943A77-1D44-4D39-A2A0-A64F4908120C}" sibTransId="{CC7D634E-0D54-4CD8-A082-308090911B3D}"/>
    <dgm:cxn modelId="{7CA282C3-0332-4C4D-BDE3-A465FA329282}" srcId="{E268ACCE-F744-4122-9F82-625EBA9F3D38}" destId="{D137931E-1905-4E51-A8C3-C4187551096C}" srcOrd="0" destOrd="0" parTransId="{9B5CB739-00F9-4ECF-B711-322B47F35943}" sibTransId="{38096576-2991-4E6A-BB8D-05DC68B618C2}"/>
    <dgm:cxn modelId="{A3D4F0C8-9BAB-49CC-9D9F-8743BB3B1A75}" srcId="{E268ACCE-F744-4122-9F82-625EBA9F3D38}" destId="{FFC59C57-BE34-49B2-8767-F818F5B7CFC1}" srcOrd="1" destOrd="0" parTransId="{D4E1B59E-5EAE-49B0-9E8F-BC7506B902AB}" sibTransId="{681E5295-6B60-409C-8A3B-7476B3AB0666}"/>
    <dgm:cxn modelId="{DAEDFED8-C0B4-40B5-830F-E5CA254F6C1A}" type="presOf" srcId="{5EDC1096-DA2C-4EC5-A57C-2717303D690D}" destId="{353864F6-ECC7-4D93-84D9-9DA0A8CEA899}" srcOrd="0" destOrd="3" presId="urn:microsoft.com/office/officeart/2005/8/layout/chevron2"/>
    <dgm:cxn modelId="{370C63E7-243D-4F55-98E5-0650C15A0324}" srcId="{E268ACCE-F744-4122-9F82-625EBA9F3D38}" destId="{8C376F2E-94DF-4F84-ADF2-1B913BA6A0F1}" srcOrd="6" destOrd="0" parTransId="{0932F21E-01F9-4ECA-A892-82B8CDAE53EF}" sibTransId="{A7538AAD-63B9-4FDC-97CF-CCA007F9BB5F}"/>
    <dgm:cxn modelId="{B2C19AF1-D3C5-4C22-922A-4FB1E489BD3B}" type="presOf" srcId="{E3CD3E1E-6FE9-47F3-8442-DE05ADB27EA8}" destId="{353864F6-ECC7-4D93-84D9-9DA0A8CEA899}" srcOrd="0" destOrd="4" presId="urn:microsoft.com/office/officeart/2005/8/layout/chevron2"/>
    <dgm:cxn modelId="{6E6247F9-54BD-4729-9262-B9CAF5CD60CB}" type="presParOf" srcId="{763518D6-96F4-422B-A545-46136E33C2C5}" destId="{D29E5A06-CDC1-41D7-84E3-C7669C46EDA4}" srcOrd="0" destOrd="0" presId="urn:microsoft.com/office/officeart/2005/8/layout/chevron2"/>
    <dgm:cxn modelId="{3CB56896-E1E5-473F-B08C-B4D9B9CB0D9E}" type="presParOf" srcId="{D29E5A06-CDC1-41D7-84E3-C7669C46EDA4}" destId="{9BB28509-05FD-4377-910D-6C0D5B49F8FC}" srcOrd="0" destOrd="0" presId="urn:microsoft.com/office/officeart/2005/8/layout/chevron2"/>
    <dgm:cxn modelId="{C28EFB5F-40A1-4F2F-AEB0-E82D406B00DF}" type="presParOf" srcId="{D29E5A06-CDC1-41D7-84E3-C7669C46EDA4}" destId="{353864F6-ECC7-4D93-84D9-9DA0A8CEA89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104D650-24CC-4E84-8623-CCBDE4783620}"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6645DD78-A3F7-43AA-868C-259F72E5A390}">
      <dgm:prSet custT="1"/>
      <dgm:spPr/>
      <dgm:t>
        <a:bodyPr/>
        <a:lstStyle/>
        <a:p>
          <a:pPr algn="l" rtl="0"/>
          <a:r>
            <a:rPr lang="en-US" sz="2800" dirty="0">
              <a:latin typeface="Open Sans Light" panose="020B0306030504020204"/>
            </a:rPr>
            <a:t>RJPs can improve retention rates by 9% -17%</a:t>
          </a:r>
        </a:p>
      </dgm:t>
    </dgm:pt>
    <dgm:pt modelId="{57ACE7D5-6A99-43F1-8078-0E7817E8F68F}" type="parTrans" cxnId="{E6F31E9E-D668-459E-9BFE-666BDB27AABA}">
      <dgm:prSet/>
      <dgm:spPr/>
      <dgm:t>
        <a:bodyPr/>
        <a:lstStyle/>
        <a:p>
          <a:endParaRPr lang="en-US"/>
        </a:p>
      </dgm:t>
    </dgm:pt>
    <dgm:pt modelId="{E21A54D0-11C8-48A8-83F5-585EE7779457}" type="sibTrans" cxnId="{E6F31E9E-D668-459E-9BFE-666BDB27AABA}">
      <dgm:prSet/>
      <dgm:spPr/>
      <dgm:t>
        <a:bodyPr/>
        <a:lstStyle/>
        <a:p>
          <a:endParaRPr lang="en-US"/>
        </a:p>
      </dgm:t>
    </dgm:pt>
    <dgm:pt modelId="{C21AA2F6-F1A6-473F-B9A7-DD7A5DFEB357}">
      <dgm:prSet custT="1"/>
      <dgm:spPr/>
      <dgm:t>
        <a:bodyPr/>
        <a:lstStyle/>
        <a:p>
          <a:pPr algn="l" rtl="0"/>
          <a:r>
            <a:rPr lang="en-US" sz="2800" dirty="0">
              <a:latin typeface="Open Sans Light" panose="020B0306030504020204"/>
            </a:rPr>
            <a:t>RJPs increase retention of workers </a:t>
          </a:r>
        </a:p>
      </dgm:t>
    </dgm:pt>
    <dgm:pt modelId="{CB17FE0C-4643-401A-A925-0DEFE23D4845}" type="parTrans" cxnId="{96493716-20BC-4238-AB82-25605ADB890A}">
      <dgm:prSet/>
      <dgm:spPr/>
      <dgm:t>
        <a:bodyPr/>
        <a:lstStyle/>
        <a:p>
          <a:endParaRPr lang="en-US"/>
        </a:p>
      </dgm:t>
    </dgm:pt>
    <dgm:pt modelId="{8BDC906B-C7D3-4CE1-AA68-3D229640D536}" type="sibTrans" cxnId="{96493716-20BC-4238-AB82-25605ADB890A}">
      <dgm:prSet/>
      <dgm:spPr/>
      <dgm:t>
        <a:bodyPr/>
        <a:lstStyle/>
        <a:p>
          <a:endParaRPr lang="en-US"/>
        </a:p>
      </dgm:t>
    </dgm:pt>
    <dgm:pt modelId="{6792E215-749F-4B19-B52F-5781101EEB7D}">
      <dgm:prSet custT="1"/>
      <dgm:spPr/>
      <dgm:t>
        <a:bodyPr/>
        <a:lstStyle/>
        <a:p>
          <a:pPr rtl="0"/>
          <a:r>
            <a:rPr lang="en-US" sz="2000" dirty="0">
              <a:latin typeface="Open Sans Light" panose="020B0306030504020204"/>
            </a:rPr>
            <a:t>For agencies with 12% annual retention rates, use of RJP increased it by 50% </a:t>
          </a:r>
        </a:p>
      </dgm:t>
    </dgm:pt>
    <dgm:pt modelId="{6F4D6E58-A5AC-48EE-A490-78CD3D71959B}" type="parTrans" cxnId="{818458A2-5FA1-474A-8C2D-779A3F37A1D6}">
      <dgm:prSet/>
      <dgm:spPr/>
      <dgm:t>
        <a:bodyPr/>
        <a:lstStyle/>
        <a:p>
          <a:endParaRPr lang="en-US"/>
        </a:p>
      </dgm:t>
    </dgm:pt>
    <dgm:pt modelId="{5FBF48A6-89C6-4607-899D-B488728EB17D}" type="sibTrans" cxnId="{818458A2-5FA1-474A-8C2D-779A3F37A1D6}">
      <dgm:prSet/>
      <dgm:spPr/>
      <dgm:t>
        <a:bodyPr/>
        <a:lstStyle/>
        <a:p>
          <a:endParaRPr lang="en-US"/>
        </a:p>
      </dgm:t>
    </dgm:pt>
    <dgm:pt modelId="{77D6D0BF-FAA5-4AE6-8BF9-6027C55AE9F0}">
      <dgm:prSet custT="1"/>
      <dgm:spPr/>
      <dgm:t>
        <a:bodyPr/>
        <a:lstStyle/>
        <a:p>
          <a:pPr rtl="0"/>
          <a:r>
            <a:rPr lang="en-US" sz="2000" dirty="0">
              <a:latin typeface="Open Sans Light" panose="020B0306030504020204"/>
            </a:rPr>
            <a:t>For agencies with 24% annual retention rates, use of RJP increased it by 20%</a:t>
          </a:r>
        </a:p>
      </dgm:t>
    </dgm:pt>
    <dgm:pt modelId="{8A3BE916-76B1-4CBC-B927-ECB690AE4D5D}" type="parTrans" cxnId="{71C47D63-F9A9-4997-ABE7-D2CCF9E98DD1}">
      <dgm:prSet/>
      <dgm:spPr/>
      <dgm:t>
        <a:bodyPr/>
        <a:lstStyle/>
        <a:p>
          <a:endParaRPr lang="en-US"/>
        </a:p>
      </dgm:t>
    </dgm:pt>
    <dgm:pt modelId="{9AB2D90A-0605-4604-A286-EF1D957E69CA}" type="sibTrans" cxnId="{71C47D63-F9A9-4997-ABE7-D2CCF9E98DD1}">
      <dgm:prSet/>
      <dgm:spPr/>
      <dgm:t>
        <a:bodyPr/>
        <a:lstStyle/>
        <a:p>
          <a:endParaRPr lang="en-US"/>
        </a:p>
      </dgm:t>
    </dgm:pt>
    <dgm:pt modelId="{2D3CB8D4-738A-436E-AAB0-C26B24A65E4B}" type="pres">
      <dgm:prSet presAssocID="{B104D650-24CC-4E84-8623-CCBDE4783620}" presName="Name0" presStyleCnt="0">
        <dgm:presLayoutVars>
          <dgm:chMax val="7"/>
          <dgm:dir/>
          <dgm:animLvl val="lvl"/>
          <dgm:resizeHandles val="exact"/>
        </dgm:presLayoutVars>
      </dgm:prSet>
      <dgm:spPr/>
    </dgm:pt>
    <dgm:pt modelId="{1CBA8A51-40D8-47F0-A287-4E8688F3B100}" type="pres">
      <dgm:prSet presAssocID="{6645DD78-A3F7-43AA-868C-259F72E5A390}" presName="circle1" presStyleLbl="node1" presStyleIdx="0" presStyleCnt="2"/>
      <dgm:spPr>
        <a:solidFill>
          <a:srgbClr val="5BBBD5"/>
        </a:solidFill>
      </dgm:spPr>
    </dgm:pt>
    <dgm:pt modelId="{2BF94FB6-36C1-4DD6-AF7C-A328A8B832AD}" type="pres">
      <dgm:prSet presAssocID="{6645DD78-A3F7-43AA-868C-259F72E5A390}" presName="space" presStyleCnt="0"/>
      <dgm:spPr/>
    </dgm:pt>
    <dgm:pt modelId="{3390328F-DC55-4A91-A945-D68BC9E5CB80}" type="pres">
      <dgm:prSet presAssocID="{6645DD78-A3F7-43AA-868C-259F72E5A390}" presName="rect1" presStyleLbl="alignAcc1" presStyleIdx="0" presStyleCnt="2"/>
      <dgm:spPr/>
    </dgm:pt>
    <dgm:pt modelId="{E1C52211-6810-4880-9DFB-028675EF4165}" type="pres">
      <dgm:prSet presAssocID="{C21AA2F6-F1A6-473F-B9A7-DD7A5DFEB357}" presName="vertSpace2" presStyleLbl="node1" presStyleIdx="0" presStyleCnt="2"/>
      <dgm:spPr/>
    </dgm:pt>
    <dgm:pt modelId="{F593CF71-C04A-4411-ACA7-C6222438FFF7}" type="pres">
      <dgm:prSet presAssocID="{C21AA2F6-F1A6-473F-B9A7-DD7A5DFEB357}" presName="circle2" presStyleLbl="node1" presStyleIdx="1" presStyleCnt="2"/>
      <dgm:spPr>
        <a:solidFill>
          <a:srgbClr val="D0EBF2"/>
        </a:solidFill>
      </dgm:spPr>
    </dgm:pt>
    <dgm:pt modelId="{523E7A8C-2209-47EC-B8D8-25FB12088E9E}" type="pres">
      <dgm:prSet presAssocID="{C21AA2F6-F1A6-473F-B9A7-DD7A5DFEB357}" presName="rect2" presStyleLbl="alignAcc1" presStyleIdx="1" presStyleCnt="2"/>
      <dgm:spPr/>
    </dgm:pt>
    <dgm:pt modelId="{DDEE3258-EFF4-4660-978C-76F714A68F64}" type="pres">
      <dgm:prSet presAssocID="{6645DD78-A3F7-43AA-868C-259F72E5A390}" presName="rect1ParTx" presStyleLbl="alignAcc1" presStyleIdx="1" presStyleCnt="2">
        <dgm:presLayoutVars>
          <dgm:chMax val="1"/>
          <dgm:bulletEnabled val="1"/>
        </dgm:presLayoutVars>
      </dgm:prSet>
      <dgm:spPr/>
    </dgm:pt>
    <dgm:pt modelId="{1920A579-849B-40FE-9EAA-527C9D93F4A6}" type="pres">
      <dgm:prSet presAssocID="{6645DD78-A3F7-43AA-868C-259F72E5A390}" presName="rect1ChTx" presStyleLbl="alignAcc1" presStyleIdx="1" presStyleCnt="2">
        <dgm:presLayoutVars>
          <dgm:bulletEnabled val="1"/>
        </dgm:presLayoutVars>
      </dgm:prSet>
      <dgm:spPr/>
    </dgm:pt>
    <dgm:pt modelId="{D59A2CF3-B53B-4439-B8E1-3E66C22FC06E}" type="pres">
      <dgm:prSet presAssocID="{C21AA2F6-F1A6-473F-B9A7-DD7A5DFEB357}" presName="rect2ParTx" presStyleLbl="alignAcc1" presStyleIdx="1" presStyleCnt="2">
        <dgm:presLayoutVars>
          <dgm:chMax val="1"/>
          <dgm:bulletEnabled val="1"/>
        </dgm:presLayoutVars>
      </dgm:prSet>
      <dgm:spPr/>
    </dgm:pt>
    <dgm:pt modelId="{E5779921-DFB3-4986-8069-2AEE6D3FDAD8}" type="pres">
      <dgm:prSet presAssocID="{C21AA2F6-F1A6-473F-B9A7-DD7A5DFEB357}" presName="rect2ChTx" presStyleLbl="alignAcc1" presStyleIdx="1" presStyleCnt="2">
        <dgm:presLayoutVars>
          <dgm:bulletEnabled val="1"/>
        </dgm:presLayoutVars>
      </dgm:prSet>
      <dgm:spPr/>
    </dgm:pt>
  </dgm:ptLst>
  <dgm:cxnLst>
    <dgm:cxn modelId="{AE97230E-51A2-42D9-BE79-87704FA8913B}" type="presOf" srcId="{B104D650-24CC-4E84-8623-CCBDE4783620}" destId="{2D3CB8D4-738A-436E-AAB0-C26B24A65E4B}" srcOrd="0" destOrd="0" presId="urn:microsoft.com/office/officeart/2005/8/layout/target3"/>
    <dgm:cxn modelId="{96493716-20BC-4238-AB82-25605ADB890A}" srcId="{B104D650-24CC-4E84-8623-CCBDE4783620}" destId="{C21AA2F6-F1A6-473F-B9A7-DD7A5DFEB357}" srcOrd="1" destOrd="0" parTransId="{CB17FE0C-4643-401A-A925-0DEFE23D4845}" sibTransId="{8BDC906B-C7D3-4CE1-AA68-3D229640D536}"/>
    <dgm:cxn modelId="{564AA03A-E5E5-4C2C-8218-AA5B3972CE3A}" type="presOf" srcId="{6645DD78-A3F7-43AA-868C-259F72E5A390}" destId="{DDEE3258-EFF4-4660-978C-76F714A68F64}" srcOrd="1" destOrd="0" presId="urn:microsoft.com/office/officeart/2005/8/layout/target3"/>
    <dgm:cxn modelId="{C015773F-B27F-4416-8014-001C775EFD8F}" type="presOf" srcId="{77D6D0BF-FAA5-4AE6-8BF9-6027C55AE9F0}" destId="{E5779921-DFB3-4986-8069-2AEE6D3FDAD8}" srcOrd="0" destOrd="1" presId="urn:microsoft.com/office/officeart/2005/8/layout/target3"/>
    <dgm:cxn modelId="{AE125D5E-E3E5-414C-8751-B6815728A9A4}" type="presOf" srcId="{6645DD78-A3F7-43AA-868C-259F72E5A390}" destId="{3390328F-DC55-4A91-A945-D68BC9E5CB80}" srcOrd="0" destOrd="0" presId="urn:microsoft.com/office/officeart/2005/8/layout/target3"/>
    <dgm:cxn modelId="{71C47D63-F9A9-4997-ABE7-D2CCF9E98DD1}" srcId="{C21AA2F6-F1A6-473F-B9A7-DD7A5DFEB357}" destId="{77D6D0BF-FAA5-4AE6-8BF9-6027C55AE9F0}" srcOrd="1" destOrd="0" parTransId="{8A3BE916-76B1-4CBC-B927-ECB690AE4D5D}" sibTransId="{9AB2D90A-0605-4604-A286-EF1D957E69CA}"/>
    <dgm:cxn modelId="{83ADCD68-9196-43C7-962F-5C4F7D8D8650}" type="presOf" srcId="{C21AA2F6-F1A6-473F-B9A7-DD7A5DFEB357}" destId="{523E7A8C-2209-47EC-B8D8-25FB12088E9E}" srcOrd="0" destOrd="0" presId="urn:microsoft.com/office/officeart/2005/8/layout/target3"/>
    <dgm:cxn modelId="{869D0799-201D-4EE5-A2E8-BBBD2B524DA0}" type="presOf" srcId="{6792E215-749F-4B19-B52F-5781101EEB7D}" destId="{E5779921-DFB3-4986-8069-2AEE6D3FDAD8}" srcOrd="0" destOrd="0" presId="urn:microsoft.com/office/officeart/2005/8/layout/target3"/>
    <dgm:cxn modelId="{E6F31E9E-D668-459E-9BFE-666BDB27AABA}" srcId="{B104D650-24CC-4E84-8623-CCBDE4783620}" destId="{6645DD78-A3F7-43AA-868C-259F72E5A390}" srcOrd="0" destOrd="0" parTransId="{57ACE7D5-6A99-43F1-8078-0E7817E8F68F}" sibTransId="{E21A54D0-11C8-48A8-83F5-585EE7779457}"/>
    <dgm:cxn modelId="{818458A2-5FA1-474A-8C2D-779A3F37A1D6}" srcId="{C21AA2F6-F1A6-473F-B9A7-DD7A5DFEB357}" destId="{6792E215-749F-4B19-B52F-5781101EEB7D}" srcOrd="0" destOrd="0" parTransId="{6F4D6E58-A5AC-48EE-A490-78CD3D71959B}" sibTransId="{5FBF48A6-89C6-4607-899D-B488728EB17D}"/>
    <dgm:cxn modelId="{C7B290B0-8DC5-4E01-9672-67A913CEF85A}" type="presOf" srcId="{C21AA2F6-F1A6-473F-B9A7-DD7A5DFEB357}" destId="{D59A2CF3-B53B-4439-B8E1-3E66C22FC06E}" srcOrd="1" destOrd="0" presId="urn:microsoft.com/office/officeart/2005/8/layout/target3"/>
    <dgm:cxn modelId="{BAF8CE65-A00B-49C6-8C52-7A0E6246F342}" type="presParOf" srcId="{2D3CB8D4-738A-436E-AAB0-C26B24A65E4B}" destId="{1CBA8A51-40D8-47F0-A287-4E8688F3B100}" srcOrd="0" destOrd="0" presId="urn:microsoft.com/office/officeart/2005/8/layout/target3"/>
    <dgm:cxn modelId="{84057B80-9C0B-4099-B2BC-C7DF59597CDF}" type="presParOf" srcId="{2D3CB8D4-738A-436E-AAB0-C26B24A65E4B}" destId="{2BF94FB6-36C1-4DD6-AF7C-A328A8B832AD}" srcOrd="1" destOrd="0" presId="urn:microsoft.com/office/officeart/2005/8/layout/target3"/>
    <dgm:cxn modelId="{42F7B426-9905-49AB-A6DE-71FE2A31F2BE}" type="presParOf" srcId="{2D3CB8D4-738A-436E-AAB0-C26B24A65E4B}" destId="{3390328F-DC55-4A91-A945-D68BC9E5CB80}" srcOrd="2" destOrd="0" presId="urn:microsoft.com/office/officeart/2005/8/layout/target3"/>
    <dgm:cxn modelId="{6E11EF2E-671B-4E59-9633-B22DCB5DDA14}" type="presParOf" srcId="{2D3CB8D4-738A-436E-AAB0-C26B24A65E4B}" destId="{E1C52211-6810-4880-9DFB-028675EF4165}" srcOrd="3" destOrd="0" presId="urn:microsoft.com/office/officeart/2005/8/layout/target3"/>
    <dgm:cxn modelId="{BB905059-7F48-4582-AE6C-68271E1E856E}" type="presParOf" srcId="{2D3CB8D4-738A-436E-AAB0-C26B24A65E4B}" destId="{F593CF71-C04A-4411-ACA7-C6222438FFF7}" srcOrd="4" destOrd="0" presId="urn:microsoft.com/office/officeart/2005/8/layout/target3"/>
    <dgm:cxn modelId="{226623CB-987A-4CE5-8B9B-527D4F5B8186}" type="presParOf" srcId="{2D3CB8D4-738A-436E-AAB0-C26B24A65E4B}" destId="{523E7A8C-2209-47EC-B8D8-25FB12088E9E}" srcOrd="5" destOrd="0" presId="urn:microsoft.com/office/officeart/2005/8/layout/target3"/>
    <dgm:cxn modelId="{DF3B1108-97CE-416E-BD3E-EF6FE7196A94}" type="presParOf" srcId="{2D3CB8D4-738A-436E-AAB0-C26B24A65E4B}" destId="{DDEE3258-EFF4-4660-978C-76F714A68F64}" srcOrd="6" destOrd="0" presId="urn:microsoft.com/office/officeart/2005/8/layout/target3"/>
    <dgm:cxn modelId="{36E8BD62-D670-4B1B-B85C-D9097A18815B}" type="presParOf" srcId="{2D3CB8D4-738A-436E-AAB0-C26B24A65E4B}" destId="{1920A579-849B-40FE-9EAA-527C9D93F4A6}" srcOrd="7" destOrd="0" presId="urn:microsoft.com/office/officeart/2005/8/layout/target3"/>
    <dgm:cxn modelId="{AFA79EC7-606B-4792-A24B-B78A887080C2}" type="presParOf" srcId="{2D3CB8D4-738A-436E-AAB0-C26B24A65E4B}" destId="{D59A2CF3-B53B-4439-B8E1-3E66C22FC06E}" srcOrd="8" destOrd="0" presId="urn:microsoft.com/office/officeart/2005/8/layout/target3"/>
    <dgm:cxn modelId="{2B4E8B05-C3EC-4163-BD53-6EAECBCE094F}" type="presParOf" srcId="{2D3CB8D4-738A-436E-AAB0-C26B24A65E4B}" destId="{E5779921-DFB3-4986-8069-2AEE6D3FDAD8}" srcOrd="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Realistic Job Preview</a:t>
          </a: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4">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4">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4">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3" presStyleCnt="4">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3" destOrd="0" parTransId="{7D0D2B64-E3A0-4DA5-A0E8-0537496EC21A}" sibTransId="{4BDA23B6-7D47-4743-94F7-856CEEF1E41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178CCF2A-C4CD-4029-81D3-324CF60F5EF7}" type="presParOf" srcId="{75AE1CE9-F5A2-4655-B583-FECBF979DF3D}" destId="{41011675-63F1-43C1-B0B4-AE28DBEAB14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11E0F3D-8EBF-4E2C-ABB5-819C586B1BD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5D6D401-7C14-4104-A005-42FB02DBBA7A}">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Challenges</a:t>
          </a:r>
        </a:p>
      </dgm:t>
    </dgm:pt>
    <dgm:pt modelId="{E4173759-89BA-4277-ACD0-6D865E363665}" type="parTrans" cxnId="{FF39797F-63DA-4241-90DA-CBBC2521464E}">
      <dgm:prSet/>
      <dgm:spPr/>
      <dgm:t>
        <a:bodyPr/>
        <a:lstStyle/>
        <a:p>
          <a:endParaRPr lang="en-US"/>
        </a:p>
      </dgm:t>
    </dgm:pt>
    <dgm:pt modelId="{E18CF349-7994-4162-BF05-CE4E789FE9BC}" type="sibTrans" cxnId="{FF39797F-63DA-4241-90DA-CBBC2521464E}">
      <dgm:prSet/>
      <dgm:spPr/>
      <dgm:t>
        <a:bodyPr/>
        <a:lstStyle/>
        <a:p>
          <a:endParaRPr lang="en-US"/>
        </a:p>
      </dgm:t>
    </dgm:pt>
    <dgm:pt modelId="{60D3D35F-4B03-4C06-94EA-98E80CEF715B}">
      <dgm:prSet/>
      <dgm:spPr>
        <a:noFill/>
      </dgm:spPr>
      <dgm:t>
        <a:bodyPr/>
        <a:lstStyle/>
        <a:p>
          <a:pPr rtl="0"/>
          <a:r>
            <a:rPr lang="en-US" altLang="en-US" dirty="0">
              <a:latin typeface="Open Sans Light"/>
              <a:ea typeface="Open Sans Light"/>
              <a:cs typeface="Open Sans Light"/>
            </a:rPr>
            <a:t>Turnover rates too high</a:t>
          </a:r>
          <a:endParaRPr lang="en-US" dirty="0"/>
        </a:p>
      </dgm:t>
    </dgm:pt>
    <dgm:pt modelId="{9DFD3DD0-8F56-48A6-88C0-18F5070B2801}" type="parTrans" cxnId="{32EC83AE-8B1A-47E5-94C4-C27E992C0452}">
      <dgm:prSet/>
      <dgm:spPr/>
      <dgm:t>
        <a:bodyPr/>
        <a:lstStyle/>
        <a:p>
          <a:endParaRPr lang="en-US"/>
        </a:p>
      </dgm:t>
    </dgm:pt>
    <dgm:pt modelId="{C47E3B26-B61E-4E84-AA59-6C0421D569A6}" type="sibTrans" cxnId="{32EC83AE-8B1A-47E5-94C4-C27E992C0452}">
      <dgm:prSet/>
      <dgm:spPr/>
      <dgm:t>
        <a:bodyPr/>
        <a:lstStyle/>
        <a:p>
          <a:endParaRPr lang="en-US"/>
        </a:p>
      </dgm:t>
    </dgm:pt>
    <dgm:pt modelId="{6C54CFC6-3825-4F79-AA03-BB2FAD964EF5}">
      <dgm:prSet custT="1"/>
      <dgm:spPr>
        <a:solidFill>
          <a:srgbClr val="5DCBD7"/>
        </a:solidFill>
      </dgm:spPr>
      <dgm:t>
        <a:bodyPr/>
        <a:lstStyle/>
        <a:p>
          <a:pPr rtl="0"/>
          <a:r>
            <a:rPr lang="en-US" sz="2800" b="0" i="0" dirty="0">
              <a:solidFill>
                <a:schemeClr val="tx1"/>
              </a:solidFill>
              <a:latin typeface="Open Sans" charset="0"/>
              <a:ea typeface="Open Sans" charset="0"/>
              <a:cs typeface="Open Sans" charset="0"/>
            </a:rPr>
            <a:t>Intervention Strategies</a:t>
          </a:r>
        </a:p>
      </dgm:t>
    </dgm:pt>
    <dgm:pt modelId="{56A70511-B6D5-4ACB-BF4E-CB4B89653860}" type="parTrans" cxnId="{BB90AEB7-654D-4909-8B44-6989E93F9B37}">
      <dgm:prSet/>
      <dgm:spPr/>
      <dgm:t>
        <a:bodyPr/>
        <a:lstStyle/>
        <a:p>
          <a:endParaRPr lang="en-US"/>
        </a:p>
      </dgm:t>
    </dgm:pt>
    <dgm:pt modelId="{20DFF5F3-5B18-4FD6-8DC0-BBF96FB0E0FE}" type="sibTrans" cxnId="{BB90AEB7-654D-4909-8B44-6989E93F9B37}">
      <dgm:prSet/>
      <dgm:spPr/>
      <dgm:t>
        <a:bodyPr/>
        <a:lstStyle/>
        <a:p>
          <a:endParaRPr lang="en-US"/>
        </a:p>
      </dgm:t>
    </dgm:pt>
    <dgm:pt modelId="{A79A9608-E8C1-424E-BCAF-16BCCDE1EA4A}">
      <dgm:prSet/>
      <dgm:spPr>
        <a:noFill/>
      </dgm:spPr>
      <dgm:t>
        <a:bodyPr/>
        <a:lstStyle/>
        <a:p>
          <a:pPr rtl="0"/>
          <a:r>
            <a:rPr lang="en-US" altLang="en-US" dirty="0">
              <a:latin typeface="Open Sans Light"/>
              <a:ea typeface="Open Sans Light"/>
              <a:cs typeface="Open Sans Light"/>
            </a:rPr>
            <a:t>Improve selection practices</a:t>
          </a:r>
          <a:endParaRPr lang="en-US" dirty="0"/>
        </a:p>
      </dgm:t>
    </dgm:pt>
    <dgm:pt modelId="{2C64275A-4433-4A32-86CA-E369ECF89D02}" type="parTrans" cxnId="{B3B322FD-4BFB-4182-8C2D-44F01EA6FF40}">
      <dgm:prSet/>
      <dgm:spPr/>
      <dgm:t>
        <a:bodyPr/>
        <a:lstStyle/>
        <a:p>
          <a:endParaRPr lang="en-US"/>
        </a:p>
      </dgm:t>
    </dgm:pt>
    <dgm:pt modelId="{401FFD4E-966E-459F-8997-3617A9B08A3D}" type="sibTrans" cxnId="{B3B322FD-4BFB-4182-8C2D-44F01EA6FF40}">
      <dgm:prSet/>
      <dgm:spPr/>
      <dgm:t>
        <a:bodyPr/>
        <a:lstStyle/>
        <a:p>
          <a:endParaRPr lang="en-US"/>
        </a:p>
      </dgm:t>
    </dgm:pt>
    <dgm:pt modelId="{6DC6C109-0D8A-45E0-8623-AC3CD41DF4DF}">
      <dgm:prSet/>
      <dgm:spPr>
        <a:noFill/>
      </dgm:spPr>
      <dgm:t>
        <a:bodyPr/>
        <a:lstStyle/>
        <a:p>
          <a:pPr rtl="0"/>
          <a:r>
            <a:rPr lang="en-US" altLang="en-US" dirty="0">
              <a:latin typeface="Open Sans Light"/>
              <a:ea typeface="Open Sans Light"/>
              <a:cs typeface="Open Sans Light"/>
            </a:rPr>
            <a:t>New hires quit in 3-6 months</a:t>
          </a:r>
          <a:endParaRPr lang="en-US" dirty="0"/>
        </a:p>
      </dgm:t>
    </dgm:pt>
    <dgm:pt modelId="{B80FE51A-73F4-41C3-86C2-C34B347EDA50}" type="parTrans" cxnId="{EE9C8F59-F9AF-40A9-92E7-4177E1151402}">
      <dgm:prSet/>
      <dgm:spPr/>
      <dgm:t>
        <a:bodyPr/>
        <a:lstStyle/>
        <a:p>
          <a:endParaRPr lang="en-US"/>
        </a:p>
      </dgm:t>
    </dgm:pt>
    <dgm:pt modelId="{14A59DE3-DACE-48BC-9F4C-F09289B18201}" type="sibTrans" cxnId="{EE9C8F59-F9AF-40A9-92E7-4177E1151402}">
      <dgm:prSet/>
      <dgm:spPr/>
      <dgm:t>
        <a:bodyPr/>
        <a:lstStyle/>
        <a:p>
          <a:endParaRPr lang="en-US"/>
        </a:p>
      </dgm:t>
    </dgm:pt>
    <dgm:pt modelId="{E0F2F6C7-D6BC-41BB-9011-256136BFDD66}">
      <dgm:prSet/>
      <dgm:spPr>
        <a:noFill/>
      </dgm:spPr>
      <dgm:t>
        <a:bodyPr/>
        <a:lstStyle/>
        <a:p>
          <a:pPr rtl="0"/>
          <a:r>
            <a:rPr lang="en-US" altLang="en-US" dirty="0">
              <a:latin typeface="Open Sans Light"/>
              <a:ea typeface="Open Sans Light"/>
              <a:cs typeface="Open Sans Light"/>
            </a:rPr>
            <a:t>Unsure of job roles &amp; functions</a:t>
          </a:r>
          <a:endParaRPr lang="en-US" dirty="0"/>
        </a:p>
      </dgm:t>
    </dgm:pt>
    <dgm:pt modelId="{7ABBC8F5-4446-4D89-8616-0665D9DB8F2C}" type="parTrans" cxnId="{5A3F2344-F0ED-4783-9C1F-32C3989F43F8}">
      <dgm:prSet/>
      <dgm:spPr/>
      <dgm:t>
        <a:bodyPr/>
        <a:lstStyle/>
        <a:p>
          <a:endParaRPr lang="en-US"/>
        </a:p>
      </dgm:t>
    </dgm:pt>
    <dgm:pt modelId="{387CA4FA-AD17-43F3-9198-0514C9CC9B53}" type="sibTrans" cxnId="{5A3F2344-F0ED-4783-9C1F-32C3989F43F8}">
      <dgm:prSet/>
      <dgm:spPr/>
      <dgm:t>
        <a:bodyPr/>
        <a:lstStyle/>
        <a:p>
          <a:endParaRPr lang="en-US"/>
        </a:p>
      </dgm:t>
    </dgm:pt>
    <dgm:pt modelId="{36A58B83-CA38-42F6-AEE0-CECAB11B539A}">
      <dgm:prSet/>
      <dgm:spPr>
        <a:noFill/>
      </dgm:spPr>
      <dgm:t>
        <a:bodyPr/>
        <a:lstStyle/>
        <a:p>
          <a:r>
            <a:rPr lang="en-US" altLang="en-US" dirty="0">
              <a:latin typeface="Open Sans Light"/>
              <a:ea typeface="Open Sans Light"/>
              <a:cs typeface="Open Sans Light"/>
            </a:rPr>
            <a:t>Structured behavioral interviewing</a:t>
          </a:r>
        </a:p>
      </dgm:t>
    </dgm:pt>
    <dgm:pt modelId="{7F4CAFFF-0E9D-4DCE-9003-D0E1C969A254}" type="parTrans" cxnId="{582489C7-3E6D-4BF9-9732-636061B81627}">
      <dgm:prSet/>
      <dgm:spPr/>
      <dgm:t>
        <a:bodyPr/>
        <a:lstStyle/>
        <a:p>
          <a:endParaRPr lang="en-US"/>
        </a:p>
      </dgm:t>
    </dgm:pt>
    <dgm:pt modelId="{65917EF9-1BB4-4DE1-AE91-46973765AF84}" type="sibTrans" cxnId="{582489C7-3E6D-4BF9-9732-636061B81627}">
      <dgm:prSet/>
      <dgm:spPr/>
      <dgm:t>
        <a:bodyPr/>
        <a:lstStyle/>
        <a:p>
          <a:endParaRPr lang="en-US"/>
        </a:p>
      </dgm:t>
    </dgm:pt>
    <dgm:pt modelId="{CCF9C706-879C-40F4-8272-A6AB8BD5347D}">
      <dgm:prSet/>
      <dgm:spPr>
        <a:noFill/>
      </dgm:spPr>
      <dgm:t>
        <a:bodyPr/>
        <a:lstStyle/>
        <a:p>
          <a:r>
            <a:rPr lang="en-US" altLang="en-US" dirty="0">
              <a:latin typeface="Open Sans Light"/>
              <a:ea typeface="Open Sans Light"/>
              <a:cs typeface="Open Sans Light"/>
            </a:rPr>
            <a:t>Effective orientation</a:t>
          </a:r>
        </a:p>
      </dgm:t>
    </dgm:pt>
    <dgm:pt modelId="{1E1E55BE-BEFC-4536-985A-02A44F21605E}" type="parTrans" cxnId="{5FD813A8-BB2D-4819-A4D3-AD685322B304}">
      <dgm:prSet/>
      <dgm:spPr/>
      <dgm:t>
        <a:bodyPr/>
        <a:lstStyle/>
        <a:p>
          <a:endParaRPr lang="en-US"/>
        </a:p>
      </dgm:t>
    </dgm:pt>
    <dgm:pt modelId="{FB5E1194-F818-47E0-A002-3A0F3770B4BD}" type="sibTrans" cxnId="{5FD813A8-BB2D-4819-A4D3-AD685322B304}">
      <dgm:prSet/>
      <dgm:spPr/>
      <dgm:t>
        <a:bodyPr/>
        <a:lstStyle/>
        <a:p>
          <a:endParaRPr lang="en-US"/>
        </a:p>
      </dgm:t>
    </dgm:pt>
    <dgm:pt modelId="{332540FD-8643-4EA1-BBEC-B7BC31AA0F6A}">
      <dgm:prSet/>
      <dgm:spPr>
        <a:noFill/>
      </dgm:spPr>
      <dgm:t>
        <a:bodyPr/>
        <a:lstStyle/>
        <a:p>
          <a:pPr rtl="0"/>
          <a:r>
            <a:rPr lang="en-US" altLang="en-US" dirty="0">
              <a:latin typeface="Open Sans Light"/>
              <a:ea typeface="Open Sans Light"/>
              <a:cs typeface="Open Sans Light"/>
            </a:rPr>
            <a:t>Realistic job previews</a:t>
          </a:r>
        </a:p>
      </dgm:t>
    </dgm:pt>
    <dgm:pt modelId="{032BD49E-374F-42C9-BD48-FB0D337BD4C3}" type="parTrans" cxnId="{297493A0-492C-4879-9DA0-9EA3F7C6F8DA}">
      <dgm:prSet/>
      <dgm:spPr/>
      <dgm:t>
        <a:bodyPr/>
        <a:lstStyle/>
        <a:p>
          <a:endParaRPr lang="en-US"/>
        </a:p>
      </dgm:t>
    </dgm:pt>
    <dgm:pt modelId="{BDE12438-8EC4-4B4B-8028-B488842E391A}" type="sibTrans" cxnId="{297493A0-492C-4879-9DA0-9EA3F7C6F8DA}">
      <dgm:prSet/>
      <dgm:spPr/>
      <dgm:t>
        <a:bodyPr/>
        <a:lstStyle/>
        <a:p>
          <a:endParaRPr lang="en-US"/>
        </a:p>
      </dgm:t>
    </dgm:pt>
    <dgm:pt modelId="{5AF9A38C-CA7E-4A52-94FD-04BC19D7FB60}" type="pres">
      <dgm:prSet presAssocID="{511E0F3D-8EBF-4E2C-ABB5-819C586B1BD7}" presName="Name0" presStyleCnt="0">
        <dgm:presLayoutVars>
          <dgm:dir/>
          <dgm:animLvl val="lvl"/>
          <dgm:resizeHandles val="exact"/>
        </dgm:presLayoutVars>
      </dgm:prSet>
      <dgm:spPr/>
    </dgm:pt>
    <dgm:pt modelId="{78742C97-50E2-40D4-ACFA-2D1FA2B50A1F}" type="pres">
      <dgm:prSet presAssocID="{F5D6D401-7C14-4104-A005-42FB02DBBA7A}" presName="composite" presStyleCnt="0"/>
      <dgm:spPr/>
    </dgm:pt>
    <dgm:pt modelId="{5873918F-E669-4352-A508-41E02D0EEB97}" type="pres">
      <dgm:prSet presAssocID="{F5D6D401-7C14-4104-A005-42FB02DBBA7A}" presName="parTx" presStyleLbl="alignNode1" presStyleIdx="0" presStyleCnt="2">
        <dgm:presLayoutVars>
          <dgm:chMax val="0"/>
          <dgm:chPref val="0"/>
          <dgm:bulletEnabled val="1"/>
        </dgm:presLayoutVars>
      </dgm:prSet>
      <dgm:spPr/>
    </dgm:pt>
    <dgm:pt modelId="{C89DDAB9-F468-442E-950F-8E45D9B796C2}" type="pres">
      <dgm:prSet presAssocID="{F5D6D401-7C14-4104-A005-42FB02DBBA7A}" presName="desTx" presStyleLbl="alignAccFollowNode1" presStyleIdx="0" presStyleCnt="2">
        <dgm:presLayoutVars>
          <dgm:bulletEnabled val="1"/>
        </dgm:presLayoutVars>
      </dgm:prSet>
      <dgm:spPr/>
    </dgm:pt>
    <dgm:pt modelId="{72C12AA1-B8BB-4AD8-A052-35119B79EF48}" type="pres">
      <dgm:prSet presAssocID="{E18CF349-7994-4162-BF05-CE4E789FE9BC}" presName="space" presStyleCnt="0"/>
      <dgm:spPr/>
    </dgm:pt>
    <dgm:pt modelId="{6270D6DA-0ED2-4E42-BE1E-EE9C6114A8F5}" type="pres">
      <dgm:prSet presAssocID="{6C54CFC6-3825-4F79-AA03-BB2FAD964EF5}" presName="composite" presStyleCnt="0"/>
      <dgm:spPr/>
    </dgm:pt>
    <dgm:pt modelId="{B05FB819-2036-4647-9E97-F37413ACBBA6}" type="pres">
      <dgm:prSet presAssocID="{6C54CFC6-3825-4F79-AA03-BB2FAD964EF5}" presName="parTx" presStyleLbl="alignNode1" presStyleIdx="1" presStyleCnt="2">
        <dgm:presLayoutVars>
          <dgm:chMax val="0"/>
          <dgm:chPref val="0"/>
          <dgm:bulletEnabled val="1"/>
        </dgm:presLayoutVars>
      </dgm:prSet>
      <dgm:spPr/>
    </dgm:pt>
    <dgm:pt modelId="{6A9089C6-538B-46DD-8BB2-578336C5586E}" type="pres">
      <dgm:prSet presAssocID="{6C54CFC6-3825-4F79-AA03-BB2FAD964EF5}" presName="desTx" presStyleLbl="alignAccFollowNode1" presStyleIdx="1" presStyleCnt="2">
        <dgm:presLayoutVars>
          <dgm:bulletEnabled val="1"/>
        </dgm:presLayoutVars>
      </dgm:prSet>
      <dgm:spPr/>
    </dgm:pt>
  </dgm:ptLst>
  <dgm:cxnLst>
    <dgm:cxn modelId="{6F879332-7BF3-4567-BDA8-DFB5B57ABA17}" type="presOf" srcId="{E0F2F6C7-D6BC-41BB-9011-256136BFDD66}" destId="{C89DDAB9-F468-442E-950F-8E45D9B796C2}" srcOrd="0" destOrd="2" presId="urn:microsoft.com/office/officeart/2005/8/layout/hList1"/>
    <dgm:cxn modelId="{203AFB33-20A2-4ACA-B791-7528BC373C1C}" type="presOf" srcId="{36A58B83-CA38-42F6-AEE0-CECAB11B539A}" destId="{6A9089C6-538B-46DD-8BB2-578336C5586E}" srcOrd="0" destOrd="1" presId="urn:microsoft.com/office/officeart/2005/8/layout/hList1"/>
    <dgm:cxn modelId="{5A3F2344-F0ED-4783-9C1F-32C3989F43F8}" srcId="{F5D6D401-7C14-4104-A005-42FB02DBBA7A}" destId="{E0F2F6C7-D6BC-41BB-9011-256136BFDD66}" srcOrd="2" destOrd="0" parTransId="{7ABBC8F5-4446-4D89-8616-0665D9DB8F2C}" sibTransId="{387CA4FA-AD17-43F3-9198-0514C9CC9B53}"/>
    <dgm:cxn modelId="{3A02814B-C9A4-4B1B-86F1-998A5B5F6673}" type="presOf" srcId="{CCF9C706-879C-40F4-8272-A6AB8BD5347D}" destId="{6A9089C6-538B-46DD-8BB2-578336C5586E}" srcOrd="0" destOrd="3" presId="urn:microsoft.com/office/officeart/2005/8/layout/hList1"/>
    <dgm:cxn modelId="{C0265079-B903-4BB4-8A4E-1A6EB484E3DF}" type="presOf" srcId="{F5D6D401-7C14-4104-A005-42FB02DBBA7A}" destId="{5873918F-E669-4352-A508-41E02D0EEB97}" srcOrd="0" destOrd="0" presId="urn:microsoft.com/office/officeart/2005/8/layout/hList1"/>
    <dgm:cxn modelId="{EE9C8F59-F9AF-40A9-92E7-4177E1151402}" srcId="{F5D6D401-7C14-4104-A005-42FB02DBBA7A}" destId="{6DC6C109-0D8A-45E0-8623-AC3CD41DF4DF}" srcOrd="1" destOrd="0" parTransId="{B80FE51A-73F4-41C3-86C2-C34B347EDA50}" sibTransId="{14A59DE3-DACE-48BC-9F4C-F09289B18201}"/>
    <dgm:cxn modelId="{FF39797F-63DA-4241-90DA-CBBC2521464E}" srcId="{511E0F3D-8EBF-4E2C-ABB5-819C586B1BD7}" destId="{F5D6D401-7C14-4104-A005-42FB02DBBA7A}" srcOrd="0" destOrd="0" parTransId="{E4173759-89BA-4277-ACD0-6D865E363665}" sibTransId="{E18CF349-7994-4162-BF05-CE4E789FE9BC}"/>
    <dgm:cxn modelId="{02CB2C86-15F8-46C8-A224-1731CBE2326B}" type="presOf" srcId="{6DC6C109-0D8A-45E0-8623-AC3CD41DF4DF}" destId="{C89DDAB9-F468-442E-950F-8E45D9B796C2}" srcOrd="0" destOrd="1" presId="urn:microsoft.com/office/officeart/2005/8/layout/hList1"/>
    <dgm:cxn modelId="{AE3E0C87-D4A5-4AEB-B78F-718E85CB176A}" type="presOf" srcId="{6C54CFC6-3825-4F79-AA03-BB2FAD964EF5}" destId="{B05FB819-2036-4647-9E97-F37413ACBBA6}" srcOrd="0" destOrd="0" presId="urn:microsoft.com/office/officeart/2005/8/layout/hList1"/>
    <dgm:cxn modelId="{8DA99999-2A38-4E1C-8635-3C724A55B95F}" type="presOf" srcId="{60D3D35F-4B03-4C06-94EA-98E80CEF715B}" destId="{C89DDAB9-F468-442E-950F-8E45D9B796C2}" srcOrd="0" destOrd="0" presId="urn:microsoft.com/office/officeart/2005/8/layout/hList1"/>
    <dgm:cxn modelId="{297493A0-492C-4879-9DA0-9EA3F7C6F8DA}" srcId="{6C54CFC6-3825-4F79-AA03-BB2FAD964EF5}" destId="{332540FD-8643-4EA1-BBEC-B7BC31AA0F6A}" srcOrd="2" destOrd="0" parTransId="{032BD49E-374F-42C9-BD48-FB0D337BD4C3}" sibTransId="{BDE12438-8EC4-4B4B-8028-B488842E391A}"/>
    <dgm:cxn modelId="{8209EFA3-31F6-4F5A-B2A8-42160A3827AC}" type="presOf" srcId="{332540FD-8643-4EA1-BBEC-B7BC31AA0F6A}" destId="{6A9089C6-538B-46DD-8BB2-578336C5586E}" srcOrd="0" destOrd="2" presId="urn:microsoft.com/office/officeart/2005/8/layout/hList1"/>
    <dgm:cxn modelId="{881C02A7-595E-4319-AF2E-A38A445C87B2}" type="presOf" srcId="{511E0F3D-8EBF-4E2C-ABB5-819C586B1BD7}" destId="{5AF9A38C-CA7E-4A52-94FD-04BC19D7FB60}" srcOrd="0" destOrd="0" presId="urn:microsoft.com/office/officeart/2005/8/layout/hList1"/>
    <dgm:cxn modelId="{5FD813A8-BB2D-4819-A4D3-AD685322B304}" srcId="{6C54CFC6-3825-4F79-AA03-BB2FAD964EF5}" destId="{CCF9C706-879C-40F4-8272-A6AB8BD5347D}" srcOrd="3" destOrd="0" parTransId="{1E1E55BE-BEFC-4536-985A-02A44F21605E}" sibTransId="{FB5E1194-F818-47E0-A002-3A0F3770B4BD}"/>
    <dgm:cxn modelId="{32EC83AE-8B1A-47E5-94C4-C27E992C0452}" srcId="{F5D6D401-7C14-4104-A005-42FB02DBBA7A}" destId="{60D3D35F-4B03-4C06-94EA-98E80CEF715B}" srcOrd="0" destOrd="0" parTransId="{9DFD3DD0-8F56-48A6-88C0-18F5070B2801}" sibTransId="{C47E3B26-B61E-4E84-AA59-6C0421D569A6}"/>
    <dgm:cxn modelId="{BB90AEB7-654D-4909-8B44-6989E93F9B37}" srcId="{511E0F3D-8EBF-4E2C-ABB5-819C586B1BD7}" destId="{6C54CFC6-3825-4F79-AA03-BB2FAD964EF5}" srcOrd="1" destOrd="0" parTransId="{56A70511-B6D5-4ACB-BF4E-CB4B89653860}" sibTransId="{20DFF5F3-5B18-4FD6-8DC0-BBF96FB0E0FE}"/>
    <dgm:cxn modelId="{582489C7-3E6D-4BF9-9732-636061B81627}" srcId="{6C54CFC6-3825-4F79-AA03-BB2FAD964EF5}" destId="{36A58B83-CA38-42F6-AEE0-CECAB11B539A}" srcOrd="1" destOrd="0" parTransId="{7F4CAFFF-0E9D-4DCE-9003-D0E1C969A254}" sibTransId="{65917EF9-1BB4-4DE1-AE91-46973765AF84}"/>
    <dgm:cxn modelId="{58817FF6-363A-4584-AB21-F008DE73FA1F}" type="presOf" srcId="{A79A9608-E8C1-424E-BCAF-16BCCDE1EA4A}" destId="{6A9089C6-538B-46DD-8BB2-578336C5586E}" srcOrd="0" destOrd="0" presId="urn:microsoft.com/office/officeart/2005/8/layout/hList1"/>
    <dgm:cxn modelId="{B3B322FD-4BFB-4182-8C2D-44F01EA6FF40}" srcId="{6C54CFC6-3825-4F79-AA03-BB2FAD964EF5}" destId="{A79A9608-E8C1-424E-BCAF-16BCCDE1EA4A}" srcOrd="0" destOrd="0" parTransId="{2C64275A-4433-4A32-86CA-E369ECF89D02}" sibTransId="{401FFD4E-966E-459F-8997-3617A9B08A3D}"/>
    <dgm:cxn modelId="{0C0400AB-7E22-4BF8-94BC-5EFAD98ADF83}" type="presParOf" srcId="{5AF9A38C-CA7E-4A52-94FD-04BC19D7FB60}" destId="{78742C97-50E2-40D4-ACFA-2D1FA2B50A1F}" srcOrd="0" destOrd="0" presId="urn:microsoft.com/office/officeart/2005/8/layout/hList1"/>
    <dgm:cxn modelId="{4F526AF4-3741-4192-B262-A7D4C8957CA7}" type="presParOf" srcId="{78742C97-50E2-40D4-ACFA-2D1FA2B50A1F}" destId="{5873918F-E669-4352-A508-41E02D0EEB97}" srcOrd="0" destOrd="0" presId="urn:microsoft.com/office/officeart/2005/8/layout/hList1"/>
    <dgm:cxn modelId="{C06C2991-E9E5-4AE1-BBD0-2ED7A06A62DC}" type="presParOf" srcId="{78742C97-50E2-40D4-ACFA-2D1FA2B50A1F}" destId="{C89DDAB9-F468-442E-950F-8E45D9B796C2}" srcOrd="1" destOrd="0" presId="urn:microsoft.com/office/officeart/2005/8/layout/hList1"/>
    <dgm:cxn modelId="{4FCDD9D1-8966-4007-991D-A3775352B296}" type="presParOf" srcId="{5AF9A38C-CA7E-4A52-94FD-04BC19D7FB60}" destId="{72C12AA1-B8BB-4AD8-A052-35119B79EF48}" srcOrd="1" destOrd="0" presId="urn:microsoft.com/office/officeart/2005/8/layout/hList1"/>
    <dgm:cxn modelId="{3D13BFFF-D727-4F91-92D7-20F0FCEE4487}" type="presParOf" srcId="{5AF9A38C-CA7E-4A52-94FD-04BC19D7FB60}" destId="{6270D6DA-0ED2-4E42-BE1E-EE9C6114A8F5}" srcOrd="2" destOrd="0" presId="urn:microsoft.com/office/officeart/2005/8/layout/hList1"/>
    <dgm:cxn modelId="{CCBCB223-0FF1-4C5E-8702-DE3A6C98E011}" type="presParOf" srcId="{6270D6DA-0ED2-4E42-BE1E-EE9C6114A8F5}" destId="{B05FB819-2036-4647-9E97-F37413ACBBA6}" srcOrd="0" destOrd="0" presId="urn:microsoft.com/office/officeart/2005/8/layout/hList1"/>
    <dgm:cxn modelId="{0256411E-1343-40C0-BC51-AFE1AF5399A7}" type="presParOf" srcId="{6270D6DA-0ED2-4E42-BE1E-EE9C6114A8F5}" destId="{6A9089C6-538B-46DD-8BB2-578336C5586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4171"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tx1"/>
              </a:solidFill>
            </a:rPr>
            <a:t>tenncare.ici.umn.edu</a:t>
          </a:r>
        </a:p>
      </dsp:txBody>
      <dsp:txXfrm>
        <a:off x="89137" y="1390367"/>
        <a:ext cx="2333267" cy="1570603"/>
      </dsp:txXfrm>
    </dsp:sp>
    <dsp:sp modelId="{0E38611D-865E-4E82-B381-482D9CEAD181}">
      <dsp:nvSpPr>
        <dsp:cNvPr id="0" name=""/>
        <dsp:cNvSpPr/>
      </dsp:nvSpPr>
      <dsp:spPr>
        <a:xfrm>
          <a:off x="2650563" y="131821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Toolkit</a:t>
          </a:r>
        </a:p>
      </dsp:txBody>
      <dsp:txXfrm>
        <a:off x="2735529" y="1403177"/>
        <a:ext cx="2333267" cy="1570603"/>
      </dsp:txXfrm>
    </dsp:sp>
    <dsp:sp modelId="{BD3095E2-375C-4C11-AD88-42764BA8AA4C}">
      <dsp:nvSpPr>
        <dsp:cNvPr id="0" name=""/>
        <dsp:cNvSpPr/>
      </dsp:nvSpPr>
      <dsp:spPr>
        <a:xfrm>
          <a:off x="5340209"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latin typeface="Calibri Light" panose="020F0302020204030204"/>
            </a:rPr>
            <a:t>PSA</a:t>
          </a:r>
          <a:endParaRPr lang="en-US" sz="3600" kern="1200" dirty="0">
            <a:solidFill>
              <a:schemeClr val="tx1"/>
            </a:solidFill>
          </a:endParaRPr>
        </a:p>
      </dsp:txBody>
      <dsp:txXfrm>
        <a:off x="5425175" y="1390367"/>
        <a:ext cx="2333267" cy="1570603"/>
      </dsp:txXfrm>
    </dsp:sp>
    <dsp:sp modelId="{41011675-63F1-43C1-B0B4-AE28DBEAB14A}">
      <dsp:nvSpPr>
        <dsp:cNvPr id="0" name=""/>
        <dsp:cNvSpPr/>
      </dsp:nvSpPr>
      <dsp:spPr>
        <a:xfrm>
          <a:off x="7999341" y="1350272"/>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Webinar</a:t>
          </a:r>
        </a:p>
      </dsp:txBody>
      <dsp:txXfrm>
        <a:off x="8084307" y="1435238"/>
        <a:ext cx="2333267" cy="15706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5A660-D728-4A02-A39B-6D34AF6A6BDD}">
      <dsp:nvSpPr>
        <dsp:cNvPr id="0" name=""/>
        <dsp:cNvSpPr/>
      </dsp:nvSpPr>
      <dsp:spPr>
        <a:xfrm>
          <a:off x="5134" y="0"/>
          <a:ext cx="10505330" cy="4351338"/>
        </a:xfrm>
        <a:prstGeom prst="roundRect">
          <a:avLst>
            <a:gd name="adj" fmla="val 10000"/>
          </a:avLst>
        </a:prstGeom>
        <a:noFill/>
        <a:ln w="88900" cap="flat" cmpd="sng" algn="ctr">
          <a:solidFill>
            <a:srgbClr val="6EB4C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rtl="0">
            <a:lnSpc>
              <a:spcPct val="90000"/>
            </a:lnSpc>
            <a:spcBef>
              <a:spcPct val="0"/>
            </a:spcBef>
            <a:spcAft>
              <a:spcPct val="35000"/>
            </a:spcAft>
            <a:buNone/>
          </a:pPr>
          <a:r>
            <a:rPr lang="en-US" sz="3500" kern="1200" dirty="0">
              <a:solidFill>
                <a:schemeClr val="tx1"/>
              </a:solidFill>
              <a:latin typeface="Open Sans" charset="0"/>
              <a:ea typeface="Open Sans" charset="0"/>
              <a:cs typeface="Open Sans" charset="0"/>
            </a:rPr>
            <a:t>Targeting marketing to improve recruitment</a:t>
          </a:r>
        </a:p>
        <a:p>
          <a:pPr marL="228600" lvl="1" indent="-228600" algn="l" defTabSz="1200150" rtl="0">
            <a:lnSpc>
              <a:spcPct val="90000"/>
            </a:lnSpc>
            <a:spcBef>
              <a:spcPct val="0"/>
            </a:spcBef>
            <a:spcAft>
              <a:spcPct val="15000"/>
            </a:spcAft>
            <a:buChar char="•"/>
          </a:pPr>
          <a:r>
            <a:rPr lang="en-US" sz="2700" kern="1200" dirty="0">
              <a:solidFill>
                <a:schemeClr val="tx1"/>
              </a:solidFill>
              <a:latin typeface="Open Sans" charset="0"/>
              <a:ea typeface="Open Sans" charset="0"/>
              <a:cs typeface="Open Sans" charset="0"/>
            </a:rPr>
            <a:t>Focus specifically on groups or people and geographic areas </a:t>
          </a:r>
        </a:p>
        <a:p>
          <a:pPr marL="228600" lvl="1" indent="-228600" algn="l" defTabSz="1200150" rtl="0">
            <a:lnSpc>
              <a:spcPct val="90000"/>
            </a:lnSpc>
            <a:spcBef>
              <a:spcPct val="0"/>
            </a:spcBef>
            <a:spcAft>
              <a:spcPct val="15000"/>
            </a:spcAft>
            <a:buChar char="•"/>
          </a:pPr>
          <a:r>
            <a:rPr lang="en-US" sz="2700" kern="1200" dirty="0">
              <a:solidFill>
                <a:schemeClr val="tx1"/>
              </a:solidFill>
              <a:latin typeface="Open Sans" charset="0"/>
              <a:ea typeface="Open Sans" charset="0"/>
              <a:cs typeface="Open Sans" charset="0"/>
            </a:rPr>
            <a:t>Looking for people with similar characteristics of your best employees</a:t>
          </a:r>
        </a:p>
        <a:p>
          <a:pPr marL="228600" lvl="1" indent="-228600" algn="l" defTabSz="1200150" rtl="0">
            <a:lnSpc>
              <a:spcPct val="90000"/>
            </a:lnSpc>
            <a:spcBef>
              <a:spcPct val="0"/>
            </a:spcBef>
            <a:spcAft>
              <a:spcPct val="15000"/>
            </a:spcAft>
            <a:buChar char="•"/>
          </a:pPr>
          <a:r>
            <a:rPr lang="en-US" sz="2700" kern="1200" dirty="0">
              <a:solidFill>
                <a:schemeClr val="tx1"/>
              </a:solidFill>
              <a:latin typeface="Open Sans" charset="0"/>
              <a:ea typeface="Open Sans" charset="0"/>
              <a:cs typeface="Open Sans" charset="0"/>
            </a:rPr>
            <a:t>Expanding your pool to increase pipeline</a:t>
          </a:r>
        </a:p>
        <a:p>
          <a:pPr marL="228600" lvl="1" indent="-228600" algn="l" defTabSz="1200150" rtl="0">
            <a:lnSpc>
              <a:spcPct val="90000"/>
            </a:lnSpc>
            <a:spcBef>
              <a:spcPct val="0"/>
            </a:spcBef>
            <a:spcAft>
              <a:spcPct val="15000"/>
            </a:spcAft>
            <a:buChar char="•"/>
          </a:pPr>
          <a:r>
            <a:rPr lang="en-US" sz="2700" kern="1200" dirty="0">
              <a:solidFill>
                <a:schemeClr val="tx1"/>
              </a:solidFill>
              <a:latin typeface="Open Sans" charset="0"/>
              <a:ea typeface="Open Sans" charset="0"/>
              <a:cs typeface="Open Sans" charset="0"/>
            </a:rPr>
            <a:t>Modify message about organization and job to appeal to target groups</a:t>
          </a:r>
        </a:p>
      </dsp:txBody>
      <dsp:txXfrm>
        <a:off x="132580" y="127446"/>
        <a:ext cx="10250438" cy="4096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4171"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tx1"/>
              </a:solidFill>
            </a:rPr>
            <a:t>tenncare.ici.umn.edu</a:t>
          </a:r>
        </a:p>
      </dsp:txBody>
      <dsp:txXfrm>
        <a:off x="89137" y="1390367"/>
        <a:ext cx="2333267" cy="1570603"/>
      </dsp:txXfrm>
    </dsp:sp>
    <dsp:sp modelId="{0E38611D-865E-4E82-B381-482D9CEAD181}">
      <dsp:nvSpPr>
        <dsp:cNvPr id="0" name=""/>
        <dsp:cNvSpPr/>
      </dsp:nvSpPr>
      <dsp:spPr>
        <a:xfrm>
          <a:off x="2650563" y="131821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Toolkit</a:t>
          </a:r>
        </a:p>
      </dsp:txBody>
      <dsp:txXfrm>
        <a:off x="2735529" y="1403177"/>
        <a:ext cx="2333267" cy="1570603"/>
      </dsp:txXfrm>
    </dsp:sp>
    <dsp:sp modelId="{BD3095E2-375C-4C11-AD88-42764BA8AA4C}">
      <dsp:nvSpPr>
        <dsp:cNvPr id="0" name=""/>
        <dsp:cNvSpPr/>
      </dsp:nvSpPr>
      <dsp:spPr>
        <a:xfrm>
          <a:off x="5340209"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latin typeface="Calibri Light" panose="020F0302020204030204"/>
            </a:rPr>
            <a:t>Targeted Marketing</a:t>
          </a:r>
          <a:endParaRPr lang="en-US" sz="3600" kern="1200" dirty="0">
            <a:solidFill>
              <a:schemeClr val="tx1"/>
            </a:solidFill>
          </a:endParaRPr>
        </a:p>
      </dsp:txBody>
      <dsp:txXfrm>
        <a:off x="5425175" y="1390367"/>
        <a:ext cx="2333267" cy="1570603"/>
      </dsp:txXfrm>
    </dsp:sp>
    <dsp:sp modelId="{41011675-63F1-43C1-B0B4-AE28DBEAB14A}">
      <dsp:nvSpPr>
        <dsp:cNvPr id="0" name=""/>
        <dsp:cNvSpPr/>
      </dsp:nvSpPr>
      <dsp:spPr>
        <a:xfrm>
          <a:off x="7999341" y="1350272"/>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Webinar</a:t>
          </a:r>
        </a:p>
      </dsp:txBody>
      <dsp:txXfrm>
        <a:off x="8084307" y="1435238"/>
        <a:ext cx="2333267" cy="1570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72C4B-5E28-4095-AD5B-76CCEC52CFB7}">
      <dsp:nvSpPr>
        <dsp:cNvPr id="0" name=""/>
        <dsp:cNvSpPr/>
      </dsp:nvSpPr>
      <dsp:spPr>
        <a:xfrm rot="5400000">
          <a:off x="5876337" y="-2970547"/>
          <a:ext cx="1954242" cy="8063752"/>
        </a:xfrm>
        <a:prstGeom prst="round2SameRect">
          <a:avLst/>
        </a:prstGeom>
        <a:noFill/>
        <a:ln w="76200" cap="flat" cmpd="sng" algn="ctr">
          <a:solidFill>
            <a:srgbClr val="6EB4C2">
              <a:alpha val="89804"/>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576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Open Sans" charset="0"/>
              <a:ea typeface="Open Sans" charset="0"/>
              <a:cs typeface="Open Sans" charset="0"/>
            </a:rPr>
            <a:t>Bonus to existing employees for referring a new hire</a:t>
          </a:r>
        </a:p>
        <a:p>
          <a:pPr marL="228600" lvl="1" indent="-228600" algn="l" defTabSz="889000" rtl="0">
            <a:lnSpc>
              <a:spcPct val="90000"/>
            </a:lnSpc>
            <a:spcBef>
              <a:spcPct val="0"/>
            </a:spcBef>
            <a:spcAft>
              <a:spcPct val="15000"/>
            </a:spcAft>
            <a:buChar char="•"/>
          </a:pPr>
          <a:r>
            <a:rPr lang="en-US" sz="2000" kern="1200" dirty="0">
              <a:latin typeface="Open Sans" charset="0"/>
              <a:ea typeface="Open Sans" charset="0"/>
              <a:cs typeface="Open Sans" charset="0"/>
            </a:rPr>
            <a:t>Additional bonus when milestones are meet by new employee</a:t>
          </a:r>
        </a:p>
        <a:p>
          <a:pPr marL="228600" lvl="1" indent="-228600" algn="l" defTabSz="889000" rtl="0">
            <a:lnSpc>
              <a:spcPct val="90000"/>
            </a:lnSpc>
            <a:spcBef>
              <a:spcPct val="0"/>
            </a:spcBef>
            <a:spcAft>
              <a:spcPct val="15000"/>
            </a:spcAft>
            <a:buChar char="•"/>
          </a:pPr>
          <a:r>
            <a:rPr lang="en-US" sz="2000" kern="1200" dirty="0">
              <a:latin typeface="Open Sans" charset="0"/>
              <a:ea typeface="Open Sans" charset="0"/>
              <a:cs typeface="Open Sans" charset="0"/>
            </a:rPr>
            <a:t>Transparency and market to existing employees how much they will get paid and when </a:t>
          </a:r>
        </a:p>
      </dsp:txBody>
      <dsp:txXfrm rot="-5400000">
        <a:off x="2821582" y="179606"/>
        <a:ext cx="7968354" cy="1763446"/>
      </dsp:txXfrm>
    </dsp:sp>
    <dsp:sp modelId="{55CDEE61-8C53-4F5F-80B2-8B980D94870D}">
      <dsp:nvSpPr>
        <dsp:cNvPr id="0" name=""/>
        <dsp:cNvSpPr/>
      </dsp:nvSpPr>
      <dsp:spPr>
        <a:xfrm>
          <a:off x="210920" y="14804"/>
          <a:ext cx="2820148" cy="2122552"/>
        </a:xfrm>
        <a:prstGeom prst="roundRect">
          <a:avLst/>
        </a:prstGeom>
        <a:solidFill>
          <a:srgbClr val="5DCB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rtl="0">
            <a:lnSpc>
              <a:spcPct val="90000"/>
            </a:lnSpc>
            <a:spcBef>
              <a:spcPct val="0"/>
            </a:spcBef>
            <a:spcAft>
              <a:spcPct val="35000"/>
            </a:spcAft>
            <a:buNone/>
          </a:pPr>
          <a:r>
            <a:rPr lang="en-US" sz="3500" kern="1200" dirty="0">
              <a:solidFill>
                <a:schemeClr val="tx1"/>
              </a:solidFill>
            </a:rPr>
            <a:t>Recruitment or Referral </a:t>
          </a:r>
          <a:r>
            <a:rPr lang="en-US" sz="3500" kern="1200" dirty="0">
              <a:solidFill>
                <a:schemeClr val="tx1"/>
              </a:solidFill>
              <a:latin typeface="Calibri Light" panose="020F0302020204030204"/>
            </a:rPr>
            <a:t>Bonus</a:t>
          </a:r>
          <a:endParaRPr lang="en-US" sz="3500" kern="1200" dirty="0">
            <a:solidFill>
              <a:schemeClr val="tx1"/>
            </a:solidFill>
          </a:endParaRPr>
        </a:p>
      </dsp:txBody>
      <dsp:txXfrm>
        <a:off x="314534" y="118418"/>
        <a:ext cx="2612920" cy="1915324"/>
      </dsp:txXfrm>
    </dsp:sp>
    <dsp:sp modelId="{023E9B58-A13E-4598-AE39-8E21170952BA}">
      <dsp:nvSpPr>
        <dsp:cNvPr id="0" name=""/>
        <dsp:cNvSpPr/>
      </dsp:nvSpPr>
      <dsp:spPr>
        <a:xfrm rot="5400000">
          <a:off x="5971050" y="-690591"/>
          <a:ext cx="1854176" cy="7961200"/>
        </a:xfrm>
        <a:prstGeom prst="round2SameRect">
          <a:avLst/>
        </a:prstGeom>
        <a:noFill/>
        <a:ln w="76200" cap="flat" cmpd="sng" algn="ctr">
          <a:solidFill>
            <a:srgbClr val="6EB4C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576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Open Sans"/>
              <a:ea typeface="Open Sans" charset="0"/>
              <a:cs typeface="Open Sans" charset="0"/>
            </a:rPr>
            <a:t>Bonuses given to new hire at the time of hire</a:t>
          </a:r>
        </a:p>
        <a:p>
          <a:pPr marL="228600" lvl="1" indent="-228600" algn="l" defTabSz="889000" rtl="0">
            <a:lnSpc>
              <a:spcPct val="90000"/>
            </a:lnSpc>
            <a:spcBef>
              <a:spcPct val="0"/>
            </a:spcBef>
            <a:spcAft>
              <a:spcPct val="15000"/>
            </a:spcAft>
            <a:buChar char="•"/>
          </a:pPr>
          <a:r>
            <a:rPr lang="en-US" sz="2000" kern="1200" dirty="0">
              <a:latin typeface="Open Sans" charset="0"/>
              <a:ea typeface="Open Sans" charset="0"/>
              <a:cs typeface="Open Sans" charset="0"/>
            </a:rPr>
            <a:t>Trying to get them in your door before they go to another door</a:t>
          </a:r>
        </a:p>
        <a:p>
          <a:pPr marL="228600" lvl="1" indent="-228600" algn="l" defTabSz="889000" rtl="0">
            <a:lnSpc>
              <a:spcPct val="90000"/>
            </a:lnSpc>
            <a:spcBef>
              <a:spcPct val="0"/>
            </a:spcBef>
            <a:spcAft>
              <a:spcPct val="15000"/>
            </a:spcAft>
            <a:buChar char="•"/>
          </a:pPr>
          <a:r>
            <a:rPr lang="en-US" sz="2000" kern="1200" dirty="0">
              <a:latin typeface="Open Sans" charset="0"/>
              <a:ea typeface="Open Sans" charset="0"/>
              <a:cs typeface="Open Sans" charset="0"/>
            </a:rPr>
            <a:t>Additional bonus when milestones met</a:t>
          </a:r>
        </a:p>
      </dsp:txBody>
      <dsp:txXfrm rot="-5400000">
        <a:off x="2917539" y="2453433"/>
        <a:ext cx="7870687" cy="1673150"/>
      </dsp:txXfrm>
    </dsp:sp>
    <dsp:sp modelId="{CD63B6D4-7D1C-49B4-8554-916F6E9169BF}">
      <dsp:nvSpPr>
        <dsp:cNvPr id="0" name=""/>
        <dsp:cNvSpPr/>
      </dsp:nvSpPr>
      <dsp:spPr>
        <a:xfrm>
          <a:off x="110504" y="2228785"/>
          <a:ext cx="2916105" cy="2122552"/>
        </a:xfrm>
        <a:prstGeom prst="roundRect">
          <a:avLst/>
        </a:prstGeom>
        <a:solidFill>
          <a:srgbClr val="5DC8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rtl="0">
            <a:lnSpc>
              <a:spcPct val="90000"/>
            </a:lnSpc>
            <a:spcBef>
              <a:spcPct val="0"/>
            </a:spcBef>
            <a:spcAft>
              <a:spcPct val="35000"/>
            </a:spcAft>
            <a:buNone/>
          </a:pPr>
          <a:r>
            <a:rPr lang="en-US" sz="3500" kern="1200" dirty="0">
              <a:solidFill>
                <a:schemeClr val="tx1"/>
              </a:solidFill>
            </a:rPr>
            <a:t>Hiring </a:t>
          </a:r>
          <a:r>
            <a:rPr lang="en-US" sz="3500" kern="1200" dirty="0">
              <a:solidFill>
                <a:schemeClr val="tx1"/>
              </a:solidFill>
              <a:latin typeface="Calibri Light" panose="020F0302020204030204"/>
            </a:rPr>
            <a:t>Bonus</a:t>
          </a:r>
          <a:r>
            <a:rPr lang="en-US" sz="3500" kern="1200" dirty="0">
              <a:solidFill>
                <a:schemeClr val="tx1"/>
              </a:solidFill>
            </a:rPr>
            <a:t> (New Hire)</a:t>
          </a:r>
        </a:p>
      </dsp:txBody>
      <dsp:txXfrm>
        <a:off x="214118" y="2332399"/>
        <a:ext cx="2708877" cy="19153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4171"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tx1"/>
              </a:solidFill>
            </a:rPr>
            <a:t>tenncare.ici.umn.edu</a:t>
          </a:r>
        </a:p>
      </dsp:txBody>
      <dsp:txXfrm>
        <a:off x="89137" y="1390367"/>
        <a:ext cx="2333267" cy="1570603"/>
      </dsp:txXfrm>
    </dsp:sp>
    <dsp:sp modelId="{0E38611D-865E-4E82-B381-482D9CEAD181}">
      <dsp:nvSpPr>
        <dsp:cNvPr id="0" name=""/>
        <dsp:cNvSpPr/>
      </dsp:nvSpPr>
      <dsp:spPr>
        <a:xfrm>
          <a:off x="2650563" y="131821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Toolkit</a:t>
          </a:r>
        </a:p>
      </dsp:txBody>
      <dsp:txXfrm>
        <a:off x="2735529" y="1403177"/>
        <a:ext cx="2333267" cy="1570603"/>
      </dsp:txXfrm>
    </dsp:sp>
    <dsp:sp modelId="{BD3095E2-375C-4C11-AD88-42764BA8AA4C}">
      <dsp:nvSpPr>
        <dsp:cNvPr id="0" name=""/>
        <dsp:cNvSpPr/>
      </dsp:nvSpPr>
      <dsp:spPr>
        <a:xfrm>
          <a:off x="5340209"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latin typeface="Calibri Light" panose="020F0302020204030204"/>
            </a:rPr>
            <a:t>Hiring &amp; Referral Bonus</a:t>
          </a:r>
          <a:endParaRPr lang="en-US" sz="3600" kern="1200" dirty="0">
            <a:solidFill>
              <a:schemeClr val="tx1"/>
            </a:solidFill>
          </a:endParaRPr>
        </a:p>
      </dsp:txBody>
      <dsp:txXfrm>
        <a:off x="5425175" y="1390367"/>
        <a:ext cx="2333267" cy="1570603"/>
      </dsp:txXfrm>
    </dsp:sp>
    <dsp:sp modelId="{41011675-63F1-43C1-B0B4-AE28DBEAB14A}">
      <dsp:nvSpPr>
        <dsp:cNvPr id="0" name=""/>
        <dsp:cNvSpPr/>
      </dsp:nvSpPr>
      <dsp:spPr>
        <a:xfrm>
          <a:off x="7999341" y="1350272"/>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Webinar</a:t>
          </a:r>
        </a:p>
      </dsp:txBody>
      <dsp:txXfrm>
        <a:off x="8084307" y="1435238"/>
        <a:ext cx="2333267" cy="15706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BFC5B-E0EB-49E2-AACF-9A4F58CB616B}">
      <dsp:nvSpPr>
        <dsp:cNvPr id="0" name=""/>
        <dsp:cNvSpPr/>
      </dsp:nvSpPr>
      <dsp:spPr>
        <a:xfrm>
          <a:off x="0" y="1029"/>
          <a:ext cx="10515600" cy="609199"/>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Current employees / interns / volunteers</a:t>
          </a:r>
        </a:p>
      </dsp:txBody>
      <dsp:txXfrm>
        <a:off x="29739" y="30768"/>
        <a:ext cx="10456122" cy="549721"/>
      </dsp:txXfrm>
    </dsp:sp>
    <dsp:sp modelId="{9BC36CEB-F483-4917-B5B8-37F3DC116B7A}">
      <dsp:nvSpPr>
        <dsp:cNvPr id="0" name=""/>
        <dsp:cNvSpPr/>
      </dsp:nvSpPr>
      <dsp:spPr>
        <a:xfrm>
          <a:off x="0" y="624375"/>
          <a:ext cx="10515600" cy="609199"/>
        </a:xfrm>
        <a:prstGeom prst="roundRect">
          <a:avLst/>
        </a:prstGeom>
        <a:solidFill>
          <a:srgbClr val="5DCB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People receiving services and their families / friends</a:t>
          </a:r>
        </a:p>
      </dsp:txBody>
      <dsp:txXfrm>
        <a:off x="29739" y="654114"/>
        <a:ext cx="10456122" cy="549721"/>
      </dsp:txXfrm>
    </dsp:sp>
    <dsp:sp modelId="{6E47C6F2-4869-40D1-9896-713E3270F156}">
      <dsp:nvSpPr>
        <dsp:cNvPr id="0" name=""/>
        <dsp:cNvSpPr/>
      </dsp:nvSpPr>
      <dsp:spPr>
        <a:xfrm>
          <a:off x="0" y="1247722"/>
          <a:ext cx="10515600" cy="609199"/>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Social media networks that are existing “friends” of the organization</a:t>
          </a:r>
        </a:p>
      </dsp:txBody>
      <dsp:txXfrm>
        <a:off x="29739" y="1277461"/>
        <a:ext cx="10456122" cy="549721"/>
      </dsp:txXfrm>
    </dsp:sp>
    <dsp:sp modelId="{2C2D48ED-33A3-4F12-BE72-C718B66DF728}">
      <dsp:nvSpPr>
        <dsp:cNvPr id="0" name=""/>
        <dsp:cNvSpPr/>
      </dsp:nvSpPr>
      <dsp:spPr>
        <a:xfrm>
          <a:off x="0" y="1871069"/>
          <a:ext cx="10515600" cy="609199"/>
        </a:xfrm>
        <a:prstGeom prst="roundRect">
          <a:avLst/>
        </a:prstGeom>
        <a:solidFill>
          <a:srgbClr val="5DCB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Staff family / friends</a:t>
          </a:r>
        </a:p>
      </dsp:txBody>
      <dsp:txXfrm>
        <a:off x="29739" y="1900808"/>
        <a:ext cx="10456122" cy="549721"/>
      </dsp:txXfrm>
    </dsp:sp>
    <dsp:sp modelId="{113A54E8-67DF-48ED-9A0F-58739EE58853}">
      <dsp:nvSpPr>
        <dsp:cNvPr id="0" name=""/>
        <dsp:cNvSpPr/>
      </dsp:nvSpPr>
      <dsp:spPr>
        <a:xfrm>
          <a:off x="0" y="2494415"/>
          <a:ext cx="10515600" cy="609199"/>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Service coordinators or case managers</a:t>
          </a:r>
          <a:r>
            <a:rPr lang="en-US" sz="2400" kern="1200" dirty="0">
              <a:solidFill>
                <a:schemeClr val="tx1"/>
              </a:solidFill>
            </a:rPr>
            <a:t> </a:t>
          </a:r>
        </a:p>
      </dsp:txBody>
      <dsp:txXfrm>
        <a:off x="29739" y="2524154"/>
        <a:ext cx="10456122" cy="549721"/>
      </dsp:txXfrm>
    </dsp:sp>
    <dsp:sp modelId="{BF3D69AC-4A85-48EC-9107-7EF15F2F81E6}">
      <dsp:nvSpPr>
        <dsp:cNvPr id="0" name=""/>
        <dsp:cNvSpPr/>
      </dsp:nvSpPr>
      <dsp:spPr>
        <a:xfrm>
          <a:off x="0" y="3117762"/>
          <a:ext cx="10515600" cy="609199"/>
        </a:xfrm>
        <a:prstGeom prst="roundRect">
          <a:avLst/>
        </a:prstGeom>
        <a:solidFill>
          <a:srgbClr val="5DCB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a:ea typeface="Open Sans" charset="0"/>
              <a:cs typeface="Open Sans" charset="0"/>
            </a:rPr>
            <a:t>Board or other committee members</a:t>
          </a:r>
        </a:p>
      </dsp:txBody>
      <dsp:txXfrm>
        <a:off x="29739" y="3147501"/>
        <a:ext cx="10456122" cy="549721"/>
      </dsp:txXfrm>
    </dsp:sp>
    <dsp:sp modelId="{43E9865C-A885-4E7F-BF53-8CC243639C53}">
      <dsp:nvSpPr>
        <dsp:cNvPr id="0" name=""/>
        <dsp:cNvSpPr/>
      </dsp:nvSpPr>
      <dsp:spPr>
        <a:xfrm>
          <a:off x="0" y="3741109"/>
          <a:ext cx="10515600" cy="609199"/>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Others?</a:t>
          </a:r>
        </a:p>
      </dsp:txBody>
      <dsp:txXfrm>
        <a:off x="29739" y="3770848"/>
        <a:ext cx="10456122" cy="5497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0DA1F-16F5-417A-8F78-88F0E0606282}">
      <dsp:nvSpPr>
        <dsp:cNvPr id="0" name=""/>
        <dsp:cNvSpPr/>
      </dsp:nvSpPr>
      <dsp:spPr>
        <a:xfrm>
          <a:off x="0" y="0"/>
          <a:ext cx="10512228" cy="914594"/>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0" kern="1200" dirty="0">
              <a:solidFill>
                <a:schemeClr val="tx1"/>
              </a:solidFill>
              <a:latin typeface="Open Sans" charset="0"/>
              <a:ea typeface="Open Sans" charset="0"/>
              <a:cs typeface="Open Sans" charset="0"/>
            </a:rPr>
            <a:t>Social Media</a:t>
          </a:r>
        </a:p>
      </dsp:txBody>
      <dsp:txXfrm>
        <a:off x="44647" y="44647"/>
        <a:ext cx="10422934" cy="825300"/>
      </dsp:txXfrm>
    </dsp:sp>
    <dsp:sp modelId="{22C00CDA-C627-4994-BE7E-F9B8617C0C2A}">
      <dsp:nvSpPr>
        <dsp:cNvPr id="0" name=""/>
        <dsp:cNvSpPr/>
      </dsp:nvSpPr>
      <dsp:spPr>
        <a:xfrm>
          <a:off x="0" y="916351"/>
          <a:ext cx="10512228" cy="743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763" tIns="30480" rIns="170688" bIns="30480" numCol="1" spcCol="1270" anchor="ctr" anchorCtr="0">
          <a:noAutofit/>
        </a:bodyPr>
        <a:lstStyle/>
        <a:p>
          <a:pPr marL="228600" lvl="1" indent="-228600" algn="l" defTabSz="1066800" rtl="0">
            <a:lnSpc>
              <a:spcPct val="90000"/>
            </a:lnSpc>
            <a:spcBef>
              <a:spcPct val="0"/>
            </a:spcBef>
            <a:spcAft>
              <a:spcPct val="20000"/>
            </a:spcAft>
            <a:buChar char="•"/>
          </a:pPr>
          <a:r>
            <a:rPr lang="en-US" sz="2400" b="0" i="0" kern="1200" dirty="0">
              <a:latin typeface="Open Sans"/>
              <a:ea typeface="Open Sans" charset="0"/>
              <a:cs typeface="Open Sans" charset="0"/>
            </a:rPr>
            <a:t>Website, Indeed, Facebook, LinkedIn, Virtual job boards</a:t>
          </a:r>
        </a:p>
      </dsp:txBody>
      <dsp:txXfrm>
        <a:off x="0" y="916351"/>
        <a:ext cx="10512228" cy="743986"/>
      </dsp:txXfrm>
    </dsp:sp>
    <dsp:sp modelId="{6F3F6779-DEA9-46A8-97EF-A668122379FD}">
      <dsp:nvSpPr>
        <dsp:cNvPr id="0" name=""/>
        <dsp:cNvSpPr/>
      </dsp:nvSpPr>
      <dsp:spPr>
        <a:xfrm>
          <a:off x="0" y="1660338"/>
          <a:ext cx="10512228" cy="914594"/>
        </a:xfrm>
        <a:prstGeom prst="roundRect">
          <a:avLst/>
        </a:prstGeom>
        <a:solidFill>
          <a:srgbClr val="5DCB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0" kern="1200" dirty="0">
              <a:solidFill>
                <a:schemeClr val="tx1"/>
              </a:solidFill>
              <a:latin typeface="Open Sans"/>
              <a:ea typeface="Open Sans" charset="0"/>
              <a:cs typeface="Open Sans" charset="0"/>
            </a:rPr>
            <a:t>Fliers regarding open positions (community centers, places of worship, local businesses, etc.)</a:t>
          </a:r>
        </a:p>
      </dsp:txBody>
      <dsp:txXfrm>
        <a:off x="44647" y="1704985"/>
        <a:ext cx="10422934" cy="825300"/>
      </dsp:txXfrm>
    </dsp:sp>
    <dsp:sp modelId="{683741B7-4C03-45DA-B6D4-6DCF82CE38EA}">
      <dsp:nvSpPr>
        <dsp:cNvPr id="0" name=""/>
        <dsp:cNvSpPr/>
      </dsp:nvSpPr>
      <dsp:spPr>
        <a:xfrm>
          <a:off x="0" y="2591899"/>
          <a:ext cx="10512228" cy="914594"/>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0" kern="1200" dirty="0">
              <a:solidFill>
                <a:schemeClr val="tx1"/>
              </a:solidFill>
              <a:latin typeface="Open Sans" charset="0"/>
              <a:ea typeface="Open Sans" charset="0"/>
              <a:cs typeface="Open Sans" charset="0"/>
            </a:rPr>
            <a:t>Newspaper Advertisements</a:t>
          </a:r>
        </a:p>
      </dsp:txBody>
      <dsp:txXfrm>
        <a:off x="44647" y="2636546"/>
        <a:ext cx="10422934" cy="825300"/>
      </dsp:txXfrm>
    </dsp:sp>
    <dsp:sp modelId="{B0F3F5F0-9C42-4F19-992A-76A9A37EF218}">
      <dsp:nvSpPr>
        <dsp:cNvPr id="0" name=""/>
        <dsp:cNvSpPr/>
      </dsp:nvSpPr>
      <dsp:spPr>
        <a:xfrm>
          <a:off x="0" y="3514699"/>
          <a:ext cx="10512228" cy="914594"/>
        </a:xfrm>
        <a:prstGeom prst="roundRect">
          <a:avLst/>
        </a:prstGeom>
        <a:solidFill>
          <a:srgbClr val="5DCB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0" kern="1200" dirty="0">
              <a:solidFill>
                <a:schemeClr val="tx1"/>
              </a:solidFill>
              <a:latin typeface="Open Sans" charset="0"/>
              <a:ea typeface="Open Sans" charset="0"/>
              <a:cs typeface="Open Sans" charset="0"/>
            </a:rPr>
            <a:t>Internship and volunteer programs in high schools and colleges</a:t>
          </a:r>
        </a:p>
      </dsp:txBody>
      <dsp:txXfrm>
        <a:off x="44647" y="3559346"/>
        <a:ext cx="10422934" cy="825300"/>
      </dsp:txXfrm>
    </dsp:sp>
    <dsp:sp modelId="{2512871F-1DFA-4E7D-9074-1E8FA5C2B47E}">
      <dsp:nvSpPr>
        <dsp:cNvPr id="0" name=""/>
        <dsp:cNvSpPr/>
      </dsp:nvSpPr>
      <dsp:spPr>
        <a:xfrm>
          <a:off x="0" y="4441880"/>
          <a:ext cx="10512228" cy="914594"/>
        </a:xfrm>
        <a:prstGeom prst="roundRect">
          <a:avLst/>
        </a:prstGeom>
        <a:solidFill>
          <a:srgbClr val="5BB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0" kern="1200" dirty="0">
              <a:solidFill>
                <a:schemeClr val="tx1"/>
              </a:solidFill>
              <a:latin typeface="Open Sans" charset="0"/>
              <a:ea typeface="Open Sans" charset="0"/>
              <a:cs typeface="Open Sans" charset="0"/>
            </a:rPr>
            <a:t>Others?</a:t>
          </a:r>
        </a:p>
      </dsp:txBody>
      <dsp:txXfrm>
        <a:off x="44647" y="4486527"/>
        <a:ext cx="10422934" cy="8253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560E4-AF22-9945-B163-A16BDFCA56C3}">
      <dsp:nvSpPr>
        <dsp:cNvPr id="0" name=""/>
        <dsp:cNvSpPr/>
      </dsp:nvSpPr>
      <dsp:spPr>
        <a:xfrm>
          <a:off x="50" y="16515"/>
          <a:ext cx="4855489" cy="720000"/>
        </a:xfrm>
        <a:prstGeom prst="rect">
          <a:avLst/>
        </a:prstGeom>
        <a:solidFill>
          <a:srgbClr val="5BBBD5"/>
        </a:soli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Inside Resources</a:t>
          </a:r>
        </a:p>
      </dsp:txBody>
      <dsp:txXfrm>
        <a:off x="50" y="16515"/>
        <a:ext cx="4855489" cy="720000"/>
      </dsp:txXfrm>
    </dsp:sp>
    <dsp:sp modelId="{CF02D112-0749-5D4B-905D-8C133811DF63}">
      <dsp:nvSpPr>
        <dsp:cNvPr id="0" name=""/>
        <dsp:cNvSpPr/>
      </dsp:nvSpPr>
      <dsp:spPr>
        <a:xfrm>
          <a:off x="50" y="736515"/>
          <a:ext cx="4855489" cy="4477781"/>
        </a:xfrm>
        <a:prstGeom prst="rect">
          <a:avLst/>
        </a:prstGeom>
        <a:no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latin typeface="Open Sans" charset="0"/>
              <a:ea typeface="Open Sans" charset="0"/>
              <a:cs typeface="Open Sans" charset="0"/>
            </a:rPr>
            <a:t>Current Employees</a:t>
          </a:r>
        </a:p>
        <a:p>
          <a:pPr marL="228600" lvl="1" indent="-228600" algn="l" defTabSz="1066800" rtl="0">
            <a:lnSpc>
              <a:spcPct val="90000"/>
            </a:lnSpc>
            <a:spcBef>
              <a:spcPct val="0"/>
            </a:spcBef>
            <a:spcAft>
              <a:spcPct val="15000"/>
            </a:spcAft>
            <a:buChar char="•"/>
          </a:pPr>
          <a:r>
            <a:rPr lang="en-US" sz="2400" kern="1200" dirty="0">
              <a:latin typeface="Open Sans" charset="0"/>
              <a:ea typeface="Open Sans" charset="0"/>
              <a:cs typeface="Open Sans" charset="0"/>
            </a:rPr>
            <a:t>People receiving services and their families/friends</a:t>
          </a:r>
        </a:p>
        <a:p>
          <a:pPr marL="228600" lvl="1" indent="-228600" algn="l" defTabSz="1066800" rtl="0">
            <a:lnSpc>
              <a:spcPct val="90000"/>
            </a:lnSpc>
            <a:spcBef>
              <a:spcPct val="0"/>
            </a:spcBef>
            <a:spcAft>
              <a:spcPct val="15000"/>
            </a:spcAft>
            <a:buChar char="•"/>
          </a:pPr>
          <a:r>
            <a:rPr lang="en-US" sz="2400" kern="1200" dirty="0">
              <a:latin typeface="Open Sans" charset="0"/>
              <a:ea typeface="Open Sans" charset="0"/>
              <a:cs typeface="Open Sans" charset="0"/>
            </a:rPr>
            <a:t>Current Volunteers (Board of Director, other committee members)</a:t>
          </a:r>
        </a:p>
        <a:p>
          <a:pPr marL="228600" lvl="1" indent="-228600" algn="l" defTabSz="1066800" rtl="0">
            <a:lnSpc>
              <a:spcPct val="90000"/>
            </a:lnSpc>
            <a:spcBef>
              <a:spcPct val="0"/>
            </a:spcBef>
            <a:spcAft>
              <a:spcPct val="15000"/>
            </a:spcAft>
            <a:buChar char="•"/>
          </a:pPr>
          <a:r>
            <a:rPr lang="en-US" sz="2400" kern="1200" dirty="0">
              <a:latin typeface="Open Sans" charset="0"/>
              <a:ea typeface="Open Sans" charset="0"/>
              <a:cs typeface="Open Sans" charset="0"/>
            </a:rPr>
            <a:t>Service Coordinators / Case managers</a:t>
          </a:r>
        </a:p>
        <a:p>
          <a:pPr marL="228600" lvl="1" indent="-228600" algn="l" defTabSz="1066800" rtl="0">
            <a:lnSpc>
              <a:spcPct val="90000"/>
            </a:lnSpc>
            <a:spcBef>
              <a:spcPct val="0"/>
            </a:spcBef>
            <a:spcAft>
              <a:spcPct val="15000"/>
            </a:spcAft>
            <a:buChar char="•"/>
          </a:pPr>
          <a:r>
            <a:rPr lang="en-US" sz="2400" kern="1200" dirty="0">
              <a:latin typeface="Open Sans" charset="0"/>
              <a:ea typeface="Open Sans" charset="0"/>
              <a:cs typeface="Open Sans" charset="0"/>
            </a:rPr>
            <a:t>Others?</a:t>
          </a:r>
        </a:p>
      </dsp:txBody>
      <dsp:txXfrm>
        <a:off x="50" y="736515"/>
        <a:ext cx="4855489" cy="4477781"/>
      </dsp:txXfrm>
    </dsp:sp>
    <dsp:sp modelId="{1DD3ACB1-3319-0445-B2A2-588472D892B6}">
      <dsp:nvSpPr>
        <dsp:cNvPr id="0" name=""/>
        <dsp:cNvSpPr/>
      </dsp:nvSpPr>
      <dsp:spPr>
        <a:xfrm>
          <a:off x="5535308" y="16515"/>
          <a:ext cx="4855489" cy="720000"/>
        </a:xfrm>
        <a:prstGeom prst="rect">
          <a:avLst/>
        </a:prstGeom>
        <a:solidFill>
          <a:srgbClr val="5FD4D1"/>
        </a:soli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Outside Resources</a:t>
          </a:r>
        </a:p>
      </dsp:txBody>
      <dsp:txXfrm>
        <a:off x="5535308" y="16515"/>
        <a:ext cx="4855489" cy="720000"/>
      </dsp:txXfrm>
    </dsp:sp>
    <dsp:sp modelId="{0DE85F47-FF0D-1948-86E8-2DCD82938B55}">
      <dsp:nvSpPr>
        <dsp:cNvPr id="0" name=""/>
        <dsp:cNvSpPr/>
      </dsp:nvSpPr>
      <dsp:spPr>
        <a:xfrm>
          <a:off x="5535308" y="736515"/>
          <a:ext cx="4855489" cy="4477781"/>
        </a:xfrm>
        <a:prstGeom prst="rect">
          <a:avLst/>
        </a:prstGeom>
        <a:no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Social media (Facebook, Linked In, plus)</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Web-based Job Boards (Indeed, Colleges)</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News papers</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Flyers in community</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College Internships</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High-school student employment departments</a:t>
          </a:r>
        </a:p>
        <a:p>
          <a:pPr marL="228600" lvl="1" indent="-228600" algn="l" defTabSz="1066800" rtl="0">
            <a:lnSpc>
              <a:spcPct val="90000"/>
            </a:lnSpc>
            <a:spcBef>
              <a:spcPct val="0"/>
            </a:spcBef>
            <a:spcAft>
              <a:spcPct val="15000"/>
            </a:spcAft>
            <a:buChar char="•"/>
          </a:pPr>
          <a:r>
            <a:rPr lang="en-US" sz="2400" b="0" i="0" kern="1200" dirty="0">
              <a:latin typeface="Open Sans" charset="0"/>
              <a:ea typeface="Open Sans" charset="0"/>
              <a:cs typeface="Open Sans" charset="0"/>
            </a:rPr>
            <a:t>Others</a:t>
          </a:r>
        </a:p>
      </dsp:txBody>
      <dsp:txXfrm>
        <a:off x="5535308" y="736515"/>
        <a:ext cx="4855489" cy="44777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3918F-E669-4352-A508-41E02D0EEB97}">
      <dsp:nvSpPr>
        <dsp:cNvPr id="0" name=""/>
        <dsp:cNvSpPr/>
      </dsp:nvSpPr>
      <dsp:spPr>
        <a:xfrm>
          <a:off x="51" y="67777"/>
          <a:ext cx="4913783" cy="793111"/>
        </a:xfrm>
        <a:prstGeom prst="rect">
          <a:avLst/>
        </a:prstGeom>
        <a:solidFill>
          <a:srgbClr val="5BBBD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rtl="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Challenges</a:t>
          </a:r>
        </a:p>
      </dsp:txBody>
      <dsp:txXfrm>
        <a:off x="51" y="67777"/>
        <a:ext cx="4913783" cy="793111"/>
      </dsp:txXfrm>
    </dsp:sp>
    <dsp:sp modelId="{C89DDAB9-F468-442E-950F-8E45D9B796C2}">
      <dsp:nvSpPr>
        <dsp:cNvPr id="0" name=""/>
        <dsp:cNvSpPr/>
      </dsp:nvSpPr>
      <dsp:spPr>
        <a:xfrm>
          <a:off x="51" y="860888"/>
          <a:ext cx="4913783" cy="3422671"/>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Few qualified applicants</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Trouble finding new workers</a:t>
          </a:r>
        </a:p>
      </dsp:txBody>
      <dsp:txXfrm>
        <a:off x="51" y="860888"/>
        <a:ext cx="4913783" cy="3422671"/>
      </dsp:txXfrm>
    </dsp:sp>
    <dsp:sp modelId="{B05FB819-2036-4647-9E97-F37413ACBBA6}">
      <dsp:nvSpPr>
        <dsp:cNvPr id="0" name=""/>
        <dsp:cNvSpPr/>
      </dsp:nvSpPr>
      <dsp:spPr>
        <a:xfrm>
          <a:off x="5601764" y="67777"/>
          <a:ext cx="4913783" cy="793111"/>
        </a:xfrm>
        <a:prstGeom prst="rect">
          <a:avLst/>
        </a:prstGeom>
        <a:solidFill>
          <a:srgbClr val="33CC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rtl="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Intervention Strategies</a:t>
          </a:r>
        </a:p>
      </dsp:txBody>
      <dsp:txXfrm>
        <a:off x="5601764" y="67777"/>
        <a:ext cx="4913783" cy="793111"/>
      </dsp:txXfrm>
    </dsp:sp>
    <dsp:sp modelId="{6A9089C6-538B-46DD-8BB2-578336C5586E}">
      <dsp:nvSpPr>
        <dsp:cNvPr id="0" name=""/>
        <dsp:cNvSpPr/>
      </dsp:nvSpPr>
      <dsp:spPr>
        <a:xfrm>
          <a:off x="5601764" y="860888"/>
          <a:ext cx="4913783" cy="3422671"/>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Expand recruitment sources</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Inside source for recruitment</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Advertise and implement hiring bonuses </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Long-term recruitment strategies </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Regional recruitment consortia </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Market the organization </a:t>
          </a: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Implement internship programs for students </a:t>
          </a:r>
        </a:p>
      </dsp:txBody>
      <dsp:txXfrm>
        <a:off x="5601764" y="860888"/>
        <a:ext cx="4913783" cy="342267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BA148-E644-4A42-B5E4-9F873414B9B6}">
      <dsp:nvSpPr>
        <dsp:cNvPr id="0" name=""/>
        <dsp:cNvSpPr/>
      </dsp:nvSpPr>
      <dsp:spPr>
        <a:xfrm>
          <a:off x="0" y="146842"/>
          <a:ext cx="10515600" cy="1216800"/>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Job Analysis</a:t>
          </a:r>
        </a:p>
      </dsp:txBody>
      <dsp:txXfrm>
        <a:off x="59399" y="206241"/>
        <a:ext cx="10396802" cy="1098002"/>
      </dsp:txXfrm>
    </dsp:sp>
    <dsp:sp modelId="{BF88A7D4-1020-2242-B614-4E73E859728A}">
      <dsp:nvSpPr>
        <dsp:cNvPr id="0" name=""/>
        <dsp:cNvSpPr/>
      </dsp:nvSpPr>
      <dsp:spPr>
        <a:xfrm>
          <a:off x="0" y="1567269"/>
          <a:ext cx="10515600" cy="1216800"/>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Job Description</a:t>
          </a:r>
        </a:p>
      </dsp:txBody>
      <dsp:txXfrm>
        <a:off x="59399" y="1626668"/>
        <a:ext cx="10396802" cy="1098002"/>
      </dsp:txXfrm>
    </dsp:sp>
    <dsp:sp modelId="{884DF258-1092-4260-9A68-AED47C20AF9C}">
      <dsp:nvSpPr>
        <dsp:cNvPr id="0" name=""/>
        <dsp:cNvSpPr/>
      </dsp:nvSpPr>
      <dsp:spPr>
        <a:xfrm>
          <a:off x="0" y="2971269"/>
          <a:ext cx="10515600" cy="1216800"/>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Core Competencies</a:t>
          </a:r>
        </a:p>
      </dsp:txBody>
      <dsp:txXfrm>
        <a:off x="59399" y="3030668"/>
        <a:ext cx="10396802" cy="10980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A70E4-C668-44DE-A633-C7BE81D8B411}">
      <dsp:nvSpPr>
        <dsp:cNvPr id="0" name=""/>
        <dsp:cNvSpPr/>
      </dsp:nvSpPr>
      <dsp:spPr>
        <a:xfrm rot="10800000">
          <a:off x="2063667" y="883"/>
          <a:ext cx="6992874"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Ask Behavior questions</a:t>
          </a:r>
        </a:p>
      </dsp:txBody>
      <dsp:txXfrm rot="10800000">
        <a:off x="2365971" y="883"/>
        <a:ext cx="6690570" cy="1209216"/>
      </dsp:txXfrm>
    </dsp:sp>
    <dsp:sp modelId="{48970B23-8516-403A-A952-F5CE128149B7}">
      <dsp:nvSpPr>
        <dsp:cNvPr id="0" name=""/>
        <dsp:cNvSpPr/>
      </dsp:nvSpPr>
      <dsp:spPr>
        <a:xfrm>
          <a:off x="1459058" y="883"/>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CF02A1-0639-4FDF-97B9-7EAA07757998}">
      <dsp:nvSpPr>
        <dsp:cNvPr id="0" name=""/>
        <dsp:cNvSpPr/>
      </dsp:nvSpPr>
      <dsp:spPr>
        <a:xfrm rot="10800000">
          <a:off x="2063667" y="1571060"/>
          <a:ext cx="6992874"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Recall a past experience and how they handled it</a:t>
          </a:r>
        </a:p>
      </dsp:txBody>
      <dsp:txXfrm rot="10800000">
        <a:off x="2365971" y="1571060"/>
        <a:ext cx="6690570" cy="1209216"/>
      </dsp:txXfrm>
    </dsp:sp>
    <dsp:sp modelId="{D25AA59E-0011-4CE7-8EFF-1F5DCD65EC97}">
      <dsp:nvSpPr>
        <dsp:cNvPr id="0" name=""/>
        <dsp:cNvSpPr/>
      </dsp:nvSpPr>
      <dsp:spPr>
        <a:xfrm>
          <a:off x="1459058" y="1571060"/>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796B84-9916-41CC-9B80-BBA276C218DF}">
      <dsp:nvSpPr>
        <dsp:cNvPr id="0" name=""/>
        <dsp:cNvSpPr/>
      </dsp:nvSpPr>
      <dsp:spPr>
        <a:xfrm rot="10800000">
          <a:off x="2063667" y="3141237"/>
          <a:ext cx="6992874"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(Situation, Behavior, Outcome)</a:t>
          </a:r>
        </a:p>
      </dsp:txBody>
      <dsp:txXfrm rot="10800000">
        <a:off x="2365971" y="3141237"/>
        <a:ext cx="6690570" cy="1209216"/>
      </dsp:txXfrm>
    </dsp:sp>
    <dsp:sp modelId="{FCDB5F8D-2B0D-4C04-BA36-A43946C3D609}">
      <dsp:nvSpPr>
        <dsp:cNvPr id="0" name=""/>
        <dsp:cNvSpPr/>
      </dsp:nvSpPr>
      <dsp:spPr>
        <a:xfrm>
          <a:off x="1492674" y="3107621"/>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A70E4-C668-44DE-A633-C7BE81D8B411}">
      <dsp:nvSpPr>
        <dsp:cNvPr id="0" name=""/>
        <dsp:cNvSpPr/>
      </dsp:nvSpPr>
      <dsp:spPr>
        <a:xfrm rot="10800000">
          <a:off x="1246197" y="59893"/>
          <a:ext cx="8229633"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Ask Situational questions</a:t>
          </a:r>
        </a:p>
      </dsp:txBody>
      <dsp:txXfrm rot="10800000">
        <a:off x="1548501" y="59893"/>
        <a:ext cx="7927329" cy="1209216"/>
      </dsp:txXfrm>
    </dsp:sp>
    <dsp:sp modelId="{48970B23-8516-403A-A952-F5CE128149B7}">
      <dsp:nvSpPr>
        <dsp:cNvPr id="0" name=""/>
        <dsp:cNvSpPr/>
      </dsp:nvSpPr>
      <dsp:spPr>
        <a:xfrm>
          <a:off x="389844" y="15635"/>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CF02A1-0639-4FDF-97B9-7EAA07757998}">
      <dsp:nvSpPr>
        <dsp:cNvPr id="0" name=""/>
        <dsp:cNvSpPr/>
      </dsp:nvSpPr>
      <dsp:spPr>
        <a:xfrm rot="10800000">
          <a:off x="1275707" y="1585812"/>
          <a:ext cx="8229633"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b="0" i="0" kern="1200" dirty="0">
              <a:solidFill>
                <a:schemeClr val="tx1"/>
              </a:solidFill>
              <a:latin typeface="Open Sans"/>
              <a:ea typeface="Open Sans" charset="0"/>
              <a:cs typeface="Open Sans" charset="0"/>
            </a:rPr>
            <a:t>Present with a hypothetical situation; ask how they would handle it.</a:t>
          </a:r>
        </a:p>
      </dsp:txBody>
      <dsp:txXfrm rot="10800000">
        <a:off x="1578011" y="1585812"/>
        <a:ext cx="7927329" cy="1209216"/>
      </dsp:txXfrm>
    </dsp:sp>
    <dsp:sp modelId="{D25AA59E-0011-4CE7-8EFF-1F5DCD65EC97}">
      <dsp:nvSpPr>
        <dsp:cNvPr id="0" name=""/>
        <dsp:cNvSpPr/>
      </dsp:nvSpPr>
      <dsp:spPr>
        <a:xfrm>
          <a:off x="345587" y="1571060"/>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796B84-9916-41CC-9B80-BBA276C218DF}">
      <dsp:nvSpPr>
        <dsp:cNvPr id="0" name=""/>
        <dsp:cNvSpPr/>
      </dsp:nvSpPr>
      <dsp:spPr>
        <a:xfrm rot="10800000">
          <a:off x="1246197" y="3142121"/>
          <a:ext cx="8229633" cy="1209216"/>
        </a:xfrm>
        <a:prstGeom prst="homePlate">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231" tIns="118110" rIns="220472" bIns="118110" numCol="1" spcCol="1270" anchor="ctr" anchorCtr="0">
          <a:noAutofit/>
        </a:bodyPr>
        <a:lstStyle/>
        <a:p>
          <a:pPr marL="0" lvl="0" indent="0" algn="ctr" defTabSz="1377950" rtl="0">
            <a:lnSpc>
              <a:spcPct val="90000"/>
            </a:lnSpc>
            <a:spcBef>
              <a:spcPct val="0"/>
            </a:spcBef>
            <a:spcAft>
              <a:spcPct val="35000"/>
            </a:spcAft>
            <a:buNone/>
          </a:pPr>
          <a:r>
            <a:rPr lang="en-US" sz="3100" kern="1200" dirty="0">
              <a:solidFill>
                <a:schemeClr val="tx1"/>
              </a:solidFill>
            </a:rPr>
            <a:t>(Situation, Behavior, Anticipated Outcome)</a:t>
          </a:r>
        </a:p>
      </dsp:txBody>
      <dsp:txXfrm rot="10800000">
        <a:off x="1548501" y="3142121"/>
        <a:ext cx="7927329" cy="1209216"/>
      </dsp:txXfrm>
    </dsp:sp>
    <dsp:sp modelId="{FCDB5F8D-2B0D-4C04-BA36-A43946C3D609}">
      <dsp:nvSpPr>
        <dsp:cNvPr id="0" name=""/>
        <dsp:cNvSpPr/>
      </dsp:nvSpPr>
      <dsp:spPr>
        <a:xfrm>
          <a:off x="379203" y="3142121"/>
          <a:ext cx="1209216" cy="1209216"/>
        </a:xfrm>
        <a:prstGeom prst="ellipse">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2FD19-D79D-4B75-B5EF-55A9EF1D8D14}">
      <dsp:nvSpPr>
        <dsp:cNvPr id="0" name=""/>
        <dsp:cNvSpPr/>
      </dsp:nvSpPr>
      <dsp:spPr>
        <a:xfrm>
          <a:off x="0" y="158672"/>
          <a:ext cx="6009685" cy="2737800"/>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rtl="0">
            <a:lnSpc>
              <a:spcPct val="90000"/>
            </a:lnSpc>
            <a:spcBef>
              <a:spcPct val="0"/>
            </a:spcBef>
            <a:spcAft>
              <a:spcPct val="35000"/>
            </a:spcAft>
            <a:buNone/>
          </a:pPr>
          <a:r>
            <a:rPr lang="en-US" sz="4500" b="0" i="0" kern="1200" dirty="0">
              <a:solidFill>
                <a:schemeClr val="tx1"/>
              </a:solidFill>
              <a:latin typeface="Open Sans" charset="0"/>
              <a:ea typeface="Open Sans" charset="0"/>
              <a:cs typeface="Open Sans" charset="0"/>
            </a:rPr>
            <a:t>Complete List of Behavioral Interview Questions</a:t>
          </a:r>
        </a:p>
      </dsp:txBody>
      <dsp:txXfrm>
        <a:off x="133648" y="292320"/>
        <a:ext cx="5742389" cy="2470504"/>
      </dsp:txXfrm>
    </dsp:sp>
    <dsp:sp modelId="{EB7498FB-24FC-4A73-A0F8-B5CE98FEFFA3}">
      <dsp:nvSpPr>
        <dsp:cNvPr id="0" name=""/>
        <dsp:cNvSpPr/>
      </dsp:nvSpPr>
      <dsp:spPr>
        <a:xfrm>
          <a:off x="0" y="2896472"/>
          <a:ext cx="6009685" cy="2049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807" tIns="30480" rIns="170688" bIns="30480" numCol="1" spcCol="1270" anchor="t" anchorCtr="0">
          <a:noAutofit/>
        </a:bodyPr>
        <a:lstStyle/>
        <a:p>
          <a:pPr marL="228600" lvl="1" indent="-228600" algn="l" defTabSz="1066800" rtl="0">
            <a:lnSpc>
              <a:spcPct val="90000"/>
            </a:lnSpc>
            <a:spcBef>
              <a:spcPct val="0"/>
            </a:spcBef>
            <a:spcAft>
              <a:spcPct val="20000"/>
            </a:spcAft>
            <a:buChar char="•"/>
          </a:pPr>
          <a:r>
            <a:rPr lang="en-US" sz="2400" b="0" i="0" kern="1200" dirty="0">
              <a:latin typeface="Open Sans" charset="0"/>
              <a:ea typeface="Open Sans" charset="0"/>
              <a:cs typeface="Open Sans" charset="0"/>
            </a:rPr>
            <a:t>Three to six examples in each of the Core Competencies</a:t>
          </a:r>
        </a:p>
        <a:p>
          <a:pPr marL="228600" lvl="1" indent="-228600" algn="l" defTabSz="1066800" rtl="0">
            <a:lnSpc>
              <a:spcPct val="90000"/>
            </a:lnSpc>
            <a:spcBef>
              <a:spcPct val="0"/>
            </a:spcBef>
            <a:spcAft>
              <a:spcPct val="20000"/>
            </a:spcAft>
            <a:buChar char="•"/>
          </a:pPr>
          <a:r>
            <a:rPr lang="en-US" sz="2400" b="0" i="0" kern="1200" dirty="0">
              <a:latin typeface="Open Sans" charset="0"/>
              <a:ea typeface="Open Sans" charset="0"/>
              <a:cs typeface="Open Sans" charset="0"/>
            </a:rPr>
            <a:t>You may use these questions, or they may spark and idea for a question that better matches the organization</a:t>
          </a:r>
        </a:p>
      </dsp:txBody>
      <dsp:txXfrm>
        <a:off x="0" y="2896472"/>
        <a:ext cx="6009685" cy="20492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743C5-1FF7-4297-8A04-7AC8BB6DD347}">
      <dsp:nvSpPr>
        <dsp:cNvPr id="0" name=""/>
        <dsp:cNvSpPr/>
      </dsp:nvSpPr>
      <dsp:spPr>
        <a:xfrm>
          <a:off x="0" y="0"/>
          <a:ext cx="4351338" cy="4351338"/>
        </a:xfrm>
        <a:prstGeom prst="pie">
          <a:avLst>
            <a:gd name="adj1" fmla="val 5400000"/>
            <a:gd name="adj2" fmla="val 16200000"/>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7DDA02-F690-41AD-8FA2-BDDD7937057A}">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0" i="0" kern="1200" dirty="0">
              <a:latin typeface="Open Sans" charset="0"/>
              <a:ea typeface="Open Sans" charset="0"/>
              <a:cs typeface="Open Sans" charset="0"/>
            </a:rPr>
            <a:t>Sample Question:</a:t>
          </a:r>
        </a:p>
      </dsp:txBody>
      <dsp:txXfrm>
        <a:off x="2175669" y="0"/>
        <a:ext cx="8339931" cy="1305404"/>
      </dsp:txXfrm>
    </dsp:sp>
    <dsp:sp modelId="{0FD6F015-1658-4F54-A78C-58E1C986BC4A}">
      <dsp:nvSpPr>
        <dsp:cNvPr id="0" name=""/>
        <dsp:cNvSpPr/>
      </dsp:nvSpPr>
      <dsp:spPr>
        <a:xfrm>
          <a:off x="761485" y="1305404"/>
          <a:ext cx="2828366" cy="2828366"/>
        </a:xfrm>
        <a:prstGeom prst="pie">
          <a:avLst>
            <a:gd name="adj1" fmla="val 5400000"/>
            <a:gd name="adj2" fmla="val 1620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11F46-8720-4581-9923-59A17D6C4A58}">
      <dsp:nvSpPr>
        <dsp:cNvPr id="0" name=""/>
        <dsp:cNvSpPr/>
      </dsp:nvSpPr>
      <dsp:spPr>
        <a:xfrm>
          <a:off x="2175669" y="1305404"/>
          <a:ext cx="8339931" cy="282836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0" i="0" kern="1200" dirty="0">
              <a:latin typeface="Open Sans" charset="0"/>
              <a:ea typeface="Open Sans" charset="0"/>
              <a:cs typeface="Open Sans" charset="0"/>
            </a:rPr>
            <a:t>Competency area 4: COMMUNITY &amp; SERVICE NETWORKING</a:t>
          </a:r>
        </a:p>
      </dsp:txBody>
      <dsp:txXfrm>
        <a:off x="2175669" y="1305404"/>
        <a:ext cx="8339931" cy="1305399"/>
      </dsp:txXfrm>
    </dsp:sp>
    <dsp:sp modelId="{719741FE-2F13-43E9-AEF1-20D4F7E4AF83}">
      <dsp:nvSpPr>
        <dsp:cNvPr id="0" name=""/>
        <dsp:cNvSpPr/>
      </dsp:nvSpPr>
      <dsp:spPr>
        <a:xfrm>
          <a:off x="1522968" y="2610804"/>
          <a:ext cx="1305400" cy="1305400"/>
        </a:xfrm>
        <a:prstGeom prst="pie">
          <a:avLst>
            <a:gd name="adj1" fmla="val 5400000"/>
            <a:gd name="adj2" fmla="val 16200000"/>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B1A7B7-E8E2-4B32-8447-F95064FB4539}">
      <dsp:nvSpPr>
        <dsp:cNvPr id="0" name=""/>
        <dsp:cNvSpPr/>
      </dsp:nvSpPr>
      <dsp:spPr>
        <a:xfrm>
          <a:off x="2175669" y="2610804"/>
          <a:ext cx="8339931" cy="1305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0" i="0" kern="1200" dirty="0">
              <a:latin typeface="Open Sans" charset="0"/>
              <a:ea typeface="Open Sans" charset="0"/>
              <a:cs typeface="Open Sans" charset="0"/>
            </a:rPr>
            <a:t>Please describe some community resources you have had contact with in your own neighborhood. How might those resources be used by a person with a disability?</a:t>
          </a:r>
        </a:p>
      </dsp:txBody>
      <dsp:txXfrm>
        <a:off x="2175669" y="2610804"/>
        <a:ext cx="8339931" cy="13054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4171"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tx1"/>
              </a:solidFill>
            </a:rPr>
            <a:t>tenncare.ici.umn.edu</a:t>
          </a:r>
        </a:p>
      </dsp:txBody>
      <dsp:txXfrm>
        <a:off x="89137" y="1390367"/>
        <a:ext cx="2333267" cy="1570603"/>
      </dsp:txXfrm>
    </dsp:sp>
    <dsp:sp modelId="{0E38611D-865E-4E82-B381-482D9CEAD181}">
      <dsp:nvSpPr>
        <dsp:cNvPr id="0" name=""/>
        <dsp:cNvSpPr/>
      </dsp:nvSpPr>
      <dsp:spPr>
        <a:xfrm>
          <a:off x="2650563" y="131821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Toolkit</a:t>
          </a:r>
        </a:p>
      </dsp:txBody>
      <dsp:txXfrm>
        <a:off x="2735529" y="1403177"/>
        <a:ext cx="2333267" cy="1570603"/>
      </dsp:txXfrm>
    </dsp:sp>
    <dsp:sp modelId="{BD3095E2-375C-4C11-AD88-42764BA8AA4C}">
      <dsp:nvSpPr>
        <dsp:cNvPr id="0" name=""/>
        <dsp:cNvSpPr/>
      </dsp:nvSpPr>
      <dsp:spPr>
        <a:xfrm>
          <a:off x="5340209"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Structured Behavioral Interview</a:t>
          </a:r>
        </a:p>
      </dsp:txBody>
      <dsp:txXfrm>
        <a:off x="5425175" y="1390367"/>
        <a:ext cx="2333267" cy="1570603"/>
      </dsp:txXfrm>
    </dsp:sp>
    <dsp:sp modelId="{41011675-63F1-43C1-B0B4-AE28DBEAB14A}">
      <dsp:nvSpPr>
        <dsp:cNvPr id="0" name=""/>
        <dsp:cNvSpPr/>
      </dsp:nvSpPr>
      <dsp:spPr>
        <a:xfrm>
          <a:off x="7999341" y="1350272"/>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US" sz="3600" kern="1200" dirty="0">
              <a:solidFill>
                <a:schemeClr val="tx1"/>
              </a:solidFill>
            </a:rPr>
            <a:t>Webinar</a:t>
          </a:r>
        </a:p>
      </dsp:txBody>
      <dsp:txXfrm>
        <a:off x="8084307" y="1435238"/>
        <a:ext cx="2333267" cy="15706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EE69E-A4CB-41E9-BCFE-357E777E6F39}">
      <dsp:nvSpPr>
        <dsp:cNvPr id="0" name=""/>
        <dsp:cNvSpPr/>
      </dsp:nvSpPr>
      <dsp:spPr>
        <a:xfrm rot="10800000">
          <a:off x="-1" y="394"/>
          <a:ext cx="9201542" cy="703467"/>
        </a:xfrm>
        <a:prstGeom prst="homePlate">
          <a:avLst/>
        </a:prstGeom>
        <a:solidFill>
          <a:srgbClr val="48D1EC">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Present the RJP early in the application process before a job offer is made</a:t>
          </a:r>
        </a:p>
      </dsp:txBody>
      <dsp:txXfrm rot="10800000">
        <a:off x="175866" y="394"/>
        <a:ext cx="9025675" cy="703467"/>
      </dsp:txXfrm>
    </dsp:sp>
    <dsp:sp modelId="{2D8E3F5D-68E8-4CE5-AD10-1CB52696B9B3}">
      <dsp:nvSpPr>
        <dsp:cNvPr id="0" name=""/>
        <dsp:cNvSpPr/>
      </dsp:nvSpPr>
      <dsp:spPr>
        <a:xfrm>
          <a:off x="0" y="148566"/>
          <a:ext cx="450787" cy="450787"/>
        </a:xfrm>
        <a:prstGeom prst="ellipse">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E9ACF2-6931-4CCD-A8C9-1D34D6EEE3A4}">
      <dsp:nvSpPr>
        <dsp:cNvPr id="0" name=""/>
        <dsp:cNvSpPr/>
      </dsp:nvSpPr>
      <dsp:spPr>
        <a:xfrm rot="10800000">
          <a:off x="-1" y="838426"/>
          <a:ext cx="9201542" cy="709161"/>
        </a:xfrm>
        <a:prstGeom prst="homePlate">
          <a:avLst/>
        </a:prstGeom>
        <a:solidFill>
          <a:schemeClr val="accent5">
            <a:hueOff val="-1470669"/>
            <a:satOff val="-2046"/>
            <a:lumOff val="-784"/>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Make the purpose of the RJP clear to applicant</a:t>
          </a:r>
        </a:p>
      </dsp:txBody>
      <dsp:txXfrm rot="10800000">
        <a:off x="177289" y="838426"/>
        <a:ext cx="9024252" cy="709161"/>
      </dsp:txXfrm>
    </dsp:sp>
    <dsp:sp modelId="{7D19D241-14C7-4E8A-8656-FB498915BEA2}">
      <dsp:nvSpPr>
        <dsp:cNvPr id="0" name=""/>
        <dsp:cNvSpPr/>
      </dsp:nvSpPr>
      <dsp:spPr>
        <a:xfrm>
          <a:off x="0" y="967613"/>
          <a:ext cx="450787" cy="450787"/>
        </a:xfrm>
        <a:prstGeom prst="ellipse">
          <a:avLst/>
        </a:prstGeom>
        <a:solidFill>
          <a:schemeClr val="accent5">
            <a:tint val="50000"/>
            <a:hueOff val="-1477794"/>
            <a:satOff val="-2599"/>
            <a:lumOff val="-3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1AC132-1F45-436F-BECF-338132D81AEC}">
      <dsp:nvSpPr>
        <dsp:cNvPr id="0" name=""/>
        <dsp:cNvSpPr/>
      </dsp:nvSpPr>
      <dsp:spPr>
        <a:xfrm rot="10800000">
          <a:off x="-1" y="1682151"/>
          <a:ext cx="9201542" cy="714850"/>
        </a:xfrm>
        <a:prstGeom prst="homePlate">
          <a:avLst/>
        </a:prstGeom>
        <a:solidFill>
          <a:schemeClr val="accent5">
            <a:hueOff val="-2941338"/>
            <a:satOff val="-4091"/>
            <a:lumOff val="-1569"/>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Include viewpoints of individuals receiving supports and their family members</a:t>
          </a:r>
        </a:p>
      </dsp:txBody>
      <dsp:txXfrm rot="10800000">
        <a:off x="178711" y="1682151"/>
        <a:ext cx="9022830" cy="714850"/>
      </dsp:txXfrm>
    </dsp:sp>
    <dsp:sp modelId="{29F08A2F-89F0-48D4-AE39-308DAEA2F38B}">
      <dsp:nvSpPr>
        <dsp:cNvPr id="0" name=""/>
        <dsp:cNvSpPr/>
      </dsp:nvSpPr>
      <dsp:spPr>
        <a:xfrm>
          <a:off x="0" y="1821458"/>
          <a:ext cx="450787" cy="450787"/>
        </a:xfrm>
        <a:prstGeom prst="ellipse">
          <a:avLst/>
        </a:prstGeom>
        <a:solidFill>
          <a:schemeClr val="accent5">
            <a:tint val="50000"/>
            <a:hueOff val="-2955588"/>
            <a:satOff val="-5199"/>
            <a:lumOff val="-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625456-9C3E-407B-BB8D-A380DBF8F0D7}">
      <dsp:nvSpPr>
        <dsp:cNvPr id="0" name=""/>
        <dsp:cNvSpPr/>
      </dsp:nvSpPr>
      <dsp:spPr>
        <a:xfrm rot="10800000">
          <a:off x="-1" y="2531564"/>
          <a:ext cx="9201542" cy="636516"/>
        </a:xfrm>
        <a:prstGeom prst="homePlate">
          <a:avLst/>
        </a:prstGeom>
        <a:solidFill>
          <a:srgbClr val="48D1EC">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Use actual observations of DSPs on the job </a:t>
          </a:r>
        </a:p>
      </dsp:txBody>
      <dsp:txXfrm rot="10800000">
        <a:off x="159128" y="2531564"/>
        <a:ext cx="9042413" cy="636516"/>
      </dsp:txXfrm>
    </dsp:sp>
    <dsp:sp modelId="{2151097F-B77E-47DD-9F95-3CC22FEA5603}">
      <dsp:nvSpPr>
        <dsp:cNvPr id="0" name=""/>
        <dsp:cNvSpPr/>
      </dsp:nvSpPr>
      <dsp:spPr>
        <a:xfrm>
          <a:off x="0" y="2638985"/>
          <a:ext cx="450787" cy="450787"/>
        </a:xfrm>
        <a:prstGeom prst="ellipse">
          <a:avLst/>
        </a:prstGeom>
        <a:solidFill>
          <a:schemeClr val="accent5">
            <a:tint val="50000"/>
            <a:hueOff val="-4433383"/>
            <a:satOff val="-7798"/>
            <a:lumOff val="-10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FDC03B-EC7F-4AB5-A69F-13CA9AC6F608}">
      <dsp:nvSpPr>
        <dsp:cNvPr id="0" name=""/>
        <dsp:cNvSpPr/>
      </dsp:nvSpPr>
      <dsp:spPr>
        <a:xfrm rot="10800000">
          <a:off x="-1" y="3302645"/>
          <a:ext cx="9201542" cy="653119"/>
        </a:xfrm>
        <a:prstGeom prst="homePlate">
          <a:avLst/>
        </a:prstGeom>
        <a:solidFill>
          <a:srgbClr val="5FD4D1">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Include information about how current employees view their jobs</a:t>
          </a:r>
          <a:r>
            <a:rPr lang="en-US" sz="1800" b="0" i="0" kern="1200" dirty="0">
              <a:latin typeface="Open Sans" charset="0"/>
              <a:ea typeface="Open Sans" charset="0"/>
              <a:cs typeface="Open Sans" charset="0"/>
            </a:rPr>
            <a:t>	</a:t>
          </a:r>
        </a:p>
      </dsp:txBody>
      <dsp:txXfrm rot="10800000">
        <a:off x="163279" y="3302645"/>
        <a:ext cx="9038262" cy="653119"/>
      </dsp:txXfrm>
    </dsp:sp>
    <dsp:sp modelId="{106B2C32-DCF2-47A2-9FF9-4F43E5519C8A}">
      <dsp:nvSpPr>
        <dsp:cNvPr id="0" name=""/>
        <dsp:cNvSpPr/>
      </dsp:nvSpPr>
      <dsp:spPr>
        <a:xfrm>
          <a:off x="0" y="3415198"/>
          <a:ext cx="450787" cy="450787"/>
        </a:xfrm>
        <a:prstGeom prst="ellipse">
          <a:avLst/>
        </a:prstGeom>
        <a:solidFill>
          <a:schemeClr val="accent5">
            <a:tint val="50000"/>
            <a:hueOff val="-5911176"/>
            <a:satOff val="-10398"/>
            <a:lumOff val="-13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C1EFEF-4FCA-4E93-B038-0C7AEB6C58BB}">
      <dsp:nvSpPr>
        <dsp:cNvPr id="0" name=""/>
        <dsp:cNvSpPr/>
      </dsp:nvSpPr>
      <dsp:spPr>
        <a:xfrm rot="10800000">
          <a:off x="-1" y="4090328"/>
          <a:ext cx="9201542" cy="647380"/>
        </a:xfrm>
        <a:prstGeom prst="homePlate">
          <a:avLst/>
        </a:prstGeom>
        <a:solidFill>
          <a:srgbClr val="48D1EC">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785"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solidFill>
                <a:schemeClr val="tx1"/>
              </a:solidFill>
              <a:latin typeface="Open Sans" charset="0"/>
              <a:ea typeface="Open Sans" charset="0"/>
              <a:cs typeface="Open Sans" charset="0"/>
            </a:rPr>
            <a:t>Balance positive and challenging parts of the job to reflect actual work </a:t>
          </a:r>
          <a:br>
            <a:rPr lang="en-US" sz="1800" b="0" i="0" kern="1200" dirty="0">
              <a:solidFill>
                <a:schemeClr val="tx1"/>
              </a:solidFill>
              <a:latin typeface="Open Sans" charset="0"/>
              <a:ea typeface="Open Sans" charset="0"/>
              <a:cs typeface="Open Sans" charset="0"/>
            </a:rPr>
          </a:br>
          <a:r>
            <a:rPr lang="en-US" sz="1800" b="0" i="0" kern="1200" dirty="0">
              <a:solidFill>
                <a:schemeClr val="tx1"/>
              </a:solidFill>
              <a:latin typeface="Open Sans" charset="0"/>
              <a:ea typeface="Open Sans" charset="0"/>
              <a:cs typeface="Open Sans" charset="0"/>
            </a:rPr>
            <a:t>requirements and experience 	</a:t>
          </a:r>
        </a:p>
      </dsp:txBody>
      <dsp:txXfrm rot="10800000">
        <a:off x="161844" y="4090328"/>
        <a:ext cx="9039697" cy="647380"/>
      </dsp:txXfrm>
    </dsp:sp>
    <dsp:sp modelId="{9E090EE8-FE81-4088-AFF2-B1A884D78CDC}">
      <dsp:nvSpPr>
        <dsp:cNvPr id="0" name=""/>
        <dsp:cNvSpPr/>
      </dsp:nvSpPr>
      <dsp:spPr>
        <a:xfrm>
          <a:off x="0" y="4210542"/>
          <a:ext cx="450787" cy="450787"/>
        </a:xfrm>
        <a:prstGeom prst="ellipse">
          <a:avLst/>
        </a:prstGeom>
        <a:solidFill>
          <a:schemeClr val="accent5">
            <a:tint val="50000"/>
            <a:hueOff val="-7388970"/>
            <a:satOff val="-12997"/>
            <a:lumOff val="-16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28509-05FD-4377-910D-6C0D5B49F8FC}">
      <dsp:nvSpPr>
        <dsp:cNvPr id="0" name=""/>
        <dsp:cNvSpPr/>
      </dsp:nvSpPr>
      <dsp:spPr>
        <a:xfrm rot="5400000">
          <a:off x="-734082" y="927142"/>
          <a:ext cx="3913827" cy="2445661"/>
        </a:xfrm>
        <a:prstGeom prst="chevron">
          <a:avLst/>
        </a:prstGeom>
        <a:solidFill>
          <a:srgbClr val="5BBBD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2266950" rtl="0">
            <a:lnSpc>
              <a:spcPct val="90000"/>
            </a:lnSpc>
            <a:spcBef>
              <a:spcPct val="0"/>
            </a:spcBef>
            <a:spcAft>
              <a:spcPct val="35000"/>
            </a:spcAft>
            <a:buNone/>
          </a:pPr>
          <a:r>
            <a:rPr lang="en-US" sz="5100" kern="1200" dirty="0">
              <a:solidFill>
                <a:schemeClr val="tx1"/>
              </a:solidFill>
            </a:rPr>
            <a:t>Methods</a:t>
          </a:r>
        </a:p>
      </dsp:txBody>
      <dsp:txXfrm rot="-5400000">
        <a:off x="2" y="1415890"/>
        <a:ext cx="2445661" cy="1468166"/>
      </dsp:txXfrm>
    </dsp:sp>
    <dsp:sp modelId="{353864F6-ECC7-4D93-84D9-9DA0A8CEA899}">
      <dsp:nvSpPr>
        <dsp:cNvPr id="0" name=""/>
        <dsp:cNvSpPr/>
      </dsp:nvSpPr>
      <dsp:spPr>
        <a:xfrm rot="5400000">
          <a:off x="4706195" y="-2256247"/>
          <a:ext cx="3548870" cy="806993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Video</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Photo album</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One Page Description of people receiving services – what they are looking for in a support staff</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Tour</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Discussion people receiving supports / family (video or in-person)</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Discussion with DSP (video or in-person)</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Volunteering</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Internships</a:t>
          </a:r>
        </a:p>
        <a:p>
          <a:pPr marL="171450" lvl="1" indent="-171450" algn="l" defTabSz="800100" rtl="0">
            <a:lnSpc>
              <a:spcPct val="90000"/>
            </a:lnSpc>
            <a:spcBef>
              <a:spcPct val="0"/>
            </a:spcBef>
            <a:spcAft>
              <a:spcPct val="15000"/>
            </a:spcAft>
            <a:buChar char="•"/>
          </a:pPr>
          <a:r>
            <a:rPr lang="en-US" sz="1800" kern="1200" dirty="0">
              <a:latin typeface="Open Sans Light" panose="020B0306030504020204"/>
            </a:rPr>
            <a:t>Combination of two or more methods</a:t>
          </a:r>
        </a:p>
      </dsp:txBody>
      <dsp:txXfrm rot="-5400000">
        <a:off x="2445661" y="177529"/>
        <a:ext cx="7896696" cy="320238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A8A51-40D8-47F0-A287-4E8688F3B100}">
      <dsp:nvSpPr>
        <dsp:cNvPr id="0" name=""/>
        <dsp:cNvSpPr/>
      </dsp:nvSpPr>
      <dsp:spPr>
        <a:xfrm>
          <a:off x="0" y="0"/>
          <a:ext cx="4351338" cy="4351338"/>
        </a:xfrm>
        <a:prstGeom prst="pie">
          <a:avLst>
            <a:gd name="adj1" fmla="val 5400000"/>
            <a:gd name="adj2" fmla="val 16200000"/>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0328F-DC55-4A91-A945-D68BC9E5CB80}">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latin typeface="Open Sans Light" panose="020B0306030504020204"/>
            </a:rPr>
            <a:t>RJPs can improve retention rates by 9% -17%</a:t>
          </a:r>
        </a:p>
      </dsp:txBody>
      <dsp:txXfrm>
        <a:off x="2175669" y="0"/>
        <a:ext cx="4169965" cy="2066885"/>
      </dsp:txXfrm>
    </dsp:sp>
    <dsp:sp modelId="{F593CF71-C04A-4411-ACA7-C6222438FFF7}">
      <dsp:nvSpPr>
        <dsp:cNvPr id="0" name=""/>
        <dsp:cNvSpPr/>
      </dsp:nvSpPr>
      <dsp:spPr>
        <a:xfrm>
          <a:off x="1142226" y="2066885"/>
          <a:ext cx="2066885" cy="2066885"/>
        </a:xfrm>
        <a:prstGeom prst="pie">
          <a:avLst>
            <a:gd name="adj1" fmla="val 5400000"/>
            <a:gd name="adj2" fmla="val 16200000"/>
          </a:avLst>
        </a:prstGeom>
        <a:solidFill>
          <a:srgbClr val="D0EB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3E7A8C-2209-47EC-B8D8-25FB12088E9E}">
      <dsp:nvSpPr>
        <dsp:cNvPr id="0" name=""/>
        <dsp:cNvSpPr/>
      </dsp:nvSpPr>
      <dsp:spPr>
        <a:xfrm>
          <a:off x="2175669" y="2066885"/>
          <a:ext cx="8339931" cy="206688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latin typeface="Open Sans Light" panose="020B0306030504020204"/>
            </a:rPr>
            <a:t>RJPs increase retention of workers </a:t>
          </a:r>
        </a:p>
      </dsp:txBody>
      <dsp:txXfrm>
        <a:off x="2175669" y="2066885"/>
        <a:ext cx="4169965" cy="2066885"/>
      </dsp:txXfrm>
    </dsp:sp>
    <dsp:sp modelId="{E5779921-DFB3-4986-8069-2AEE6D3FDAD8}">
      <dsp:nvSpPr>
        <dsp:cNvPr id="0" name=""/>
        <dsp:cNvSpPr/>
      </dsp:nvSpPr>
      <dsp:spPr>
        <a:xfrm>
          <a:off x="6345634" y="2066885"/>
          <a:ext cx="4169965" cy="206688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Open Sans Light" panose="020B0306030504020204"/>
            </a:rPr>
            <a:t>For agencies with 12% annual retention rates, use of RJP increased it by 50% </a:t>
          </a:r>
        </a:p>
        <a:p>
          <a:pPr marL="228600" lvl="1" indent="-228600" algn="l" defTabSz="889000" rtl="0">
            <a:lnSpc>
              <a:spcPct val="90000"/>
            </a:lnSpc>
            <a:spcBef>
              <a:spcPct val="0"/>
            </a:spcBef>
            <a:spcAft>
              <a:spcPct val="15000"/>
            </a:spcAft>
            <a:buChar char="•"/>
          </a:pPr>
          <a:r>
            <a:rPr lang="en-US" sz="2000" kern="1200" dirty="0">
              <a:latin typeface="Open Sans Light" panose="020B0306030504020204"/>
            </a:rPr>
            <a:t>For agencies with 24% annual retention rates, use of RJP increased it by 20%</a:t>
          </a:r>
        </a:p>
      </dsp:txBody>
      <dsp:txXfrm>
        <a:off x="6345634" y="2066885"/>
        <a:ext cx="4169965" cy="206688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4171"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dirty="0">
              <a:solidFill>
                <a:schemeClr val="tx1"/>
              </a:solidFill>
            </a:rPr>
            <a:t>tenncare.ici.umn.edu</a:t>
          </a:r>
        </a:p>
      </dsp:txBody>
      <dsp:txXfrm>
        <a:off x="89137" y="1390367"/>
        <a:ext cx="2333267" cy="1570603"/>
      </dsp:txXfrm>
    </dsp:sp>
    <dsp:sp modelId="{0E38611D-865E-4E82-B381-482D9CEAD181}">
      <dsp:nvSpPr>
        <dsp:cNvPr id="0" name=""/>
        <dsp:cNvSpPr/>
      </dsp:nvSpPr>
      <dsp:spPr>
        <a:xfrm>
          <a:off x="2672190"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Toolkit</a:t>
          </a:r>
        </a:p>
      </dsp:txBody>
      <dsp:txXfrm>
        <a:off x="2757156" y="1390367"/>
        <a:ext cx="2333267" cy="1570603"/>
      </dsp:txXfrm>
    </dsp:sp>
    <dsp:sp modelId="{BD3095E2-375C-4C11-AD88-42764BA8AA4C}">
      <dsp:nvSpPr>
        <dsp:cNvPr id="0" name=""/>
        <dsp:cNvSpPr/>
      </dsp:nvSpPr>
      <dsp:spPr>
        <a:xfrm>
          <a:off x="5340209"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Realistic Job Preview</a:t>
          </a:r>
        </a:p>
      </dsp:txBody>
      <dsp:txXfrm>
        <a:off x="5425175" y="1390367"/>
        <a:ext cx="2333267" cy="1570603"/>
      </dsp:txXfrm>
    </dsp:sp>
    <dsp:sp modelId="{41011675-63F1-43C1-B0B4-AE28DBEAB14A}">
      <dsp:nvSpPr>
        <dsp:cNvPr id="0" name=""/>
        <dsp:cNvSpPr/>
      </dsp:nvSpPr>
      <dsp:spPr>
        <a:xfrm>
          <a:off x="8008228" y="1305401"/>
          <a:ext cx="250319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Webinar</a:t>
          </a:r>
        </a:p>
      </dsp:txBody>
      <dsp:txXfrm>
        <a:off x="8093194" y="1390367"/>
        <a:ext cx="2333267" cy="157060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3918F-E669-4352-A508-41E02D0EEB97}">
      <dsp:nvSpPr>
        <dsp:cNvPr id="0" name=""/>
        <dsp:cNvSpPr/>
      </dsp:nvSpPr>
      <dsp:spPr>
        <a:xfrm>
          <a:off x="51" y="56512"/>
          <a:ext cx="4913783" cy="835200"/>
        </a:xfrm>
        <a:prstGeom prst="rect">
          <a:avLst/>
        </a:prstGeom>
        <a:solidFill>
          <a:srgbClr val="5BBBD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Challenges</a:t>
          </a:r>
        </a:p>
      </dsp:txBody>
      <dsp:txXfrm>
        <a:off x="51" y="56512"/>
        <a:ext cx="4913783" cy="835200"/>
      </dsp:txXfrm>
    </dsp:sp>
    <dsp:sp modelId="{C89DDAB9-F468-442E-950F-8E45D9B796C2}">
      <dsp:nvSpPr>
        <dsp:cNvPr id="0" name=""/>
        <dsp:cNvSpPr/>
      </dsp:nvSpPr>
      <dsp:spPr>
        <a:xfrm>
          <a:off x="51" y="891712"/>
          <a:ext cx="4913783" cy="3403113"/>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rtl="0">
            <a:lnSpc>
              <a:spcPct val="90000"/>
            </a:lnSpc>
            <a:spcBef>
              <a:spcPct val="0"/>
            </a:spcBef>
            <a:spcAft>
              <a:spcPct val="15000"/>
            </a:spcAft>
            <a:buChar char="•"/>
          </a:pPr>
          <a:r>
            <a:rPr lang="en-US" altLang="en-US" sz="2900" kern="1200" dirty="0">
              <a:latin typeface="Open Sans Light"/>
              <a:ea typeface="Open Sans Light"/>
              <a:cs typeface="Open Sans Light"/>
            </a:rPr>
            <a:t>Turnover rates too high</a:t>
          </a:r>
          <a:endParaRPr lang="en-US" sz="2900" kern="1200" dirty="0"/>
        </a:p>
        <a:p>
          <a:pPr marL="285750" lvl="1" indent="-285750" algn="l" defTabSz="1289050" rtl="0">
            <a:lnSpc>
              <a:spcPct val="90000"/>
            </a:lnSpc>
            <a:spcBef>
              <a:spcPct val="0"/>
            </a:spcBef>
            <a:spcAft>
              <a:spcPct val="15000"/>
            </a:spcAft>
            <a:buChar char="•"/>
          </a:pPr>
          <a:r>
            <a:rPr lang="en-US" altLang="en-US" sz="2900" kern="1200" dirty="0">
              <a:latin typeface="Open Sans Light"/>
              <a:ea typeface="Open Sans Light"/>
              <a:cs typeface="Open Sans Light"/>
            </a:rPr>
            <a:t>New hires quit in 3-6 months</a:t>
          </a:r>
          <a:endParaRPr lang="en-US" sz="2900" kern="1200" dirty="0"/>
        </a:p>
        <a:p>
          <a:pPr marL="285750" lvl="1" indent="-285750" algn="l" defTabSz="1289050" rtl="0">
            <a:lnSpc>
              <a:spcPct val="90000"/>
            </a:lnSpc>
            <a:spcBef>
              <a:spcPct val="0"/>
            </a:spcBef>
            <a:spcAft>
              <a:spcPct val="15000"/>
            </a:spcAft>
            <a:buChar char="•"/>
          </a:pPr>
          <a:r>
            <a:rPr lang="en-US" altLang="en-US" sz="2900" kern="1200" dirty="0">
              <a:latin typeface="Open Sans Light"/>
              <a:ea typeface="Open Sans Light"/>
              <a:cs typeface="Open Sans Light"/>
            </a:rPr>
            <a:t>Unsure of job roles &amp; functions</a:t>
          </a:r>
          <a:endParaRPr lang="en-US" sz="2900" kern="1200" dirty="0"/>
        </a:p>
      </dsp:txBody>
      <dsp:txXfrm>
        <a:off x="51" y="891712"/>
        <a:ext cx="4913783" cy="3403113"/>
      </dsp:txXfrm>
    </dsp:sp>
    <dsp:sp modelId="{B05FB819-2036-4647-9E97-F37413ACBBA6}">
      <dsp:nvSpPr>
        <dsp:cNvPr id="0" name=""/>
        <dsp:cNvSpPr/>
      </dsp:nvSpPr>
      <dsp:spPr>
        <a:xfrm>
          <a:off x="5601764" y="56512"/>
          <a:ext cx="4913783" cy="835200"/>
        </a:xfrm>
        <a:prstGeom prst="rect">
          <a:avLst/>
        </a:prstGeom>
        <a:solidFill>
          <a:srgbClr val="5DCBD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Intervention Strategies</a:t>
          </a:r>
        </a:p>
      </dsp:txBody>
      <dsp:txXfrm>
        <a:off x="5601764" y="56512"/>
        <a:ext cx="4913783" cy="835200"/>
      </dsp:txXfrm>
    </dsp:sp>
    <dsp:sp modelId="{6A9089C6-538B-46DD-8BB2-578336C5586E}">
      <dsp:nvSpPr>
        <dsp:cNvPr id="0" name=""/>
        <dsp:cNvSpPr/>
      </dsp:nvSpPr>
      <dsp:spPr>
        <a:xfrm>
          <a:off x="5601764" y="891712"/>
          <a:ext cx="4913783" cy="3403113"/>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rtl="0">
            <a:lnSpc>
              <a:spcPct val="90000"/>
            </a:lnSpc>
            <a:spcBef>
              <a:spcPct val="0"/>
            </a:spcBef>
            <a:spcAft>
              <a:spcPct val="15000"/>
            </a:spcAft>
            <a:buChar char="•"/>
          </a:pPr>
          <a:r>
            <a:rPr lang="en-US" altLang="en-US" sz="2900" kern="1200" dirty="0">
              <a:latin typeface="Open Sans Light"/>
              <a:ea typeface="Open Sans Light"/>
              <a:cs typeface="Open Sans Light"/>
            </a:rPr>
            <a:t>Improve selection practices</a:t>
          </a:r>
          <a:endParaRPr lang="en-US" sz="2900" kern="1200" dirty="0"/>
        </a:p>
        <a:p>
          <a:pPr marL="285750" lvl="1" indent="-285750" algn="l" defTabSz="1289050">
            <a:lnSpc>
              <a:spcPct val="90000"/>
            </a:lnSpc>
            <a:spcBef>
              <a:spcPct val="0"/>
            </a:spcBef>
            <a:spcAft>
              <a:spcPct val="15000"/>
            </a:spcAft>
            <a:buChar char="•"/>
          </a:pPr>
          <a:r>
            <a:rPr lang="en-US" altLang="en-US" sz="2900" kern="1200" dirty="0">
              <a:latin typeface="Open Sans Light"/>
              <a:ea typeface="Open Sans Light"/>
              <a:cs typeface="Open Sans Light"/>
            </a:rPr>
            <a:t>Structured behavioral interviewing</a:t>
          </a:r>
        </a:p>
        <a:p>
          <a:pPr marL="285750" lvl="1" indent="-285750" algn="l" defTabSz="1289050" rtl="0">
            <a:lnSpc>
              <a:spcPct val="90000"/>
            </a:lnSpc>
            <a:spcBef>
              <a:spcPct val="0"/>
            </a:spcBef>
            <a:spcAft>
              <a:spcPct val="15000"/>
            </a:spcAft>
            <a:buChar char="•"/>
          </a:pPr>
          <a:r>
            <a:rPr lang="en-US" altLang="en-US" sz="2900" kern="1200" dirty="0">
              <a:latin typeface="Open Sans Light"/>
              <a:ea typeface="Open Sans Light"/>
              <a:cs typeface="Open Sans Light"/>
            </a:rPr>
            <a:t>Realistic job previews</a:t>
          </a:r>
        </a:p>
        <a:p>
          <a:pPr marL="285750" lvl="1" indent="-285750" algn="l" defTabSz="1289050">
            <a:lnSpc>
              <a:spcPct val="90000"/>
            </a:lnSpc>
            <a:spcBef>
              <a:spcPct val="0"/>
            </a:spcBef>
            <a:spcAft>
              <a:spcPct val="15000"/>
            </a:spcAft>
            <a:buChar char="•"/>
          </a:pPr>
          <a:r>
            <a:rPr lang="en-US" altLang="en-US" sz="2900" kern="1200" dirty="0">
              <a:latin typeface="Open Sans Light"/>
              <a:ea typeface="Open Sans Light"/>
              <a:cs typeface="Open Sans Light"/>
            </a:rPr>
            <a:t>Effective orientation</a:t>
          </a:r>
        </a:p>
      </dsp:txBody>
      <dsp:txXfrm>
        <a:off x="5601764" y="891712"/>
        <a:ext cx="4913783" cy="340311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0799A-0B77-4B81-863F-0691952A7DFB}" type="datetimeFigureOut">
              <a:rPr lang="en-US" smtClean="0"/>
              <a:t>7/22/2021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94951F-DB89-46A0-8245-A40C626A4F19}" type="slidenum">
              <a:rPr lang="en-US" smtClean="0"/>
              <a:t>‹#›</a:t>
            </a:fld>
            <a:endParaRPr lang="en-US"/>
          </a:p>
        </p:txBody>
      </p:sp>
    </p:spTree>
    <p:extLst>
      <p:ext uri="{BB962C8B-B14F-4D97-AF65-F5344CB8AC3E}">
        <p14:creationId xmlns:p14="http://schemas.microsoft.com/office/powerpoint/2010/main" val="1695407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thearcofminnesota.org/wp-content/uploads/2017/02/2017-Best-Life-Alliance-Fact-Sheet-Final.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vimeo.com/382624388"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8663" y="1162050"/>
            <a:ext cx="5576887" cy="31369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1" dirty="0"/>
              <a:t>Host</a:t>
            </a:r>
            <a:r>
              <a:rPr lang="en-US" i="1" baseline="0" dirty="0"/>
              <a:t> and Co-host notes for pre-meeting setup</a:t>
            </a:r>
          </a:p>
          <a:p>
            <a:r>
              <a:rPr lang="en-US" i="1" dirty="0"/>
              <a:t>Actions before the session:</a:t>
            </a:r>
          </a:p>
          <a:p>
            <a:pPr marL="635227" lvl="1" indent="-178027">
              <a:buFont typeface="Wingdings" panose="05000000000000000000" pitchFamily="2" charset="2"/>
              <a:buChar char="Ø"/>
            </a:pPr>
            <a:r>
              <a:rPr lang="en-US" i="1" dirty="0"/>
              <a:t>Slide #1 – Update presenter names</a:t>
            </a:r>
            <a:endParaRPr lang="en-US" i="1" dirty="0">
              <a:cs typeface="Calibri"/>
            </a:endParaRPr>
          </a:p>
          <a:p>
            <a:pPr marL="635227" lvl="1" indent="-178027">
              <a:buFont typeface="Wingdings" panose="05000000000000000000" pitchFamily="2" charset="2"/>
              <a:buChar char="Ø"/>
            </a:pPr>
            <a:r>
              <a:rPr lang="en-US" i="1" dirty="0"/>
              <a:t>Hide the other region’s consultant slide, as applicable</a:t>
            </a:r>
          </a:p>
          <a:p>
            <a:pPr marL="635227" lvl="1" indent="-178027">
              <a:buFont typeface="Wingdings" panose="05000000000000000000" pitchFamily="2" charset="2"/>
              <a:buChar char="Ø"/>
            </a:pPr>
            <a:r>
              <a:rPr lang="en-US" i="1" dirty="0"/>
              <a:t>Hide other regions workshop slide for Upcoming Workshops,</a:t>
            </a:r>
            <a:r>
              <a:rPr lang="en-US" i="1" baseline="0" dirty="0"/>
              <a:t> as applicable</a:t>
            </a:r>
            <a:endParaRPr lang="en-US" i="1" dirty="0">
              <a:cs typeface="Calibri"/>
            </a:endParaRPr>
          </a:p>
          <a:p>
            <a:pPr marL="0" indent="0">
              <a:buFont typeface="Wingdings" panose="05000000000000000000" pitchFamily="2" charset="2"/>
              <a:buNone/>
            </a:pPr>
            <a:r>
              <a:rPr lang="en-US" i="1" dirty="0">
                <a:cs typeface="Calibri"/>
              </a:rPr>
              <a:t>In the Practice session before participants log on</a:t>
            </a:r>
            <a:endParaRPr lang="en-US" i="1" dirty="0"/>
          </a:p>
          <a:p>
            <a:pPr marL="635227" lvl="1" indent="-178027">
              <a:buFont typeface="Wingdings" panose="05000000000000000000" pitchFamily="2" charset="2"/>
              <a:buChar char="Ø"/>
            </a:pPr>
            <a:r>
              <a:rPr lang="en-US" i="1" dirty="0"/>
              <a:t>Check that the presenter can share their screen and run videos as needed</a:t>
            </a:r>
            <a:endParaRPr lang="en-US" i="1" dirty="0">
              <a:cs typeface="Calibri" panose="020F0502020204030204"/>
            </a:endParaRPr>
          </a:p>
          <a:p>
            <a:pPr marL="635227" lvl="1" indent="-178027">
              <a:buFont typeface="Wingdings" panose="05000000000000000000" pitchFamily="2" charset="2"/>
              <a:buChar char="Ø"/>
            </a:pPr>
            <a:r>
              <a:rPr lang="en-US" i="1" dirty="0"/>
              <a:t>Check that the presenter marks “Share Computer sounds” and “Optimize Screen sharing for video clip” so that any videos shown can be heard by others – it is on the same screen that you choose which screen to share. </a:t>
            </a:r>
          </a:p>
          <a:p>
            <a:pPr marL="635143" lvl="1" indent="-177943">
              <a:buFont typeface="Wingdings" panose="05000000000000000000" pitchFamily="2" charset="2"/>
              <a:buChar char="Ø"/>
              <a:defRPr/>
            </a:pPr>
            <a:r>
              <a:rPr lang="en-US" i="1" dirty="0">
                <a:cs typeface="Calibri"/>
              </a:rPr>
              <a:t>Make Coaches "Co-hosts"</a:t>
            </a:r>
            <a:endParaRPr lang="en-US" i="1" dirty="0"/>
          </a:p>
          <a:p>
            <a:pPr marL="635143" lvl="1" indent="-177943">
              <a:buFont typeface="Wingdings" panose="05000000000000000000" pitchFamily="2" charset="2"/>
              <a:buChar char="Ø"/>
              <a:defRPr/>
            </a:pPr>
            <a:r>
              <a:rPr lang="en-US" i="1" dirty="0"/>
              <a:t>Confirm polls are loaded -</a:t>
            </a:r>
            <a:r>
              <a:rPr lang="en-US" i="1" baseline="0" dirty="0"/>
              <a:t> host</a:t>
            </a:r>
            <a:endParaRPr lang="en-US" i="1" dirty="0">
              <a:cs typeface="Calibri"/>
            </a:endParaRPr>
          </a:p>
          <a:p>
            <a:pPr marL="635000" lvl="1" indent="-177800">
              <a:buFont typeface="Wingdings" panose="05000000000000000000" pitchFamily="2" charset="2"/>
              <a:buChar char="Ø"/>
            </a:pPr>
            <a:r>
              <a:rPr lang="en-US" i="1" dirty="0"/>
              <a:t>Turn on transcript –host - Megan</a:t>
            </a:r>
            <a:endParaRPr lang="en-US" i="1" dirty="0">
              <a:cs typeface="Calibri" panose="020F0502020204030204"/>
            </a:endParaRPr>
          </a:p>
          <a:p>
            <a:pPr marL="635000" lvl="1" indent="-177800">
              <a:buFont typeface="Wingdings" panose="05000000000000000000" pitchFamily="2" charset="2"/>
              <a:buChar char="Ø"/>
            </a:pPr>
            <a:r>
              <a:rPr lang="en-US" i="1" dirty="0">
                <a:cs typeface="Calibri" panose="020F0502020204030204"/>
              </a:rPr>
              <a:t>Break-out Groups – host - Megan</a:t>
            </a:r>
            <a:endParaRPr lang="en-US" i="1" baseline="0" dirty="0">
              <a:cs typeface="Calibri" panose="020F0502020204030204"/>
            </a:endParaRPr>
          </a:p>
          <a:p>
            <a:pPr marL="635227" lvl="1" indent="-178027">
              <a:buFont typeface="Wingdings" panose="05000000000000000000" pitchFamily="2" charset="2"/>
              <a:buChar char="Ø"/>
            </a:pPr>
            <a:r>
              <a:rPr lang="en-US" i="1" dirty="0">
                <a:cs typeface="Calibri" panose="020F0502020204030204"/>
              </a:rPr>
              <a:t>Take attendance</a:t>
            </a:r>
            <a:r>
              <a:rPr lang="en-US" i="1" baseline="0" dirty="0">
                <a:cs typeface="Calibri" panose="020F0502020204030204"/>
              </a:rPr>
              <a:t> – Megan </a:t>
            </a:r>
            <a:endParaRPr lang="en-US" i="1" dirty="0">
              <a:cs typeface="Calibri" panose="020F0502020204030204"/>
            </a:endParaRPr>
          </a:p>
          <a:p>
            <a:pPr marL="635000" lvl="1" indent="-177800">
              <a:buFont typeface="Wingdings" panose="05000000000000000000" pitchFamily="2" charset="2"/>
              <a:buChar char="Ø"/>
            </a:pPr>
            <a:r>
              <a:rPr lang="en-US" i="1" dirty="0">
                <a:cs typeface="Calibri" panose="020F0502020204030204"/>
              </a:rPr>
              <a:t>Timekeeper – assign someone Dana </a:t>
            </a:r>
          </a:p>
          <a:p>
            <a:pPr marL="635000" lvl="1" indent="-177800">
              <a:buFont typeface="Wingdings" panose="05000000000000000000" pitchFamily="2" charset="2"/>
              <a:buChar char="Ø"/>
            </a:pPr>
            <a:r>
              <a:rPr lang="en-US" i="1" dirty="0">
                <a:cs typeface="Calibri" panose="020F0502020204030204"/>
              </a:rPr>
              <a:t>Host</a:t>
            </a:r>
            <a:r>
              <a:rPr lang="en-US" i="1" baseline="0" dirty="0">
                <a:cs typeface="Calibri"/>
              </a:rPr>
              <a:t> / Welcome people as they arrive &amp; arrive late – assign someone</a:t>
            </a:r>
            <a:r>
              <a:rPr lang="en-US" i="1" dirty="0">
                <a:cs typeface="Calibri"/>
              </a:rPr>
              <a:t> - Robin</a:t>
            </a:r>
          </a:p>
          <a:p>
            <a:pPr marL="635000" lvl="1" indent="-177800">
              <a:buFont typeface="Wingdings" panose="05000000000000000000" pitchFamily="2" charset="2"/>
              <a:buChar char="Ø"/>
            </a:pPr>
            <a:r>
              <a:rPr lang="en-US" i="1" dirty="0">
                <a:cs typeface="Calibri"/>
              </a:rPr>
              <a:t>Monitor Chat – assign someone - Robin</a:t>
            </a:r>
          </a:p>
          <a:p>
            <a:pPr marL="635000" lvl="1" indent="-177800">
              <a:buFont typeface="Wingdings" panose="05000000000000000000" pitchFamily="2" charset="2"/>
              <a:buChar char="Ø"/>
            </a:pPr>
            <a:r>
              <a:rPr lang="en-US" i="1" dirty="0"/>
              <a:t>Turn on record, as desired – host NA For East</a:t>
            </a:r>
            <a:endParaRPr lang="en-US" i="1" dirty="0">
              <a:cs typeface="Calibri"/>
            </a:endParaRPr>
          </a:p>
          <a:p>
            <a:pPr marL="635227" lvl="1" indent="-178027">
              <a:buFont typeface="Wingdings" panose="05000000000000000000" pitchFamily="2" charset="2"/>
              <a:buChar char="Ø"/>
            </a:pPr>
            <a:r>
              <a:rPr lang="en-US" i="1" dirty="0"/>
              <a:t>Subtitles</a:t>
            </a:r>
            <a:r>
              <a:rPr lang="en-US" i="1" baseline="0" dirty="0"/>
              <a:t> – turned on, each participant can control turning on and off </a:t>
            </a:r>
          </a:p>
          <a:p>
            <a:r>
              <a:rPr lang="en-US" i="1" baseline="0" dirty="0"/>
              <a:t>At end of presentation:</a:t>
            </a:r>
            <a:endParaRPr lang="en-US" i="1" dirty="0"/>
          </a:p>
          <a:p>
            <a:pPr marL="178027" indent="-178027">
              <a:buFont typeface="Wingdings" panose="05000000000000000000" pitchFamily="2" charset="2"/>
              <a:buChar char="Ø"/>
            </a:pPr>
            <a:r>
              <a:rPr lang="en-US" i="1" dirty="0"/>
              <a:t>MAKE</a:t>
            </a:r>
            <a:r>
              <a:rPr lang="en-US" i="1" baseline="0" dirty="0"/>
              <a:t> SURE TO STOP RECORDING AT THANK YOU SLIDE</a:t>
            </a:r>
          </a:p>
          <a:p>
            <a:r>
              <a:rPr lang="en-US" sz="1200" b="0" i="1" u="none" strike="noStrike" kern="1200" dirty="0">
                <a:solidFill>
                  <a:schemeClr val="tx1"/>
                </a:solidFill>
                <a:effectLst/>
                <a:latin typeface="+mn-lt"/>
                <a:ea typeface="+mn-ea"/>
                <a:cs typeface="+mn-cs"/>
              </a:rPr>
              <a:t>Note to Facilitator</a:t>
            </a:r>
          </a:p>
          <a:p>
            <a:r>
              <a:rPr lang="en-US" dirty="0"/>
              <a:t> </a:t>
            </a:r>
            <a:r>
              <a:rPr lang="en-US" sz="1200" b="1" i="0" u="none" strike="noStrike" kern="1200" dirty="0">
                <a:solidFill>
                  <a:schemeClr val="tx1"/>
                </a:solidFill>
                <a:effectLst/>
                <a:latin typeface="+mn-lt"/>
                <a:ea typeface="+mn-ea"/>
                <a:cs typeface="+mn-cs"/>
              </a:rPr>
              <a:t>Bold Text = Timing</a:t>
            </a:r>
            <a:r>
              <a:rPr lang="en-US" dirty="0"/>
              <a:t> </a:t>
            </a:r>
          </a:p>
          <a:p>
            <a:r>
              <a:rPr lang="en-US" sz="1200" b="0" i="1" u="none" strike="noStrike" kern="1200" dirty="0">
                <a:solidFill>
                  <a:schemeClr val="tx1"/>
                </a:solidFill>
                <a:effectLst/>
                <a:latin typeface="+mn-lt"/>
                <a:ea typeface="+mn-ea"/>
                <a:cs typeface="+mn-cs"/>
              </a:rPr>
              <a:t>Italicized Text = Notes – do not read</a:t>
            </a:r>
            <a:r>
              <a:rPr lang="en-US" dirty="0"/>
              <a:t> </a:t>
            </a:r>
          </a:p>
          <a:p>
            <a:r>
              <a:rPr lang="en-US" sz="1200" b="0" i="0" u="none" strike="noStrike" kern="1200" dirty="0">
                <a:solidFill>
                  <a:schemeClr val="tx1"/>
                </a:solidFill>
                <a:effectLst/>
                <a:latin typeface="+mn-lt"/>
                <a:ea typeface="+mn-ea"/>
                <a:cs typeface="+mn-cs"/>
              </a:rPr>
              <a:t>Regular Text = Talking Points</a:t>
            </a:r>
            <a:r>
              <a:rPr lang="en-US" dirty="0"/>
              <a:t> </a:t>
            </a:r>
          </a:p>
        </p:txBody>
      </p:sp>
      <p:sp>
        <p:nvSpPr>
          <p:cNvPr id="4" name="Slide Number Placeholder 3"/>
          <p:cNvSpPr>
            <a:spLocks noGrp="1"/>
          </p:cNvSpPr>
          <p:nvPr>
            <p:ph type="sldNum" sz="quarter" idx="10"/>
          </p:nvPr>
        </p:nvSpPr>
        <p:spPr/>
        <p:txBody>
          <a:bodyPr/>
          <a:lstStyle/>
          <a:p>
            <a:fld id="{487D6291-FB8F-4913-892F-08B16A588B0E}" type="slidenum">
              <a:rPr lang="en-US" smtClean="0"/>
              <a:t>1</a:t>
            </a:fld>
            <a:endParaRPr lang="en-US"/>
          </a:p>
        </p:txBody>
      </p:sp>
    </p:spTree>
    <p:extLst>
      <p:ext uri="{BB962C8B-B14F-4D97-AF65-F5344CB8AC3E}">
        <p14:creationId xmlns:p14="http://schemas.microsoft.com/office/powerpoint/2010/main" val="2146519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Action – Record as desired</a:t>
            </a:r>
          </a:p>
          <a:p>
            <a:pPr marL="0" indent="0" rtl="0" fontAlgn="base">
              <a:buFont typeface="Wingdings" panose="05000000000000000000" pitchFamily="2" charset="2"/>
              <a:buNone/>
            </a:pPr>
            <a:r>
              <a:rPr lang="en-US" sz="1200" b="1" i="0" u="none" strike="noStrike" kern="1200" dirty="0">
                <a:solidFill>
                  <a:schemeClr val="tx1"/>
                </a:solidFill>
                <a:effectLst/>
                <a:latin typeface="+mn-lt"/>
                <a:ea typeface="+mn-ea"/>
                <a:cs typeface="+mn-cs"/>
              </a:rPr>
              <a:t>Timing for Intro/Welcome (slides 2-9): 10-15 minutes</a:t>
            </a:r>
          </a:p>
          <a:p>
            <a:pPr marL="0" indent="0" rtl="0" fontAlgn="base">
              <a:buFont typeface="Wingdings" panose="05000000000000000000" pitchFamily="2" charset="2"/>
              <a:buNone/>
            </a:pPr>
            <a:r>
              <a:rPr lang="en-US" sz="1200" b="0" i="0" u="none" strike="noStrike" kern="1200" dirty="0">
                <a:solidFill>
                  <a:schemeClr val="tx1"/>
                </a:solidFill>
                <a:effectLst/>
                <a:latin typeface="+mn-lt"/>
                <a:ea typeface="+mn-ea"/>
                <a:cs typeface="+mn-cs"/>
              </a:rPr>
              <a:t>Talking points</a:t>
            </a: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Welcome to session # in our QuILTSS Initiative kickoff workshop series</a:t>
            </a:r>
            <a:r>
              <a:rPr lang="en-US" sz="1200" b="1"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My name is xx and I am a xx with the Institute on Community Integration at the University of Minnesota. I am here today</a:t>
            </a:r>
            <a:r>
              <a:rPr lang="en-US" sz="1200" b="0" i="0" u="none" strike="noStrike" kern="1200" baseline="0" dirty="0">
                <a:solidFill>
                  <a:schemeClr val="tx1"/>
                </a:solidFill>
                <a:effectLst/>
                <a:latin typeface="+mn-lt"/>
                <a:ea typeface="+mn-ea"/>
                <a:cs typeface="+mn-cs"/>
              </a:rPr>
              <a:t> with my colleagues from the University of MN, __________ and ________________. The Regional Coaches from Tennessee ____________________ and ___________________.</a:t>
            </a:r>
            <a:endParaRPr lang="en-US" sz="1200" b="0" i="0" u="none" strike="noStrike" kern="1200" dirty="0">
              <a:solidFill>
                <a:schemeClr val="tx1"/>
              </a:solidFill>
              <a:effectLst/>
              <a:latin typeface="+mn-lt"/>
              <a:ea typeface="+mn-ea"/>
              <a:cs typeface="+mn-cs"/>
            </a:endParaRPr>
          </a:p>
          <a:p>
            <a:pPr marL="628650" lvl="1"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Thank you so much for joining us today. During today’s session we will talk about some retention strategies. </a:t>
            </a:r>
          </a:p>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If</a:t>
            </a:r>
            <a:r>
              <a:rPr lang="en-US" sz="1200" b="0" i="1" u="none" strike="noStrike" kern="1200" baseline="0" dirty="0">
                <a:solidFill>
                  <a:schemeClr val="tx1"/>
                </a:solidFill>
                <a:effectLst/>
                <a:latin typeface="+mn-lt"/>
                <a:ea typeface="+mn-ea"/>
                <a:cs typeface="+mn-cs"/>
              </a:rPr>
              <a:t> being recorded: </a:t>
            </a:r>
            <a:r>
              <a:rPr lang="en-US" sz="1200" b="0" i="0" u="none" strike="noStrike" kern="1200" dirty="0">
                <a:solidFill>
                  <a:schemeClr val="tx1"/>
                </a:solidFill>
                <a:effectLst/>
                <a:latin typeface="+mn-lt"/>
                <a:ea typeface="+mn-ea"/>
                <a:cs typeface="+mn-cs"/>
              </a:rPr>
              <a:t>This webinar is currently being recorded. We will send the recording to you if you would like to view again or share with others</a:t>
            </a:r>
            <a:r>
              <a:rPr lang="en-US" sz="1200" b="0" i="0" u="none" strike="noStrike" kern="1200" baseline="0" dirty="0">
                <a:solidFill>
                  <a:schemeClr val="tx1"/>
                </a:solidFill>
                <a:effectLst/>
                <a:latin typeface="+mn-lt"/>
                <a:ea typeface="+mn-ea"/>
                <a:cs typeface="+mn-cs"/>
              </a:rPr>
              <a:t> in your organization. </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210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aseline="0" dirty="0"/>
              <a:t>Talking points</a:t>
            </a:r>
          </a:p>
          <a:p>
            <a:pPr marL="171450" indent="-171450">
              <a:buFont typeface="Wingdings" panose="05000000000000000000" pitchFamily="2" charset="2"/>
              <a:buChar char="Ø"/>
            </a:pPr>
            <a:r>
              <a:rPr lang="en-US" baseline="0" dirty="0"/>
              <a:t>Today we are going to look at Recruitment and Selection strategies for DSPs. These are tools in the Workforce Toolkit. </a:t>
            </a:r>
          </a:p>
          <a:p>
            <a:pPr marL="171450" indent="-171450">
              <a:buFont typeface="Wingdings" panose="05000000000000000000" pitchFamily="2" charset="2"/>
              <a:buChar char="Ø"/>
            </a:pPr>
            <a:r>
              <a:rPr lang="en-US" baseline="0" dirty="0"/>
              <a:t>We will start with looking at recruitment and then move on to selections after our break. </a:t>
            </a:r>
          </a:p>
        </p:txBody>
      </p:sp>
      <p:sp>
        <p:nvSpPr>
          <p:cNvPr id="4" name="Slide Number Placeholder 3"/>
          <p:cNvSpPr>
            <a:spLocks noGrp="1"/>
          </p:cNvSpPr>
          <p:nvPr>
            <p:ph type="sldNum" sz="quarter" idx="10"/>
          </p:nvPr>
        </p:nvSpPr>
        <p:spPr/>
        <p:txBody>
          <a:bodyPr/>
          <a:lstStyle/>
          <a:p>
            <a:fld id="{487D6291-FB8F-4913-892F-08B16A588B0E}" type="slidenum">
              <a:rPr lang="en-US" smtClean="0"/>
              <a:t>3</a:t>
            </a:fld>
            <a:endParaRPr lang="en-US"/>
          </a:p>
        </p:txBody>
      </p:sp>
    </p:spTree>
    <p:extLst>
      <p:ext uri="{BB962C8B-B14F-4D97-AF65-F5344CB8AC3E}">
        <p14:creationId xmlns:p14="http://schemas.microsoft.com/office/powerpoint/2010/main" val="3485378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4708" indent="-174708">
              <a:buFont typeface="Wingdings" panose="05000000000000000000" pitchFamily="2" charset="2"/>
              <a:buChar char="Ø"/>
            </a:pPr>
            <a:r>
              <a:rPr lang="en-US" dirty="0"/>
              <a:t>Some of us are used to working on Zoom in a group, while others are less familiar. </a:t>
            </a:r>
          </a:p>
          <a:p>
            <a:pPr marL="174708" indent="-174708">
              <a:buFont typeface="Wingdings" panose="05000000000000000000" pitchFamily="2" charset="2"/>
              <a:buChar char="Ø"/>
            </a:pPr>
            <a:r>
              <a:rPr lang="en-US" dirty="0"/>
              <a:t>Please keep your microphone on mute when you’re not speaking today to help reduce background noise. When you’re in breakout groups, feel free to unmute and discuss the topic within your group.</a:t>
            </a:r>
            <a:r>
              <a:rPr lang="en-US" baseline="0" dirty="0"/>
              <a:t> If you are able, w</a:t>
            </a:r>
            <a:r>
              <a:rPr lang="en-US" dirty="0"/>
              <a:t>e’d appreciate it if you keep your video on today. Its important for all of us to be able to see and get to know one another in these meetings. We understand if you need to shut off your video for a few moments if you need to step away, but please turn your video back on when you return.</a:t>
            </a:r>
          </a:p>
          <a:p>
            <a:pPr marL="174708" indent="-174708" fontAlgn="base">
              <a:buFont typeface="Wingdings" panose="05000000000000000000" pitchFamily="2" charset="2"/>
              <a:buChar char="Ø"/>
            </a:pPr>
            <a:r>
              <a:rPr lang="en-US" dirty="0"/>
              <a:t>When you logged into Zoom today, you might have typed in a name for yourself. To help us get to know one another, we ask you to rename yourself with this information on your screen:</a:t>
            </a:r>
          </a:p>
          <a:p>
            <a:pPr marL="640594" lvl="1" indent="-174708" fontAlgn="base">
              <a:buFont typeface="Wingdings" panose="05000000000000000000" pitchFamily="2" charset="2"/>
              <a:buChar char="Ø"/>
            </a:pPr>
            <a:r>
              <a:rPr lang="en-US" dirty="0"/>
              <a:t>Your name, your organization name. If you are a group of people watching from one computer in an organization, you can shorten to first names and your organization name.</a:t>
            </a:r>
          </a:p>
          <a:p>
            <a:pPr marL="640594" lvl="1" indent="-174708" fontAlgn="base">
              <a:buFont typeface="Wingdings" panose="05000000000000000000" pitchFamily="2" charset="2"/>
              <a:buChar char="Ø"/>
            </a:pPr>
            <a:r>
              <a:rPr lang="en-US" dirty="0"/>
              <a:t>To do this, look on the bottom of your screen for participants, click on that and on the right side of your screen a white column will appear. Hoover over your name and two buttons will appear mute and more. Click on more, then click on rename. Rename yourself then click OK. </a:t>
            </a:r>
          </a:p>
          <a:p>
            <a:pPr marL="174708" indent="-174708" fontAlgn="base">
              <a:buFont typeface="Wingdings" panose="05000000000000000000" pitchFamily="2" charset="2"/>
              <a:buChar char="Ø"/>
            </a:pPr>
            <a:r>
              <a:rPr lang="en-US" dirty="0"/>
              <a:t>The Chat function is at the bottom of the page.  It looks like a little speaking bubble. If you have a questions or something you want to add to the discussion you can use Chat.  We will be monitoring Chat throughout the session. </a:t>
            </a:r>
            <a:endParaRPr lang="en-US" dirty="0">
              <a:cs typeface="Calibri"/>
            </a:endParaRPr>
          </a:p>
          <a:p>
            <a:pPr marL="174708" indent="-174708">
              <a:buFont typeface="Wingdings" panose="05000000000000000000" pitchFamily="2" charset="2"/>
              <a:buChar char="Ø"/>
            </a:pPr>
            <a:r>
              <a:rPr lang="en-US" b="0" i="0" dirty="0"/>
              <a:t>Using Chat to submit a question, simply click on the button that looks like this in your toolbar.</a:t>
            </a:r>
            <a:endParaRPr lang="en-US" b="0" i="0" dirty="0">
              <a:cs typeface="Calibri"/>
            </a:endParaRPr>
          </a:p>
          <a:p>
            <a:pPr marL="640594" lvl="1" indent="-174708" fontAlgn="base">
              <a:buFont typeface="Wingdings" panose="05000000000000000000" pitchFamily="2" charset="2"/>
              <a:buChar char="Ø"/>
            </a:pPr>
            <a:r>
              <a:rPr lang="en-US" b="0" i="0" dirty="0"/>
              <a:t>Please feel free to send questions at any </a:t>
            </a:r>
            <a:r>
              <a:rPr lang="en-US" dirty="0"/>
              <a:t>time during the presentation. We will have time at the</a:t>
            </a:r>
            <a:r>
              <a:rPr lang="en-US" baseline="0" dirty="0"/>
              <a:t> end for discussion and questions, so you can type them in the Chat and we’ll go over them at the end. </a:t>
            </a:r>
            <a:endParaRPr lang="en-US" dirty="0"/>
          </a:p>
          <a:p>
            <a:pPr marL="183394" lvl="0" indent="-174708" fontAlgn="base">
              <a:buFont typeface="Wingdings" panose="05000000000000000000" pitchFamily="2" charset="2"/>
              <a:buChar char="Ø"/>
            </a:pPr>
            <a:r>
              <a:rPr lang="en-US" dirty="0"/>
              <a:t>When  you click on “Participants,” you’ll see some buttons to interact with the presentation. You can say yes, no, go slower, go faster, and when you click on “More” you will find that you can use the thumbs up or thumbs down buttons. You can also let us know if you need to step away for a quick break to use the rest room or fill your coffee cup. Suffering is optional.</a:t>
            </a:r>
          </a:p>
          <a:p>
            <a:pPr marL="174708" indent="-174708">
              <a:buFont typeface="Wingdings" panose="05000000000000000000" pitchFamily="2" charset="2"/>
              <a:buChar char="Ø"/>
            </a:pPr>
            <a:r>
              <a:rPr lang="en-US" dirty="0"/>
              <a:t>When we take breaks, we do ask that everyone turn their camera during the break then turn it back on when you return or use reactions when you return so that we know when we are ready to start again. </a:t>
            </a:r>
          </a:p>
          <a:p>
            <a:pPr marL="174708" indent="-174708">
              <a:buFont typeface="Wingdings" panose="05000000000000000000" pitchFamily="2" charset="2"/>
              <a:buChar char="Ø"/>
            </a:pPr>
            <a:r>
              <a:rPr lang="en-US" dirty="0">
                <a:cs typeface="Calibri" panose="020F0502020204030204"/>
              </a:rPr>
              <a:t>Finally, we are all still working from home</a:t>
            </a:r>
            <a:r>
              <a:rPr lang="en-US" baseline="0" dirty="0">
                <a:cs typeface="Calibri" panose="020F0502020204030204"/>
              </a:rPr>
              <a:t> at the University of Minnesota. </a:t>
            </a:r>
            <a:r>
              <a:rPr lang="en-US" i="1" baseline="0" dirty="0">
                <a:cs typeface="Calibri" panose="020F0502020204030204"/>
              </a:rPr>
              <a:t>Explain “coworkers” you share your space with. </a:t>
            </a: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487D6291-FB8F-4913-892F-08B16A588B0E}" type="slidenum">
              <a:rPr lang="en-US" smtClean="0"/>
              <a:t>4</a:t>
            </a:fld>
            <a:endParaRPr lang="en-US"/>
          </a:p>
        </p:txBody>
      </p:sp>
    </p:spTree>
    <p:extLst>
      <p:ext uri="{BB962C8B-B14F-4D97-AF65-F5344CB8AC3E}">
        <p14:creationId xmlns:p14="http://schemas.microsoft.com/office/powerpoint/2010/main" val="520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Wingdings" panose="05000000000000000000" pitchFamily="2" charset="2"/>
              <a:buNone/>
            </a:pPr>
            <a:r>
              <a:rPr lang="en-US" i="1" baseline="0" dirty="0"/>
              <a:t>Transition slide</a:t>
            </a:r>
          </a:p>
        </p:txBody>
      </p:sp>
      <p:sp>
        <p:nvSpPr>
          <p:cNvPr id="4" name="Slide Number Placeholder 3"/>
          <p:cNvSpPr>
            <a:spLocks noGrp="1"/>
          </p:cNvSpPr>
          <p:nvPr>
            <p:ph type="sldNum" sz="quarter" idx="10"/>
          </p:nvPr>
        </p:nvSpPr>
        <p:spPr/>
        <p:txBody>
          <a:bodyPr/>
          <a:lstStyle/>
          <a:p>
            <a:fld id="{487D6291-FB8F-4913-892F-08B16A588B0E}" type="slidenum">
              <a:rPr lang="en-US" smtClean="0"/>
              <a:t>5</a:t>
            </a:fld>
            <a:endParaRPr lang="en-US"/>
          </a:p>
        </p:txBody>
      </p:sp>
    </p:spTree>
    <p:extLst>
      <p:ext uri="{BB962C8B-B14F-4D97-AF65-F5344CB8AC3E}">
        <p14:creationId xmlns:p14="http://schemas.microsoft.com/office/powerpoint/2010/main" val="2530329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76069" y="4473893"/>
            <a:ext cx="6130834" cy="4452961"/>
          </a:xfrm>
        </p:spPr>
        <p:txBody>
          <a:bodyPr/>
          <a:lstStyle/>
          <a:p>
            <a:pPr marL="0" indent="0">
              <a:buFont typeface="Wingdings" panose="05000000000000000000" pitchFamily="2" charset="2"/>
              <a:buNone/>
            </a:pPr>
            <a:r>
              <a:rPr lang="en-US" i="1" dirty="0"/>
              <a:t>Facilitator Note:</a:t>
            </a:r>
          </a:p>
          <a:p>
            <a:pPr marL="171450" indent="-171450">
              <a:buFont typeface="Wingdings" panose="05000000000000000000" pitchFamily="2" charset="2"/>
              <a:buChar char="Ø"/>
            </a:pPr>
            <a:r>
              <a:rPr lang="en-US" i="1" dirty="0"/>
              <a:t>Activity:  (5 minutes) – 5 people per breakout, each person gets one minute, assign 1 consultant or coach to each breakout group</a:t>
            </a:r>
          </a:p>
          <a:p>
            <a:pPr marL="171450" indent="-171450">
              <a:buFont typeface="Wingdings" panose="05000000000000000000" pitchFamily="2" charset="2"/>
              <a:buChar char="Ø"/>
            </a:pPr>
            <a:r>
              <a:rPr lang="en-US" i="1" dirty="0"/>
              <a:t>Purpose: Gives consultants and coaches opportunity to learn who is in the room. </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have the opportunity to get to know who is in the workshop today.  In a moment but not yet, you will be sent to a Breakout room with 5-6 others. </a:t>
            </a:r>
          </a:p>
          <a:p>
            <a:pPr marL="178027" indent="-178027">
              <a:buFont typeface="Wingdings" panose="05000000000000000000" pitchFamily="2" charset="2"/>
              <a:buChar char="Ø"/>
            </a:pPr>
            <a:r>
              <a:rPr lang="en-US" dirty="0"/>
              <a:t>Everyone will have the:</a:t>
            </a:r>
          </a:p>
          <a:p>
            <a:pPr marL="652765" lvl="1" indent="-178027">
              <a:buFont typeface="Wingdings" panose="05000000000000000000" pitchFamily="2" charset="2"/>
              <a:buChar char="Ø"/>
            </a:pPr>
            <a:r>
              <a:rPr lang="en-US" dirty="0"/>
              <a:t>Opportunity to introduce your self with your name, your organization and your role in the organization. </a:t>
            </a:r>
          </a:p>
          <a:p>
            <a:pPr marL="652765" lvl="1" indent="-178027">
              <a:buFont typeface="Wingdings" panose="05000000000000000000" pitchFamily="2" charset="2"/>
              <a:buChar char="Ø"/>
            </a:pPr>
            <a:r>
              <a:rPr lang="en-US" dirty="0"/>
              <a:t>And answer the questions on the screen. </a:t>
            </a:r>
          </a:p>
          <a:p>
            <a:pPr marL="1127504" lvl="2" indent="-178027">
              <a:buFont typeface="Wingdings" panose="05000000000000000000" pitchFamily="2" charset="2"/>
              <a:buChar char="Ø"/>
            </a:pPr>
            <a:r>
              <a:rPr lang="en-US" dirty="0"/>
              <a:t>What is one thing you want to learn about recruitment or selection today?</a:t>
            </a:r>
          </a:p>
          <a:p>
            <a:pPr marL="178027"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r>
              <a:rPr lang="en-US" i="1" dirty="0"/>
              <a:t>When the group returns call on the reporter from each group to report back on themes for questions #1 and #2.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2731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Today we will be focusing on recruitment and selection strategies, focusing on the turnover that occurs during the first six months of employment. Next time we will be focusing on retention.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Our goals for this session include: </a:t>
            </a:r>
            <a:r>
              <a:rPr kumimoji="0" lang="en-US" sz="1200" b="0" i="1" u="none" strike="noStrike" kern="1200" cap="none" spc="0" normalizeH="0" baseline="0" noProof="0" dirty="0">
                <a:ln>
                  <a:noFill/>
                </a:ln>
                <a:solidFill>
                  <a:prstClr val="black"/>
                </a:solidFill>
                <a:effectLst/>
                <a:uLnTx/>
                <a:uFillTx/>
                <a:latin typeface="+mn-lt"/>
                <a:ea typeface="+mn-ea"/>
                <a:cs typeface="+mn-cs"/>
              </a:rPr>
              <a:t>read slide</a:t>
            </a: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32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358775"/>
            <a:ext cx="5578475" cy="3138488"/>
          </a:xfrm>
        </p:spPr>
      </p:sp>
      <p:sp>
        <p:nvSpPr>
          <p:cNvPr id="3" name="Notes Placeholder 2"/>
          <p:cNvSpPr>
            <a:spLocks noGrp="1"/>
          </p:cNvSpPr>
          <p:nvPr>
            <p:ph type="body" idx="1"/>
          </p:nvPr>
        </p:nvSpPr>
        <p:spPr>
          <a:xfrm>
            <a:off x="600504" y="3699654"/>
            <a:ext cx="6105096" cy="5105942"/>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have been talking about the 8 Steps of Implementation since the beginning.  These 8 steps are the foundation for our work together.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are going to include these 8 steps during each session so that you will be able to understand when you will be using each step and as you start to think about your action plan.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Looking at these Steps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Using the Self-Assessment Workbook and your organization’s profile, you should be able to Identify and assess your current problems and think about what is going well in strategies you are using or what strategies could use some improvement.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After identifying the workforce issue, you want to first address, you will select an intervention strategy.  Today and for the next two sessions, we will be exploring strategies-or tools- that are in the toolkit.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have webinars on each of the tools available to you to watch at any time at tenncare.ici.umn.edu. These webinars are more in depth and will be a great resource for your team.</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After you have selected an intervention, you will consider Steps 3,4 &amp; 5, which are to identify components of the strategy, identify the barriers to implementation and identify the support that you have for implementing the strategy.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Continued on next slide</a:t>
            </a:r>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27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527050"/>
            <a:ext cx="5576888" cy="3136900"/>
          </a:xfrm>
        </p:spPr>
      </p:sp>
      <p:sp>
        <p:nvSpPr>
          <p:cNvPr id="3" name="Notes Placeholder 2"/>
          <p:cNvSpPr>
            <a:spLocks noGrp="1"/>
          </p:cNvSpPr>
          <p:nvPr>
            <p:ph type="body" idx="1"/>
          </p:nvPr>
        </p:nvSpPr>
        <p:spPr>
          <a:xfrm>
            <a:off x="565670" y="3901750"/>
            <a:ext cx="6215404" cy="5036652"/>
          </a:xfrm>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the sixth step you will decide on your goal, how you will measure your progress  and establish a time frame that works for you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Next is the implementation of strategy and finally evaluating if the strategy was successful. </a:t>
            </a:r>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414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0" dirty="0"/>
              <a:t>Transition slide</a:t>
            </a:r>
          </a:p>
          <a:p>
            <a:pPr marL="0" indent="0">
              <a:buFont typeface="Wingdings" panose="05000000000000000000" pitchFamily="2" charset="2"/>
              <a:buNone/>
            </a:pPr>
            <a:r>
              <a:rPr lang="en-US" b="1" dirty="0"/>
              <a:t>Timing for slides 10 and 11: 2-3 minutes</a:t>
            </a:r>
          </a:p>
          <a:p>
            <a:pPr marL="0" indent="0">
              <a:buFont typeface="Wingdings" panose="05000000000000000000" pitchFamily="2" charset="2"/>
              <a:buNone/>
            </a:pPr>
            <a:r>
              <a:rPr lang="en-US" dirty="0"/>
              <a:t>Let’s move into step 2 of the 8-step process, selecting </a:t>
            </a:r>
            <a:r>
              <a:rPr lang="en-US" baseline="0" dirty="0"/>
              <a:t>an intervention strategy</a:t>
            </a: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10</a:t>
            </a:fld>
            <a:endParaRPr lang="en-US"/>
          </a:p>
        </p:txBody>
      </p:sp>
    </p:spTree>
    <p:extLst>
      <p:ext uri="{BB962C8B-B14F-4D97-AF65-F5344CB8AC3E}">
        <p14:creationId xmlns:p14="http://schemas.microsoft.com/office/powerpoint/2010/main" val="1885708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58D255-18D9-4A4C-B4DF-ED26CA062485}"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11</a:t>
            </a:fld>
            <a:endParaRPr lang="en-US" altLang="en-US">
              <a:latin typeface="Arial" panose="020B0604020202020204" pitchFamily="34" charset="0"/>
              <a:ea typeface="MS PGothic" panose="020B0600070205080204" pitchFamily="34" charset="-128"/>
            </a:endParaRPr>
          </a:p>
        </p:txBody>
      </p:sp>
      <p:sp>
        <p:nvSpPr>
          <p:cNvPr id="1034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indent="0" eaLnBrk="1" hangingPunct="1">
              <a:buFont typeface="Wingdings" panose="05000000000000000000" pitchFamily="2" charset="2"/>
              <a:buNone/>
            </a:pPr>
            <a:r>
              <a:rPr lang="en-US" altLang="en-US" dirty="0"/>
              <a:t>Talking Points:</a:t>
            </a:r>
          </a:p>
          <a:p>
            <a:pPr marL="171450" indent="-171450" eaLnBrk="1" hangingPunct="1">
              <a:buFont typeface="Wingdings" panose="05000000000000000000" pitchFamily="2" charset="2"/>
              <a:buChar char="Ø"/>
            </a:pPr>
            <a:r>
              <a:rPr lang="en-US" altLang="en-US" dirty="0"/>
              <a:t>These are the three major sections of strategies we will be learning about. The first part of this session we will be focusing on Recruitment. </a:t>
            </a:r>
            <a:endParaRPr lang="en-US" dirty="0"/>
          </a:p>
          <a:p>
            <a:pPr marL="171450" indent="-171450">
              <a:buFont typeface="Wingdings" panose="05000000000000000000" pitchFamily="2" charset="2"/>
              <a:buChar char="Ø"/>
            </a:pPr>
            <a:r>
              <a:rPr lang="en-US" altLang="en-US" dirty="0"/>
              <a:t>We do know that all these areas really do connect. And are depended on each other for success. Where an organization may be very strong in one area, they may have room for improvement in another.  </a:t>
            </a:r>
            <a:endParaRPr lang="en-US" dirty="0">
              <a:cs typeface="Calibri"/>
            </a:endParaRPr>
          </a:p>
          <a:p>
            <a:pPr marL="171450" indent="-171450" eaLnBrk="1" hangingPunct="1">
              <a:buFont typeface="Wingdings" panose="05000000000000000000" pitchFamily="2" charset="2"/>
              <a:buChar char="Ø"/>
            </a:pPr>
            <a:r>
              <a:rPr lang="en-US" altLang="en-US" i="0" dirty="0"/>
              <a:t>As you look at your data and your current strategies, this is our opportunity to support you in understanding where you can start</a:t>
            </a:r>
            <a:endParaRPr lang="en-US" altLang="en-US" i="0" dirty="0">
              <a:cs typeface="Calibri"/>
            </a:endParaRPr>
          </a:p>
          <a:p>
            <a:pPr marL="171450" indent="-171450" eaLnBrk="1" hangingPunct="1">
              <a:buFont typeface="Wingdings" panose="05000000000000000000" pitchFamily="2" charset="2"/>
              <a:buChar char="Ø"/>
            </a:pPr>
            <a:r>
              <a:rPr lang="en-US" altLang="en-US" i="0" dirty="0">
                <a:cs typeface="Calibri"/>
              </a:rPr>
              <a:t>During</a:t>
            </a:r>
            <a:r>
              <a:rPr lang="en-US" altLang="en-US" i="0" baseline="0" dirty="0">
                <a:cs typeface="Calibri"/>
              </a:rPr>
              <a:t> this session we will first be exploring recruitment strategies, including read recruitment strategy content</a:t>
            </a:r>
          </a:p>
          <a:p>
            <a:pPr marL="171450" indent="-171450" eaLnBrk="1" hangingPunct="1">
              <a:buFont typeface="Wingdings" panose="05000000000000000000" pitchFamily="2" charset="2"/>
              <a:buChar char="Ø"/>
            </a:pPr>
            <a:r>
              <a:rPr lang="en-US" altLang="en-US" i="0" baseline="0" dirty="0">
                <a:cs typeface="Calibri"/>
              </a:rPr>
              <a:t>Following the review of recruitment strategies, we will review selection strategies, including read selection strategy areas</a:t>
            </a:r>
          </a:p>
        </p:txBody>
      </p:sp>
    </p:spTree>
    <p:extLst>
      <p:ext uri="{BB962C8B-B14F-4D97-AF65-F5344CB8AC3E}">
        <p14:creationId xmlns:p14="http://schemas.microsoft.com/office/powerpoint/2010/main" val="11732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36194" cy="4245092"/>
          </a:xfrm>
        </p:spPr>
        <p:txBody>
          <a:bodyPr/>
          <a:lstStyle/>
          <a:p>
            <a:pPr marL="0" indent="0">
              <a:buFont typeface="Wingdings" panose="05000000000000000000" pitchFamily="2" charset="2"/>
              <a:buNone/>
            </a:pPr>
            <a:r>
              <a:rPr lang="en-US" b="0" i="0" dirty="0"/>
              <a:t>Transition Slide</a:t>
            </a:r>
          </a:p>
          <a:p>
            <a:pPr marL="0" indent="0">
              <a:buFont typeface="Wingdings" panose="05000000000000000000" pitchFamily="2" charset="2"/>
              <a:buNone/>
            </a:pPr>
            <a:endParaRPr lang="en-US" b="1" i="0" dirty="0"/>
          </a:p>
          <a:p>
            <a:pPr marL="0" indent="0">
              <a:buFont typeface="Wingdings" panose="05000000000000000000" pitchFamily="2" charset="2"/>
              <a:buNone/>
            </a:pPr>
            <a:r>
              <a:rPr lang="en-US" b="1" i="0" dirty="0"/>
              <a:t>Timing for this section (slides 12-14): 8-10 minutes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664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In the Self-Assessment workbook, page 10 allows you to review</a:t>
            </a:r>
            <a:r>
              <a:rPr lang="en-US" baseline="0" dirty="0"/>
              <a:t> the recruitment practices that your organization currently uses.</a:t>
            </a:r>
          </a:p>
          <a:p>
            <a:pPr marL="171450" indent="-171450">
              <a:buFont typeface="Wingdings" panose="05000000000000000000" pitchFamily="2" charset="2"/>
              <a:buChar char="Ø"/>
            </a:pPr>
            <a:r>
              <a:rPr lang="en-US" baseline="0" dirty="0"/>
              <a:t>The interventions that you are considering should be connected to your data. What data do you have that helps you make decisions on interventions?</a:t>
            </a:r>
          </a:p>
          <a:p>
            <a:pPr marL="171450" indent="-171450">
              <a:buFont typeface="Wingdings" panose="05000000000000000000" pitchFamily="2" charset="2"/>
              <a:buChar char="Ø"/>
            </a:pPr>
            <a:r>
              <a:rPr lang="en-US" baseline="0" dirty="0"/>
              <a:t>Other things that may influence the actions you decide to take are:</a:t>
            </a:r>
          </a:p>
          <a:p>
            <a:pPr marL="628650" lvl="1" indent="-171450">
              <a:buFont typeface="Wingdings" panose="05000000000000000000" pitchFamily="2" charset="2"/>
              <a:buChar char="Ø"/>
            </a:pPr>
            <a:r>
              <a:rPr lang="en-US" baseline="0" dirty="0"/>
              <a:t>The size of the organization</a:t>
            </a:r>
          </a:p>
          <a:p>
            <a:pPr marL="628650" lvl="1" indent="-171450">
              <a:buFont typeface="Wingdings" panose="05000000000000000000" pitchFamily="2" charset="2"/>
              <a:buChar char="Ø"/>
            </a:pPr>
            <a:r>
              <a:rPr lang="en-US" baseline="0" dirty="0"/>
              <a:t>Where the organization is located. If you have services in more than one location, you will need to consider those locations.</a:t>
            </a:r>
          </a:p>
          <a:p>
            <a:pPr marL="628650" lvl="1" indent="-171450">
              <a:buFont typeface="Wingdings" panose="05000000000000000000" pitchFamily="2" charset="2"/>
              <a:buChar char="Ø"/>
            </a:pPr>
            <a:r>
              <a:rPr lang="en-US" baseline="0" dirty="0"/>
              <a:t>Consider who your employees are. What is the profile of you best stayers?  Most successful staff members?</a:t>
            </a:r>
          </a:p>
        </p:txBody>
      </p:sp>
      <p:sp>
        <p:nvSpPr>
          <p:cNvPr id="4" name="Slide Number Placeholder 3"/>
          <p:cNvSpPr>
            <a:spLocks noGrp="1"/>
          </p:cNvSpPr>
          <p:nvPr>
            <p:ph type="sldNum" sz="quarter" idx="10"/>
          </p:nvPr>
        </p:nvSpPr>
        <p:spPr/>
        <p:txBody>
          <a:bodyPr/>
          <a:lstStyle/>
          <a:p>
            <a:fld id="{1794951F-DB89-46A0-8245-A40C626A4F19}" type="slidenum">
              <a:rPr lang="en-US" smtClean="0"/>
              <a:t>13</a:t>
            </a:fld>
            <a:endParaRPr lang="en-US"/>
          </a:p>
        </p:txBody>
      </p:sp>
    </p:spTree>
    <p:extLst>
      <p:ext uri="{BB962C8B-B14F-4D97-AF65-F5344CB8AC3E}">
        <p14:creationId xmlns:p14="http://schemas.microsoft.com/office/powerpoint/2010/main" val="1035861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4126" y="4473893"/>
            <a:ext cx="6049554" cy="4470283"/>
          </a:xfrm>
        </p:spPr>
        <p:txBody>
          <a:bodyPr>
            <a:normAutofit/>
          </a:bodyPr>
          <a:lstStyle/>
          <a:p>
            <a:r>
              <a:rPr lang="en-US" dirty="0"/>
              <a:t>Talking Points: </a:t>
            </a:r>
            <a:endParaRPr lang="en-US" baseline="0" dirty="0"/>
          </a:p>
          <a:p>
            <a:pPr marL="171450" indent="-171450">
              <a:buFont typeface="Wingdings" panose="05000000000000000000" pitchFamily="2" charset="2"/>
              <a:buChar char="Ø"/>
            </a:pPr>
            <a:r>
              <a:rPr lang="en-US" dirty="0"/>
              <a:t>Again, page 10 of your Self-Assessment workbook allows you to examine</a:t>
            </a:r>
            <a:r>
              <a:rPr lang="en-US" baseline="0" dirty="0"/>
              <a:t> your current recruitment practices. We’ll go through page 10 now. </a:t>
            </a:r>
            <a:r>
              <a:rPr lang="en-US" i="1" baseline="0" dirty="0"/>
              <a:t>Note: read each question and allow time for participants to answer in their workbook. If time, see optional 10 minute activity below. </a:t>
            </a:r>
            <a:endParaRPr lang="en-US" baseline="0" dirty="0"/>
          </a:p>
          <a:p>
            <a:pPr marL="171450" indent="-171450">
              <a:buFont typeface="Wingdings" panose="05000000000000000000" pitchFamily="2" charset="2"/>
              <a:buChar char="Ø"/>
            </a:pPr>
            <a:r>
              <a:rPr lang="en-US" baseline="0" dirty="0"/>
              <a:t>Do you know where your DSPs are being recruited from and what recruitment strategies you are already using? </a:t>
            </a:r>
            <a:endParaRPr lang="en-US" dirty="0"/>
          </a:p>
          <a:p>
            <a:pPr marL="171450" indent="-171450">
              <a:buFont typeface="Wingdings" panose="05000000000000000000" pitchFamily="2" charset="2"/>
              <a:buChar char="Ø"/>
            </a:pPr>
            <a:r>
              <a:rPr lang="en-US" dirty="0"/>
              <a:t>When you look at your</a:t>
            </a:r>
            <a:r>
              <a:rPr lang="en-US" baseline="0" dirty="0"/>
              <a:t> scores, are you doing more than you realized? </a:t>
            </a:r>
          </a:p>
          <a:p>
            <a:pPr marL="171450" indent="-171450">
              <a:buFont typeface="Wingdings" panose="05000000000000000000" pitchFamily="2" charset="2"/>
              <a:buChar char="Ø"/>
            </a:pPr>
            <a:r>
              <a:rPr lang="en-US" baseline="0" dirty="0"/>
              <a:t>Do you see areas that you may want to explore more?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a:t>
            </a:r>
          </a:p>
          <a:p>
            <a:pPr marL="0" indent="0">
              <a:buFont typeface="Wingdings" panose="05000000000000000000" pitchFamily="2" charset="2"/>
              <a:buNone/>
            </a:pPr>
            <a:r>
              <a:rPr lang="en-US" i="1" baseline="0" dirty="0"/>
              <a:t>If time: Can allow time for participants to fill out page 10-11 in the workbook and facilitate discussion in small groups.</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743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36194" cy="4245092"/>
          </a:xfrm>
        </p:spPr>
        <p:txBody>
          <a:bodyPr/>
          <a:lstStyle/>
          <a:p>
            <a:pPr marL="0" indent="0">
              <a:buFont typeface="Wingdings" panose="05000000000000000000" pitchFamily="2" charset="2"/>
              <a:buNone/>
            </a:pPr>
            <a:r>
              <a:rPr lang="en-US" b="0" i="0" dirty="0"/>
              <a:t>Transition Slide</a:t>
            </a:r>
          </a:p>
          <a:p>
            <a:pPr marL="0" indent="0">
              <a:buFont typeface="Wingdings" panose="05000000000000000000" pitchFamily="2" charset="2"/>
              <a:buNone/>
            </a:pPr>
            <a:r>
              <a:rPr lang="en-US" b="1" i="0" dirty="0"/>
              <a:t>Timing (slides 15-27): 15 minutes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9140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Poll</a:t>
            </a:r>
          </a:p>
          <a:p>
            <a:r>
              <a:rPr lang="en-US" dirty="0"/>
              <a:t>Let’s take a quick </a:t>
            </a:r>
            <a:r>
              <a:rPr lang="x-none" dirty="0"/>
              <a:t>poll. </a:t>
            </a:r>
            <a:r>
              <a:rPr lang="en-US" dirty="0"/>
              <a:t> - you can pick</a:t>
            </a:r>
            <a:r>
              <a:rPr lang="en-US" baseline="0" dirty="0"/>
              <a:t> multiple answers. Your answer are anonymous. </a:t>
            </a:r>
            <a:r>
              <a:rPr lang="en-US" i="1" baseline="0" dirty="0"/>
              <a:t>Read slide.</a:t>
            </a:r>
            <a:endParaRPr lang="en-US" i="1" dirty="0"/>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Facilitator Note:</a:t>
            </a:r>
          </a:p>
          <a:p>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 if people picked other, ask if they will share what that strategy is. </a:t>
            </a:r>
          </a:p>
          <a:p>
            <a:pPr marL="0" indent="0">
              <a:buFont typeface="Wingdings" panose="05000000000000000000" pitchFamily="2" charset="2"/>
              <a:buNone/>
            </a:pPr>
            <a:r>
              <a:rPr lang="en-US" i="1" baseline="0" dirty="0"/>
              <a:t>Talking point</a:t>
            </a:r>
            <a:endParaRPr lang="en-US" baseline="0" dirty="0"/>
          </a:p>
          <a:p>
            <a:pPr marL="171450" indent="-171450">
              <a:buFont typeface="Wingdings" panose="05000000000000000000" pitchFamily="2" charset="2"/>
              <a:buChar char="Ø"/>
            </a:pPr>
            <a:r>
              <a:rPr lang="en-US" baseline="0" dirty="0"/>
              <a:t>Next, we are going to start to take a closer look at these strategies, starting with Public Service Announcements, or PSAs.</a:t>
            </a:r>
          </a:p>
          <a:p>
            <a:endParaRPr lang="en-US" baseline="0" dirty="0"/>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16</a:t>
            </a:fld>
            <a:endParaRPr lang="en-US"/>
          </a:p>
        </p:txBody>
      </p:sp>
    </p:spTree>
    <p:extLst>
      <p:ext uri="{BB962C8B-B14F-4D97-AF65-F5344CB8AC3E}">
        <p14:creationId xmlns:p14="http://schemas.microsoft.com/office/powerpoint/2010/main" val="648468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We</a:t>
            </a:r>
            <a:r>
              <a:rPr lang="en-US" baseline="0" dirty="0"/>
              <a:t> are gong to start with Recruitment strategies</a:t>
            </a:r>
          </a:p>
          <a:p>
            <a:pPr marL="171450" indent="-171450">
              <a:buFont typeface="Wingdings" panose="05000000000000000000" pitchFamily="2" charset="2"/>
              <a:buChar char="Ø"/>
            </a:pPr>
            <a:r>
              <a:rPr lang="en-US" baseline="0" dirty="0"/>
              <a:t>Recruitment isn’t an activity that stands alone; it is part of an organization’s marketing plan.</a:t>
            </a:r>
          </a:p>
          <a:p>
            <a:pPr marL="171450" indent="-171450">
              <a:buFont typeface="Wingdings" panose="05000000000000000000" pitchFamily="2" charset="2"/>
              <a:buChar char="Ø"/>
            </a:pPr>
            <a:r>
              <a:rPr lang="en-US" baseline="0" dirty="0"/>
              <a:t>Today we are going to take a closer look at effective marketing strategies that you see on the screen.</a:t>
            </a:r>
            <a:endParaRPr lang="en-US" sz="1200" dirty="0">
              <a:latin typeface="Arial" panose="020B0604020202020204" pitchFamily="34" charset="0"/>
            </a:endParaRP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17</a:t>
            </a:fld>
            <a:endParaRPr lang="en-US"/>
          </a:p>
        </p:txBody>
      </p:sp>
    </p:spTree>
    <p:extLst>
      <p:ext uri="{BB962C8B-B14F-4D97-AF65-F5344CB8AC3E}">
        <p14:creationId xmlns:p14="http://schemas.microsoft.com/office/powerpoint/2010/main" val="1414272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We often discover that people do not know what it means to be a DSP. They may not even understand that supporting people to live a full life in their community is a real job.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 public service announcement is a way to spread the word about DSPs </a:t>
            </a:r>
            <a:r>
              <a:rPr lang="en-US" baseline="0" dirty="0"/>
              <a:t>to a larger audience</a:t>
            </a:r>
            <a:r>
              <a:rPr lang="en-US" dirty="0"/>
              <a:t>. </a:t>
            </a:r>
          </a:p>
          <a:p>
            <a:pPr marL="171450" indent="-171450">
              <a:buFont typeface="Wingdings" panose="05000000000000000000" pitchFamily="2" charset="2"/>
              <a:buChar char="Ø"/>
            </a:pPr>
            <a:r>
              <a:rPr lang="en-US" dirty="0"/>
              <a:t>Let’s explore further how a PSA could support you in your recruitment efforts by looking at steps 2 and 3.</a:t>
            </a:r>
          </a:p>
        </p:txBody>
      </p:sp>
      <p:sp>
        <p:nvSpPr>
          <p:cNvPr id="4" name="Slide Number Placeholder 3"/>
          <p:cNvSpPr>
            <a:spLocks noGrp="1"/>
          </p:cNvSpPr>
          <p:nvPr>
            <p:ph type="sldNum" sz="quarter" idx="5"/>
          </p:nvPr>
        </p:nvSpPr>
        <p:spPr/>
        <p:txBody>
          <a:bodyPr/>
          <a:lstStyle/>
          <a:p>
            <a:fld id="{C940E140-93E8-471F-9349-F0BB6098DEA7}" type="slidenum">
              <a:rPr lang="en-US" smtClean="0"/>
              <a:t>18</a:t>
            </a:fld>
            <a:endParaRPr lang="en-US"/>
          </a:p>
        </p:txBody>
      </p:sp>
    </p:spTree>
    <p:extLst>
      <p:ext uri="{BB962C8B-B14F-4D97-AF65-F5344CB8AC3E}">
        <p14:creationId xmlns:p14="http://schemas.microsoft.com/office/powerpoint/2010/main" val="3631217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Wingdings" panose="05000000000000000000" pitchFamily="2" charset="2"/>
              <a:buNone/>
            </a:pPr>
            <a:r>
              <a:rPr lang="en-US" b="0" dirty="0"/>
              <a:t>Talking Points:</a:t>
            </a:r>
          </a:p>
          <a:p>
            <a:pPr marL="171450" lvl="0" indent="-171450">
              <a:buFont typeface="Wingdings" panose="05000000000000000000" pitchFamily="2" charset="2"/>
              <a:buChar char="Ø"/>
            </a:pPr>
            <a:r>
              <a:rPr lang="en-US" b="0" dirty="0"/>
              <a:t>PSAs for recruitment marketing are targeted on recruitment</a:t>
            </a:r>
            <a:r>
              <a:rPr lang="en-US" b="0" baseline="0" dirty="0"/>
              <a:t> and are designed to attract potential new employees. </a:t>
            </a:r>
            <a:r>
              <a:rPr lang="x-none" dirty="0"/>
              <a:t>When you think about your recrutment opportunites what is t</a:t>
            </a:r>
            <a:r>
              <a:rPr lang="en-US" dirty="0"/>
              <a:t>he</a:t>
            </a:r>
            <a:r>
              <a:rPr lang="x-none" dirty="0"/>
              <a:t> messaging that you </a:t>
            </a:r>
            <a:r>
              <a:rPr lang="en-US" dirty="0"/>
              <a:t>would</a:t>
            </a:r>
            <a:r>
              <a:rPr lang="en-US" baseline="0" dirty="0"/>
              <a:t> like</a:t>
            </a:r>
            <a:r>
              <a:rPr lang="x-none" dirty="0"/>
              <a:t> to get out</a:t>
            </a:r>
            <a:r>
              <a:rPr lang="en-US" dirty="0"/>
              <a:t> </a:t>
            </a:r>
            <a:r>
              <a:rPr lang="x-none" dirty="0"/>
              <a:t>for the potential employees to know?</a:t>
            </a:r>
            <a:endParaRPr lang="en-US" dirty="0"/>
          </a:p>
          <a:p>
            <a:pPr marL="628650" lvl="1" indent="-171450">
              <a:buFont typeface="Wingdings" panose="05000000000000000000" pitchFamily="2" charset="2"/>
              <a:buChar char="Ø"/>
            </a:pPr>
            <a:r>
              <a:rPr lang="x-none" dirty="0"/>
              <a:t>How are you communicating the role </a:t>
            </a:r>
            <a:r>
              <a:rPr lang="en-US" dirty="0"/>
              <a:t>of a DSP?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Are you letting people</a:t>
            </a:r>
            <a:r>
              <a:rPr lang="en-US" baseline="0" dirty="0"/>
              <a:t> know about your employment opportunities?</a:t>
            </a:r>
            <a:endParaRPr lang="x-none" dirty="0"/>
          </a:p>
          <a:p>
            <a:pPr marL="628650" lvl="1" indent="-171450">
              <a:buFont typeface="Wingdings" panose="05000000000000000000" pitchFamily="2" charset="2"/>
              <a:buChar char="Ø"/>
            </a:pPr>
            <a:r>
              <a:rPr lang="en-US" dirty="0"/>
              <a:t>Are you communicating it </a:t>
            </a:r>
            <a:r>
              <a:rPr lang="x-none" dirty="0"/>
              <a:t>in a positive way that brings awarness to the broader public</a:t>
            </a:r>
            <a:r>
              <a:rPr lang="en-US" dirty="0"/>
              <a:t>?</a:t>
            </a:r>
            <a:r>
              <a:rPr lang="x-none" dirty="0"/>
              <a:t> </a:t>
            </a:r>
            <a:r>
              <a:rPr lang="en-US" dirty="0"/>
              <a:t>Are you celebrating the profession? Some</a:t>
            </a:r>
            <a:r>
              <a:rPr lang="en-US" baseline="0" dirty="0"/>
              <a:t> organizations </a:t>
            </a:r>
            <a:r>
              <a:rPr lang="en-US" dirty="0"/>
              <a:t>use PSAs as</a:t>
            </a:r>
            <a:r>
              <a:rPr lang="en-US" baseline="0" dirty="0"/>
              <a:t> a marketing tool during DSP Recognition week in September.</a:t>
            </a:r>
            <a:endParaRPr lang="en-US" dirty="0"/>
          </a:p>
          <a:p>
            <a:pPr marL="171450" lvl="0" indent="-171450">
              <a:buFont typeface="Wingdings" panose="05000000000000000000" pitchFamily="2" charset="2"/>
              <a:buChar char="Ø"/>
            </a:pPr>
            <a:r>
              <a:rPr lang="en-US" dirty="0"/>
              <a:t>On the other hand, s</a:t>
            </a:r>
            <a:r>
              <a:rPr lang="en-US" b="0" dirty="0"/>
              <a:t>ome</a:t>
            </a:r>
            <a:r>
              <a:rPr lang="en-US" b="0" baseline="0" dirty="0"/>
              <a:t> PSAs are used to</a:t>
            </a:r>
            <a:r>
              <a:rPr lang="en-US" dirty="0"/>
              <a:t> get the word out about who you are and what you do as an organization.</a:t>
            </a:r>
          </a:p>
          <a:p>
            <a:pPr marL="628650" lvl="1" indent="-171450">
              <a:buFont typeface="Wingdings" panose="05000000000000000000" pitchFamily="2" charset="2"/>
              <a:buChar char="Ø"/>
            </a:pPr>
            <a:r>
              <a:rPr lang="en-US" dirty="0"/>
              <a:t>It can raise awareness of a specific initiative you are proud of or want to share with your community.  </a:t>
            </a:r>
          </a:p>
          <a:p>
            <a:pPr marL="628650" lvl="1" indent="-171450">
              <a:buFont typeface="Wingdings" panose="05000000000000000000" pitchFamily="2" charset="2"/>
              <a:buChar char="Ø"/>
            </a:pPr>
            <a:r>
              <a:rPr lang="en-US" dirty="0"/>
              <a:t>The message lets the public</a:t>
            </a:r>
            <a:r>
              <a:rPr lang="en-US" baseline="0" dirty="0"/>
              <a:t> know what is important to you.</a:t>
            </a:r>
            <a:endParaRPr lang="en-US" sz="1200" b="0" i="0" kern="1200" dirty="0">
              <a:solidFill>
                <a:schemeClr val="tx1"/>
              </a:solidFill>
              <a:effectLst/>
              <a:latin typeface="+mn-lt"/>
              <a:ea typeface="+mn-ea"/>
              <a:cs typeface="+mn-cs"/>
            </a:endParaRPr>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19</a:t>
            </a:fld>
            <a:endParaRPr lang="en-US"/>
          </a:p>
        </p:txBody>
      </p:sp>
    </p:spTree>
    <p:extLst>
      <p:ext uri="{BB962C8B-B14F-4D97-AF65-F5344CB8AC3E}">
        <p14:creationId xmlns:p14="http://schemas.microsoft.com/office/powerpoint/2010/main" val="1861335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 choose to show either slide 20 or slide 21. Talking points are identical.</a:t>
            </a:r>
          </a:p>
          <a:p>
            <a:pPr marL="0" indent="0">
              <a:buFont typeface="Wingdings" panose="05000000000000000000" pitchFamily="2" charset="2"/>
              <a:buNone/>
            </a:pPr>
            <a:r>
              <a:rPr lang="en-US" i="0" dirty="0"/>
              <a:t>Talking Points:</a:t>
            </a:r>
          </a:p>
          <a:p>
            <a:pPr marL="171450" indent="-171450">
              <a:buFont typeface="Wingdings" panose="05000000000000000000" pitchFamily="2" charset="2"/>
              <a:buChar char="Ø"/>
            </a:pPr>
            <a:r>
              <a:rPr lang="en-US" dirty="0"/>
              <a:t>A PSA </a:t>
            </a:r>
            <a:r>
              <a:rPr lang="x-none" dirty="0"/>
              <a:t>helps people understa</a:t>
            </a:r>
            <a:r>
              <a:rPr lang="en-US" dirty="0"/>
              <a:t>n</a:t>
            </a:r>
            <a:r>
              <a:rPr lang="x-none" dirty="0"/>
              <a:t>d a specific concept.  </a:t>
            </a:r>
          </a:p>
          <a:p>
            <a:pPr marL="171450" indent="-171450">
              <a:buFont typeface="Wingdings" panose="05000000000000000000" pitchFamily="2" charset="2"/>
              <a:buChar char="Ø"/>
            </a:pPr>
            <a:r>
              <a:rPr lang="x-none" dirty="0"/>
              <a:t>For those of you who used to watch </a:t>
            </a:r>
            <a:r>
              <a:rPr lang="en-US" dirty="0"/>
              <a:t>Saturday</a:t>
            </a:r>
            <a:r>
              <a:rPr lang="x-none" dirty="0"/>
              <a:t> morning cartoons</a:t>
            </a:r>
            <a:r>
              <a:rPr lang="en-US" dirty="0"/>
              <a:t>,</a:t>
            </a:r>
            <a:r>
              <a:rPr lang="en-US" baseline="0" dirty="0"/>
              <a:t> </a:t>
            </a:r>
            <a:r>
              <a:rPr lang="x-none" dirty="0"/>
              <a:t>you may remember the G.I Joe cartoon.  </a:t>
            </a:r>
            <a:endParaRPr lang="en-US" dirty="0"/>
          </a:p>
          <a:p>
            <a:pPr marL="628650" lvl="1" indent="-171450">
              <a:buFont typeface="Wingdings" panose="05000000000000000000" pitchFamily="2" charset="2"/>
              <a:buChar char="Ø"/>
            </a:pPr>
            <a:r>
              <a:rPr lang="en-US" dirty="0"/>
              <a:t>A</a:t>
            </a:r>
            <a:r>
              <a:rPr lang="x-none" dirty="0"/>
              <a:t>t the end of each episode there was a segment called “Knowi</a:t>
            </a:r>
            <a:r>
              <a:rPr lang="en-US" dirty="0"/>
              <a:t>ng</a:t>
            </a:r>
            <a:r>
              <a:rPr lang="x-none" dirty="0"/>
              <a:t> is half the battl</a:t>
            </a:r>
            <a:r>
              <a:rPr lang="en-US" dirty="0"/>
              <a:t>e</a:t>
            </a:r>
            <a:r>
              <a:rPr lang="x-none" dirty="0"/>
              <a:t>.” Th</a:t>
            </a:r>
            <a:r>
              <a:rPr lang="en-US" dirty="0"/>
              <a:t>is</a:t>
            </a:r>
            <a:r>
              <a:rPr lang="x-none" dirty="0"/>
              <a:t> is an example of a type of PSA.  The goal </a:t>
            </a:r>
            <a:r>
              <a:rPr lang="en-US" dirty="0"/>
              <a:t>of the GI PSA </a:t>
            </a:r>
            <a:r>
              <a:rPr lang="x-none" dirty="0"/>
              <a:t>was to help </a:t>
            </a:r>
            <a:r>
              <a:rPr lang="en-US" dirty="0"/>
              <a:t>c</a:t>
            </a:r>
            <a:r>
              <a:rPr lang="x-none" dirty="0"/>
              <a:t>hildren </a:t>
            </a:r>
            <a:r>
              <a:rPr lang="en-US" dirty="0"/>
              <a:t>navigate out of some sort of difficult situation. This type of PSA is focusing on resources that children could</a:t>
            </a:r>
            <a:r>
              <a:rPr lang="en-US" baseline="0" dirty="0"/>
              <a:t> use or a</a:t>
            </a:r>
            <a:r>
              <a:rPr lang="en-US" dirty="0"/>
              <a:t>ctions</a:t>
            </a:r>
            <a:r>
              <a:rPr lang="en-US" baseline="0" dirty="0"/>
              <a:t> that </a:t>
            </a:r>
            <a:r>
              <a:rPr lang="en-US" dirty="0"/>
              <a:t>children could take.  </a:t>
            </a:r>
          </a:p>
          <a:p>
            <a:pPr marL="628650" lvl="1" indent="-171450">
              <a:buFont typeface="Wingdings" panose="05000000000000000000" pitchFamily="2" charset="2"/>
              <a:buChar char="Ø"/>
            </a:pPr>
            <a:r>
              <a:rPr lang="en-US" dirty="0"/>
              <a:t>The second example,</a:t>
            </a:r>
            <a:r>
              <a:rPr lang="en-US" baseline="0" dirty="0"/>
              <a:t> “Click it or Ticket,” </a:t>
            </a:r>
            <a:r>
              <a:rPr lang="en-US" dirty="0"/>
              <a:t>is a PSA we have probably all seen many times. It’s a PSA to provide information about a law or stature change</a:t>
            </a:r>
            <a:r>
              <a:rPr lang="en-US" baseline="0" dirty="0"/>
              <a:t> that the public needs to know. </a:t>
            </a:r>
          </a:p>
          <a:p>
            <a:pPr marL="628650" lvl="1" indent="-171450">
              <a:buFont typeface="Wingdings" panose="05000000000000000000" pitchFamily="2" charset="2"/>
              <a:buChar char="Ø"/>
            </a:pPr>
            <a:r>
              <a:rPr lang="en-US" dirty="0"/>
              <a:t>And the third example, I am sure you can all appreciate it’s the correct way display your Tennessee Tristar.  </a:t>
            </a:r>
          </a:p>
          <a:p>
            <a:pPr marL="171450" indent="-171450">
              <a:buFont typeface="Wingdings" panose="05000000000000000000" pitchFamily="2" charset="2"/>
              <a:buChar char="Ø"/>
            </a:pPr>
            <a:r>
              <a:rPr lang="en-US" sz="1200" b="0" i="0" kern="1200" dirty="0">
                <a:solidFill>
                  <a:schemeClr val="tx1"/>
                </a:solidFill>
                <a:effectLst/>
                <a:latin typeface="+mn-lt"/>
                <a:ea typeface="+mn-ea"/>
                <a:cs typeface="+mn-cs"/>
              </a:rPr>
              <a:t>Also known as </a:t>
            </a:r>
            <a:r>
              <a:rPr lang="en-US" sz="1200" b="1" i="0" kern="1200" dirty="0">
                <a:solidFill>
                  <a:schemeClr val="tx1"/>
                </a:solidFill>
                <a:effectLst/>
                <a:latin typeface="+mn-lt"/>
                <a:ea typeface="+mn-ea"/>
                <a:cs typeface="+mn-cs"/>
              </a:rPr>
              <a:t>public service</a:t>
            </a:r>
            <a:r>
              <a:rPr lang="en-US" sz="1200" b="0" i="0" kern="1200" dirty="0">
                <a:solidFill>
                  <a:schemeClr val="tx1"/>
                </a:solidFill>
                <a:effectLst/>
                <a:latin typeface="+mn-lt"/>
                <a:ea typeface="+mn-ea"/>
                <a:cs typeface="+mn-cs"/>
              </a:rPr>
              <a:t> ads, examples of issues covered in these </a:t>
            </a:r>
            <a:r>
              <a:rPr lang="en-US" sz="1200" b="1" i="0" kern="1200" dirty="0">
                <a:solidFill>
                  <a:schemeClr val="tx1"/>
                </a:solidFill>
                <a:effectLst/>
                <a:latin typeface="+mn-lt"/>
                <a:ea typeface="+mn-ea"/>
                <a:cs typeface="+mn-cs"/>
              </a:rPr>
              <a:t>announcements</a:t>
            </a:r>
            <a:r>
              <a:rPr lang="en-US" sz="1200" b="0" i="0" kern="1200" dirty="0">
                <a:solidFill>
                  <a:schemeClr val="tx1"/>
                </a:solidFill>
                <a:effectLst/>
                <a:latin typeface="+mn-lt"/>
                <a:ea typeface="+mn-ea"/>
                <a:cs typeface="+mn-cs"/>
              </a:rPr>
              <a:t> include drinking and driving, texting and driving, drug addiction, and safe sex. PSAs are found anywhere traditional ads can be seen, including on television and radio, outdoor and online media, direct mail, and in print. </a:t>
            </a:r>
            <a:r>
              <a:rPr lang="x-none" dirty="0"/>
              <a:t>A PSA is a message to </a:t>
            </a:r>
            <a:r>
              <a:rPr lang="en-US" dirty="0"/>
              <a:t>a </a:t>
            </a:r>
            <a:r>
              <a:rPr lang="x-none" dirty="0"/>
              <a:t>larger </a:t>
            </a:r>
            <a:r>
              <a:rPr lang="en-US" dirty="0"/>
              <a:t>announce – the </a:t>
            </a:r>
            <a:r>
              <a:rPr lang="x-none" dirty="0"/>
              <a:t>publi</a:t>
            </a:r>
            <a:r>
              <a:rPr lang="en-US" dirty="0"/>
              <a:t>c. </a:t>
            </a:r>
          </a:p>
          <a:p>
            <a:pPr marL="628650" lvl="1" indent="-171450">
              <a:buFont typeface="Wingdings" panose="05000000000000000000" pitchFamily="2" charset="2"/>
              <a:buChar char="Ø"/>
            </a:pPr>
            <a:r>
              <a:rPr lang="en-US" dirty="0"/>
              <a:t>By reaching a broader</a:t>
            </a:r>
            <a:r>
              <a:rPr lang="en-US" baseline="0" dirty="0"/>
              <a:t> audience you increase your chances of having more people apply. </a:t>
            </a:r>
          </a:p>
          <a:p>
            <a:pPr marL="628650" lvl="1" indent="-171450">
              <a:buFont typeface="Wingdings" panose="05000000000000000000" pitchFamily="2" charset="2"/>
              <a:buChar char="Ø"/>
            </a:pPr>
            <a:r>
              <a:rPr lang="en-US" baseline="0" dirty="0"/>
              <a:t>Maybe it reaches a recent immigrant who is searching for a career and who weren’t aware that this type of work exists. </a:t>
            </a:r>
          </a:p>
          <a:p>
            <a:pPr marL="628650" lvl="1" indent="-171450">
              <a:buFont typeface="Wingdings" panose="05000000000000000000" pitchFamily="2" charset="2"/>
              <a:buChar char="Ø"/>
            </a:pPr>
            <a:r>
              <a:rPr lang="en-US" baseline="0" dirty="0"/>
              <a:t>Or perhaps someone’s parent or grandparent may see it, who then encourages their child or grandchild to apply because they think it would be a good fit. </a:t>
            </a:r>
          </a:p>
          <a:p>
            <a:pPr marL="628650" lvl="1" indent="-171450">
              <a:buFont typeface="Wingdings" panose="05000000000000000000" pitchFamily="2" charset="2"/>
              <a:buChar char="Ø"/>
            </a:pPr>
            <a:r>
              <a:rPr lang="en-US" baseline="0" dirty="0"/>
              <a:t>The key is that the PSA reaches a lot of people that you may not have realized could be interested or could influence others to apply. </a:t>
            </a:r>
            <a:endParaRPr lang="en-US" dirty="0"/>
          </a:p>
        </p:txBody>
      </p:sp>
      <p:sp>
        <p:nvSpPr>
          <p:cNvPr id="4" name="Slide Number Placeholder 3"/>
          <p:cNvSpPr>
            <a:spLocks noGrp="1"/>
          </p:cNvSpPr>
          <p:nvPr>
            <p:ph type="sldNum" sz="quarter" idx="5"/>
          </p:nvPr>
        </p:nvSpPr>
        <p:spPr/>
        <p:txBody>
          <a:bodyPr/>
          <a:lstStyle/>
          <a:p>
            <a:fld id="{C940E140-93E8-471F-9349-F0BB6098DEA7}" type="slidenum">
              <a:rPr lang="en-US" smtClean="0"/>
              <a:t>20</a:t>
            </a:fld>
            <a:endParaRPr lang="en-US"/>
          </a:p>
        </p:txBody>
      </p:sp>
    </p:spTree>
    <p:extLst>
      <p:ext uri="{BB962C8B-B14F-4D97-AF65-F5344CB8AC3E}">
        <p14:creationId xmlns:p14="http://schemas.microsoft.com/office/powerpoint/2010/main" val="3796521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 Choose to show either slide 20 or slide 21. Talking points are identical.</a:t>
            </a:r>
          </a:p>
          <a:p>
            <a:pPr marL="0" indent="0">
              <a:buFont typeface="Wingdings" panose="05000000000000000000" pitchFamily="2" charset="2"/>
              <a:buNone/>
            </a:pPr>
            <a:r>
              <a:rPr lang="en-US" i="0" dirty="0"/>
              <a:t>Talking Points:</a:t>
            </a:r>
          </a:p>
          <a:p>
            <a:pPr marL="171450" indent="-171450">
              <a:buFont typeface="Wingdings" panose="05000000000000000000" pitchFamily="2" charset="2"/>
              <a:buChar char="Ø"/>
            </a:pPr>
            <a:r>
              <a:rPr lang="en-US" dirty="0"/>
              <a:t>A PSA </a:t>
            </a:r>
            <a:r>
              <a:rPr lang="x-none" dirty="0"/>
              <a:t>helps people understa</a:t>
            </a:r>
            <a:r>
              <a:rPr lang="en-US" dirty="0"/>
              <a:t>n</a:t>
            </a:r>
            <a:r>
              <a:rPr lang="x-none" dirty="0"/>
              <a:t>d a specific concept.  </a:t>
            </a:r>
          </a:p>
          <a:p>
            <a:pPr marL="171450" indent="-171450">
              <a:buFont typeface="Wingdings" panose="05000000000000000000" pitchFamily="2" charset="2"/>
              <a:buChar char="Ø"/>
            </a:pPr>
            <a:r>
              <a:rPr lang="x-none" dirty="0"/>
              <a:t>For those of you who used to watch </a:t>
            </a:r>
            <a:r>
              <a:rPr lang="en-US" dirty="0"/>
              <a:t>Saturday</a:t>
            </a:r>
            <a:r>
              <a:rPr lang="x-none" dirty="0"/>
              <a:t> morning cartoons</a:t>
            </a:r>
            <a:r>
              <a:rPr lang="en-US" dirty="0"/>
              <a:t>,</a:t>
            </a:r>
            <a:r>
              <a:rPr lang="en-US" baseline="0" dirty="0"/>
              <a:t> </a:t>
            </a:r>
            <a:r>
              <a:rPr lang="x-none" dirty="0"/>
              <a:t>you may remember the G.I Joe cartoon.  </a:t>
            </a:r>
            <a:endParaRPr lang="en-US" dirty="0"/>
          </a:p>
          <a:p>
            <a:pPr marL="628650" lvl="1" indent="-171450">
              <a:buFont typeface="Wingdings" panose="05000000000000000000" pitchFamily="2" charset="2"/>
              <a:buChar char="Ø"/>
            </a:pPr>
            <a:r>
              <a:rPr lang="en-US" dirty="0"/>
              <a:t>A</a:t>
            </a:r>
            <a:r>
              <a:rPr lang="x-none" dirty="0"/>
              <a:t>t the end of each episode there was a segment called “Knowi</a:t>
            </a:r>
            <a:r>
              <a:rPr lang="en-US" dirty="0"/>
              <a:t>ng</a:t>
            </a:r>
            <a:r>
              <a:rPr lang="x-none" dirty="0"/>
              <a:t> is half the battl</a:t>
            </a:r>
            <a:r>
              <a:rPr lang="en-US" dirty="0"/>
              <a:t>e</a:t>
            </a:r>
            <a:r>
              <a:rPr lang="x-none" dirty="0"/>
              <a:t>.” Th</a:t>
            </a:r>
            <a:r>
              <a:rPr lang="en-US" dirty="0"/>
              <a:t>is</a:t>
            </a:r>
            <a:r>
              <a:rPr lang="x-none" dirty="0"/>
              <a:t> is an example of a type of PSA.  The goal </a:t>
            </a:r>
            <a:r>
              <a:rPr lang="en-US" dirty="0"/>
              <a:t>of the GI PSA </a:t>
            </a:r>
            <a:r>
              <a:rPr lang="x-none" dirty="0"/>
              <a:t>was to help </a:t>
            </a:r>
            <a:r>
              <a:rPr lang="en-US" dirty="0"/>
              <a:t>c</a:t>
            </a:r>
            <a:r>
              <a:rPr lang="x-none" dirty="0"/>
              <a:t>hildren </a:t>
            </a:r>
            <a:r>
              <a:rPr lang="en-US" dirty="0"/>
              <a:t>navigate out of some sort of difficult situation. This type of PSA is focusing on resources that children could</a:t>
            </a:r>
            <a:r>
              <a:rPr lang="en-US" baseline="0" dirty="0"/>
              <a:t> use or a</a:t>
            </a:r>
            <a:r>
              <a:rPr lang="en-US" dirty="0"/>
              <a:t>ctions</a:t>
            </a:r>
            <a:r>
              <a:rPr lang="en-US" baseline="0" dirty="0"/>
              <a:t> that </a:t>
            </a:r>
            <a:r>
              <a:rPr lang="en-US" dirty="0"/>
              <a:t>children could take.  </a:t>
            </a:r>
          </a:p>
          <a:p>
            <a:pPr marL="628650" lvl="1" indent="-171450">
              <a:buFont typeface="Wingdings" panose="05000000000000000000" pitchFamily="2" charset="2"/>
              <a:buChar char="Ø"/>
            </a:pPr>
            <a:r>
              <a:rPr lang="en-US" dirty="0"/>
              <a:t>The second example,</a:t>
            </a:r>
            <a:r>
              <a:rPr lang="en-US" baseline="0" dirty="0"/>
              <a:t> “Click it or Ticket,” </a:t>
            </a:r>
            <a:r>
              <a:rPr lang="en-US" dirty="0"/>
              <a:t>is a PSA we have probably all seen many times. It’s a PSA to provide information about a law or stature change</a:t>
            </a:r>
            <a:r>
              <a:rPr lang="en-US" baseline="0" dirty="0"/>
              <a:t> that the public needs to know. </a:t>
            </a:r>
          </a:p>
          <a:p>
            <a:pPr marL="628650" lvl="1" indent="-171450">
              <a:buFont typeface="Wingdings" panose="05000000000000000000" pitchFamily="2" charset="2"/>
              <a:buChar char="Ø"/>
            </a:pPr>
            <a:r>
              <a:rPr lang="en-US" dirty="0"/>
              <a:t>And the third example, I am sure you can all appreciate it’s the correct way display your Tennessee Tristar.  </a:t>
            </a:r>
          </a:p>
          <a:p>
            <a:pPr marL="171450" indent="-171450">
              <a:buFont typeface="Wingdings" panose="05000000000000000000" pitchFamily="2" charset="2"/>
              <a:buChar char="Ø"/>
            </a:pPr>
            <a:r>
              <a:rPr lang="en-US" sz="1200" b="0" i="0" kern="1200" dirty="0">
                <a:solidFill>
                  <a:schemeClr val="tx1"/>
                </a:solidFill>
                <a:effectLst/>
                <a:latin typeface="+mn-lt"/>
                <a:ea typeface="+mn-ea"/>
                <a:cs typeface="+mn-cs"/>
              </a:rPr>
              <a:t>Also known as public service ads, examples of issues covered in these announcements include drinking and driving, texting and driving, drug addiction, and safe sex. PSAs are found anywhere traditional ads can be seen, including on television and radio, outdoor and online media, direct mail, and in print. </a:t>
            </a:r>
            <a:r>
              <a:rPr lang="x-none" dirty="0"/>
              <a:t>A PSA is a message to </a:t>
            </a:r>
            <a:r>
              <a:rPr lang="en-US" dirty="0"/>
              <a:t>a </a:t>
            </a:r>
            <a:r>
              <a:rPr lang="x-none" dirty="0"/>
              <a:t>larger </a:t>
            </a:r>
            <a:r>
              <a:rPr lang="en-US" dirty="0"/>
              <a:t>announce – the </a:t>
            </a:r>
            <a:r>
              <a:rPr lang="x-none" dirty="0"/>
              <a:t>publi</a:t>
            </a:r>
            <a:r>
              <a:rPr lang="en-US" dirty="0"/>
              <a:t>c. </a:t>
            </a:r>
          </a:p>
          <a:p>
            <a:pPr marL="628650" lvl="1" indent="-171450">
              <a:buFont typeface="Wingdings" panose="05000000000000000000" pitchFamily="2" charset="2"/>
              <a:buChar char="Ø"/>
            </a:pPr>
            <a:r>
              <a:rPr lang="en-US" dirty="0"/>
              <a:t>By reaching a broader</a:t>
            </a:r>
            <a:r>
              <a:rPr lang="en-US" baseline="0" dirty="0"/>
              <a:t> audience you increase your chances of having more people apply. </a:t>
            </a:r>
          </a:p>
          <a:p>
            <a:pPr marL="628650" lvl="1" indent="-171450">
              <a:buFont typeface="Wingdings" panose="05000000000000000000" pitchFamily="2" charset="2"/>
              <a:buChar char="Ø"/>
            </a:pPr>
            <a:r>
              <a:rPr lang="en-US" baseline="0" dirty="0"/>
              <a:t>Maybe it reaches a recent immigrant who is searching for a career and who weren’t aware that this type of work exists. </a:t>
            </a:r>
          </a:p>
          <a:p>
            <a:pPr marL="628650" lvl="1" indent="-171450">
              <a:buFont typeface="Wingdings" panose="05000000000000000000" pitchFamily="2" charset="2"/>
              <a:buChar char="Ø"/>
            </a:pPr>
            <a:r>
              <a:rPr lang="en-US" baseline="0" dirty="0"/>
              <a:t>Or perhaps someone’s parent or grandparent may see it, who then encourages their child or grandchild to apply because they think it would be a good fit. </a:t>
            </a:r>
          </a:p>
          <a:p>
            <a:pPr marL="628650" lvl="1" indent="-171450">
              <a:buFont typeface="Wingdings" panose="05000000000000000000" pitchFamily="2" charset="2"/>
              <a:buChar char="Ø"/>
            </a:pPr>
            <a:r>
              <a:rPr lang="en-US" baseline="0" dirty="0"/>
              <a:t>The key is that the PSA reaches a lot of people that you may not have realized could be interested or could influence others to apply. </a:t>
            </a:r>
            <a:endParaRPr lang="en-US" dirty="0"/>
          </a:p>
        </p:txBody>
      </p:sp>
      <p:sp>
        <p:nvSpPr>
          <p:cNvPr id="4" name="Slide Number Placeholder 3"/>
          <p:cNvSpPr>
            <a:spLocks noGrp="1"/>
          </p:cNvSpPr>
          <p:nvPr>
            <p:ph type="sldNum" sz="quarter" idx="10"/>
          </p:nvPr>
        </p:nvSpPr>
        <p:spPr/>
        <p:txBody>
          <a:bodyPr/>
          <a:lstStyle/>
          <a:p>
            <a:fld id="{1794951F-DB89-46A0-8245-A40C626A4F19}" type="slidenum">
              <a:rPr lang="en-US" smtClean="0"/>
              <a:t>21</a:t>
            </a:fld>
            <a:endParaRPr lang="en-US"/>
          </a:p>
        </p:txBody>
      </p:sp>
    </p:spTree>
    <p:extLst>
      <p:ext uri="{BB962C8B-B14F-4D97-AF65-F5344CB8AC3E}">
        <p14:creationId xmlns:p14="http://schemas.microsoft.com/office/powerpoint/2010/main" val="263491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b="0" kern="1200" dirty="0">
                <a:solidFill>
                  <a:schemeClr val="tx1"/>
                </a:solidFill>
                <a:effectLst/>
                <a:latin typeface="+mn-lt"/>
                <a:ea typeface="+mn-ea"/>
                <a:cs typeface="+mn-cs"/>
              </a:rPr>
              <a:t>Talking Points:</a:t>
            </a:r>
          </a:p>
          <a:p>
            <a:pPr marL="171450" indent="-171450">
              <a:buFont typeface="Wingdings" panose="05000000000000000000" pitchFamily="2" charset="2"/>
              <a:buChar char="Ø"/>
            </a:pPr>
            <a:r>
              <a:rPr lang="en-US" sz="1200" b="0" kern="1200" dirty="0">
                <a:solidFill>
                  <a:schemeClr val="tx1"/>
                </a:solidFill>
                <a:effectLst/>
                <a:latin typeface="+mn-lt"/>
                <a:ea typeface="+mn-ea"/>
                <a:cs typeface="+mn-cs"/>
              </a:rPr>
              <a:t>PSAs are Audio/Visual.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i="1" kern="1200" dirty="0">
                <a:solidFill>
                  <a:schemeClr val="tx1"/>
                </a:solidFill>
                <a:effectLst/>
                <a:latin typeface="+mn-lt"/>
                <a:ea typeface="+mn-ea"/>
                <a:cs typeface="+mn-cs"/>
              </a:rPr>
              <a:t>Read slide contents</a:t>
            </a:r>
          </a:p>
          <a:p>
            <a:pPr marL="171450" indent="-171450">
              <a:buFont typeface="Wingdings" panose="05000000000000000000" pitchFamily="2" charset="2"/>
              <a:buChar char="Ø"/>
            </a:pPr>
            <a:r>
              <a:rPr lang="en-US" sz="1200" b="0" kern="1200" baseline="0" dirty="0">
                <a:solidFill>
                  <a:schemeClr val="tx1"/>
                </a:solidFill>
                <a:effectLst/>
                <a:latin typeface="+mn-lt"/>
                <a:ea typeface="+mn-ea"/>
                <a:cs typeface="+mn-cs"/>
              </a:rPr>
              <a:t>They can be expensive to film. Consider how you might collaborate with other providers.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x-none"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5194864-0F35-45CC-8F0E-C9EAE6BBC7A4}" type="slidenum">
              <a:rPr lang="en-US" smtClean="0"/>
              <a:t>22</a:t>
            </a:fld>
            <a:endParaRPr lang="en-US"/>
          </a:p>
        </p:txBody>
      </p:sp>
    </p:spTree>
    <p:extLst>
      <p:ext uri="{BB962C8B-B14F-4D97-AF65-F5344CB8AC3E}">
        <p14:creationId xmlns:p14="http://schemas.microsoft.com/office/powerpoint/2010/main" val="2714842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b="0" kern="1200" baseline="0" dirty="0">
                <a:solidFill>
                  <a:schemeClr val="tx1"/>
                </a:solidFill>
                <a:effectLst/>
                <a:latin typeface="+mn-lt"/>
                <a:ea typeface="+mn-ea"/>
                <a:cs typeface="+mn-cs"/>
              </a:rPr>
              <a:t>Talking Points:</a:t>
            </a:r>
          </a:p>
          <a:p>
            <a:pPr marL="171450" indent="-171450">
              <a:buFont typeface="Wingdings" panose="05000000000000000000" pitchFamily="2" charset="2"/>
              <a:buChar char="Ø"/>
            </a:pPr>
            <a:r>
              <a:rPr lang="en-US" sz="1200" b="0" kern="1200" baseline="0" dirty="0">
                <a:solidFill>
                  <a:schemeClr val="tx1"/>
                </a:solidFill>
                <a:effectLst/>
                <a:latin typeface="+mn-lt"/>
                <a:ea typeface="+mn-ea"/>
                <a:cs typeface="+mn-cs"/>
              </a:rPr>
              <a:t>Social Media is another powerful tool to use to each a broader audience.</a:t>
            </a:r>
          </a:p>
          <a:p>
            <a:pPr marL="628650" lvl="1" indent="-171450">
              <a:buFont typeface="Wingdings" panose="05000000000000000000" pitchFamily="2" charset="2"/>
              <a:buChar char="Ø"/>
            </a:pPr>
            <a:r>
              <a:rPr lang="en-US" sz="1200" b="0" kern="1200" baseline="0" dirty="0">
                <a:solidFill>
                  <a:schemeClr val="tx1"/>
                </a:solidFill>
                <a:effectLst/>
                <a:latin typeface="+mn-lt"/>
                <a:ea typeface="+mn-ea"/>
                <a:cs typeface="+mn-cs"/>
              </a:rPr>
              <a:t>You could post the PSA on your website, your Facebook page, or other social media</a:t>
            </a:r>
          </a:p>
          <a:p>
            <a:pPr marL="628650" lvl="1" indent="-171450">
              <a:buFont typeface="Wingdings" panose="05000000000000000000" pitchFamily="2" charset="2"/>
              <a:buChar char="Ø"/>
            </a:pPr>
            <a:r>
              <a:rPr lang="en-US" sz="1200" b="0" kern="1200" baseline="0" dirty="0">
                <a:solidFill>
                  <a:schemeClr val="tx1"/>
                </a:solidFill>
                <a:effectLst/>
                <a:latin typeface="+mn-lt"/>
                <a:ea typeface="+mn-ea"/>
                <a:cs typeface="+mn-cs"/>
              </a:rPr>
              <a:t>You could send it out in an email blast and ask people to share it on their social media.</a:t>
            </a:r>
          </a:p>
        </p:txBody>
      </p:sp>
      <p:sp>
        <p:nvSpPr>
          <p:cNvPr id="4" name="Slide Number Placeholder 3"/>
          <p:cNvSpPr>
            <a:spLocks noGrp="1"/>
          </p:cNvSpPr>
          <p:nvPr>
            <p:ph type="sldNum" sz="quarter" idx="5"/>
          </p:nvPr>
        </p:nvSpPr>
        <p:spPr/>
        <p:txBody>
          <a:bodyPr/>
          <a:lstStyle/>
          <a:p>
            <a:fld id="{15194864-0F35-45CC-8F0E-C9EAE6BBC7A4}" type="slidenum">
              <a:rPr lang="en-US" smtClean="0"/>
              <a:t>23</a:t>
            </a:fld>
            <a:endParaRPr lang="en-US"/>
          </a:p>
        </p:txBody>
      </p:sp>
    </p:spTree>
    <p:extLst>
      <p:ext uri="{BB962C8B-B14F-4D97-AF65-F5344CB8AC3E}">
        <p14:creationId xmlns:p14="http://schemas.microsoft.com/office/powerpoint/2010/main" val="1401376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b="0" kern="1200" baseline="0" dirty="0">
                <a:solidFill>
                  <a:schemeClr val="tx1"/>
                </a:solidFill>
                <a:effectLst/>
                <a:latin typeface="+mn-lt"/>
                <a:ea typeface="+mn-ea"/>
                <a:cs typeface="+mn-cs"/>
              </a:rPr>
              <a:t>Talking Points:</a:t>
            </a:r>
          </a:p>
          <a:p>
            <a:pPr marL="171450" indent="-171450">
              <a:buFont typeface="Wingdings" panose="05000000000000000000" pitchFamily="2" charset="2"/>
              <a:buChar char="Ø"/>
            </a:pPr>
            <a:r>
              <a:rPr lang="en-US" sz="1200" b="0" kern="1200" baseline="0" dirty="0">
                <a:solidFill>
                  <a:schemeClr val="tx1"/>
                </a:solidFill>
                <a:effectLst/>
                <a:latin typeface="+mn-lt"/>
                <a:ea typeface="+mn-ea"/>
                <a:cs typeface="+mn-cs"/>
              </a:rPr>
              <a:t>Use the PSA in everyday communications</a:t>
            </a:r>
          </a:p>
          <a:p>
            <a:pPr marL="628650" lvl="1" indent="-171450">
              <a:buFont typeface="Wingdings" panose="05000000000000000000" pitchFamily="2" charset="2"/>
              <a:buChar char="Ø"/>
            </a:pPr>
            <a:r>
              <a:rPr lang="en-US" sz="1200" b="0" kern="1200" baseline="0" dirty="0">
                <a:solidFill>
                  <a:schemeClr val="tx1"/>
                </a:solidFill>
                <a:effectLst/>
                <a:latin typeface="+mn-lt"/>
                <a:ea typeface="+mn-ea"/>
                <a:cs typeface="+mn-cs"/>
              </a:rPr>
              <a:t>You could send it out in an email blast.</a:t>
            </a:r>
          </a:p>
          <a:p>
            <a:pPr marL="628650" lvl="1" indent="-171450">
              <a:buFont typeface="Wingdings" panose="05000000000000000000" pitchFamily="2" charset="2"/>
              <a:buChar char="Ø"/>
            </a:pPr>
            <a:r>
              <a:rPr lang="en-US" sz="1200" b="0" kern="1200" baseline="0" dirty="0">
                <a:solidFill>
                  <a:schemeClr val="tx1"/>
                </a:solidFill>
                <a:effectLst/>
                <a:latin typeface="+mn-lt"/>
                <a:ea typeface="+mn-ea"/>
                <a:cs typeface="+mn-cs"/>
              </a:rPr>
              <a:t>You could add it to your signatures for everyone in the organization. </a:t>
            </a:r>
          </a:p>
          <a:p>
            <a:pPr marL="171450" indent="-171450">
              <a:buFont typeface="Wingdings" panose="05000000000000000000" pitchFamily="2" charset="2"/>
              <a:buChar char="Ø"/>
            </a:pPr>
            <a:r>
              <a:rPr lang="en-US" sz="1200" b="0" kern="1200" baseline="0" dirty="0">
                <a:solidFill>
                  <a:schemeClr val="tx1"/>
                </a:solidFill>
                <a:effectLst/>
                <a:latin typeface="+mn-lt"/>
                <a:ea typeface="+mn-ea"/>
                <a:cs typeface="+mn-cs"/>
              </a:rPr>
              <a:t>Can you think of other ways you can share a PSA? </a:t>
            </a:r>
            <a:r>
              <a:rPr lang="en-US" sz="1200" b="0" i="1" kern="1200" baseline="0" dirty="0">
                <a:solidFill>
                  <a:schemeClr val="tx1"/>
                </a:solidFill>
                <a:effectLst/>
                <a:latin typeface="+mn-lt"/>
                <a:ea typeface="+mn-ea"/>
                <a:cs typeface="+mn-cs"/>
              </a:rPr>
              <a:t>Can ask for responses in chat.</a:t>
            </a:r>
            <a:endParaRPr lang="en-US" sz="1200" b="0"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5194864-0F35-45CC-8F0E-C9EAE6BBC7A4}" type="slidenum">
              <a:rPr lang="en-US" smtClean="0"/>
              <a:t>24</a:t>
            </a:fld>
            <a:endParaRPr lang="en-US"/>
          </a:p>
        </p:txBody>
      </p:sp>
    </p:spTree>
    <p:extLst>
      <p:ext uri="{BB962C8B-B14F-4D97-AF65-F5344CB8AC3E}">
        <p14:creationId xmlns:p14="http://schemas.microsoft.com/office/powerpoint/2010/main" val="3277733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7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4" name="Google Shape;984;p70: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171450" indent="-171450">
              <a:buFont typeface="Wingdings" panose="05000000000000000000" pitchFamily="2" charset="2"/>
              <a:buChar char="Ø"/>
            </a:pPr>
            <a:r>
              <a:rPr lang="en-US" dirty="0"/>
              <a:t>We are going to take a moment to look at a couple PSAs that we developed for ANCOR,</a:t>
            </a:r>
            <a:r>
              <a:rPr lang="en-US" baseline="0" dirty="0"/>
              <a:t> that are free and available to you. </a:t>
            </a:r>
            <a:r>
              <a:rPr lang="en-US" dirty="0"/>
              <a:t>If you have tech savvy staff</a:t>
            </a:r>
            <a:r>
              <a:rPr lang="en-US" baseline="0" dirty="0"/>
              <a:t> member</a:t>
            </a:r>
            <a:r>
              <a:rPr lang="en-US" dirty="0"/>
              <a:t> you can add your own tag line or logo, and post</a:t>
            </a:r>
            <a:r>
              <a:rPr lang="en-US" baseline="0" dirty="0"/>
              <a:t> any of these on your</a:t>
            </a:r>
            <a:r>
              <a:rPr lang="en-US" dirty="0"/>
              <a:t> social media, or</a:t>
            </a:r>
            <a:r>
              <a:rPr lang="en-US" baseline="0" dirty="0"/>
              <a:t> </a:t>
            </a:r>
            <a:r>
              <a:rPr lang="en-US" dirty="0"/>
              <a:t>run the audio and video on local media stations</a:t>
            </a:r>
          </a:p>
          <a:p>
            <a:pPr marL="171450" indent="-171450">
              <a:buFont typeface="Wingdings" panose="05000000000000000000" pitchFamily="2" charset="2"/>
              <a:buChar char="Ø"/>
            </a:pPr>
            <a:r>
              <a:rPr lang="en-US" dirty="0"/>
              <a:t>PSAs</a:t>
            </a:r>
            <a:r>
              <a:rPr lang="en-US" baseline="0" dirty="0"/>
              <a:t> are usually 30-60 seconds long. </a:t>
            </a:r>
          </a:p>
          <a:p>
            <a:pPr marL="0" indent="0">
              <a:buFont typeface="Wingdings" panose="05000000000000000000" pitchFamily="2" charset="2"/>
              <a:buNone/>
            </a:pPr>
            <a:endParaRPr lang="en-US" i="1" baseline="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a:t>
            </a:r>
            <a:endParaRPr lang="en-US" i="1" baseline="0" dirty="0"/>
          </a:p>
          <a:p>
            <a:pPr marL="0" indent="0">
              <a:buFont typeface="Wingdings" panose="05000000000000000000" pitchFamily="2" charset="2"/>
              <a:buNone/>
            </a:pPr>
            <a:r>
              <a:rPr lang="en-US" i="1" baseline="0" dirty="0"/>
              <a:t>If there is enough time, show the clips. If not, post link in comments for later access.</a:t>
            </a:r>
            <a:endParaRPr lang="en-US" i="1" dirty="0"/>
          </a:p>
        </p:txBody>
      </p:sp>
      <p:sp>
        <p:nvSpPr>
          <p:cNvPr id="985" name="Google Shape;985;p70: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25</a:t>
            </a:fld>
            <a:endParaRPr/>
          </a:p>
        </p:txBody>
      </p:sp>
    </p:spTree>
    <p:extLst>
      <p:ext uri="{BB962C8B-B14F-4D97-AF65-F5344CB8AC3E}">
        <p14:creationId xmlns:p14="http://schemas.microsoft.com/office/powerpoint/2010/main" val="2533197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PSAs can also be used to help the public to learn more about issues faced by the direct support workforce in order to garner advocacy for DSPs.</a:t>
            </a:r>
            <a:endParaRPr lang="x-none" sz="1200" kern="1200" dirty="0">
              <a:solidFill>
                <a:schemeClr val="tx1"/>
              </a:solidFill>
              <a:effectLst/>
              <a:latin typeface="+mn-lt"/>
              <a:ea typeface="+mn-ea"/>
              <a:cs typeface="+mn-cs"/>
            </a:endParaRPr>
          </a:p>
          <a:p>
            <a:pPr marL="628650" lvl="1" indent="-171450">
              <a:buFont typeface="Wingdings" panose="05000000000000000000" pitchFamily="2" charset="2"/>
              <a:buChar char="Ø"/>
            </a:pPr>
            <a:r>
              <a:rPr lang="en-US" sz="1200" kern="1200" dirty="0">
                <a:solidFill>
                  <a:schemeClr val="tx1"/>
                </a:solidFill>
                <a:effectLst/>
                <a:latin typeface="+mn-lt"/>
                <a:ea typeface="+mn-ea"/>
                <a:cs typeface="+mn-cs"/>
              </a:rPr>
              <a:t>The bFair2DirectCare campaign was launched in New York State to help raise awareness that DSPs need to be paid a living wage that reflects the costs of living in their area. Here are two types of PSAs that have been used by this campaign.</a:t>
            </a:r>
            <a:endParaRPr lang="x-none" sz="120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The Best Life Alliance is a group of advocates in Minnesota that are campaigning to increase wages and stop rate cuts that could further impede direct support jobs being filled.</a:t>
            </a:r>
          </a:p>
          <a:p>
            <a:pPr marL="628650" lvl="1" indent="-171450">
              <a:buFont typeface="Wingdings" panose="05000000000000000000" pitchFamily="2" charset="2"/>
              <a:buChar char="Ø"/>
            </a:pPr>
            <a:r>
              <a:rPr lang="en-US" sz="1200" kern="1200" dirty="0">
                <a:solidFill>
                  <a:schemeClr val="tx1"/>
                </a:solidFill>
                <a:effectLst/>
                <a:latin typeface="+mn-lt"/>
                <a:ea typeface="+mn-ea"/>
                <a:cs typeface="+mn-cs"/>
              </a:rPr>
              <a:t>MN </a:t>
            </a:r>
            <a:r>
              <a:rPr lang="en-US" sz="1200" u="sng" kern="1200" dirty="0">
                <a:solidFill>
                  <a:schemeClr val="tx1"/>
                </a:solidFill>
                <a:effectLst/>
                <a:latin typeface="+mn-lt"/>
                <a:ea typeface="+mn-ea"/>
                <a:cs typeface="+mn-cs"/>
                <a:hlinkClick r:id="rId3"/>
              </a:rPr>
              <a:t>Best Life Alliance</a:t>
            </a:r>
            <a:endParaRPr lang="en-US" sz="1200" u="sng" kern="1200" dirty="0">
              <a:solidFill>
                <a:schemeClr val="tx1"/>
              </a:solidFill>
              <a:effectLst/>
              <a:latin typeface="+mn-lt"/>
              <a:ea typeface="+mn-ea"/>
              <a:cs typeface="+mn-cs"/>
            </a:endParaRPr>
          </a:p>
          <a:p>
            <a:pPr marL="0" lvl="0" indent="0">
              <a:buFont typeface="Wingdings" panose="05000000000000000000" pitchFamily="2" charset="2"/>
              <a:buNone/>
            </a:pPr>
            <a:endParaRPr lang="en-US" sz="1200" i="1"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a:t>
            </a:r>
          </a:p>
          <a:p>
            <a:pPr marL="0" lvl="0" indent="0">
              <a:buFont typeface="Wingdings" panose="05000000000000000000" pitchFamily="2" charset="2"/>
              <a:buNone/>
            </a:pPr>
            <a:r>
              <a:rPr lang="en-US" sz="1200" i="1" u="none" kern="1200" dirty="0">
                <a:solidFill>
                  <a:schemeClr val="tx1"/>
                </a:solidFill>
                <a:effectLst/>
                <a:latin typeface="+mn-lt"/>
                <a:ea typeface="+mn-ea"/>
                <a:cs typeface="+mn-cs"/>
              </a:rPr>
              <a:t>Post links in chat.</a:t>
            </a:r>
          </a:p>
        </p:txBody>
      </p:sp>
      <p:sp>
        <p:nvSpPr>
          <p:cNvPr id="4" name="Slide Number Placeholder 3"/>
          <p:cNvSpPr>
            <a:spLocks noGrp="1"/>
          </p:cNvSpPr>
          <p:nvPr>
            <p:ph type="sldNum" sz="quarter" idx="5"/>
          </p:nvPr>
        </p:nvSpPr>
        <p:spPr/>
        <p:txBody>
          <a:bodyPr/>
          <a:lstStyle/>
          <a:p>
            <a:fld id="{C940E140-93E8-471F-9349-F0BB6098DEA7}" type="slidenum">
              <a:rPr lang="en-US" smtClean="0"/>
              <a:t>26</a:t>
            </a:fld>
            <a:endParaRPr lang="en-US"/>
          </a:p>
        </p:txBody>
      </p:sp>
    </p:spTree>
    <p:extLst>
      <p:ext uri="{BB962C8B-B14F-4D97-AF65-F5344CB8AC3E}">
        <p14:creationId xmlns:p14="http://schemas.microsoft.com/office/powerpoint/2010/main" val="32442104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PSAs you can watch the webinar that we did for Tennessee providers, by going to the website and looking in the toolkit for the PSA webinar. </a:t>
            </a:r>
          </a:p>
        </p:txBody>
      </p:sp>
      <p:sp>
        <p:nvSpPr>
          <p:cNvPr id="4" name="Slide Number Placeholder 3"/>
          <p:cNvSpPr>
            <a:spLocks noGrp="1"/>
          </p:cNvSpPr>
          <p:nvPr>
            <p:ph type="sldNum" sz="quarter" idx="10"/>
          </p:nvPr>
        </p:nvSpPr>
        <p:spPr/>
        <p:txBody>
          <a:bodyPr/>
          <a:lstStyle/>
          <a:p>
            <a:fld id="{1794951F-DB89-46A0-8245-A40C626A4F19}" type="slidenum">
              <a:rPr lang="en-US" smtClean="0"/>
              <a:t>27</a:t>
            </a:fld>
            <a:endParaRPr lang="en-US"/>
          </a:p>
        </p:txBody>
      </p:sp>
    </p:spTree>
    <p:extLst>
      <p:ext uri="{BB962C8B-B14F-4D97-AF65-F5344CB8AC3E}">
        <p14:creationId xmlns:p14="http://schemas.microsoft.com/office/powerpoint/2010/main" val="2507102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i="0" dirty="0"/>
              <a:t>Timing for this section (slides 28-33): 8 minutes</a:t>
            </a:r>
          </a:p>
          <a:p>
            <a:pPr marL="171450" indent="-171450">
              <a:buFont typeface="Wingdings" panose="05000000000000000000" pitchFamily="2" charset="2"/>
              <a:buChar char="Ø"/>
            </a:pPr>
            <a:r>
              <a:rPr lang="en-US" i="0" dirty="0"/>
              <a:t>Now let’s talk about targeted marketing.</a:t>
            </a:r>
            <a:endParaRPr lang="x-none" i="0" dirty="0"/>
          </a:p>
        </p:txBody>
      </p:sp>
      <p:sp>
        <p:nvSpPr>
          <p:cNvPr id="4" name="Slide Number Placeholder 3"/>
          <p:cNvSpPr>
            <a:spLocks noGrp="1"/>
          </p:cNvSpPr>
          <p:nvPr>
            <p:ph type="sldNum" sz="quarter" idx="5"/>
          </p:nvPr>
        </p:nvSpPr>
        <p:spPr/>
        <p:txBody>
          <a:bodyPr/>
          <a:lstStyle/>
          <a:p>
            <a:fld id="{C940E140-93E8-471F-9349-F0BB6098DEA7}" type="slidenum">
              <a:rPr lang="en-US" smtClean="0"/>
              <a:t>28</a:t>
            </a:fld>
            <a:endParaRPr lang="en-US"/>
          </a:p>
        </p:txBody>
      </p:sp>
    </p:spTree>
    <p:extLst>
      <p:ext uri="{BB962C8B-B14F-4D97-AF65-F5344CB8AC3E}">
        <p14:creationId xmlns:p14="http://schemas.microsoft.com/office/powerpoint/2010/main" val="1635340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When</a:t>
            </a:r>
            <a:r>
              <a:rPr lang="en-US" baseline="0" dirty="0"/>
              <a:t> you use targeted marketing to recruit new employees you: </a:t>
            </a:r>
          </a:p>
          <a:p>
            <a:pPr marL="171450" indent="-171450">
              <a:buFont typeface="Wingdings" panose="05000000000000000000" pitchFamily="2" charset="2"/>
              <a:buChar char="Ø"/>
            </a:pPr>
            <a:r>
              <a:rPr lang="en-US" baseline="0" dirty="0"/>
              <a:t>Focus on groups of people or people who live in geographic areas. For example: if you live in a college town you may focus on attracting college students from those universities. </a:t>
            </a:r>
          </a:p>
          <a:p>
            <a:pPr marL="171450" indent="-171450">
              <a:buFont typeface="Wingdings" panose="05000000000000000000" pitchFamily="2" charset="2"/>
              <a:buChar char="Ø"/>
            </a:pPr>
            <a:r>
              <a:rPr lang="en-US" baseline="0" dirty="0"/>
              <a:t>Do you know the characteristics of your best employees? </a:t>
            </a:r>
          </a:p>
          <a:p>
            <a:pPr marL="628650" lvl="1" indent="-171450">
              <a:buFont typeface="Wingdings" panose="05000000000000000000" pitchFamily="2" charset="2"/>
              <a:buChar char="Ø"/>
            </a:pPr>
            <a:r>
              <a:rPr lang="en-US" baseline="0" dirty="0"/>
              <a:t>Look for people like them. </a:t>
            </a:r>
          </a:p>
          <a:p>
            <a:pPr marL="628650" lvl="1" indent="-171450">
              <a:buFont typeface="Wingdings" panose="05000000000000000000" pitchFamily="2" charset="2"/>
              <a:buChar char="Ø"/>
            </a:pPr>
            <a:r>
              <a:rPr lang="en-US" baseline="0" dirty="0"/>
              <a:t>For example: your best employees might be people who were special education teachers from a certain community.  You may realize that they all knew each other outside of work and encouraged others to apply.</a:t>
            </a:r>
          </a:p>
          <a:p>
            <a:pPr marL="171450" indent="-171450">
              <a:buFont typeface="Wingdings" panose="05000000000000000000" pitchFamily="2" charset="2"/>
              <a:buChar char="Ø"/>
            </a:pPr>
            <a:r>
              <a:rPr lang="en-US" baseline="0" dirty="0"/>
              <a:t>Do you have a pipeline to draw from? </a:t>
            </a:r>
          </a:p>
          <a:p>
            <a:pPr marL="628650" lvl="1" indent="-171450">
              <a:buFont typeface="Wingdings" panose="05000000000000000000" pitchFamily="2" charset="2"/>
              <a:buChar char="Ø"/>
            </a:pPr>
            <a:r>
              <a:rPr lang="en-US" baseline="0" dirty="0"/>
              <a:t>Do you have relationships with high schools, colleges or summer camp who provider camp to kids and adults who receive services? These employees may make wonderful DSPs.</a:t>
            </a:r>
          </a:p>
          <a:p>
            <a:pPr marL="171450" indent="-171450">
              <a:buFont typeface="Wingdings" panose="05000000000000000000" pitchFamily="2" charset="2"/>
              <a:buChar char="Ø"/>
            </a:pPr>
            <a:r>
              <a:rPr lang="en-US" baseline="0" dirty="0"/>
              <a:t>Adjust the message about the job to entice or interest the group of people you want to work at your organization. Let’s look at some examples </a:t>
            </a:r>
            <a:r>
              <a:rPr lang="en-US" i="1" baseline="0" dirty="0"/>
              <a:t>(next slide).</a:t>
            </a:r>
            <a:endParaRPr lang="en-US" baseline="0" dirty="0"/>
          </a:p>
        </p:txBody>
      </p:sp>
      <p:sp>
        <p:nvSpPr>
          <p:cNvPr id="4" name="Slide Number Placeholder 3"/>
          <p:cNvSpPr>
            <a:spLocks noGrp="1"/>
          </p:cNvSpPr>
          <p:nvPr>
            <p:ph type="sldNum" sz="quarter" idx="10"/>
          </p:nvPr>
        </p:nvSpPr>
        <p:spPr/>
        <p:txBody>
          <a:bodyPr/>
          <a:lstStyle/>
          <a:p>
            <a:fld id="{F253B46A-D643-0A49-93D2-6742FCA04024}" type="slidenum">
              <a:rPr lang="en-US" smtClean="0"/>
              <a:t>29</a:t>
            </a:fld>
            <a:endParaRPr lang="en-US"/>
          </a:p>
        </p:txBody>
      </p:sp>
    </p:spTree>
    <p:extLst>
      <p:ext uri="{BB962C8B-B14F-4D97-AF65-F5344CB8AC3E}">
        <p14:creationId xmlns:p14="http://schemas.microsoft.com/office/powerpoint/2010/main" val="663206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6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69: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These are some customizable targeted</a:t>
            </a:r>
            <a:r>
              <a:rPr lang="en-US" baseline="0" dirty="0"/>
              <a:t> marketing flyers that we designed for ANCOR and that are available on their website. They can be used for social media, electronic marketing as well as reproducible for printing.</a:t>
            </a:r>
          </a:p>
          <a:p>
            <a:pPr marL="171450" indent="-171450">
              <a:buFont typeface="Wingdings" panose="05000000000000000000" pitchFamily="2" charset="2"/>
              <a:buChar char="Ø"/>
            </a:pPr>
            <a:r>
              <a:rPr lang="en-US" dirty="0"/>
              <a:t>You can see the image and message is each one is geared towards</a:t>
            </a:r>
            <a:r>
              <a:rPr lang="en-US" baseline="0" dirty="0"/>
              <a:t> a little different audience. </a:t>
            </a:r>
          </a:p>
          <a:p>
            <a:pPr marL="628650" lvl="1" indent="-171450">
              <a:buFont typeface="Wingdings" panose="05000000000000000000" pitchFamily="2" charset="2"/>
              <a:buChar char="Ø"/>
            </a:pPr>
            <a:r>
              <a:rPr lang="en-US" baseline="0" dirty="0"/>
              <a:t>The flyer in the upper right corner is aiming toward a vet who is looking for a next step in their career path while the flyer in the lower right implies college students who are exploring different options. </a:t>
            </a:r>
          </a:p>
          <a:p>
            <a:endParaRPr lang="en-US" dirty="0"/>
          </a:p>
        </p:txBody>
      </p:sp>
      <p:sp>
        <p:nvSpPr>
          <p:cNvPr id="978" name="Google Shape;978;p69: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30</a:t>
            </a:fld>
            <a:endParaRPr/>
          </a:p>
        </p:txBody>
      </p:sp>
    </p:spTree>
    <p:extLst>
      <p:ext uri="{BB962C8B-B14F-4D97-AF65-F5344CB8AC3E}">
        <p14:creationId xmlns:p14="http://schemas.microsoft.com/office/powerpoint/2010/main" val="1471742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Facilitator Note: You </a:t>
            </a:r>
            <a:r>
              <a:rPr lang="en-US" i="1" baseline="0" dirty="0"/>
              <a:t>can use this slide, the previous slide, or both.</a:t>
            </a:r>
          </a:p>
          <a:p>
            <a:pPr marL="171450" indent="-171450">
              <a:buFont typeface="Wingdings" panose="05000000000000000000" pitchFamily="2" charset="2"/>
              <a:buChar char="Ø"/>
            </a:pPr>
            <a:r>
              <a:rPr lang="en-US" dirty="0"/>
              <a:t>These are some customizable targeted</a:t>
            </a:r>
            <a:r>
              <a:rPr lang="en-US" baseline="0" dirty="0"/>
              <a:t> marketing flyers that we designed for ANCOR and that are available on their website. They can be used for social media, electronic marketing as well as reproducible for printing.</a:t>
            </a:r>
          </a:p>
          <a:p>
            <a:pPr marL="171450" indent="-171450">
              <a:buFont typeface="Wingdings" panose="05000000000000000000" pitchFamily="2" charset="2"/>
              <a:buChar char="Ø"/>
            </a:pPr>
            <a:r>
              <a:rPr lang="en-US" dirty="0"/>
              <a:t>You can see the image and message is each one is geared towards</a:t>
            </a:r>
            <a:r>
              <a:rPr lang="en-US" baseline="0" dirty="0"/>
              <a:t> a little different audience. </a:t>
            </a:r>
          </a:p>
          <a:p>
            <a:pPr marL="628650" lvl="1" indent="-171450">
              <a:buFont typeface="Wingdings" panose="05000000000000000000" pitchFamily="2" charset="2"/>
              <a:buChar char="Ø"/>
            </a:pPr>
            <a:r>
              <a:rPr lang="en-US" baseline="0" dirty="0"/>
              <a:t>The flyer in the upper right corner is aiming toward a vet who is looking for a next step in their career path while the flyer in the lower right implies college students who are exploring different options. </a:t>
            </a:r>
          </a:p>
          <a:p>
            <a:pPr marL="171450" indent="-171450">
              <a:buFont typeface="Wingdings" panose="05000000000000000000" pitchFamily="2" charset="2"/>
              <a:buChar char="Ø"/>
            </a:pPr>
            <a:r>
              <a:rPr lang="en-US" baseline="0" dirty="0"/>
              <a:t>This is an example of mock of a design for a flyer. You can add your logo and contact information, change the photo or even the message. You can find them on the website. </a:t>
            </a:r>
            <a:endParaRPr lang="en-US" dirty="0"/>
          </a:p>
        </p:txBody>
      </p:sp>
      <p:sp>
        <p:nvSpPr>
          <p:cNvPr id="4" name="Slide Number Placeholder 3"/>
          <p:cNvSpPr>
            <a:spLocks noGrp="1"/>
          </p:cNvSpPr>
          <p:nvPr>
            <p:ph type="sldNum" sz="quarter" idx="10"/>
          </p:nvPr>
        </p:nvSpPr>
        <p:spPr/>
        <p:txBody>
          <a:bodyPr/>
          <a:lstStyle/>
          <a:p>
            <a:fld id="{1794951F-DB89-46A0-8245-A40C626A4F19}" type="slidenum">
              <a:rPr lang="en-US" smtClean="0"/>
              <a:t>31</a:t>
            </a:fld>
            <a:endParaRPr lang="en-US"/>
          </a:p>
        </p:txBody>
      </p:sp>
    </p:spTree>
    <p:extLst>
      <p:ext uri="{BB962C8B-B14F-4D97-AF65-F5344CB8AC3E}">
        <p14:creationId xmlns:p14="http://schemas.microsoft.com/office/powerpoint/2010/main" val="2802389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Poll</a:t>
            </a:r>
          </a:p>
          <a:p>
            <a:r>
              <a:rPr lang="en-US" b="0" dirty="0"/>
              <a:t>Talking points</a:t>
            </a:r>
          </a:p>
          <a:p>
            <a:r>
              <a:rPr lang="en-US" dirty="0"/>
              <a:t>Let’s take a quick </a:t>
            </a:r>
            <a:r>
              <a:rPr lang="x-none" dirty="0"/>
              <a:t>poll. </a:t>
            </a:r>
            <a:r>
              <a:rPr lang="en-US" dirty="0"/>
              <a:t> - you can pick</a:t>
            </a:r>
            <a:r>
              <a:rPr lang="en-US" baseline="0" dirty="0"/>
              <a:t> multiple answers. Your answer are anonymous. </a:t>
            </a:r>
            <a:r>
              <a:rPr lang="en-US" i="1" baseline="0" dirty="0"/>
              <a:t>Read slide.</a:t>
            </a:r>
            <a:endParaRPr lang="en-US" i="1" dirty="0"/>
          </a:p>
          <a:p>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Facilitator Note:</a:t>
            </a:r>
          </a:p>
          <a:p>
            <a:r>
              <a:rPr lang="en-US" i="1" dirty="0"/>
              <a:t>In</a:t>
            </a:r>
            <a:r>
              <a:rPr lang="en-US" i="1" baseline="0" dirty="0"/>
              <a:t> debrief, review results.</a:t>
            </a:r>
          </a:p>
          <a:p>
            <a:r>
              <a:rPr lang="en-US" i="1" baseline="0" dirty="0"/>
              <a:t>Ask: Anything surprise or jump out at you – spend no more than 3 minutes on this-watch/resist the deep dive conversation</a:t>
            </a:r>
          </a:p>
        </p:txBody>
      </p:sp>
      <p:sp>
        <p:nvSpPr>
          <p:cNvPr id="4" name="Slide Number Placeholder 3"/>
          <p:cNvSpPr>
            <a:spLocks noGrp="1"/>
          </p:cNvSpPr>
          <p:nvPr>
            <p:ph type="sldNum" sz="quarter" idx="5"/>
          </p:nvPr>
        </p:nvSpPr>
        <p:spPr/>
        <p:txBody>
          <a:bodyPr/>
          <a:lstStyle/>
          <a:p>
            <a:fld id="{C940E140-93E8-471F-9349-F0BB6098DEA7}" type="slidenum">
              <a:rPr lang="en-US" smtClean="0"/>
              <a:t>32</a:t>
            </a:fld>
            <a:endParaRPr lang="en-US"/>
          </a:p>
        </p:txBody>
      </p:sp>
    </p:spTree>
    <p:extLst>
      <p:ext uri="{BB962C8B-B14F-4D97-AF65-F5344CB8AC3E}">
        <p14:creationId xmlns:p14="http://schemas.microsoft.com/office/powerpoint/2010/main" val="1348314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Targeted Marketing you can watch the webinar that we did for Tennessee providers, by going to the website and looking in the toolkit for the webinar. </a:t>
            </a:r>
          </a:p>
          <a:p>
            <a:endParaRPr lang="en-US" i="1" dirty="0"/>
          </a:p>
        </p:txBody>
      </p:sp>
      <p:sp>
        <p:nvSpPr>
          <p:cNvPr id="4" name="Slide Number Placeholder 3"/>
          <p:cNvSpPr>
            <a:spLocks noGrp="1"/>
          </p:cNvSpPr>
          <p:nvPr>
            <p:ph type="sldNum" sz="quarter" idx="10"/>
          </p:nvPr>
        </p:nvSpPr>
        <p:spPr/>
        <p:txBody>
          <a:bodyPr/>
          <a:lstStyle/>
          <a:p>
            <a:fld id="{1794951F-DB89-46A0-8245-A40C626A4F19}" type="slidenum">
              <a:rPr lang="en-US" smtClean="0"/>
              <a:t>33</a:t>
            </a:fld>
            <a:endParaRPr lang="en-US"/>
          </a:p>
        </p:txBody>
      </p:sp>
    </p:spTree>
    <p:extLst>
      <p:ext uri="{BB962C8B-B14F-4D97-AF65-F5344CB8AC3E}">
        <p14:creationId xmlns:p14="http://schemas.microsoft.com/office/powerpoint/2010/main" val="1127543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this section (slides 34-37): 6 minutes</a:t>
            </a:r>
          </a:p>
          <a:p>
            <a:pPr marL="171450" indent="-171450">
              <a:buFont typeface="Wingdings" panose="05000000000000000000" pitchFamily="2" charset="2"/>
              <a:buChar char="Ø"/>
            </a:pPr>
            <a:r>
              <a:rPr lang="en-US" dirty="0"/>
              <a:t>Now we will talk about hiring and referral bonuses as a potential strategy for you to choose.</a:t>
            </a: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34</a:t>
            </a:fld>
            <a:endParaRPr lang="en-US"/>
          </a:p>
        </p:txBody>
      </p:sp>
    </p:spTree>
    <p:extLst>
      <p:ext uri="{BB962C8B-B14F-4D97-AF65-F5344CB8AC3E}">
        <p14:creationId xmlns:p14="http://schemas.microsoft.com/office/powerpoint/2010/main" val="3114100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Poll</a:t>
            </a:r>
          </a:p>
          <a:p>
            <a:r>
              <a:rPr lang="en-US" b="0" dirty="0"/>
              <a:t>Talking points</a:t>
            </a:r>
          </a:p>
          <a:p>
            <a:r>
              <a:rPr lang="en-US" dirty="0"/>
              <a:t>Let’s take a quick </a:t>
            </a:r>
            <a:r>
              <a:rPr lang="x-none" dirty="0"/>
              <a:t>poll. </a:t>
            </a:r>
            <a:r>
              <a:rPr lang="en-US" i="1" baseline="0" dirty="0"/>
              <a:t>Read slide.</a:t>
            </a:r>
            <a:r>
              <a:rPr lang="en-US" dirty="0"/>
              <a:t> - Note that you should choose one answer from the options A-C and one answer from the options D-F</a:t>
            </a:r>
            <a:r>
              <a:rPr lang="en-US" baseline="0" dirty="0"/>
              <a:t>. If you don’t use recruitment/hiring bonuses, or you have another way of paying out recruitment/hiring bonuses, you can choose other or none as well. Your answer are anonymous. </a:t>
            </a:r>
            <a:endParaRPr lang="en-US" i="1" dirty="0"/>
          </a:p>
          <a:p>
            <a:endParaRPr lang="en-US" i="1"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Facilitor Note: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t>For more information on PSAs you can watch the webinar that we did for Tennessee providers, by going to the website and looking in the toolkit for the PSA webinar. </a:t>
            </a:r>
          </a:p>
          <a:p>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a:t>
            </a:r>
          </a:p>
          <a:p>
            <a:pPr marL="171450" indent="-171450">
              <a:buFont typeface="Wingdings" panose="05000000000000000000" pitchFamily="2" charset="2"/>
              <a:buChar char="Ø"/>
            </a:pP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35</a:t>
            </a:fld>
            <a:endParaRPr lang="en-US"/>
          </a:p>
        </p:txBody>
      </p:sp>
    </p:spTree>
    <p:extLst>
      <p:ext uri="{BB962C8B-B14F-4D97-AF65-F5344CB8AC3E}">
        <p14:creationId xmlns:p14="http://schemas.microsoft.com/office/powerpoint/2010/main" val="1457300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A recruitment</a:t>
            </a:r>
            <a:r>
              <a:rPr lang="en-US" baseline="0" dirty="0"/>
              <a:t> or referral bonus and new hire bonus are two different tools. </a:t>
            </a:r>
          </a:p>
          <a:p>
            <a:pPr marL="171450" indent="-171450">
              <a:buFont typeface="Wingdings" panose="05000000000000000000" pitchFamily="2" charset="2"/>
              <a:buChar char="Ø"/>
            </a:pPr>
            <a:r>
              <a:rPr lang="en-US" baseline="0" dirty="0"/>
              <a:t>The recruitment or referral bonus is a pay incentive to existing employees for recruiting or referring a new hire.</a:t>
            </a:r>
          </a:p>
          <a:p>
            <a:pPr marL="628650" lvl="1" indent="-171450">
              <a:buFont typeface="Wingdings" panose="05000000000000000000" pitchFamily="2" charset="2"/>
              <a:buChar char="Ø"/>
            </a:pPr>
            <a:r>
              <a:rPr lang="en-US" baseline="0" dirty="0"/>
              <a:t>It is can be paid out in different intervals – One way to handle it is to pay out at the time of hire. </a:t>
            </a:r>
          </a:p>
          <a:p>
            <a:pPr marL="628650" lvl="1" indent="-171450">
              <a:buFont typeface="Wingdings" panose="05000000000000000000" pitchFamily="2" charset="2"/>
              <a:buChar char="Ø"/>
            </a:pPr>
            <a:r>
              <a:rPr lang="en-US" baseline="0" dirty="0"/>
              <a:t>Another way is to pay specific amounts at time of hire and again when the new employee hits their 6- and 12-month anniversary.  </a:t>
            </a:r>
          </a:p>
          <a:p>
            <a:pPr marL="628650" lvl="1" indent="-171450">
              <a:buFont typeface="Wingdings" panose="05000000000000000000" pitchFamily="2" charset="2"/>
              <a:buChar char="Ø"/>
            </a:pPr>
            <a:r>
              <a:rPr lang="en-US" baseline="0" dirty="0"/>
              <a:t>If you want employees to spread the word it is important that the recruitment bonus program is transparent and marketed on a regular basis. Be clear how much they will get paid and when and make it easy for the employee to cash in on the bonus. </a:t>
            </a:r>
          </a:p>
          <a:p>
            <a:pPr marL="171450" indent="-171450">
              <a:buFont typeface="Wingdings" panose="05000000000000000000" pitchFamily="2" charset="2"/>
              <a:buChar char="Ø"/>
            </a:pPr>
            <a:r>
              <a:rPr lang="en-US" baseline="0" dirty="0"/>
              <a:t>A New Hire bonus is paid to the new hire. </a:t>
            </a:r>
          </a:p>
          <a:p>
            <a:pPr marL="628650" lvl="1" indent="-171450">
              <a:buFont typeface="Wingdings" panose="05000000000000000000" pitchFamily="2" charset="2"/>
              <a:buChar char="Ø"/>
            </a:pPr>
            <a:r>
              <a:rPr lang="en-US" baseline="0" dirty="0"/>
              <a:t>The ideas is that you want to entice them to come and work for your organization and not someone else. </a:t>
            </a:r>
          </a:p>
          <a:p>
            <a:pPr marL="628650" lvl="1" indent="-171450">
              <a:buFont typeface="Wingdings" panose="05000000000000000000" pitchFamily="2" charset="2"/>
              <a:buChar char="Ø"/>
            </a:pPr>
            <a:r>
              <a:rPr lang="en-US" baseline="0" dirty="0"/>
              <a:t>Know what your competitor is offering for a  new hiring bonus – make yours more attractive.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Some organization also give bonuses to a new hire when the person reaches certain milestones such as completing or onboarding, 6- or 12-month anniversary.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This employee should also be in good standing with the organization at the time. </a:t>
            </a:r>
          </a:p>
        </p:txBody>
      </p:sp>
      <p:sp>
        <p:nvSpPr>
          <p:cNvPr id="4" name="Slide Number Placeholder 3"/>
          <p:cNvSpPr>
            <a:spLocks noGrp="1"/>
          </p:cNvSpPr>
          <p:nvPr>
            <p:ph type="sldNum" sz="quarter" idx="10"/>
          </p:nvPr>
        </p:nvSpPr>
        <p:spPr/>
        <p:txBody>
          <a:bodyPr/>
          <a:lstStyle/>
          <a:p>
            <a:fld id="{487D6291-FB8F-4913-892F-08B16A588B0E}" type="slidenum">
              <a:rPr lang="en-US" smtClean="0"/>
              <a:t>36</a:t>
            </a:fld>
            <a:endParaRPr lang="en-US"/>
          </a:p>
        </p:txBody>
      </p:sp>
    </p:spTree>
    <p:extLst>
      <p:ext uri="{BB962C8B-B14F-4D97-AF65-F5344CB8AC3E}">
        <p14:creationId xmlns:p14="http://schemas.microsoft.com/office/powerpoint/2010/main" val="26711601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Hiring and Referral Bonus you can watch the webinar that we did for Tennessee providers, by going to the website and looking in the toolkit for the webinar. </a:t>
            </a:r>
          </a:p>
        </p:txBody>
      </p:sp>
      <p:sp>
        <p:nvSpPr>
          <p:cNvPr id="4" name="Slide Number Placeholder 3"/>
          <p:cNvSpPr>
            <a:spLocks noGrp="1"/>
          </p:cNvSpPr>
          <p:nvPr>
            <p:ph type="sldNum" sz="quarter" idx="10"/>
          </p:nvPr>
        </p:nvSpPr>
        <p:spPr/>
        <p:txBody>
          <a:bodyPr/>
          <a:lstStyle/>
          <a:p>
            <a:fld id="{1794951F-DB89-46A0-8245-A40C626A4F19}" type="slidenum">
              <a:rPr lang="en-US" smtClean="0"/>
              <a:t>37</a:t>
            </a:fld>
            <a:endParaRPr lang="en-US"/>
          </a:p>
        </p:txBody>
      </p:sp>
    </p:spTree>
    <p:extLst>
      <p:ext uri="{BB962C8B-B14F-4D97-AF65-F5344CB8AC3E}">
        <p14:creationId xmlns:p14="http://schemas.microsoft.com/office/powerpoint/2010/main" val="19399597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section (slides 38-42): 5-6 minutes</a:t>
            </a:r>
          </a:p>
          <a:p>
            <a:pPr marL="171450" indent="-171450">
              <a:buFont typeface="Wingdings" panose="05000000000000000000" pitchFamily="2" charset="2"/>
              <a:buChar char="Ø"/>
            </a:pPr>
            <a:r>
              <a:rPr lang="en-US" dirty="0"/>
              <a:t>Now let’s talk about recruitment sources.</a:t>
            </a: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38</a:t>
            </a:fld>
            <a:endParaRPr lang="en-US"/>
          </a:p>
        </p:txBody>
      </p:sp>
    </p:spTree>
    <p:extLst>
      <p:ext uri="{BB962C8B-B14F-4D97-AF65-F5344CB8AC3E}">
        <p14:creationId xmlns:p14="http://schemas.microsoft.com/office/powerpoint/2010/main" val="16020375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200" b="0" i="0" u="none" strike="noStrike" cap="none" baseline="0">
                <a:solidFill>
                  <a:srgbClr val="000000"/>
                </a:solidFill>
                <a:latin typeface="Arial"/>
                <a:ea typeface="Arial"/>
                <a:cs typeface="Arial"/>
                <a:sym typeface="Arial"/>
              </a:rPr>
              <a:t>39</a:t>
            </a:fld>
            <a:endParaRPr lang="en-US" sz="1200" b="0" i="0" u="none" strike="noStrike" cap="none" baseline="0">
              <a:solidFill>
                <a:srgbClr val="000000"/>
              </a:solidFill>
              <a:latin typeface="Arial"/>
              <a:ea typeface="Arial"/>
              <a:cs typeface="Arial"/>
              <a:sym typeface="Arial"/>
            </a:endParaRPr>
          </a:p>
        </p:txBody>
      </p:sp>
      <p:sp>
        <p:nvSpPr>
          <p:cNvPr id="400" name="Shape 400"/>
          <p:cNvSpPr>
            <a:spLocks noGrp="1" noRot="1" noChangeAspect="1"/>
          </p:cNvSpPr>
          <p:nvPr>
            <p:ph type="sldImg" idx="2"/>
          </p:nvPr>
        </p:nvSpPr>
        <p:spPr>
          <a:xfrm>
            <a:off x="393700" y="692150"/>
            <a:ext cx="6072188" cy="34163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401" name="Shape 401"/>
          <p:cNvSpPr txBox="1">
            <a:spLocks noGrp="1"/>
          </p:cNvSpPr>
          <p:nvPr>
            <p:ph type="body" idx="1"/>
          </p:nvPr>
        </p:nvSpPr>
        <p:spPr>
          <a:xfrm>
            <a:off x="914400" y="4343400"/>
            <a:ext cx="5029199" cy="4114800"/>
          </a:xfrm>
          <a:prstGeom prst="rect">
            <a:avLst/>
          </a:prstGeom>
          <a:noFill/>
          <a:ln>
            <a:noFill/>
          </a:ln>
        </p:spPr>
        <p:txBody>
          <a:bodyPr lIns="90475" tIns="44425" rIns="90475" bIns="44425" anchor="t" anchorCtr="0">
            <a:noAutofit/>
          </a:bodyPr>
          <a:lstStyle/>
          <a:p>
            <a:pPr marL="0" marR="0" lvl="0" indent="0" algn="l" rtl="0">
              <a:spcBef>
                <a:spcPts val="0"/>
              </a:spcBef>
              <a:buSzPct val="25000"/>
              <a:buFont typeface="Wingdings" panose="05000000000000000000" pitchFamily="2" charset="2"/>
              <a:buNone/>
            </a:pPr>
            <a:r>
              <a:rPr lang="en-US" sz="1800" b="0" i="0" u="none" strike="noStrike" cap="none" baseline="0" dirty="0"/>
              <a:t>Talking Points:</a:t>
            </a:r>
          </a:p>
          <a:p>
            <a:pPr marL="285750" marR="0" lvl="0" indent="-285750" algn="l" rtl="0">
              <a:spcBef>
                <a:spcPts val="0"/>
              </a:spcBef>
              <a:buSzPct val="25000"/>
              <a:buFont typeface="Wingdings" panose="05000000000000000000" pitchFamily="2" charset="2"/>
              <a:buChar char="Ø"/>
            </a:pPr>
            <a:r>
              <a:rPr lang="en-US" sz="1800" b="0" i="0" u="none" strike="noStrike" cap="none" baseline="0" dirty="0"/>
              <a:t>If you are looking at broadening your recruitment sources, remember to look at what’s right in front of you.  think of all the people connected to your organizations who are assets in your recruitment process. These are the people who know the people you provide support to and your organization best. Word of mouth of often the very best advertiser because people who really know the job encourage others who would be good “fits” to apply. </a:t>
            </a:r>
          </a:p>
          <a:p>
            <a:pPr marL="285750" marR="0" lvl="0" indent="-285750" algn="l" rtl="0">
              <a:spcBef>
                <a:spcPts val="0"/>
              </a:spcBef>
              <a:buSzPct val="25000"/>
              <a:buFont typeface="Wingdings" panose="05000000000000000000" pitchFamily="2" charset="2"/>
              <a:buChar char="Ø"/>
            </a:pPr>
            <a:r>
              <a:rPr lang="en-US" sz="1800" b="0" i="0" u="none" strike="noStrike" cap="none" baseline="0" dirty="0"/>
              <a:t>Post all jobs internally as well as externally. </a:t>
            </a:r>
          </a:p>
          <a:p>
            <a:pPr marL="285750" marR="0" lvl="0" indent="-285750" algn="l" rtl="0">
              <a:spcBef>
                <a:spcPts val="0"/>
              </a:spcBef>
              <a:buSzPct val="25000"/>
              <a:buFont typeface="Wingdings" panose="05000000000000000000" pitchFamily="2" charset="2"/>
              <a:buChar char="Ø"/>
            </a:pPr>
            <a:r>
              <a:rPr lang="en-US" sz="1800" b="0" i="0" u="none" strike="noStrike" cap="none" baseline="0" dirty="0"/>
              <a:t>Develop a recruiting card that you give to everyone that has information about your organization on it and who to contact if interested in employment or volunteering with the people who accept services or on a committee or board.</a:t>
            </a:r>
          </a:p>
        </p:txBody>
      </p:sp>
    </p:spTree>
    <p:extLst>
      <p:ext uri="{BB962C8B-B14F-4D97-AF65-F5344CB8AC3E}">
        <p14:creationId xmlns:p14="http://schemas.microsoft.com/office/powerpoint/2010/main" val="3377245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p:nvPr/>
        </p:nvSpPr>
        <p:spPr>
          <a:xfrm>
            <a:off x="3886200" y="8686800"/>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200" b="0" i="0" u="none" strike="noStrike" cap="none" baseline="0">
                <a:solidFill>
                  <a:srgbClr val="000000"/>
                </a:solidFill>
                <a:latin typeface="Arial"/>
                <a:ea typeface="Arial"/>
                <a:cs typeface="Arial"/>
                <a:sym typeface="Arial"/>
              </a:rPr>
              <a:t>40</a:t>
            </a:fld>
            <a:endParaRPr lang="en-US" sz="1200" b="0" i="0" u="none" strike="noStrike" cap="none" baseline="0">
              <a:solidFill>
                <a:srgbClr val="000000"/>
              </a:solidFill>
              <a:latin typeface="Arial"/>
              <a:ea typeface="Arial"/>
              <a:cs typeface="Arial"/>
              <a:sym typeface="Arial"/>
            </a:endParaRPr>
          </a:p>
        </p:txBody>
      </p:sp>
      <p:sp>
        <p:nvSpPr>
          <p:cNvPr id="400" name="Shape 400"/>
          <p:cNvSpPr>
            <a:spLocks noGrp="1" noRot="1" noChangeAspect="1"/>
          </p:cNvSpPr>
          <p:nvPr>
            <p:ph type="sldImg" idx="2"/>
          </p:nvPr>
        </p:nvSpPr>
        <p:spPr>
          <a:xfrm>
            <a:off x="393700" y="692150"/>
            <a:ext cx="6072188" cy="34163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401" name="Shape 401"/>
          <p:cNvSpPr txBox="1">
            <a:spLocks noGrp="1"/>
          </p:cNvSpPr>
          <p:nvPr>
            <p:ph type="body" idx="1"/>
          </p:nvPr>
        </p:nvSpPr>
        <p:spPr>
          <a:xfrm>
            <a:off x="914400" y="4343400"/>
            <a:ext cx="5029199" cy="4114800"/>
          </a:xfrm>
          <a:prstGeom prst="rect">
            <a:avLst/>
          </a:prstGeom>
          <a:noFill/>
          <a:ln>
            <a:noFill/>
          </a:ln>
        </p:spPr>
        <p:txBody>
          <a:bodyPr lIns="90475" tIns="44425" rIns="90475" bIns="44425" anchor="t" anchorCtr="0">
            <a:noAutofit/>
          </a:bodyPr>
          <a:lstStyle/>
          <a:p>
            <a:pPr marL="0" marR="0" lvl="0" indent="0" algn="l" rtl="0">
              <a:spcBef>
                <a:spcPts val="0"/>
              </a:spcBef>
              <a:buFont typeface="Wingdings" panose="05000000000000000000" pitchFamily="2" charset="2"/>
              <a:buNone/>
            </a:pPr>
            <a:r>
              <a:rPr lang="en-US" sz="1800" b="0" i="0" u="none" strike="noStrike" cap="none" baseline="0" dirty="0"/>
              <a:t>Talking Points: </a:t>
            </a:r>
          </a:p>
          <a:p>
            <a:pPr marL="285750" marR="0" lvl="0" indent="-285750" algn="l" rtl="0">
              <a:spcBef>
                <a:spcPts val="0"/>
              </a:spcBef>
              <a:buFont typeface="Wingdings" panose="05000000000000000000" pitchFamily="2" charset="2"/>
              <a:buChar char="Ø"/>
            </a:pPr>
            <a:r>
              <a:rPr lang="en-US" sz="1800" b="0" i="0" u="none" strike="noStrike" cap="none" baseline="0" dirty="0"/>
              <a:t>These are some common sources that you may use to advertise your open positions</a:t>
            </a:r>
          </a:p>
          <a:p>
            <a:pPr marL="285750" marR="0" lvl="0" indent="-285750" algn="l" rtl="0">
              <a:spcBef>
                <a:spcPts val="0"/>
              </a:spcBef>
              <a:buFont typeface="Wingdings" panose="05000000000000000000" pitchFamily="2" charset="2"/>
              <a:buChar char="Ø"/>
            </a:pPr>
            <a:r>
              <a:rPr lang="en-US" sz="1800" b="0" i="0" u="none" strike="noStrike" cap="none" baseline="0" dirty="0"/>
              <a:t>We use the internet in many ways to get the message out that we have open positions. Many of you use your website or Indeed to find candidates.</a:t>
            </a:r>
          </a:p>
          <a:p>
            <a:pPr marL="285750" marR="0" lvl="0" indent="-285750" algn="l" rtl="0">
              <a:spcBef>
                <a:spcPts val="0"/>
              </a:spcBef>
              <a:buFont typeface="Wingdings" panose="05000000000000000000" pitchFamily="2" charset="2"/>
              <a:buChar char="Ø"/>
            </a:pPr>
            <a:r>
              <a:rPr lang="en-US" sz="1800" b="0" i="0" u="none" strike="noStrike" cap="none" baseline="0" dirty="0"/>
              <a:t>We will talk more about flyers in a few minutes.</a:t>
            </a:r>
          </a:p>
          <a:p>
            <a:pPr marL="285750" marR="0" lvl="0" indent="-285750" algn="l" rtl="0">
              <a:spcBef>
                <a:spcPts val="0"/>
              </a:spcBef>
              <a:buFont typeface="Wingdings" panose="05000000000000000000" pitchFamily="2" charset="2"/>
              <a:buChar char="Ø"/>
            </a:pPr>
            <a:r>
              <a:rPr lang="en-US" sz="1800" b="0" i="0" u="none" strike="noStrike" cap="none" baseline="0" dirty="0"/>
              <a:t>For some communities, the newspaper is still the best place to advertise, and others have abandoned that completely. You have to know your community and audience.</a:t>
            </a:r>
          </a:p>
          <a:p>
            <a:pPr marL="285750" marR="0" lvl="0" indent="-285750" algn="l" rtl="0">
              <a:spcBef>
                <a:spcPts val="0"/>
              </a:spcBef>
              <a:buFont typeface="Wingdings" panose="05000000000000000000" pitchFamily="2" charset="2"/>
              <a:buChar char="Ø"/>
            </a:pPr>
            <a:r>
              <a:rPr lang="en-US" sz="1800" b="0" i="0" u="none" strike="noStrike" cap="none" baseline="0" dirty="0"/>
              <a:t>Some other opportunities would be to develop relationships with local high schools and colleges and offer internships or volunteer opportunities. </a:t>
            </a:r>
          </a:p>
        </p:txBody>
      </p:sp>
    </p:spTree>
    <p:extLst>
      <p:ext uri="{BB962C8B-B14F-4D97-AF65-F5344CB8AC3E}">
        <p14:creationId xmlns:p14="http://schemas.microsoft.com/office/powerpoint/2010/main" val="1737015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i="0" dirty="0"/>
              <a:t>Here are just some resources you can use for recruitment, both inside and outside of your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PSAs you can watch the webinar that we did for Tennessee providers, by going to the website and looking in the toolkit for the PSA webinar.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Facilitor Note: Read some of these examples or give an example, no need to read the whole list.</a:t>
            </a:r>
            <a:endParaRPr lang="en-US" i="0" dirty="0"/>
          </a:p>
        </p:txBody>
      </p:sp>
      <p:sp>
        <p:nvSpPr>
          <p:cNvPr id="4" name="Slide Number Placeholder 3"/>
          <p:cNvSpPr>
            <a:spLocks noGrp="1"/>
          </p:cNvSpPr>
          <p:nvPr>
            <p:ph type="sldNum" sz="quarter" idx="10"/>
          </p:nvPr>
        </p:nvSpPr>
        <p:spPr/>
        <p:txBody>
          <a:bodyPr/>
          <a:lstStyle/>
          <a:p>
            <a:fld id="{1794951F-DB89-46A0-8245-A40C626A4F19}" type="slidenum">
              <a:rPr lang="en-US" smtClean="0"/>
              <a:t>41</a:t>
            </a:fld>
            <a:endParaRPr lang="en-US"/>
          </a:p>
        </p:txBody>
      </p:sp>
    </p:spTree>
    <p:extLst>
      <p:ext uri="{BB962C8B-B14F-4D97-AF65-F5344CB8AC3E}">
        <p14:creationId xmlns:p14="http://schemas.microsoft.com/office/powerpoint/2010/main" val="17921362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Do</a:t>
            </a:r>
            <a:r>
              <a:rPr lang="en-US" baseline="0" dirty="0"/>
              <a:t> you have workforce pipelines? These are programs in partnership with places that such as schools where the students receive education, they need to enter the workforce and your organization provides the work experience.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42</a:t>
            </a:fld>
            <a:endParaRPr lang="en-US"/>
          </a:p>
        </p:txBody>
      </p:sp>
    </p:spTree>
    <p:extLst>
      <p:ext uri="{BB962C8B-B14F-4D97-AF65-F5344CB8AC3E}">
        <p14:creationId xmlns:p14="http://schemas.microsoft.com/office/powerpoint/2010/main" val="27037795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section (slides 43-47): 16-20 minutes</a:t>
            </a:r>
          </a:p>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If you are considering using</a:t>
            </a:r>
            <a:r>
              <a:rPr lang="en-US" baseline="0" dirty="0"/>
              <a:t> new recruitment strategies or improving current recruitment efforts, your next step is to consider and identify the barriers to implementing the strategy.</a:t>
            </a:r>
          </a:p>
          <a:p>
            <a:pPr marL="171450" indent="-171450">
              <a:buFont typeface="Wingdings" panose="05000000000000000000" pitchFamily="2" charset="2"/>
              <a:buChar char="Ø"/>
            </a:pPr>
            <a:r>
              <a:rPr lang="en-US" baseline="0" dirty="0"/>
              <a:t>After you discover your barriers, you’ll want to figure out the support, both in financial and human resources to implement the strategy. </a:t>
            </a: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43</a:t>
            </a:fld>
            <a:endParaRPr lang="en-US"/>
          </a:p>
        </p:txBody>
      </p:sp>
    </p:spTree>
    <p:extLst>
      <p:ext uri="{BB962C8B-B14F-4D97-AF65-F5344CB8AC3E}">
        <p14:creationId xmlns:p14="http://schemas.microsoft.com/office/powerpoint/2010/main" val="2609327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Step 8 </a:t>
            </a:r>
            <a:r>
              <a:rPr lang="en-US" baseline="0" dirty="0"/>
              <a:t>is to set a goal. </a:t>
            </a:r>
          </a:p>
          <a:p>
            <a:pPr marL="171450" indent="-171450">
              <a:buFont typeface="Wingdings" panose="05000000000000000000" pitchFamily="2" charset="2"/>
              <a:buChar char="Ø"/>
            </a:pPr>
            <a:r>
              <a:rPr lang="en-US" i="1" baseline="0" dirty="0"/>
              <a:t>Give an example or use the example below. </a:t>
            </a:r>
          </a:p>
          <a:p>
            <a:pPr marL="171450" indent="-171450">
              <a:buFont typeface="Wingdings" panose="05000000000000000000" pitchFamily="2" charset="2"/>
              <a:buChar char="Ø"/>
            </a:pPr>
            <a:r>
              <a:rPr lang="en-US" baseline="0" dirty="0"/>
              <a:t>For example, you may set the goal of developing an internal recruitment program with a referral bonus. The team will decide on how you will measure your progress along with a time frame</a:t>
            </a:r>
          </a:p>
          <a:p>
            <a:pPr marL="628650" lvl="1" indent="-171450">
              <a:buFont typeface="Wingdings" panose="05000000000000000000" pitchFamily="2" charset="2"/>
              <a:buChar char="Ø"/>
            </a:pPr>
            <a:r>
              <a:rPr lang="en-US" baseline="0" dirty="0"/>
              <a:t>1) we will develop a recruitment program by December 1, 2020.</a:t>
            </a:r>
          </a:p>
          <a:p>
            <a:pPr marL="628650" lvl="1" indent="-171450">
              <a:buFont typeface="Wingdings" panose="05000000000000000000" pitchFamily="2" charset="2"/>
              <a:buChar char="Ø"/>
            </a:pPr>
            <a:r>
              <a:rPr lang="en-US" baseline="0" dirty="0"/>
              <a:t>2) we will print recruitment business cards to give employees, volunteers, people we support and their families by December 15</a:t>
            </a:r>
            <a:r>
              <a:rPr lang="en-US" baseline="30000" dirty="0"/>
              <a:t>th</a:t>
            </a:r>
            <a:r>
              <a:rPr lang="en-US" baseline="0" dirty="0"/>
              <a:t>. </a:t>
            </a:r>
          </a:p>
          <a:p>
            <a:pPr marL="628650" lvl="1" indent="-171450">
              <a:buFont typeface="Wingdings" panose="05000000000000000000" pitchFamily="2" charset="2"/>
              <a:buChar char="Ø"/>
            </a:pPr>
            <a:r>
              <a:rPr lang="en-US" baseline="0" dirty="0"/>
              <a:t>3) We will introduce the recruitment plan and give recruitment business cards to employees, volunteers, people we support, and their families at the Appreciation Event on January 20, 2021.</a:t>
            </a:r>
          </a:p>
          <a:p>
            <a:pPr marL="171450" indent="-171450">
              <a:buFont typeface="Wingdings" panose="05000000000000000000" pitchFamily="2" charset="2"/>
              <a:buChar char="Ø"/>
            </a:pPr>
            <a:r>
              <a:rPr lang="en-US" baseline="0" dirty="0"/>
              <a:t>You see that we decided on a goal, what steps we need to take to meet the goal, and a timeline. </a:t>
            </a:r>
          </a:p>
        </p:txBody>
      </p:sp>
      <p:sp>
        <p:nvSpPr>
          <p:cNvPr id="4" name="Slide Number Placeholder 3"/>
          <p:cNvSpPr>
            <a:spLocks noGrp="1"/>
          </p:cNvSpPr>
          <p:nvPr>
            <p:ph type="sldNum" sz="quarter" idx="5"/>
          </p:nvPr>
        </p:nvSpPr>
        <p:spPr/>
        <p:txBody>
          <a:bodyPr/>
          <a:lstStyle/>
          <a:p>
            <a:fld id="{C940E140-93E8-471F-9349-F0BB6098DEA7}" type="slidenum">
              <a:rPr lang="en-US" smtClean="0"/>
              <a:t>44</a:t>
            </a:fld>
            <a:endParaRPr lang="en-US"/>
          </a:p>
        </p:txBody>
      </p:sp>
    </p:spTree>
    <p:extLst>
      <p:ext uri="{BB962C8B-B14F-4D97-AF65-F5344CB8AC3E}">
        <p14:creationId xmlns:p14="http://schemas.microsoft.com/office/powerpoint/2010/main" val="30257984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Take a</a:t>
            </a:r>
            <a:r>
              <a:rPr lang="en-US" baseline="0" dirty="0"/>
              <a:t> moment to look at your organization profile. </a:t>
            </a:r>
          </a:p>
          <a:p>
            <a:pPr marL="628650" lvl="1" indent="-171450">
              <a:buFont typeface="Wingdings" panose="05000000000000000000" pitchFamily="2" charset="2"/>
              <a:buChar char="Ø"/>
            </a:pPr>
            <a:r>
              <a:rPr lang="en-US" baseline="0" dirty="0"/>
              <a:t>In the area of turnover for DSPs, what is your turnover rate during the first 6 months?</a:t>
            </a:r>
          </a:p>
          <a:p>
            <a:pPr marL="628650" lvl="1" indent="-171450">
              <a:buFont typeface="Wingdings" panose="05000000000000000000" pitchFamily="2" charset="2"/>
              <a:buChar char="Ø"/>
            </a:pPr>
            <a:r>
              <a:rPr lang="en-US" baseline="0" dirty="0"/>
              <a:t>How does that compare to the region and state average? </a:t>
            </a:r>
          </a:p>
          <a:p>
            <a:pPr marL="171450" indent="-171450">
              <a:buFont typeface="Wingdings" panose="05000000000000000000" pitchFamily="2" charset="2"/>
              <a:buChar char="Ø"/>
            </a:pPr>
            <a:r>
              <a:rPr lang="en-US" baseline="0" dirty="0"/>
              <a:t>If you have a high turnover rate in the first 6 months, one of the things that could be happening is that you aren’t recruiting the right people. </a:t>
            </a:r>
          </a:p>
          <a:p>
            <a:pPr marL="628650" lvl="1" indent="-171450">
              <a:buFont typeface="Wingdings" panose="05000000000000000000" pitchFamily="2" charset="2"/>
              <a:buChar char="Ø"/>
            </a:pPr>
            <a:r>
              <a:rPr lang="en-US" baseline="0" dirty="0"/>
              <a:t>There could be other factors to that have to do with selection, training, and engagement but for right now we want to you think about your recruitment strategies. </a:t>
            </a:r>
          </a:p>
        </p:txBody>
      </p:sp>
      <p:sp>
        <p:nvSpPr>
          <p:cNvPr id="4" name="Slide Number Placeholder 3"/>
          <p:cNvSpPr>
            <a:spLocks noGrp="1"/>
          </p:cNvSpPr>
          <p:nvPr>
            <p:ph type="sldNum" sz="quarter" idx="10"/>
          </p:nvPr>
        </p:nvSpPr>
        <p:spPr/>
        <p:txBody>
          <a:bodyPr/>
          <a:lstStyle/>
          <a:p>
            <a:fld id="{487D6291-FB8F-4913-892F-08B16A588B0E}" type="slidenum">
              <a:rPr lang="en-US" smtClean="0"/>
              <a:t>45</a:t>
            </a:fld>
            <a:endParaRPr lang="en-US"/>
          </a:p>
        </p:txBody>
      </p:sp>
    </p:spTree>
    <p:extLst>
      <p:ext uri="{BB962C8B-B14F-4D97-AF65-F5344CB8AC3E}">
        <p14:creationId xmlns:p14="http://schemas.microsoft.com/office/powerpoint/2010/main" val="2074492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aseline="0" dirty="0"/>
              <a:t>Talking Points:</a:t>
            </a:r>
          </a:p>
          <a:p>
            <a:pPr marL="171450" indent="-171450">
              <a:buFont typeface="Wingdings" panose="05000000000000000000" pitchFamily="2" charset="2"/>
              <a:buChar char="Ø"/>
            </a:pPr>
            <a:r>
              <a:rPr lang="en-US" baseline="0" dirty="0"/>
              <a:t>On page 24 of the Self-Assessment workbook, you will find a Matrix of Workforce Challenges and Intervention Strategies. </a:t>
            </a:r>
          </a:p>
          <a:p>
            <a:pPr marL="171450" indent="-171450">
              <a:buFont typeface="Wingdings" panose="05000000000000000000" pitchFamily="2" charset="2"/>
              <a:buChar char="Ø"/>
            </a:pPr>
            <a:r>
              <a:rPr lang="en-US" baseline="0" dirty="0"/>
              <a:t>When your challenges are “few qualified applicants” or “trouble finding new workers,” the strategies that we just discussed may may address those issues. </a:t>
            </a:r>
          </a:p>
        </p:txBody>
      </p:sp>
      <p:sp>
        <p:nvSpPr>
          <p:cNvPr id="4" name="Slide Number Placeholder 3"/>
          <p:cNvSpPr>
            <a:spLocks noGrp="1"/>
          </p:cNvSpPr>
          <p:nvPr>
            <p:ph type="sldNum" sz="quarter" idx="5"/>
          </p:nvPr>
        </p:nvSpPr>
        <p:spPr/>
        <p:txBody>
          <a:bodyPr/>
          <a:lstStyle/>
          <a:p>
            <a:fld id="{C940E140-93E8-471F-9349-F0BB6098DEA7}" type="slidenum">
              <a:rPr lang="en-US" smtClean="0"/>
              <a:t>46</a:t>
            </a:fld>
            <a:endParaRPr lang="en-US"/>
          </a:p>
        </p:txBody>
      </p:sp>
    </p:spTree>
    <p:extLst>
      <p:ext uri="{BB962C8B-B14F-4D97-AF65-F5344CB8AC3E}">
        <p14:creationId xmlns:p14="http://schemas.microsoft.com/office/powerpoint/2010/main" val="3306501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52438"/>
            <a:ext cx="5575300" cy="3136900"/>
          </a:xfrm>
        </p:spPr>
      </p:sp>
      <p:sp>
        <p:nvSpPr>
          <p:cNvPr id="3" name="Notes Placeholder 2"/>
          <p:cNvSpPr>
            <a:spLocks noGrp="1"/>
          </p:cNvSpPr>
          <p:nvPr>
            <p:ph type="body" idx="1"/>
          </p:nvPr>
        </p:nvSpPr>
        <p:spPr>
          <a:xfrm>
            <a:off x="648787" y="3734800"/>
            <a:ext cx="5969728" cy="5255569"/>
          </a:xfrm>
        </p:spPr>
        <p:txBody>
          <a:bodyPr>
            <a:normAutofit/>
          </a:bodyPr>
          <a:lstStyle/>
          <a:p>
            <a:pPr marL="0" indent="0">
              <a:buFont typeface="Wingdings" panose="05000000000000000000" pitchFamily="2" charset="2"/>
              <a:buNone/>
            </a:pPr>
            <a:r>
              <a:rPr lang="en-US" i="1" dirty="0"/>
              <a:t>Facilitator Note</a:t>
            </a:r>
          </a:p>
          <a:p>
            <a:pPr marL="171450" indent="-171450">
              <a:buFont typeface="Wingdings" panose="05000000000000000000" pitchFamily="2" charset="2"/>
              <a:buChar char="Ø"/>
            </a:pPr>
            <a:r>
              <a:rPr lang="en-US" i="1" dirty="0"/>
              <a:t>Activity:  (5 minutes) – 5 people per breakout, each person gets one minute, assign 1 consultant or coach to each breakout group</a:t>
            </a:r>
          </a:p>
          <a:p>
            <a:pPr marL="171450" indent="-171450">
              <a:buFont typeface="Wingdings" panose="05000000000000000000" pitchFamily="2" charset="2"/>
              <a:buChar char="Ø"/>
            </a:pPr>
            <a:r>
              <a:rPr lang="en-US" i="1" dirty="0"/>
              <a:t>Purpose: Gives consultants and coaches  opportunity to learn who is in the room. </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reflect on your recruitment practices. In a moment but not yet, you will be sent to a Breakout room with 5-6 others. </a:t>
            </a:r>
          </a:p>
          <a:p>
            <a:pPr marL="178027" indent="-178027">
              <a:buFont typeface="Wingdings" panose="05000000000000000000" pitchFamily="2" charset="2"/>
              <a:buChar char="Ø"/>
            </a:pPr>
            <a:r>
              <a:rPr lang="en-US" dirty="0"/>
              <a:t>Everyone will have the opportunity to answer the questions on the screen. </a:t>
            </a:r>
            <a:r>
              <a:rPr lang="en-US" i="1" dirty="0"/>
              <a:t>Read questions on slide.</a:t>
            </a:r>
            <a:endParaRPr lang="en-US" dirty="0"/>
          </a:p>
          <a:p>
            <a:pPr marL="178027"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endParaRPr lang="en-US" i="1" dirty="0"/>
          </a:p>
          <a:p>
            <a:pPr marL="0" indent="0">
              <a:buFont typeface="Wingdings" panose="05000000000000000000" pitchFamily="2" charset="2"/>
              <a:buNone/>
            </a:pPr>
            <a:r>
              <a:rPr lang="en-US" i="1" dirty="0"/>
              <a:t>Facilitator Note</a:t>
            </a:r>
          </a:p>
          <a:p>
            <a:pPr marL="171450" indent="-171450">
              <a:buFont typeface="Wingdings" panose="05000000000000000000" pitchFamily="2" charset="2"/>
              <a:buChar char="Ø"/>
            </a:pPr>
            <a:r>
              <a:rPr lang="en-US" i="1" dirty="0"/>
              <a:t>When the group returns call on the reporter from each group to report back on themes for questions #1 and #2. </a:t>
            </a:r>
          </a:p>
          <a:p>
            <a:endParaRPr lang="en-US" sz="1400" dirty="0">
              <a:cs typeface="Calibri Light"/>
            </a:endParaRPr>
          </a:p>
          <a:p>
            <a:endParaRPr lang="x-none"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622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Ø"/>
            </a:pPr>
            <a:r>
              <a:rPr lang="en-US" dirty="0"/>
              <a:t>Turn off</a:t>
            </a:r>
            <a:r>
              <a:rPr lang="en-US" baseline="0" dirty="0"/>
              <a:t> video and audio when you leave. Turn video back on when you return so we know you are back.</a:t>
            </a:r>
          </a:p>
          <a:p>
            <a:pPr marL="0" indent="0">
              <a:buFont typeface="Wingdings" panose="05000000000000000000" pitchFamily="2" charset="2"/>
              <a:buNone/>
            </a:pPr>
            <a:r>
              <a:rPr lang="en-US" i="1" dirty="0"/>
              <a:t>Facilitator Note</a:t>
            </a:r>
            <a:endParaRPr lang="en-US" i="1" baseline="0" dirty="0"/>
          </a:p>
          <a:p>
            <a:pPr marL="174708" indent="-174708">
              <a:buFont typeface="Wingdings" panose="05000000000000000000" pitchFamily="2" charset="2"/>
              <a:buChar char="Ø"/>
            </a:pPr>
            <a:r>
              <a:rPr lang="en-US" i="1" baseline="0" dirty="0"/>
              <a:t>To check in with folks who don’t have their video on, ask for reactions</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7800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baseline="0" dirty="0"/>
              <a:t>Timing for section (slides 49-54): 10 minutes</a:t>
            </a:r>
          </a:p>
          <a:p>
            <a:pPr marL="171450" indent="-171450">
              <a:buFont typeface="Wingdings" panose="05000000000000000000" pitchFamily="2" charset="2"/>
              <a:buChar char="Ø"/>
            </a:pPr>
            <a:r>
              <a:rPr lang="en-US" baseline="0" dirty="0"/>
              <a:t>Now that we’ve addressed some recruitment tools you can use, we’ll talk about selection tools.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49</a:t>
            </a:fld>
            <a:endParaRPr lang="en-US"/>
          </a:p>
        </p:txBody>
      </p:sp>
    </p:spTree>
    <p:extLst>
      <p:ext uri="{BB962C8B-B14F-4D97-AF65-F5344CB8AC3E}">
        <p14:creationId xmlns:p14="http://schemas.microsoft.com/office/powerpoint/2010/main" val="3700586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58D255-18D9-4A4C-B4DF-ED26CA06248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1034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We looked at this earlier today and just want to quickly revisit it as we start to look at Selection strategies. Once you have recruited applicants, the next step is to use a selection process to decide who you will interview and who you will offer a position.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will take a closer look at the Structured Behavioral Interview and the Realistic Job Preview today.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Retention strategies will be covered in the next sessions.</a:t>
            </a:r>
          </a:p>
        </p:txBody>
      </p:sp>
    </p:spTree>
    <p:extLst>
      <p:ext uri="{BB962C8B-B14F-4D97-AF65-F5344CB8AC3E}">
        <p14:creationId xmlns:p14="http://schemas.microsoft.com/office/powerpoint/2010/main" val="3999071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5714" name="Google Shape;1000;p72:notes"/>
          <p:cNvSpPr txBox="1">
            <a:spLocks noChangeArrowheads="1"/>
          </p:cNvSpPr>
          <p:nvPr/>
        </p:nvSpPr>
        <p:spPr bwMode="auto">
          <a:xfrm>
            <a:off x="5384800" y="6770688"/>
            <a:ext cx="41179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32" tIns="47453" rIns="94932" bIns="47453"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buSzPts val="300"/>
            </a:pPr>
            <a:fld id="{AEDC420C-E3D7-4AD7-B36D-D360024F492C}" type="slidenum">
              <a:rPr lang="en-US" altLang="en-US" sz="1200"/>
              <a:pPr algn="r" eaLnBrk="1" hangingPunct="1">
                <a:buSzPts val="300"/>
              </a:pPr>
              <a:t>51</a:t>
            </a:fld>
            <a:endParaRPr lang="en-US" altLang="en-US" sz="1200"/>
          </a:p>
        </p:txBody>
      </p:sp>
      <p:sp>
        <p:nvSpPr>
          <p:cNvPr id="115715" name="Google Shape;1001;p72:notes"/>
          <p:cNvSpPr>
            <a:spLocks noGrp="1" noRot="1" noChangeAspect="1" noTextEdit="1"/>
          </p:cNvSpPr>
          <p:nvPr>
            <p:ph type="sldImg" idx="2"/>
          </p:nvPr>
        </p:nvSpPr>
        <p:spPr bwMode="auto">
          <a:xfrm>
            <a:off x="2376488" y="533400"/>
            <a:ext cx="4749800" cy="2673350"/>
          </a:xfrm>
          <a:custGeom>
            <a:avLst/>
            <a:gdLst>
              <a:gd name="T0" fmla="*/ 0 w 120000"/>
              <a:gd name="T1" fmla="*/ 0 h 120000"/>
              <a:gd name="T2" fmla="*/ 4749800 w 120000"/>
              <a:gd name="T3" fmla="*/ 0 h 120000"/>
              <a:gd name="T4" fmla="*/ 4749800 w 120000"/>
              <a:gd name="T5" fmla="*/ 2673350 h 120000"/>
              <a:gd name="T6" fmla="*/ 0 w 120000"/>
              <a:gd name="T7" fmla="*/ 267335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solidFill>
            <a:srgbClr val="FFFFFF"/>
          </a:solidFill>
          <a:ln w="9525">
            <a:noFill/>
          </a:ln>
          <a:extLst>
            <a:ext uri="{91240B29-F687-4F45-9708-019B960494DF}">
              <a14:hiddenLine xmlns:a14="http://schemas.microsoft.com/office/drawing/2010/main" w="12700">
                <a:solidFill>
                  <a:srgbClr val="000000"/>
                </a:solidFill>
                <a:round/>
                <a:headEnd/>
                <a:tailEnd/>
              </a14:hiddenLine>
            </a:ext>
          </a:extLst>
        </p:spPr>
      </p:sp>
      <p:sp>
        <p:nvSpPr>
          <p:cNvPr id="115716" name="Google Shape;1002;p72:notes"/>
          <p:cNvSpPr>
            <a:spLocks noGrp="1"/>
          </p:cNvSpPr>
          <p:nvPr>
            <p:ph type="body" idx="1"/>
          </p:nvPr>
        </p:nvSpPr>
        <p:spPr bwMode="auto">
          <a:xfrm>
            <a:off x="1266825" y="3386138"/>
            <a:ext cx="6969125" cy="3206750"/>
          </a:xfrm>
          <a:solidFill>
            <a:srgbClr val="FFFFFF"/>
          </a:solidFill>
          <a:ln cap="flat">
            <a:solidFill>
              <a:srgbClr val="000000"/>
            </a:solidFill>
            <a:miter lim="8000"/>
            <a:headEnd type="none" w="sm" len="sm"/>
            <a:tailEnd type="none" w="sm" len="sm"/>
          </a:ln>
        </p:spPr>
        <p:txBody>
          <a:bodyPr wrap="square" lIns="94932" tIns="47453" rIns="94932" bIns="47453" numCol="1" anchor="t" anchorCtr="0" compatLnSpc="1">
            <a:prstTxWarp prst="textNoShape">
              <a:avLst/>
            </a:prstTxWarp>
          </a:bodyPr>
          <a:lstStyle/>
          <a:p>
            <a:pPr marL="0" indent="0" eaLnBrk="1" hangingPunct="1">
              <a:spcBef>
                <a:spcPct val="0"/>
              </a:spcBef>
              <a:buClr>
                <a:srgbClr val="000000"/>
              </a:buClr>
              <a:buSzPts val="1200"/>
              <a:buFont typeface="Wingdings" panose="05000000000000000000" pitchFamily="2" charset="2"/>
              <a:buNone/>
            </a:pPr>
            <a:r>
              <a:rPr lang="en-US" altLang="en-US" dirty="0"/>
              <a:t>Talking Points:</a:t>
            </a:r>
          </a:p>
          <a:p>
            <a:pPr marL="171450" indent="-171450" eaLnBrk="1" hangingPunct="1">
              <a:spcBef>
                <a:spcPct val="0"/>
              </a:spcBef>
              <a:buClr>
                <a:srgbClr val="000000"/>
              </a:buClr>
              <a:buSzPts val="1200"/>
              <a:buFont typeface="Wingdings" panose="05000000000000000000" pitchFamily="2" charset="2"/>
              <a:buChar char="Ø"/>
            </a:pPr>
            <a:r>
              <a:rPr lang="en-US" altLang="en-US" dirty="0"/>
              <a:t>There are a number of strategies employers use when selecting the best DSPs. </a:t>
            </a:r>
            <a:endParaRPr lang="en-US" altLang="en-US" dirty="0">
              <a:cs typeface="Calibri"/>
            </a:endParaRPr>
          </a:p>
          <a:p>
            <a:pPr marL="171450" indent="-171450" eaLnBrk="1" hangingPunct="1">
              <a:spcBef>
                <a:spcPct val="0"/>
              </a:spcBef>
              <a:buClr>
                <a:srgbClr val="000000"/>
              </a:buClr>
              <a:buSzPts val="1200"/>
              <a:buFont typeface="Wingdings" panose="05000000000000000000" pitchFamily="2" charset="2"/>
              <a:buChar char="Ø"/>
            </a:pPr>
            <a:r>
              <a:rPr lang="en-US" altLang="en-US" dirty="0"/>
              <a:t>We are going to focus today on the Structured Behavioral Interviews and the Realistic Job Preview</a:t>
            </a:r>
            <a:endParaRPr lang="en-US" altLang="en-US" dirty="0">
              <a:cs typeface="Calibri"/>
            </a:endParaRPr>
          </a:p>
        </p:txBody>
      </p:sp>
    </p:spTree>
    <p:extLst>
      <p:ext uri="{BB962C8B-B14F-4D97-AF65-F5344CB8AC3E}">
        <p14:creationId xmlns:p14="http://schemas.microsoft.com/office/powerpoint/2010/main" val="13204934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7762" name="Google Shape;993;p71:notes"/>
          <p:cNvSpPr txBox="1">
            <a:spLocks noChangeArrowheads="1"/>
          </p:cNvSpPr>
          <p:nvPr/>
        </p:nvSpPr>
        <p:spPr bwMode="auto">
          <a:xfrm>
            <a:off x="5384800" y="6770688"/>
            <a:ext cx="41179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32" tIns="47453" rIns="94932" bIns="47453"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buSzPts val="300"/>
            </a:pPr>
            <a:fld id="{8ECF768D-BB21-4A30-9ED3-80A61295E032}" type="slidenum">
              <a:rPr lang="en-US" altLang="en-US" sz="1200"/>
              <a:pPr algn="r" eaLnBrk="1" hangingPunct="1">
                <a:buSzPts val="300"/>
              </a:pPr>
              <a:t>52</a:t>
            </a:fld>
            <a:endParaRPr lang="en-US" altLang="en-US" sz="1200"/>
          </a:p>
        </p:txBody>
      </p:sp>
      <p:sp>
        <p:nvSpPr>
          <p:cNvPr id="117763" name="Google Shape;994;p71:notes"/>
          <p:cNvSpPr>
            <a:spLocks noGrp="1" noRot="1" noChangeAspect="1" noTextEdit="1"/>
          </p:cNvSpPr>
          <p:nvPr>
            <p:ph type="sldImg" idx="2"/>
          </p:nvPr>
        </p:nvSpPr>
        <p:spPr bwMode="auto">
          <a:xfrm>
            <a:off x="2384425" y="538163"/>
            <a:ext cx="4735513" cy="2663825"/>
          </a:xfrm>
          <a:custGeom>
            <a:avLst/>
            <a:gdLst>
              <a:gd name="T0" fmla="*/ 0 w 120000"/>
              <a:gd name="T1" fmla="*/ 0 h 120000"/>
              <a:gd name="T2" fmla="*/ 4735513 w 120000"/>
              <a:gd name="T3" fmla="*/ 0 h 120000"/>
              <a:gd name="T4" fmla="*/ 4735513 w 120000"/>
              <a:gd name="T5" fmla="*/ 2663825 h 120000"/>
              <a:gd name="T6" fmla="*/ 0 w 120000"/>
              <a:gd name="T7" fmla="*/ 266382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miter lim="8000"/>
            <a:headEnd type="none" w="sm" len="sm"/>
            <a:tailEnd type="none" w="sm" len="sm"/>
          </a:ln>
          <a:extLst>
            <a:ext uri="{909E8E84-426E-40DD-AFC4-6F175D3DCCD1}">
              <a14:hiddenFill xmlns:a14="http://schemas.microsoft.com/office/drawing/2010/main">
                <a:solidFill>
                  <a:srgbClr val="FFFFFF"/>
                </a:solidFill>
              </a14:hiddenFill>
            </a:ext>
          </a:extLst>
        </p:spPr>
      </p:sp>
      <p:sp>
        <p:nvSpPr>
          <p:cNvPr id="117764" name="Google Shape;995;p71:notes"/>
          <p:cNvSpPr>
            <a:spLocks noGrp="1"/>
          </p:cNvSpPr>
          <p:nvPr>
            <p:ph type="body" idx="1"/>
          </p:nvPr>
        </p:nvSpPr>
        <p:spPr bwMode="auto">
          <a:xfrm>
            <a:off x="1266825" y="3386138"/>
            <a:ext cx="6969125" cy="320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946" tIns="46129" rIns="93946" bIns="46129" numCol="1" anchor="t" anchorCtr="0" compatLnSpc="1">
            <a:prstTxWarp prst="textNoShape">
              <a:avLst/>
            </a:prstTxWarp>
          </a:bodyPr>
          <a:lstStyle/>
          <a:p>
            <a:pPr marL="0" indent="0" eaLnBrk="1" hangingPunct="1">
              <a:spcBef>
                <a:spcPct val="0"/>
              </a:spcBef>
              <a:buClr>
                <a:srgbClr val="000000"/>
              </a:buClr>
              <a:buSzPts val="500"/>
              <a:buFont typeface="Wingdings" panose="05000000000000000000" pitchFamily="2" charset="2"/>
              <a:buNone/>
            </a:pPr>
            <a:r>
              <a:rPr lang="en-US" altLang="en-US" dirty="0">
                <a:cs typeface="Calibri"/>
              </a:rPr>
              <a:t>Talking Points:</a:t>
            </a:r>
          </a:p>
          <a:p>
            <a:pPr marL="171450" indent="-171450">
              <a:spcBef>
                <a:spcPct val="0"/>
              </a:spcBef>
              <a:buClr>
                <a:srgbClr val="000000"/>
              </a:buClr>
              <a:buSzPts val="500"/>
              <a:buFont typeface="Wingdings" panose="05000000000000000000" pitchFamily="2" charset="2"/>
              <a:buChar char="Ø"/>
            </a:pPr>
            <a:r>
              <a:rPr lang="en-US" altLang="en-US" dirty="0"/>
              <a:t>When there is a "mismatch" between the employee’s skills and the job requirements it can lead to:</a:t>
            </a:r>
          </a:p>
          <a:p>
            <a:pPr marL="628650" lvl="1" indent="-171450">
              <a:spcBef>
                <a:spcPct val="0"/>
              </a:spcBef>
              <a:buClr>
                <a:srgbClr val="000000"/>
              </a:buClr>
              <a:buSzPts val="500"/>
              <a:buFont typeface="Wingdings" panose="05000000000000000000" pitchFamily="2" charset="2"/>
              <a:buChar char="Ø"/>
            </a:pPr>
            <a:r>
              <a:rPr lang="en-US" altLang="en-US" dirty="0"/>
              <a:t>Poor performance and termination for unqualified employees</a:t>
            </a:r>
            <a:endParaRPr lang="en-US" altLang="en-US" dirty="0">
              <a:cs typeface="Calibri"/>
            </a:endParaRPr>
          </a:p>
          <a:p>
            <a:pPr marL="628650" lvl="1" indent="-171450">
              <a:spcBef>
                <a:spcPct val="0"/>
              </a:spcBef>
              <a:buClr>
                <a:srgbClr val="000000"/>
              </a:buClr>
              <a:buSzPts val="500"/>
              <a:buFont typeface="Wingdings" panose="05000000000000000000" pitchFamily="2" charset="2"/>
              <a:buChar char="Ø"/>
            </a:pPr>
            <a:r>
              <a:rPr lang="en-US" altLang="en-US" dirty="0"/>
              <a:t>Reduced quality of services and increased risk of abuse and neglect</a:t>
            </a:r>
            <a:endParaRPr lang="en-US" altLang="en-US" dirty="0">
              <a:cs typeface="Calibri"/>
            </a:endParaRPr>
          </a:p>
          <a:p>
            <a:pPr marL="628650" lvl="1" indent="-171450">
              <a:spcBef>
                <a:spcPct val="0"/>
              </a:spcBef>
              <a:buClr>
                <a:srgbClr val="000000"/>
              </a:buClr>
              <a:buSzPts val="500"/>
              <a:buFont typeface="Wingdings" panose="05000000000000000000" pitchFamily="2" charset="2"/>
              <a:buChar char="Ø"/>
            </a:pPr>
            <a:r>
              <a:rPr lang="en-US" altLang="en-US" dirty="0"/>
              <a:t>Dissatisfaction and voluntary quitting for an overqualified employee</a:t>
            </a:r>
            <a:endParaRPr lang="en-US" altLang="en-US" dirty="0">
              <a:cs typeface="Calibri"/>
            </a:endParaRPr>
          </a:p>
          <a:p>
            <a:pPr marL="171450" indent="-171450" eaLnBrk="1" hangingPunct="1">
              <a:spcBef>
                <a:spcPct val="0"/>
              </a:spcBef>
              <a:buClr>
                <a:srgbClr val="000000"/>
              </a:buClr>
              <a:buSzPts val="500"/>
              <a:buFont typeface="Wingdings" panose="05000000000000000000" pitchFamily="2" charset="2"/>
              <a:buChar char="Ø"/>
            </a:pPr>
            <a:r>
              <a:rPr lang="en-US" altLang="en-US" dirty="0"/>
              <a:t>This is why it is so important to use best practices in selecting the best candidate for the organization. </a:t>
            </a:r>
          </a:p>
          <a:p>
            <a:pPr marL="171450" indent="-171450" eaLnBrk="1" hangingPunct="1">
              <a:spcBef>
                <a:spcPct val="0"/>
              </a:spcBef>
              <a:buClr>
                <a:srgbClr val="000000"/>
              </a:buClr>
              <a:buSzPts val="500"/>
              <a:buFont typeface="Wingdings" panose="05000000000000000000" pitchFamily="2" charset="2"/>
              <a:buChar char="Ø"/>
            </a:pPr>
            <a:r>
              <a:rPr lang="en-US" altLang="en-US" dirty="0"/>
              <a:t>Organizations need the candidates with the right:</a:t>
            </a:r>
            <a:endParaRPr lang="en-US" altLang="en-US" dirty="0">
              <a:cs typeface="Calibri"/>
            </a:endParaRPr>
          </a:p>
          <a:p>
            <a:pPr marL="628650" lvl="1" indent="-171450" eaLnBrk="1" hangingPunct="1">
              <a:spcBef>
                <a:spcPct val="0"/>
              </a:spcBef>
              <a:buClr>
                <a:srgbClr val="000000"/>
              </a:buClr>
              <a:buSzPts val="500"/>
              <a:buFont typeface="Wingdings" panose="05000000000000000000" pitchFamily="2" charset="2"/>
              <a:buChar char="Ø"/>
            </a:pPr>
            <a:r>
              <a:rPr lang="en-US" altLang="en-US" dirty="0"/>
              <a:t>Competencies and skills – that match the job requirements and can meet the expectations</a:t>
            </a:r>
            <a:endParaRPr lang="en-US" altLang="en-US" dirty="0">
              <a:cs typeface="Calibri"/>
            </a:endParaRPr>
          </a:p>
          <a:p>
            <a:pPr marL="628650" lvl="1" indent="-171450" eaLnBrk="1" hangingPunct="1">
              <a:spcBef>
                <a:spcPct val="0"/>
              </a:spcBef>
              <a:buClr>
                <a:srgbClr val="000000"/>
              </a:buClr>
              <a:buSzPts val="500"/>
              <a:buFont typeface="Wingdings" panose="05000000000000000000" pitchFamily="2" charset="2"/>
              <a:buChar char="Ø"/>
            </a:pPr>
            <a:r>
              <a:rPr lang="en-US" altLang="en-US" dirty="0"/>
              <a:t>Attitudes and Values that match the culture of the organization</a:t>
            </a:r>
            <a:endParaRPr lang="en-US" altLang="en-US" dirty="0">
              <a:cs typeface="Calibri"/>
            </a:endParaRPr>
          </a:p>
          <a:p>
            <a:pPr marL="628650" lvl="1" indent="-171450" eaLnBrk="1" hangingPunct="1">
              <a:spcBef>
                <a:spcPct val="0"/>
              </a:spcBef>
              <a:buClr>
                <a:srgbClr val="000000"/>
              </a:buClr>
              <a:buSzPts val="500"/>
              <a:buFont typeface="Wingdings" panose="05000000000000000000" pitchFamily="2" charset="2"/>
              <a:buChar char="Ø"/>
            </a:pPr>
            <a:r>
              <a:rPr lang="en-US" altLang="en-US" dirty="0"/>
              <a:t>Interest and commitment to the people they will support and to</a:t>
            </a:r>
            <a:r>
              <a:rPr lang="en-US" altLang="en-US" baseline="0" dirty="0"/>
              <a:t> the organization</a:t>
            </a:r>
            <a:endParaRPr lang="en-US" altLang="en-US" dirty="0"/>
          </a:p>
          <a:p>
            <a:pPr marL="171450" lvl="0" indent="-171450" eaLnBrk="1" hangingPunct="1">
              <a:spcBef>
                <a:spcPct val="0"/>
              </a:spcBef>
              <a:buClr>
                <a:srgbClr val="000000"/>
              </a:buClr>
              <a:buSzPts val="500"/>
              <a:buFont typeface="Wingdings" panose="05000000000000000000" pitchFamily="2" charset="2"/>
              <a:buChar char="Ø"/>
            </a:pPr>
            <a:r>
              <a:rPr lang="en-US" altLang="en-US" dirty="0">
                <a:cs typeface="Calibri"/>
              </a:rPr>
              <a:t>The candidate needs to understand</a:t>
            </a:r>
          </a:p>
          <a:p>
            <a:pPr marL="628650" lvl="1" indent="-171450" eaLnBrk="1" hangingPunct="1">
              <a:spcBef>
                <a:spcPct val="0"/>
              </a:spcBef>
              <a:buClr>
                <a:srgbClr val="000000"/>
              </a:buClr>
              <a:buSzPts val="500"/>
              <a:buFont typeface="Wingdings" panose="05000000000000000000" pitchFamily="2" charset="2"/>
              <a:buChar char="Ø"/>
            </a:pPr>
            <a:r>
              <a:rPr lang="en-US" altLang="en-US" dirty="0">
                <a:cs typeface="Calibri"/>
              </a:rPr>
              <a:t>The</a:t>
            </a:r>
            <a:r>
              <a:rPr lang="en-US" altLang="en-US" baseline="0" dirty="0">
                <a:cs typeface="Calibri"/>
              </a:rPr>
              <a:t> job requirements so they know what is expected of them</a:t>
            </a:r>
          </a:p>
          <a:p>
            <a:pPr marL="628650" lvl="1" indent="-171450" eaLnBrk="1" hangingPunct="1">
              <a:spcBef>
                <a:spcPct val="0"/>
              </a:spcBef>
              <a:buClr>
                <a:srgbClr val="000000"/>
              </a:buClr>
              <a:buSzPts val="500"/>
              <a:buFont typeface="Wingdings" panose="05000000000000000000" pitchFamily="2" charset="2"/>
              <a:buChar char="Ø"/>
            </a:pPr>
            <a:r>
              <a:rPr lang="en-US" altLang="en-US" baseline="0" dirty="0">
                <a:cs typeface="Calibri"/>
              </a:rPr>
              <a:t>the culture and climate of the work environment</a:t>
            </a:r>
          </a:p>
          <a:p>
            <a:pPr marL="628650" lvl="1" indent="-171450" eaLnBrk="1" hangingPunct="1">
              <a:spcBef>
                <a:spcPct val="0"/>
              </a:spcBef>
              <a:buClr>
                <a:srgbClr val="000000"/>
              </a:buClr>
              <a:buSzPts val="500"/>
              <a:buFont typeface="Wingdings" panose="05000000000000000000" pitchFamily="2" charset="2"/>
              <a:buChar char="Ø"/>
            </a:pPr>
            <a:r>
              <a:rPr lang="en-US" altLang="en-US" baseline="0" dirty="0">
                <a:cs typeface="Calibri"/>
              </a:rPr>
              <a:t>They want to know if the </a:t>
            </a:r>
            <a:r>
              <a:rPr lang="en-US" altLang="en-US" dirty="0"/>
              <a:t>organization is willing to invests in them</a:t>
            </a:r>
            <a:r>
              <a:rPr lang="en-US" altLang="en-US" baseline="0" dirty="0"/>
              <a:t> </a:t>
            </a:r>
            <a:r>
              <a:rPr lang="en-US" altLang="en-US" dirty="0"/>
              <a:t>as an employee. Will they be able to grow</a:t>
            </a:r>
            <a:r>
              <a:rPr lang="en-US" altLang="en-US" baseline="0" dirty="0"/>
              <a:t> as a professional. </a:t>
            </a:r>
            <a:endParaRPr lang="en-US" dirty="0"/>
          </a:p>
          <a:p>
            <a:pPr eaLnBrk="1" hangingPunct="1">
              <a:spcBef>
                <a:spcPct val="0"/>
              </a:spcBef>
              <a:buClr>
                <a:srgbClr val="000000"/>
              </a:buClr>
              <a:buSzPts val="500"/>
            </a:pPr>
            <a:r>
              <a:rPr lang="en-US" altLang="en-US" dirty="0"/>
              <a:t>     </a:t>
            </a:r>
            <a:endParaRPr lang="en-US" altLang="en-US" dirty="0">
              <a:cs typeface="Calibri"/>
            </a:endParaRPr>
          </a:p>
        </p:txBody>
      </p:sp>
    </p:spTree>
    <p:extLst>
      <p:ext uri="{BB962C8B-B14F-4D97-AF65-F5344CB8AC3E}">
        <p14:creationId xmlns:p14="http://schemas.microsoft.com/office/powerpoint/2010/main" val="38275153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 typeface="Wingdings" panose="05000000000000000000" pitchFamily="2" charset="2"/>
              <a:buNone/>
            </a:pPr>
            <a:r>
              <a:rPr lang="en-US" i="1" dirty="0"/>
              <a:t>Facilitator Note</a:t>
            </a:r>
            <a:endParaRPr lang="en-US" altLang="en-US" i="1" dirty="0">
              <a:cs typeface="Calibri"/>
            </a:endParaRPr>
          </a:p>
          <a:p>
            <a:pPr marL="171450" indent="-171450" eaLnBrk="1" hangingPunct="1">
              <a:buFont typeface="Wingdings" panose="05000000000000000000" pitchFamily="2" charset="2"/>
              <a:buChar char="Ø"/>
            </a:pPr>
            <a:r>
              <a:rPr lang="en-US" altLang="en-US" i="1" dirty="0">
                <a:cs typeface="Calibri"/>
              </a:rPr>
              <a:t>You may not have time for this breakout. Can do a quick round robin or type in chat, or skip the slide. Before breaking out, show the next slide.</a:t>
            </a:r>
          </a:p>
          <a:p>
            <a:pPr marL="171450" indent="-171450">
              <a:buFont typeface="Wingdings" panose="05000000000000000000" pitchFamily="2" charset="2"/>
              <a:buChar char="Ø"/>
            </a:pPr>
            <a:r>
              <a:rPr lang="en-US" i="1" dirty="0"/>
              <a:t>Activity:  (5 minutes) – 5 people per breakout, each person gets one minute, assign 1 consultant or coach to each breakout group</a:t>
            </a:r>
          </a:p>
          <a:p>
            <a:pPr marL="171450" indent="-171450">
              <a:buFont typeface="Wingdings" panose="05000000000000000000" pitchFamily="2" charset="2"/>
              <a:buChar char="Ø"/>
            </a:pPr>
            <a:r>
              <a:rPr lang="en-US" i="1" dirty="0"/>
              <a:t>Purpose: Gives consultants and coaches opportunity to learn who is in the room. </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reflect on your recruitment practices. In a moment but not yet, you will be sent to a Breakout room with 5-6 others. </a:t>
            </a:r>
          </a:p>
          <a:p>
            <a:pPr marL="178027" indent="-178027">
              <a:buFont typeface="Wingdings" panose="05000000000000000000" pitchFamily="2" charset="2"/>
              <a:buChar char="Ø"/>
            </a:pPr>
            <a:r>
              <a:rPr lang="en-US" dirty="0"/>
              <a:t>Everyone will have the opportunity to answer the questions on the screen. </a:t>
            </a:r>
            <a:r>
              <a:rPr lang="en-US" i="1" dirty="0"/>
              <a:t>Read questions on slide.</a:t>
            </a:r>
            <a:endParaRPr lang="en-US" dirty="0"/>
          </a:p>
          <a:p>
            <a:pPr marL="178027"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r>
              <a:rPr lang="en-US" i="1" dirty="0"/>
              <a:t>Facilitator Note</a:t>
            </a:r>
          </a:p>
          <a:p>
            <a:pPr marL="0" indent="0">
              <a:buFont typeface="Wingdings" panose="05000000000000000000" pitchFamily="2" charset="2"/>
              <a:buNone/>
            </a:pPr>
            <a:r>
              <a:rPr lang="en-US" i="1" dirty="0"/>
              <a:t>When the group returns call on the reporter from each group to report back on themes for questions #1 and #2. </a:t>
            </a: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BDEF283-4E7F-45B4-AD37-DB039D73AFFC}" type="slidenum">
              <a:rPr lang="en-US" altLang="en-US" smtClean="0">
                <a:solidFill>
                  <a:srgbClr val="000000"/>
                </a:solidFill>
              </a:rPr>
              <a:pPr fontAlgn="base">
                <a:spcBef>
                  <a:spcPct val="0"/>
                </a:spcBef>
                <a:spcAft>
                  <a:spcPct val="0"/>
                </a:spcAft>
              </a:pPr>
              <a:t>53</a:t>
            </a:fld>
            <a:endParaRPr lang="en-US" altLang="en-US">
              <a:solidFill>
                <a:srgbClr val="000000"/>
              </a:solidFill>
            </a:endParaRPr>
          </a:p>
        </p:txBody>
      </p:sp>
    </p:spTree>
    <p:extLst>
      <p:ext uri="{BB962C8B-B14F-4D97-AF65-F5344CB8AC3E}">
        <p14:creationId xmlns:p14="http://schemas.microsoft.com/office/powerpoint/2010/main" val="8043560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4126" y="4473893"/>
            <a:ext cx="6049554" cy="4470283"/>
          </a:xfrm>
        </p:spPr>
        <p:txBody>
          <a:bodyPr>
            <a:normAutofit/>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Section 4 looks like the images on your screen. Section 4</a:t>
            </a:r>
            <a:r>
              <a:rPr lang="en-US" baseline="0" dirty="0"/>
              <a:t> </a:t>
            </a:r>
            <a:r>
              <a:rPr lang="en-US" dirty="0"/>
              <a:t>is about reflecting on the selection practices that can</a:t>
            </a:r>
            <a:r>
              <a:rPr lang="en-US" baseline="0" dirty="0"/>
              <a:t> support your efforts and</a:t>
            </a:r>
            <a:r>
              <a:rPr lang="en-US" dirty="0"/>
              <a:t> processes</a:t>
            </a:r>
            <a:r>
              <a:rPr lang="en-US" baseline="0" dirty="0"/>
              <a:t> you may already have in place</a:t>
            </a:r>
            <a:r>
              <a:rPr lang="en-US" dirty="0"/>
              <a:t>. This is intended to be a discovery tool to help you explore what you’re already doing and areas where you might want to put some attention as you move forward.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9062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0" i="0" dirty="0"/>
              <a:t>Transition Slide</a:t>
            </a:r>
          </a:p>
          <a:p>
            <a:pPr eaLnBrk="1" hangingPunct="1">
              <a:spcBef>
                <a:spcPct val="0"/>
              </a:spcBef>
            </a:pPr>
            <a:r>
              <a:rPr lang="en-US" altLang="en-US" b="1" i="0" dirty="0"/>
              <a:t>Timing for section (slides 55-56): 4 minutes </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6B34D95-0BDD-4F47-8356-E30DEF225EAA}" type="slidenum">
              <a:rPr lang="en-US" altLang="en-US" smtClean="0"/>
              <a:pPr fontAlgn="base">
                <a:spcBef>
                  <a:spcPct val="0"/>
                </a:spcBef>
                <a:spcAft>
                  <a:spcPct val="0"/>
                </a:spcAft>
              </a:pPr>
              <a:t>55</a:t>
            </a:fld>
            <a:endParaRPr lang="en-US" altLang="en-US"/>
          </a:p>
        </p:txBody>
      </p:sp>
    </p:spTree>
    <p:extLst>
      <p:ext uri="{BB962C8B-B14F-4D97-AF65-F5344CB8AC3E}">
        <p14:creationId xmlns:p14="http://schemas.microsoft.com/office/powerpoint/2010/main" val="22856876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t>Poll</a:t>
            </a:r>
          </a:p>
          <a:p>
            <a:r>
              <a:rPr lang="en-US" b="0" dirty="0"/>
              <a:t>Talking Points</a:t>
            </a:r>
          </a:p>
          <a:p>
            <a:pPr marL="171450" indent="-171450">
              <a:buFont typeface="Wingdings" panose="05000000000000000000" pitchFamily="2" charset="2"/>
              <a:buChar char="Ø"/>
            </a:pPr>
            <a:r>
              <a:rPr lang="en-US" dirty="0"/>
              <a:t>Let’s take a quick </a:t>
            </a:r>
            <a:r>
              <a:rPr lang="x-none" dirty="0"/>
              <a:t>poll. </a:t>
            </a:r>
            <a:r>
              <a:rPr lang="en-US" dirty="0"/>
              <a:t> - you can pick</a:t>
            </a:r>
            <a:r>
              <a:rPr lang="en-US" baseline="0" dirty="0"/>
              <a:t> multiple answers. Your answer are anonymous. </a:t>
            </a:r>
            <a:r>
              <a:rPr lang="en-US" i="1" baseline="0" dirty="0"/>
              <a:t>Read slide.</a:t>
            </a:r>
            <a:endParaRPr lang="en-US" i="1" dirty="0"/>
          </a:p>
          <a:p>
            <a:r>
              <a:rPr lang="en-US" i="1" dirty="0"/>
              <a:t>Facilitator Note</a:t>
            </a:r>
          </a:p>
          <a:p>
            <a:pPr marL="171450" indent="-171450">
              <a:buFont typeface="Wingdings" panose="05000000000000000000" pitchFamily="2" charset="2"/>
              <a:buChar char="Ø"/>
            </a:pPr>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a:t>
            </a: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EA15A22-E561-43A6-99C9-3E5CAC1306F2}" type="slidenum">
              <a:rPr lang="en-US" altLang="en-US" smtClean="0"/>
              <a:pPr fontAlgn="base">
                <a:spcBef>
                  <a:spcPct val="0"/>
                </a:spcBef>
                <a:spcAft>
                  <a:spcPct val="0"/>
                </a:spcAft>
              </a:pPr>
              <a:t>56</a:t>
            </a:fld>
            <a:endParaRPr lang="en-US" altLang="en-US"/>
          </a:p>
        </p:txBody>
      </p:sp>
    </p:spTree>
    <p:extLst>
      <p:ext uri="{BB962C8B-B14F-4D97-AF65-F5344CB8AC3E}">
        <p14:creationId xmlns:p14="http://schemas.microsoft.com/office/powerpoint/2010/main" val="38847838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lang="en-US" altLang="en-US" b="1" i="0" dirty="0"/>
              <a:t>Timing for section (slides 57-68): 15 minutes </a:t>
            </a:r>
            <a:endParaRPr lang="en-US" altLang="en-US" dirty="0"/>
          </a:p>
          <a:p>
            <a:pPr marL="171450" indent="-171450" eaLnBrk="1" hangingPunct="1">
              <a:spcBef>
                <a:spcPct val="0"/>
              </a:spcBef>
              <a:buFont typeface="Wingdings" panose="05000000000000000000" pitchFamily="2" charset="2"/>
              <a:buChar char="Ø"/>
            </a:pPr>
            <a:r>
              <a:rPr lang="en-US" altLang="en-US" dirty="0"/>
              <a:t>As you</a:t>
            </a:r>
            <a:r>
              <a:rPr lang="en-US" altLang="en-US" baseline="0" dirty="0"/>
              <a:t> can see, we are going to start to look at Steps 2 &amp; 3 by looking at Structured Behavioral Interviews.</a:t>
            </a:r>
            <a:endParaRPr lang="x-none" altLang="en-US" dirty="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81E2CE8-4626-48B4-98B5-9F640EF5135F}" type="slidenum">
              <a:rPr lang="en-US" altLang="en-US" smtClean="0"/>
              <a:pPr fontAlgn="base">
                <a:spcBef>
                  <a:spcPct val="0"/>
                </a:spcBef>
                <a:spcAft>
                  <a:spcPct val="0"/>
                </a:spcAft>
              </a:pPr>
              <a:t>57</a:t>
            </a:fld>
            <a:endParaRPr lang="en-US" altLang="en-US"/>
          </a:p>
        </p:txBody>
      </p:sp>
    </p:spTree>
    <p:extLst>
      <p:ext uri="{BB962C8B-B14F-4D97-AF65-F5344CB8AC3E}">
        <p14:creationId xmlns:p14="http://schemas.microsoft.com/office/powerpoint/2010/main" val="2104414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92500" lnSpcReduction="10000"/>
          </a:bodyPr>
          <a:lstStyle/>
          <a:p>
            <a:pPr marL="0" indent="0" eaLnBrk="1" fontAlgn="auto" hangingPunct="1">
              <a:spcBef>
                <a:spcPts val="0"/>
              </a:spcBef>
              <a:spcAft>
                <a:spcPts val="0"/>
              </a:spcAft>
              <a:buFont typeface="Wingdings" panose="05000000000000000000" pitchFamily="2" charset="2"/>
              <a:buNone/>
              <a:defRPr/>
            </a:pPr>
            <a:r>
              <a:rPr lang="en-US" i="1" dirty="0"/>
              <a:t>Facilitator Note</a:t>
            </a:r>
          </a:p>
          <a:p>
            <a:pPr marL="171450" indent="-171450" eaLnBrk="1" fontAlgn="auto" hangingPunct="1">
              <a:spcBef>
                <a:spcPts val="0"/>
              </a:spcBef>
              <a:spcAft>
                <a:spcPts val="0"/>
              </a:spcAft>
              <a:buFont typeface="Wingdings" panose="05000000000000000000" pitchFamily="2" charset="2"/>
              <a:buChar char="Ø"/>
              <a:defRPr/>
            </a:pPr>
            <a:r>
              <a:rPr lang="en-US" i="1" dirty="0"/>
              <a:t>optional for engagement: ask for thumbs up/raise hands if participants have completed these</a:t>
            </a:r>
          </a:p>
          <a:p>
            <a:pPr marL="0" indent="0" eaLnBrk="1" fontAlgn="auto" hangingPunct="1">
              <a:spcBef>
                <a:spcPts val="0"/>
              </a:spcBef>
              <a:spcAft>
                <a:spcPts val="0"/>
              </a:spcAft>
              <a:buFont typeface="Wingdings" panose="05000000000000000000" pitchFamily="2" charset="2"/>
              <a:buNone/>
              <a:defRPr/>
            </a:pPr>
            <a:r>
              <a:rPr lang="en-US" i="0" dirty="0"/>
              <a:t>Talking Points</a:t>
            </a:r>
          </a:p>
          <a:p>
            <a:pPr marL="171450" indent="-171450" eaLnBrk="1" fontAlgn="auto" hangingPunct="1">
              <a:spcBef>
                <a:spcPts val="0"/>
              </a:spcBef>
              <a:spcAft>
                <a:spcPts val="0"/>
              </a:spcAft>
              <a:buFont typeface="Wingdings" panose="05000000000000000000" pitchFamily="2" charset="2"/>
              <a:buChar char="Ø"/>
              <a:defRPr/>
            </a:pPr>
            <a:r>
              <a:rPr lang="en-US" dirty="0"/>
              <a:t>These are some pre-interview activities: </a:t>
            </a:r>
          </a:p>
          <a:p>
            <a:pPr marL="690143" lvl="1" indent="-232943" eaLnBrk="1" fontAlgn="auto" hangingPunct="1">
              <a:spcBef>
                <a:spcPts val="0"/>
              </a:spcBef>
              <a:spcAft>
                <a:spcPts val="0"/>
              </a:spcAft>
              <a:buFont typeface="Wingdings" panose="05000000000000000000" pitchFamily="2" charset="2"/>
              <a:buChar char="Ø"/>
              <a:defRPr/>
            </a:pPr>
            <a:r>
              <a:rPr lang="en-US" dirty="0"/>
              <a:t>Have you completed a Job Analysis?  Do you know what the duties and the functions of position?</a:t>
            </a:r>
          </a:p>
          <a:p>
            <a:pPr marL="690143" lvl="1" indent="-232943" eaLnBrk="1" fontAlgn="auto" hangingPunct="1">
              <a:spcBef>
                <a:spcPts val="0"/>
              </a:spcBef>
              <a:spcAft>
                <a:spcPts val="0"/>
              </a:spcAft>
              <a:buFont typeface="Wingdings" panose="05000000000000000000" pitchFamily="2" charset="2"/>
              <a:buChar char="Ø"/>
              <a:defRPr/>
            </a:pPr>
            <a:r>
              <a:rPr lang="en-US" dirty="0"/>
              <a:t>When is the last time you updated your job descriptions?  Did you write it based upon the job analysis?</a:t>
            </a:r>
          </a:p>
          <a:p>
            <a:pPr marL="1085850" lvl="2" indent="-171450" eaLnBrk="1" fontAlgn="auto" hangingPunct="1">
              <a:spcBef>
                <a:spcPts val="0"/>
              </a:spcBef>
              <a:spcAft>
                <a:spcPts val="0"/>
              </a:spcAft>
              <a:buFont typeface="Wingdings" panose="05000000000000000000" pitchFamily="2" charset="2"/>
              <a:buChar char="Ø"/>
              <a:defRPr/>
            </a:pPr>
            <a:r>
              <a:rPr lang="en-US" dirty="0"/>
              <a:t>Does it include not just the duties, but also the physical demands the work includes like “Lifting, standing, bending, </a:t>
            </a:r>
            <a:r>
              <a:rPr lang="en-US" dirty="0" err="1"/>
              <a:t>etc</a:t>
            </a:r>
            <a:r>
              <a:rPr lang="en-US" dirty="0"/>
              <a:t>”</a:t>
            </a:r>
          </a:p>
          <a:p>
            <a:pPr marL="1085850" lvl="2" indent="-171450" eaLnBrk="1" fontAlgn="auto" hangingPunct="1">
              <a:spcBef>
                <a:spcPts val="0"/>
              </a:spcBef>
              <a:spcAft>
                <a:spcPts val="0"/>
              </a:spcAft>
              <a:buFont typeface="Wingdings" panose="05000000000000000000" pitchFamily="2" charset="2"/>
              <a:buChar char="Ø"/>
              <a:defRPr/>
            </a:pPr>
            <a:r>
              <a:rPr lang="en-US" dirty="0"/>
              <a:t>It is important for the Job Description to be accurate. It really needs to reflect what a person in the position is expected to do. </a:t>
            </a:r>
          </a:p>
          <a:p>
            <a:pPr marL="1085850" lvl="2" indent="-171450" eaLnBrk="1" fontAlgn="auto" hangingPunct="1">
              <a:spcBef>
                <a:spcPts val="0"/>
              </a:spcBef>
              <a:spcAft>
                <a:spcPts val="0"/>
              </a:spcAft>
              <a:buFont typeface="Wingdings" panose="05000000000000000000" pitchFamily="2" charset="2"/>
              <a:buChar char="Ø"/>
              <a:defRPr/>
            </a:pPr>
            <a:r>
              <a:rPr lang="en-US" dirty="0"/>
              <a:t>When do applicants see the Job Description?  Before they are offered a job or after they have accepted?  </a:t>
            </a:r>
          </a:p>
          <a:p>
            <a:pPr marL="1543050" lvl="3" indent="-171450" eaLnBrk="1" fontAlgn="auto" hangingPunct="1">
              <a:spcBef>
                <a:spcPts val="0"/>
              </a:spcBef>
              <a:spcAft>
                <a:spcPts val="0"/>
              </a:spcAft>
              <a:buFont typeface="Wingdings" panose="05000000000000000000" pitchFamily="2" charset="2"/>
              <a:buChar char="Ø"/>
              <a:defRPr/>
            </a:pPr>
            <a:r>
              <a:rPr lang="en-US" dirty="0"/>
              <a:t>It is helpful to share the job description with applicants before the interview so that you can talk about it and they can ask questions about the job. You can also develop interview questions based upon the Job Description. </a:t>
            </a:r>
          </a:p>
          <a:p>
            <a:pPr marL="628650" lvl="1" indent="-171450" eaLnBrk="1" fontAlgn="auto" hangingPunct="1">
              <a:spcBef>
                <a:spcPts val="0"/>
              </a:spcBef>
              <a:spcAft>
                <a:spcPts val="0"/>
              </a:spcAft>
              <a:buFont typeface="Wingdings" panose="05000000000000000000" pitchFamily="2" charset="2"/>
              <a:buChar char="Ø"/>
              <a:defRPr/>
            </a:pPr>
            <a:r>
              <a:rPr lang="en-US" dirty="0"/>
              <a:t>Does your job description include Core Competencies? If not, you are going to want to look at a set. If you are not familiar with Core Competencies, we will look at the NADSP competencies today.</a:t>
            </a:r>
          </a:p>
        </p:txBody>
      </p:sp>
    </p:spTree>
    <p:extLst>
      <p:ext uri="{BB962C8B-B14F-4D97-AF65-F5344CB8AC3E}">
        <p14:creationId xmlns:p14="http://schemas.microsoft.com/office/powerpoint/2010/main" val="19476018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0290" name="Shape 717"/>
          <p:cNvSpPr>
            <a:spLocks noGrp="1" noRot="1" noChangeAspect="1" noTextEdit="1"/>
          </p:cNvSpPr>
          <p:nvPr>
            <p:ph type="sldImg" idx="2"/>
          </p:nvPr>
        </p:nvSpPr>
        <p:spPr bwMode="auto">
          <a:xfrm>
            <a:off x="457200" y="719138"/>
            <a:ext cx="6410325" cy="3605212"/>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140291" name="Shape 718"/>
          <p:cNvSpPr>
            <a:spLocks noGrp="1"/>
          </p:cNvSpPr>
          <p:nvPr>
            <p:ph type="body" idx="1"/>
          </p:nvPr>
        </p:nvSpPr>
        <p:spPr bwMode="auto">
          <a:xfrm>
            <a:off x="457200" y="4324350"/>
            <a:ext cx="6086475" cy="4527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6" tIns="48355" rIns="96736" bIns="48355" numCol="1" anchor="t" anchorCtr="0" compatLnSpc="1">
            <a:prstTxWarp prst="textNoShape">
              <a:avLst/>
            </a:prstTxWarp>
          </a:bodyPr>
          <a:lstStyle/>
          <a:p>
            <a:pPr marL="0" indent="0" eaLnBrk="1" hangingPunct="1">
              <a:buClr>
                <a:srgbClr val="000000"/>
              </a:buClr>
              <a:buSzPts val="300"/>
              <a:buFont typeface="Wingdings" panose="05000000000000000000" pitchFamily="2" charset="2"/>
              <a:buNone/>
            </a:pPr>
            <a:r>
              <a:rPr lang="en-US" altLang="en-US" dirty="0"/>
              <a:t>Talking Points:</a:t>
            </a:r>
          </a:p>
          <a:p>
            <a:pPr marL="171450" indent="-171450" eaLnBrk="1" hangingPunct="1">
              <a:buClr>
                <a:srgbClr val="000000"/>
              </a:buClr>
              <a:buSzPts val="300"/>
              <a:buFont typeface="Wingdings" panose="05000000000000000000" pitchFamily="2" charset="2"/>
              <a:buChar char="Ø"/>
            </a:pPr>
            <a:r>
              <a:rPr lang="en-US" altLang="en-US" dirty="0"/>
              <a:t>Research shows that using competency standards across workforce development strategies can improve recruitment and retention of an organization’s workforce.  </a:t>
            </a:r>
          </a:p>
          <a:p>
            <a:pPr marL="171450" indent="-171450" eaLnBrk="1" hangingPunct="1">
              <a:buClr>
                <a:srgbClr val="000000"/>
              </a:buClr>
              <a:buSzPts val="300"/>
              <a:buFont typeface="Wingdings" panose="05000000000000000000" pitchFamily="2" charset="2"/>
              <a:buChar char="Ø"/>
            </a:pPr>
            <a:r>
              <a:rPr lang="en-US" altLang="en-US" dirty="0"/>
              <a:t>The problem?  Many organizations are often consumed with the pressures of filling vacancies in their workforce, leaving little time to explore how to incorporate direct support workforce competencies into their organization’s infrastructure.</a:t>
            </a:r>
          </a:p>
          <a:p>
            <a:pPr marL="171450" indent="-171450" eaLnBrk="1" hangingPunct="1">
              <a:buClr>
                <a:srgbClr val="000000"/>
              </a:buClr>
              <a:buSzPts val="300"/>
              <a:buFont typeface="Wingdings" panose="05000000000000000000" pitchFamily="2" charset="2"/>
              <a:buChar char="Ø"/>
            </a:pPr>
            <a:r>
              <a:rPr lang="en-US" altLang="en-US" dirty="0"/>
              <a:t>Competency standards are the foundation to our workforce development tools. We start with competency standards for tools including:</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Recruitment, hiring, and selection</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Curriculum development</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Training program implementation, staff development</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Performance evaluation </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Career pathways, ladders and lattices:</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Apprenticeship programs</a:t>
            </a:r>
            <a:endParaRPr lang="en-US" altLang="en-US" dirty="0">
              <a:cs typeface="Calibri"/>
            </a:endParaRPr>
          </a:p>
          <a:p>
            <a:pPr marL="628650" lvl="1" indent="-171450" eaLnBrk="1" hangingPunct="1">
              <a:spcBef>
                <a:spcPct val="0"/>
              </a:spcBef>
              <a:buSzPct val="25000"/>
              <a:buFont typeface="Wingdings" panose="05000000000000000000" pitchFamily="2" charset="2"/>
              <a:buChar char="Ø"/>
            </a:pPr>
            <a:r>
              <a:rPr lang="en-US" altLang="en-US" dirty="0"/>
              <a:t>Credentialing and certification systems</a:t>
            </a:r>
          </a:p>
          <a:p>
            <a:pPr marL="0" indent="0" eaLnBrk="1" hangingPunct="1">
              <a:spcBef>
                <a:spcPct val="0"/>
              </a:spcBef>
              <a:buSzPct val="25000"/>
              <a:buFont typeface="Wingdings" panose="05000000000000000000" pitchFamily="2" charset="2"/>
              <a:buNone/>
            </a:pPr>
            <a:r>
              <a:rPr lang="en-US" altLang="en-US" i="1" dirty="0">
                <a:cs typeface="Calibri"/>
              </a:rPr>
              <a:t>Depending on time, can ask how they use competency standards or thumbs up/hand raise if they use them at their organization.</a:t>
            </a:r>
          </a:p>
        </p:txBody>
      </p:sp>
      <p:sp>
        <p:nvSpPr>
          <p:cNvPr id="140292" name="Shape 719"/>
          <p:cNvSpPr txBox="1">
            <a:spLocks noChangeArrowheads="1"/>
          </p:cNvSpPr>
          <p:nvPr/>
        </p:nvSpPr>
        <p:spPr bwMode="auto">
          <a:xfrm>
            <a:off x="3876675" y="8894763"/>
            <a:ext cx="31750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36" tIns="48355" rIns="96736" bIns="48355" anchor="b"/>
          <a:lstStyle>
            <a:lvl1pPr defTabSz="930275">
              <a:defRPr>
                <a:solidFill>
                  <a:schemeClr val="tx1"/>
                </a:solidFill>
                <a:latin typeface="Calibri" panose="020F0502020204030204" pitchFamily="34" charset="0"/>
              </a:defRPr>
            </a:lvl1pPr>
            <a:lvl2pPr marL="742950" indent="-285750" defTabSz="930275">
              <a:defRPr>
                <a:solidFill>
                  <a:schemeClr val="tx1"/>
                </a:solidFill>
                <a:latin typeface="Calibri" panose="020F0502020204030204" pitchFamily="34" charset="0"/>
              </a:defRPr>
            </a:lvl2pPr>
            <a:lvl3pPr marL="1143000" indent="-228600" defTabSz="930275">
              <a:defRPr>
                <a:solidFill>
                  <a:schemeClr val="tx1"/>
                </a:solidFill>
                <a:latin typeface="Calibri" panose="020F0502020204030204" pitchFamily="34" charset="0"/>
              </a:defRPr>
            </a:lvl3pPr>
            <a:lvl4pPr marL="1600200" indent="-228600" defTabSz="930275">
              <a:defRPr>
                <a:solidFill>
                  <a:schemeClr val="tx1"/>
                </a:solidFill>
                <a:latin typeface="Calibri" panose="020F0502020204030204" pitchFamily="34" charset="0"/>
              </a:defRPr>
            </a:lvl4pPr>
            <a:lvl5pPr marL="2057400" indent="-228600" defTabSz="930275">
              <a:defRPr>
                <a:solidFill>
                  <a:schemeClr val="tx1"/>
                </a:solidFill>
                <a:latin typeface="Calibri" panose="020F0502020204030204" pitchFamily="34" charset="0"/>
              </a:defRPr>
            </a:lvl5pPr>
            <a:lvl6pPr marL="2514600" indent="-228600" defTabSz="930275" eaLnBrk="0" fontAlgn="base" hangingPunct="0">
              <a:spcBef>
                <a:spcPct val="0"/>
              </a:spcBef>
              <a:spcAft>
                <a:spcPct val="0"/>
              </a:spcAft>
              <a:defRPr>
                <a:solidFill>
                  <a:schemeClr val="tx1"/>
                </a:solidFill>
                <a:latin typeface="Calibri" panose="020F0502020204030204" pitchFamily="34" charset="0"/>
              </a:defRPr>
            </a:lvl6pPr>
            <a:lvl7pPr marL="2971800" indent="-228600" defTabSz="930275" eaLnBrk="0" fontAlgn="base" hangingPunct="0">
              <a:spcBef>
                <a:spcPct val="0"/>
              </a:spcBef>
              <a:spcAft>
                <a:spcPct val="0"/>
              </a:spcAft>
              <a:defRPr>
                <a:solidFill>
                  <a:schemeClr val="tx1"/>
                </a:solidFill>
                <a:latin typeface="Calibri" panose="020F0502020204030204" pitchFamily="34" charset="0"/>
              </a:defRPr>
            </a:lvl7pPr>
            <a:lvl8pPr marL="3429000" indent="-228600" defTabSz="930275" eaLnBrk="0" fontAlgn="base" hangingPunct="0">
              <a:spcBef>
                <a:spcPct val="0"/>
              </a:spcBef>
              <a:spcAft>
                <a:spcPct val="0"/>
              </a:spcAft>
              <a:defRPr>
                <a:solidFill>
                  <a:schemeClr val="tx1"/>
                </a:solidFill>
                <a:latin typeface="Calibri" panose="020F0502020204030204" pitchFamily="34" charset="0"/>
              </a:defRPr>
            </a:lvl8pPr>
            <a:lvl9pPr marL="3886200" indent="-228600" defTabSz="930275"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buClr>
                <a:srgbClr val="000000"/>
              </a:buClr>
              <a:buSzPct val="25000"/>
            </a:pPr>
            <a:fld id="{05D7A5A4-5010-4F57-8D6E-06B143B7B402}" type="slidenum">
              <a:rPr lang="en-US" altLang="en-US" sz="1200">
                <a:solidFill>
                  <a:srgbClr val="000000"/>
                </a:solidFill>
                <a:latin typeface="Arial" panose="020B0604020202020204" pitchFamily="34" charset="0"/>
                <a:cs typeface="Arial" panose="020B0604020202020204" pitchFamily="34" charset="0"/>
                <a:sym typeface="Arial" panose="020B0604020202020204" pitchFamily="34" charset="0"/>
              </a:rPr>
              <a:pPr algn="r" eaLnBrk="1" hangingPunct="1">
                <a:buClr>
                  <a:srgbClr val="000000"/>
                </a:buClr>
                <a:buSzPct val="25000"/>
              </a:pPr>
              <a:t>59</a:t>
            </a:fld>
            <a:endParaRPr lang="en-US" altLang="en-US" sz="12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5050270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xfrm>
            <a:off x="731838" y="4486275"/>
            <a:ext cx="5707062" cy="4595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defTabSz="949325" eaLnBrk="1" hangingPunct="1">
              <a:buFont typeface="Wingdings" panose="05000000000000000000" pitchFamily="2" charset="2"/>
              <a:buNone/>
            </a:pPr>
            <a:r>
              <a:rPr lang="en-US" altLang="en-US" dirty="0"/>
              <a:t>Talking Points:</a:t>
            </a:r>
          </a:p>
          <a:p>
            <a:pPr marL="171450" indent="-171450" defTabSz="949325" eaLnBrk="1" hangingPunct="1">
              <a:buFont typeface="Wingdings" panose="05000000000000000000" pitchFamily="2" charset="2"/>
              <a:buChar char="Ø"/>
            </a:pPr>
            <a:r>
              <a:rPr lang="en-US" altLang="en-US" dirty="0"/>
              <a:t>Each of these competency sets is organized around core competencies of a direct support worker and includes a set of skill standards for each skill competency. </a:t>
            </a:r>
          </a:p>
          <a:p>
            <a:pPr marL="171450" marR="0" lvl="0" indent="-171450" algn="l" defTabSz="949325"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ea typeface="MS PGothic"/>
              </a:rPr>
              <a:t>Since 1996, there have been a number of efforts on a national level to identify the critical competencies that direct support professionals need to have. These competencies have changed over time and are mostly similar with a few variations depending on the service and support focus they have. Each set is organized a bit differently, but they share many core areas in which DSPs must be able to demonstrate understanding, skill and a comprehensive value orientation.</a:t>
            </a:r>
            <a:endParaRPr lang="en-US" altLang="en-US" dirty="0">
              <a:ea typeface="MS PGothic" panose="020B0600070205080204" pitchFamily="34" charset="-128"/>
            </a:endParaRPr>
          </a:p>
          <a:p>
            <a:pPr marL="171450" indent="-171450" defTabSz="949325" eaLnBrk="1" hangingPunct="1">
              <a:buFont typeface="Wingdings" panose="05000000000000000000" pitchFamily="2" charset="2"/>
              <a:buChar char="Ø"/>
            </a:pPr>
            <a:r>
              <a:rPr lang="en-US" altLang="en-US" dirty="0">
                <a:ea typeface="MS PGothic"/>
              </a:rPr>
              <a:t>By and large, developing competency sets have been an effort to richly describe the knowledge, skills and attitudes that DSPs need to have to successfully support a person to live and participate in their communities. </a:t>
            </a:r>
          </a:p>
          <a:p>
            <a:pPr marL="171450" indent="-171450" defTabSz="949325" eaLnBrk="1" hangingPunct="1">
              <a:buFont typeface="Wingdings" panose="05000000000000000000" pitchFamily="2" charset="2"/>
              <a:buChar char="Ø"/>
            </a:pPr>
            <a:r>
              <a:rPr lang="en-US" altLang="en-US" dirty="0">
                <a:ea typeface="MS PGothic"/>
              </a:rPr>
              <a:t>The initial effort focusing on community services was completed in 1996 with the development of the community support skills standards. </a:t>
            </a:r>
          </a:p>
          <a:p>
            <a:pPr marL="171450" indent="-171450" defTabSz="949325">
              <a:buFont typeface="Wingdings" panose="05000000000000000000" pitchFamily="2" charset="2"/>
              <a:buChar char="Ø"/>
            </a:pPr>
            <a:r>
              <a:rPr lang="en-US" altLang="en-US" dirty="0">
                <a:ea typeface="MS PGothic"/>
              </a:rPr>
              <a:t>Most recently the Centers for Medicare and Medicaid Services released a set of core competencies that describe the knowledge, skills and attitudes required of DSPs across the sectors of IDD, aging and mental health.</a:t>
            </a:r>
            <a:endParaRPr lang="en-US" dirty="0">
              <a:ea typeface="MS PGothic"/>
            </a:endParaRPr>
          </a:p>
          <a:p>
            <a:pPr marL="171450" indent="-171450" defTabSz="949325" eaLnBrk="1" hangingPunct="1">
              <a:buFont typeface="Wingdings" panose="05000000000000000000" pitchFamily="2" charset="2"/>
              <a:buChar char="Ø"/>
            </a:pPr>
            <a:r>
              <a:rPr lang="en-US" altLang="en-US" dirty="0">
                <a:ea typeface="MS PGothic"/>
              </a:rPr>
              <a:t>As we dive into best practice in selection strategies, you will notice these competencies are foundational. </a:t>
            </a:r>
            <a:endParaRPr lang="en-US" altLang="en-US" dirty="0">
              <a:ea typeface="MS PGothic" panose="020B0600070205080204" pitchFamily="34" charset="-128"/>
              <a:cs typeface="Calibri"/>
            </a:endParaRPr>
          </a:p>
          <a:p>
            <a:pPr defTabSz="949325" eaLnBrk="1" hangingPunct="1"/>
            <a:endParaRPr lang="en-US" altLang="en-US" dirty="0">
              <a:ea typeface="MS PGothic" panose="020B0600070205080204" pitchFamily="34" charset="-128"/>
            </a:endParaRPr>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66788">
              <a:defRPr>
                <a:solidFill>
                  <a:schemeClr val="tx1"/>
                </a:solidFill>
                <a:latin typeface="Calibri" panose="020F0502020204030204" pitchFamily="34" charset="0"/>
              </a:defRPr>
            </a:lvl1pPr>
            <a:lvl2pPr marL="800100" indent="-307975" defTabSz="966788">
              <a:defRPr>
                <a:solidFill>
                  <a:schemeClr val="tx1"/>
                </a:solidFill>
                <a:latin typeface="Calibri" panose="020F0502020204030204" pitchFamily="34" charset="0"/>
              </a:defRPr>
            </a:lvl2pPr>
            <a:lvl3pPr marL="1231900" indent="-246063" defTabSz="966788">
              <a:defRPr>
                <a:solidFill>
                  <a:schemeClr val="tx1"/>
                </a:solidFill>
                <a:latin typeface="Calibri" panose="020F0502020204030204" pitchFamily="34" charset="0"/>
              </a:defRPr>
            </a:lvl3pPr>
            <a:lvl4pPr marL="1724025" indent="-246063" defTabSz="966788">
              <a:defRPr>
                <a:solidFill>
                  <a:schemeClr val="tx1"/>
                </a:solidFill>
                <a:latin typeface="Calibri" panose="020F0502020204030204" pitchFamily="34" charset="0"/>
              </a:defRPr>
            </a:lvl4pPr>
            <a:lvl5pPr marL="2217738" indent="-246063" defTabSz="966788">
              <a:defRPr>
                <a:solidFill>
                  <a:schemeClr val="tx1"/>
                </a:solidFill>
                <a:latin typeface="Calibri" panose="020F0502020204030204" pitchFamily="34" charset="0"/>
              </a:defRPr>
            </a:lvl5pPr>
            <a:lvl6pPr marL="2674938" indent="-246063" defTabSz="966788" eaLnBrk="0" fontAlgn="base" hangingPunct="0">
              <a:spcBef>
                <a:spcPct val="0"/>
              </a:spcBef>
              <a:spcAft>
                <a:spcPct val="0"/>
              </a:spcAft>
              <a:defRPr>
                <a:solidFill>
                  <a:schemeClr val="tx1"/>
                </a:solidFill>
                <a:latin typeface="Calibri" panose="020F0502020204030204" pitchFamily="34" charset="0"/>
              </a:defRPr>
            </a:lvl6pPr>
            <a:lvl7pPr marL="3132138" indent="-246063" defTabSz="966788" eaLnBrk="0" fontAlgn="base" hangingPunct="0">
              <a:spcBef>
                <a:spcPct val="0"/>
              </a:spcBef>
              <a:spcAft>
                <a:spcPct val="0"/>
              </a:spcAft>
              <a:defRPr>
                <a:solidFill>
                  <a:schemeClr val="tx1"/>
                </a:solidFill>
                <a:latin typeface="Calibri" panose="020F0502020204030204" pitchFamily="34" charset="0"/>
              </a:defRPr>
            </a:lvl7pPr>
            <a:lvl8pPr marL="3589338" indent="-246063" defTabSz="966788" eaLnBrk="0" fontAlgn="base" hangingPunct="0">
              <a:spcBef>
                <a:spcPct val="0"/>
              </a:spcBef>
              <a:spcAft>
                <a:spcPct val="0"/>
              </a:spcAft>
              <a:defRPr>
                <a:solidFill>
                  <a:schemeClr val="tx1"/>
                </a:solidFill>
                <a:latin typeface="Calibri" panose="020F0502020204030204" pitchFamily="34" charset="0"/>
              </a:defRPr>
            </a:lvl8pPr>
            <a:lvl9pPr marL="4046538" indent="-246063" defTabSz="96678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E08F2D1-3ACA-4FB6-B255-336BDB2A57A4}" type="slidenum">
              <a:rPr lang="en-US" altLang="en-US" smtClean="0">
                <a:solidFill>
                  <a:srgbClr val="000000"/>
                </a:solidFill>
                <a:latin typeface="Arial" panose="020B0604020202020204" pitchFamily="34" charset="0"/>
                <a:ea typeface="MS PGothic" panose="020B0600070205080204" pitchFamily="34" charset="-128"/>
              </a:rPr>
              <a:pPr fontAlgn="base">
                <a:spcBef>
                  <a:spcPct val="0"/>
                </a:spcBef>
                <a:spcAft>
                  <a:spcPct val="0"/>
                </a:spcAft>
              </a:pPr>
              <a:t>60</a:t>
            </a:fld>
            <a:endParaRPr lang="en-US" altLang="en-US">
              <a:solidFill>
                <a:srgbClr val="000000"/>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0232513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Wingdings" panose="05000000000000000000" pitchFamily="2" charset="2"/>
              <a:buNone/>
            </a:pPr>
            <a:r>
              <a:rPr lang="en-US" altLang="en-US" dirty="0"/>
              <a:t>Talking Points:</a:t>
            </a:r>
          </a:p>
          <a:p>
            <a:pPr marL="171450" indent="-171450" eaLnBrk="1" hangingPunct="1">
              <a:spcBef>
                <a:spcPct val="0"/>
              </a:spcBef>
              <a:buFont typeface="Wingdings" panose="05000000000000000000" pitchFamily="2" charset="2"/>
              <a:buChar char="Ø"/>
            </a:pPr>
            <a:r>
              <a:rPr lang="en-US" altLang="en-US" dirty="0"/>
              <a:t>Here are the NADSP Core Competency Areas. They address the broad areas that DSPs work in.</a:t>
            </a:r>
            <a:endParaRPr lang="en-US" altLang="en-US" dirty="0">
              <a:cs typeface="Calibri"/>
            </a:endParaRPr>
          </a:p>
          <a:p>
            <a:pPr marL="171450" indent="-171450" eaLnBrk="1" hangingPunct="1">
              <a:spcBef>
                <a:spcPct val="0"/>
              </a:spcBef>
              <a:buFont typeface="Wingdings" panose="05000000000000000000" pitchFamily="2" charset="2"/>
              <a:buChar char="Ø"/>
            </a:pPr>
            <a:r>
              <a:rPr lang="en-US" altLang="en-US" dirty="0"/>
              <a:t>Take a moment to read the areas listed on the slide</a:t>
            </a:r>
            <a:endParaRPr lang="en-US" altLang="en-US" dirty="0">
              <a:cs typeface="Calibri"/>
            </a:endParaRPr>
          </a:p>
          <a:p>
            <a:pPr marL="628650" lvl="1" indent="-171450" eaLnBrk="1" hangingPunct="1">
              <a:spcBef>
                <a:spcPct val="0"/>
              </a:spcBef>
              <a:buFont typeface="Wingdings" panose="05000000000000000000" pitchFamily="2" charset="2"/>
              <a:buChar char="Ø"/>
            </a:pPr>
            <a:r>
              <a:rPr lang="en-US" altLang="en-US" dirty="0"/>
              <a:t>You can customize these to your organization, as there may be some areas that do not apply to your organization or to particular positions.</a:t>
            </a:r>
            <a:endParaRPr lang="en-US" altLang="en-US" dirty="0">
              <a:cs typeface="Calibri"/>
            </a:endParaRPr>
          </a:p>
          <a:p>
            <a:pPr marL="628650" lvl="1" indent="-171450" eaLnBrk="1" hangingPunct="1">
              <a:spcBef>
                <a:spcPct val="0"/>
              </a:spcBef>
              <a:buFont typeface="Wingdings" panose="05000000000000000000" pitchFamily="2" charset="2"/>
              <a:buChar char="Ø"/>
            </a:pPr>
            <a:r>
              <a:rPr lang="en-US" altLang="en-US" dirty="0"/>
              <a:t>If DSPs in your organization do work in these areas, these core competencies can be used to set the expectations for everyone.  </a:t>
            </a:r>
          </a:p>
          <a:p>
            <a:pPr marL="171450" marR="0" lvl="0" indent="-1714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en-US" altLang="en-US" dirty="0"/>
              <a:t>There are others Core Competency sets you may use that we have not included today.</a:t>
            </a:r>
            <a:endParaRPr lang="en-US" altLang="en-US" dirty="0">
              <a:cs typeface="Calibri"/>
            </a:endParaRPr>
          </a:p>
          <a:p>
            <a:pPr eaLnBrk="1" hangingPunct="1">
              <a:spcBef>
                <a:spcPct val="0"/>
              </a:spcBef>
            </a:pPr>
            <a:endParaRPr lang="en-US" altLang="en-US" dirty="0"/>
          </a:p>
        </p:txBody>
      </p:sp>
      <p:sp>
        <p:nvSpPr>
          <p:cNvPr id="144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B6E04C8-CBBC-4637-85EE-014EF9A180AA}" type="slidenum">
              <a:rPr lang="en-US" altLang="en-US" smtClean="0"/>
              <a:pPr fontAlgn="base">
                <a:spcBef>
                  <a:spcPct val="0"/>
                </a:spcBef>
                <a:spcAft>
                  <a:spcPct val="0"/>
                </a:spcAft>
              </a:pPr>
              <a:t>61</a:t>
            </a:fld>
            <a:endParaRPr lang="en-US" altLang="en-US"/>
          </a:p>
        </p:txBody>
      </p:sp>
    </p:spTree>
    <p:extLst>
      <p:ext uri="{BB962C8B-B14F-4D97-AF65-F5344CB8AC3E}">
        <p14:creationId xmlns:p14="http://schemas.microsoft.com/office/powerpoint/2010/main" val="30509563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Wingdings" panose="05000000000000000000" pitchFamily="2" charset="2"/>
              <a:buNone/>
            </a:pPr>
            <a:r>
              <a:rPr lang="en-US" altLang="en-US" dirty="0"/>
              <a:t>Talking Points:</a:t>
            </a:r>
          </a:p>
          <a:p>
            <a:pPr marL="171450" indent="-171450" eaLnBrk="1" hangingPunct="1">
              <a:spcBef>
                <a:spcPct val="0"/>
              </a:spcBef>
              <a:buFont typeface="Wingdings" panose="05000000000000000000" pitchFamily="2" charset="2"/>
              <a:buChar char="Ø"/>
            </a:pPr>
            <a:r>
              <a:rPr lang="en-US" altLang="en-US" dirty="0"/>
              <a:t>When developing interview questions, you want to ask questions that are going to tell you what actions the person took in the past. This will be the best indicator of what they will do in the future. </a:t>
            </a:r>
          </a:p>
          <a:p>
            <a:pPr marL="171450" indent="-171450" eaLnBrk="1" hangingPunct="1">
              <a:spcBef>
                <a:spcPct val="0"/>
              </a:spcBef>
              <a:buFont typeface="Wingdings" panose="05000000000000000000" pitchFamily="2" charset="2"/>
              <a:buChar char="Ø"/>
            </a:pPr>
            <a:r>
              <a:rPr lang="en-US" altLang="en-US" dirty="0"/>
              <a:t>You are asking them to tell you what they did (action or behavior) in a situation, and what the outcome was. We will cover some examples a little later.  </a:t>
            </a:r>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592E355-BBFE-433A-95D2-8E3FE32E1F5F}" type="slidenum">
              <a:rPr lang="en-US" altLang="en-US" smtClean="0"/>
              <a:pPr fontAlgn="base">
                <a:spcBef>
                  <a:spcPct val="0"/>
                </a:spcBef>
                <a:spcAft>
                  <a:spcPct val="0"/>
                </a:spcAft>
              </a:pPr>
              <a:t>62</a:t>
            </a:fld>
            <a:endParaRPr lang="en-US" altLang="en-US"/>
          </a:p>
        </p:txBody>
      </p:sp>
    </p:spTree>
    <p:extLst>
      <p:ext uri="{BB962C8B-B14F-4D97-AF65-F5344CB8AC3E}">
        <p14:creationId xmlns:p14="http://schemas.microsoft.com/office/powerpoint/2010/main" val="1014712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Talking Points:</a:t>
            </a:r>
          </a:p>
          <a:p>
            <a:pPr marL="171450" indent="-171450" eaLnBrk="1" hangingPunct="1">
              <a:spcBef>
                <a:spcPct val="0"/>
              </a:spcBef>
              <a:buFont typeface="Wingdings" panose="05000000000000000000" pitchFamily="2" charset="2"/>
              <a:buChar char="Ø"/>
            </a:pPr>
            <a:r>
              <a:rPr lang="en-US" altLang="en-US" dirty="0"/>
              <a:t>In the interview, you also want to set up a situation, ask how they handled it in the past and what the outcome was.</a:t>
            </a:r>
            <a:endParaRPr lang="en-US" altLang="en-US" dirty="0">
              <a:cs typeface="Calibri"/>
            </a:endParaRPr>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0165FD-830B-4E6F-8FC8-5436CED6EACC}" type="slidenum">
              <a:rPr lang="en-US" altLang="en-US" smtClean="0"/>
              <a:pPr fontAlgn="base">
                <a:spcBef>
                  <a:spcPct val="0"/>
                </a:spcBef>
                <a:spcAft>
                  <a:spcPct val="0"/>
                </a:spcAft>
              </a:pPr>
              <a:t>63</a:t>
            </a:fld>
            <a:endParaRPr lang="en-US" altLang="en-US"/>
          </a:p>
        </p:txBody>
      </p:sp>
    </p:spTree>
    <p:extLst>
      <p:ext uri="{BB962C8B-B14F-4D97-AF65-F5344CB8AC3E}">
        <p14:creationId xmlns:p14="http://schemas.microsoft.com/office/powerpoint/2010/main" val="1012681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These three interview tools are available on the TennCare website for provider use. </a:t>
            </a:r>
            <a:r>
              <a:rPr lang="en-US" i="1" dirty="0"/>
              <a:t>Post link in chat.</a:t>
            </a:r>
            <a:endParaRPr lang="en-US" dirty="0"/>
          </a:p>
          <a:p>
            <a:pPr marL="628650" lvl="1" indent="-171450">
              <a:buFont typeface="Wingdings" panose="05000000000000000000" pitchFamily="2" charset="2"/>
              <a:buChar char="Ø"/>
            </a:pPr>
            <a:r>
              <a:rPr lang="en-US" dirty="0"/>
              <a:t>The</a:t>
            </a:r>
            <a:r>
              <a:rPr lang="en-US" baseline="0" dirty="0"/>
              <a:t> User guide walks though the process of using a structured behavioral Interview</a:t>
            </a:r>
          </a:p>
          <a:p>
            <a:pPr marL="628650" lvl="1" indent="-171450">
              <a:buFont typeface="Wingdings" panose="05000000000000000000" pitchFamily="2" charset="2"/>
              <a:buChar char="Ø"/>
            </a:pPr>
            <a:r>
              <a:rPr lang="en-US" baseline="0" dirty="0"/>
              <a:t>The Structured Interview Questions provide sample questions for each of the competency areas</a:t>
            </a:r>
          </a:p>
          <a:p>
            <a:pPr marL="628650" lvl="1" indent="-171450">
              <a:buFont typeface="Wingdings" panose="05000000000000000000" pitchFamily="2" charset="2"/>
              <a:buChar char="Ø"/>
            </a:pPr>
            <a:r>
              <a:rPr lang="en-US" baseline="0" dirty="0"/>
              <a:t>The DSP Interview Questionnaire is an example questionnaire and score guide template</a:t>
            </a:r>
            <a:endParaRPr lang="en-US" dirty="0"/>
          </a:p>
        </p:txBody>
      </p:sp>
      <p:sp>
        <p:nvSpPr>
          <p:cNvPr id="4" name="Slide Number Placeholder 3"/>
          <p:cNvSpPr>
            <a:spLocks noGrp="1"/>
          </p:cNvSpPr>
          <p:nvPr>
            <p:ph type="sldNum" sz="quarter" idx="10"/>
          </p:nvPr>
        </p:nvSpPr>
        <p:spPr/>
        <p:txBody>
          <a:bodyPr/>
          <a:lstStyle/>
          <a:p>
            <a:fld id="{AB262285-F97F-4C5A-9546-EB5F7B3A2FC8}" type="slidenum">
              <a:rPr lang="en-US" smtClean="0"/>
              <a:t>64</a:t>
            </a:fld>
            <a:endParaRPr lang="en-US"/>
          </a:p>
        </p:txBody>
      </p:sp>
    </p:spTree>
    <p:extLst>
      <p:ext uri="{BB962C8B-B14F-4D97-AF65-F5344CB8AC3E}">
        <p14:creationId xmlns:p14="http://schemas.microsoft.com/office/powerpoint/2010/main" val="40022777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Wingdings" panose="05000000000000000000" pitchFamily="2" charset="2"/>
              <a:buNone/>
            </a:pPr>
            <a:r>
              <a:rPr lang="en-US" altLang="en-US" dirty="0"/>
              <a:t>Talking Points:</a:t>
            </a:r>
          </a:p>
          <a:p>
            <a:pPr marL="171450" indent="-171450" eaLnBrk="1" hangingPunct="1">
              <a:spcBef>
                <a:spcPct val="0"/>
              </a:spcBef>
              <a:buFont typeface="Wingdings" panose="05000000000000000000" pitchFamily="2" charset="2"/>
              <a:buChar char="Ø"/>
            </a:pPr>
            <a:r>
              <a:rPr lang="en-US" altLang="en-US" i="1" dirty="0"/>
              <a:t>This tool is available to you on the website in the resource section of the Toolkit.  There are 3-6 examples of questions that fall under each of the NADSP Core Competency areas.  You can use these questions, or they make spark an idea that better matches your position or organization. </a:t>
            </a:r>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A0B957B-B145-46A7-A878-DE481AAC49CD}" type="slidenum">
              <a:rPr lang="en-US" altLang="en-US" smtClean="0"/>
              <a:pPr fontAlgn="base">
                <a:spcBef>
                  <a:spcPct val="0"/>
                </a:spcBef>
                <a:spcAft>
                  <a:spcPct val="0"/>
                </a:spcAft>
              </a:pPr>
              <a:t>65</a:t>
            </a:fld>
            <a:endParaRPr lang="en-US" altLang="en-US"/>
          </a:p>
        </p:txBody>
      </p:sp>
    </p:spTree>
    <p:extLst>
      <p:ext uri="{BB962C8B-B14F-4D97-AF65-F5344CB8AC3E}">
        <p14:creationId xmlns:p14="http://schemas.microsoft.com/office/powerpoint/2010/main" val="26704184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0" indent="0">
              <a:buFont typeface="Wingdings" panose="05000000000000000000" pitchFamily="2" charset="2"/>
              <a:buNone/>
            </a:pPr>
            <a:r>
              <a:rPr lang="en-US" baseline="0" dirty="0"/>
              <a:t>Talking Points:</a:t>
            </a:r>
          </a:p>
          <a:p>
            <a:pPr marL="171450" indent="-171450">
              <a:buFont typeface="Wingdings" panose="05000000000000000000" pitchFamily="2" charset="2"/>
              <a:buChar char="Ø"/>
            </a:pPr>
            <a:r>
              <a:rPr lang="en-US" baseline="0" dirty="0"/>
              <a:t>This is an example of one of the questions in the documents we just looked at. </a:t>
            </a:r>
            <a:endParaRPr lang="en-US" i="1" baseline="0" dirty="0"/>
          </a:p>
          <a:p>
            <a:pPr marL="628650" lvl="1" indent="-171450">
              <a:buFont typeface="Wingdings" panose="05000000000000000000" pitchFamily="2" charset="2"/>
              <a:buChar char="Ø"/>
            </a:pPr>
            <a:r>
              <a:rPr lang="en-US" i="0" baseline="0" dirty="0"/>
              <a:t>This question addresses competency area 4: Community and Service Networking. </a:t>
            </a:r>
            <a:r>
              <a:rPr lang="en-US" i="1" baseline="0" dirty="0"/>
              <a:t>Read question.</a:t>
            </a:r>
            <a:endParaRPr lang="en-US" i="0" dirty="0"/>
          </a:p>
        </p:txBody>
      </p:sp>
    </p:spTree>
    <p:extLst>
      <p:ext uri="{BB962C8B-B14F-4D97-AF65-F5344CB8AC3E}">
        <p14:creationId xmlns:p14="http://schemas.microsoft.com/office/powerpoint/2010/main" val="41704698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1" dirty="0"/>
              <a:t>Facilitator Note</a:t>
            </a:r>
          </a:p>
          <a:p>
            <a:pPr marL="171450" indent="-171450">
              <a:buFont typeface="Wingdings" panose="05000000000000000000" pitchFamily="2" charset="2"/>
              <a:buChar char="Ø"/>
            </a:pPr>
            <a:r>
              <a:rPr lang="en-US" i="1" dirty="0"/>
              <a:t>Use slide if time – there probably won’t be. </a:t>
            </a:r>
          </a:p>
          <a:p>
            <a:pPr marL="174625" indent="-174625">
              <a:buFont typeface="Wingdings" panose="05000000000000000000" pitchFamily="2" charset="2"/>
              <a:buChar char="Ø"/>
            </a:pPr>
            <a:r>
              <a:rPr lang="en-US" i="1" dirty="0"/>
              <a:t>Activity:  (5 minutes) – 5 people per breakout, each person gets one minute, assign 1 consultant or coach to each breakout group</a:t>
            </a:r>
            <a:endParaRPr lang="en-US" i="1" dirty="0">
              <a:cs typeface="Calibri"/>
            </a:endParaRPr>
          </a:p>
          <a:p>
            <a:pPr marL="174625" indent="-174625">
              <a:buFont typeface="Wingdings" panose="05000000000000000000" pitchFamily="2" charset="2"/>
              <a:buChar char="Ø"/>
            </a:pPr>
            <a:r>
              <a:rPr lang="en-US" i="1" dirty="0"/>
              <a:t>Purpose: Gives consultants and coaches  opportunity to learn who is in the room. </a:t>
            </a:r>
            <a:endParaRPr lang="en-US" i="1" dirty="0">
              <a:cs typeface="Calibri"/>
            </a:endParaRPr>
          </a:p>
          <a:p>
            <a:pPr marL="0" indent="0">
              <a:buFont typeface="Wingdings" panose="05000000000000000000" pitchFamily="2" charset="2"/>
              <a:buNone/>
            </a:pPr>
            <a:r>
              <a:rPr lang="en-US" dirty="0"/>
              <a:t>Talking Points:</a:t>
            </a:r>
          </a:p>
          <a:p>
            <a:pPr marL="631825" lvl="1" indent="-174625">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endParaRPr lang="en-US" dirty="0">
              <a:cs typeface="Calibri" panose="020F0502020204030204"/>
            </a:endParaRPr>
          </a:p>
          <a:p>
            <a:pPr marL="631825" lvl="1" indent="-174625">
              <a:buFont typeface="Wingdings" panose="05000000000000000000" pitchFamily="2" charset="2"/>
              <a:buChar char="Ø"/>
            </a:pPr>
            <a:r>
              <a:rPr lang="en-US" dirty="0"/>
              <a:t>Everyone will have the opportunity</a:t>
            </a:r>
            <a:r>
              <a:rPr lang="en-US" baseline="0" dirty="0"/>
              <a:t> to</a:t>
            </a:r>
            <a:r>
              <a:rPr lang="en-US" dirty="0"/>
              <a:t>:</a:t>
            </a:r>
            <a:endParaRPr lang="en-US" dirty="0">
              <a:cs typeface="Calibri" panose="020F0502020204030204"/>
            </a:endParaRPr>
          </a:p>
          <a:p>
            <a:pPr marL="1097280" lvl="2" indent="-174625">
              <a:buFont typeface="Wingdings" panose="05000000000000000000" pitchFamily="2" charset="2"/>
              <a:buChar char="Ø"/>
            </a:pPr>
            <a:r>
              <a:rPr lang="en-US" dirty="0"/>
              <a:t>answer the questions on the screen. </a:t>
            </a:r>
          </a:p>
          <a:p>
            <a:pPr marL="1097280" lvl="2" indent="-174625">
              <a:buFont typeface="Wingdings" panose="05000000000000000000" pitchFamily="2" charset="2"/>
              <a:buChar char="Ø"/>
            </a:pPr>
            <a:r>
              <a:rPr lang="en-US" dirty="0"/>
              <a:t>When you get to your group, find one facilitator and another person to report back for the group the responses to the two questions. </a:t>
            </a:r>
          </a:p>
          <a:p>
            <a:endParaRPr lang="en-US" i="1" dirty="0"/>
          </a:p>
          <a:p>
            <a:r>
              <a:rPr lang="en-US" i="1" dirty="0"/>
              <a:t>Facilitator Note</a:t>
            </a:r>
          </a:p>
          <a:p>
            <a:pPr marL="171450" indent="-171450">
              <a:buFont typeface="Wingdings" panose="05000000000000000000" pitchFamily="2" charset="2"/>
              <a:buChar char="Ø"/>
            </a:pPr>
            <a:r>
              <a:rPr lang="en-US" i="1" dirty="0"/>
              <a:t>When the group returns call on the reporter from each group to report back on themes for questions</a:t>
            </a:r>
            <a:endParaRPr lang="x-none" dirty="0"/>
          </a:p>
          <a:p>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8188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Interview you can watch the webinar that we did for Tennessee providers, by going to the website and looking in the toolkit for the webinar. </a:t>
            </a:r>
          </a:p>
        </p:txBody>
      </p:sp>
      <p:sp>
        <p:nvSpPr>
          <p:cNvPr id="4" name="Slide Number Placeholder 3"/>
          <p:cNvSpPr>
            <a:spLocks noGrp="1"/>
          </p:cNvSpPr>
          <p:nvPr>
            <p:ph type="sldNum" sz="quarter" idx="10"/>
          </p:nvPr>
        </p:nvSpPr>
        <p:spPr/>
        <p:txBody>
          <a:bodyPr/>
          <a:lstStyle/>
          <a:p>
            <a:fld id="{1794951F-DB89-46A0-8245-A40C626A4F19}" type="slidenum">
              <a:rPr lang="en-US" smtClean="0"/>
              <a:t>68</a:t>
            </a:fld>
            <a:endParaRPr lang="en-US"/>
          </a:p>
        </p:txBody>
      </p:sp>
    </p:spTree>
    <p:extLst>
      <p:ext uri="{BB962C8B-B14F-4D97-AF65-F5344CB8AC3E}">
        <p14:creationId xmlns:p14="http://schemas.microsoft.com/office/powerpoint/2010/main" val="12875727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p7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7" name="Google Shape;1017;p7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a:t>Timing for section (slides 69-74): 8-10 minutes </a:t>
            </a:r>
          </a:p>
          <a:p>
            <a:r>
              <a:rPr lang="en-US" dirty="0"/>
              <a:t>Talking Points: </a:t>
            </a:r>
          </a:p>
          <a:p>
            <a:pPr marL="171450" indent="-171450">
              <a:buFont typeface="Wingdings" panose="05000000000000000000" pitchFamily="2" charset="2"/>
              <a:buChar char="Ø"/>
            </a:pPr>
            <a:r>
              <a:rPr lang="en-US" dirty="0"/>
              <a:t>It is important</a:t>
            </a:r>
            <a:r>
              <a:rPr lang="en-US" baseline="0" dirty="0"/>
              <a:t> for a person who has applied for a job and offered an interview to have a good idea what a DSP does in their job.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The RJP is seen/or experienced before a job offer is made. It is </a:t>
            </a:r>
            <a:r>
              <a:rPr lang="en-US" b="1" baseline="0" dirty="0"/>
              <a:t>not</a:t>
            </a:r>
            <a:r>
              <a:rPr lang="en-US" baseline="0" dirty="0"/>
              <a:t> a promotional video. Promotional videos show only the positive aspects of the job and the organization. </a:t>
            </a:r>
            <a:endParaRPr lang="en-US" dirty="0"/>
          </a:p>
          <a:p>
            <a:pPr marL="171450" indent="-171450">
              <a:buFont typeface="Wingdings" panose="05000000000000000000" pitchFamily="2" charset="2"/>
              <a:buChar char="Ø"/>
            </a:pPr>
            <a:r>
              <a:rPr lang="en-US" baseline="0" dirty="0"/>
              <a:t>A realistic job preview—or the RJP—is real information about: </a:t>
            </a:r>
          </a:p>
          <a:p>
            <a:pPr marL="628650" lvl="1" indent="-171450">
              <a:buFont typeface="Wingdings" panose="05000000000000000000" pitchFamily="2" charset="2"/>
              <a:buChar char="Ø"/>
            </a:pPr>
            <a:r>
              <a:rPr lang="en-US" baseline="0" dirty="0"/>
              <a:t>The job</a:t>
            </a:r>
          </a:p>
          <a:p>
            <a:pPr marL="628650" lvl="1" indent="-171450">
              <a:buFont typeface="Wingdings" panose="05000000000000000000" pitchFamily="2" charset="2"/>
              <a:buChar char="Ø"/>
            </a:pPr>
            <a:r>
              <a:rPr lang="en-US" baseline="0" dirty="0"/>
              <a:t>The organization/ the person(s) receiving services and their families</a:t>
            </a:r>
          </a:p>
          <a:p>
            <a:pPr marL="628650" lvl="1" indent="-171450">
              <a:buFont typeface="Wingdings" panose="05000000000000000000" pitchFamily="2" charset="2"/>
              <a:buChar char="Ø"/>
            </a:pPr>
            <a:r>
              <a:rPr lang="en-US" baseline="0" dirty="0"/>
              <a:t>The perspective of existing DSPs</a:t>
            </a:r>
          </a:p>
        </p:txBody>
      </p:sp>
      <p:sp>
        <p:nvSpPr>
          <p:cNvPr id="1018" name="Google Shape;1018;p7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69</a:t>
            </a:fld>
            <a:endParaRPr/>
          </a:p>
        </p:txBody>
      </p:sp>
    </p:spTree>
    <p:extLst>
      <p:ext uri="{BB962C8B-B14F-4D97-AF65-F5344CB8AC3E}">
        <p14:creationId xmlns:p14="http://schemas.microsoft.com/office/powerpoint/2010/main" val="19451628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4866" name="Google Shape;1025;p75:notes"/>
          <p:cNvSpPr txBox="1">
            <a:spLocks noChangeArrowheads="1"/>
          </p:cNvSpPr>
          <p:nvPr/>
        </p:nvSpPr>
        <p:spPr bwMode="auto">
          <a:xfrm>
            <a:off x="5384800" y="6770688"/>
            <a:ext cx="41179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32" tIns="47453" rIns="94932" bIns="47453"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buSzPts val="300"/>
            </a:pPr>
            <a:fld id="{084DA4C2-8C07-4B43-9401-6C4B54C0C99F}" type="slidenum">
              <a:rPr lang="en-US" altLang="en-US" sz="1200"/>
              <a:pPr algn="r" eaLnBrk="1" hangingPunct="1">
                <a:buSzPts val="300"/>
              </a:pPr>
              <a:t>70</a:t>
            </a:fld>
            <a:endParaRPr lang="en-US" altLang="en-US" sz="1200"/>
          </a:p>
        </p:txBody>
      </p:sp>
      <p:sp>
        <p:nvSpPr>
          <p:cNvPr id="164867" name="Google Shape;1026;p75:notes"/>
          <p:cNvSpPr>
            <a:spLocks noGrp="1" noRot="1" noChangeAspect="1" noTextEdit="1"/>
          </p:cNvSpPr>
          <p:nvPr>
            <p:ph type="sldImg" idx="2"/>
          </p:nvPr>
        </p:nvSpPr>
        <p:spPr bwMode="auto">
          <a:xfrm>
            <a:off x="2389188" y="531813"/>
            <a:ext cx="4729162" cy="2660650"/>
          </a:xfrm>
          <a:custGeom>
            <a:avLst/>
            <a:gdLst>
              <a:gd name="T0" fmla="*/ 0 w 120000"/>
              <a:gd name="T1" fmla="*/ 0 h 120000"/>
              <a:gd name="T2" fmla="*/ 4729162 w 120000"/>
              <a:gd name="T3" fmla="*/ 0 h 120000"/>
              <a:gd name="T4" fmla="*/ 4729162 w 120000"/>
              <a:gd name="T5" fmla="*/ 2660650 h 120000"/>
              <a:gd name="T6" fmla="*/ 0 w 120000"/>
              <a:gd name="T7" fmla="*/ 266065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miter lim="8000"/>
            <a:headEnd type="none" w="sm" len="sm"/>
            <a:tailEnd type="none" w="sm" len="sm"/>
          </a:ln>
          <a:extLst>
            <a:ext uri="{909E8E84-426E-40DD-AFC4-6F175D3DCCD1}">
              <a14:hiddenFill xmlns:a14="http://schemas.microsoft.com/office/drawing/2010/main">
                <a:solidFill>
                  <a:srgbClr val="FFFFFF"/>
                </a:solidFill>
              </a14:hiddenFill>
            </a:ext>
          </a:extLst>
        </p:spPr>
      </p:sp>
      <p:sp>
        <p:nvSpPr>
          <p:cNvPr id="1027" name="Google Shape;1027;p75:notes"/>
          <p:cNvSpPr txBox="1">
            <a:spLocks noGrp="1"/>
          </p:cNvSpPr>
          <p:nvPr>
            <p:ph type="body" idx="1"/>
          </p:nvPr>
        </p:nvSpPr>
        <p:spPr>
          <a:xfrm>
            <a:off x="669925" y="3386138"/>
            <a:ext cx="8269288" cy="3206750"/>
          </a:xfrm>
          <a:ln/>
        </p:spPr>
        <p:txBody>
          <a:bodyPr spcFirstLastPara="1" wrap="square" lIns="93946" tIns="46129" rIns="93946" bIns="46129" anchor="t" anchorCtr="0">
            <a:normAutofit/>
          </a:bodyPr>
          <a:lstStyle/>
          <a:p>
            <a:pPr marL="0" indent="0" eaLnBrk="1" fontAlgn="auto" hangingPunct="1">
              <a:lnSpc>
                <a:spcPct val="80000"/>
              </a:lnSpc>
              <a:spcBef>
                <a:spcPts val="0"/>
              </a:spcBef>
              <a:spcAft>
                <a:spcPts val="0"/>
              </a:spcAft>
              <a:buClr>
                <a:schemeClr val="dk1"/>
              </a:buClr>
              <a:buSzPts val="225"/>
              <a:buFont typeface="Wingdings" panose="05000000000000000000" pitchFamily="2" charset="2"/>
              <a:buNone/>
              <a:defRPr/>
            </a:pPr>
            <a:r>
              <a:rPr lang="en-US" dirty="0"/>
              <a:t>Talking Points:</a:t>
            </a:r>
          </a:p>
          <a:p>
            <a:pPr marL="171450" indent="-171450" eaLnBrk="1" fontAlgn="auto" hangingPunct="1">
              <a:lnSpc>
                <a:spcPct val="80000"/>
              </a:lnSpc>
              <a:spcBef>
                <a:spcPts val="0"/>
              </a:spcBef>
              <a:spcAft>
                <a:spcPts val="0"/>
              </a:spcAft>
              <a:buClr>
                <a:schemeClr val="dk1"/>
              </a:buClr>
              <a:buSzPts val="175"/>
              <a:buFont typeface="Wingdings" panose="05000000000000000000" pitchFamily="2" charset="2"/>
              <a:buChar char="Ø"/>
              <a:defRPr/>
            </a:pPr>
            <a:r>
              <a:rPr lang="en-US" baseline="0" dirty="0"/>
              <a:t>The RJP will help them decided if the job is right for them before a job offer is made.</a:t>
            </a:r>
          </a:p>
          <a:p>
            <a:pPr marL="171450" indent="-171450" eaLnBrk="1" fontAlgn="auto" hangingPunct="1">
              <a:lnSpc>
                <a:spcPct val="80000"/>
              </a:lnSpc>
              <a:spcBef>
                <a:spcPts val="0"/>
              </a:spcBef>
              <a:spcAft>
                <a:spcPts val="0"/>
              </a:spcAft>
              <a:buClr>
                <a:schemeClr val="dk1"/>
              </a:buClr>
              <a:buSzPts val="175"/>
              <a:buFont typeface="Wingdings" panose="05000000000000000000" pitchFamily="2" charset="2"/>
              <a:buChar char="Ø"/>
              <a:defRPr/>
            </a:pPr>
            <a:r>
              <a:rPr lang="en-US" baseline="0" dirty="0"/>
              <a:t>Some use it before or during the interview and use it as taking points or ask questions about what the applicant saw or thought. Watch how the applicant responds to the video. </a:t>
            </a:r>
          </a:p>
        </p:txBody>
      </p:sp>
    </p:spTree>
    <p:extLst>
      <p:ext uri="{BB962C8B-B14F-4D97-AF65-F5344CB8AC3E}">
        <p14:creationId xmlns:p14="http://schemas.microsoft.com/office/powerpoint/2010/main" val="9854336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Wingdings" panose="05000000000000000000" pitchFamily="2" charset="2"/>
              <a:buNone/>
            </a:pPr>
            <a:r>
              <a:rPr lang="en-US" altLang="en-US" dirty="0"/>
              <a:t>Talking Points:</a:t>
            </a:r>
          </a:p>
          <a:p>
            <a:pPr marL="171450" indent="-171450" eaLnBrk="1" hangingPunct="1">
              <a:spcBef>
                <a:spcPct val="0"/>
              </a:spcBef>
              <a:buFont typeface="Wingdings" panose="05000000000000000000" pitchFamily="2" charset="2"/>
              <a:buChar char="Ø"/>
            </a:pPr>
            <a:r>
              <a:rPr lang="en-US" altLang="en-US" dirty="0"/>
              <a:t>There are different ways to deliver a RJP – many times we think it is a video, but it doesn’t have to be. </a:t>
            </a:r>
          </a:p>
          <a:p>
            <a:pPr marL="171450" indent="-171450" eaLnBrk="1" hangingPunct="1">
              <a:spcBef>
                <a:spcPct val="0"/>
              </a:spcBef>
              <a:buFont typeface="Wingdings" panose="05000000000000000000" pitchFamily="2" charset="2"/>
              <a:buChar char="Ø"/>
            </a:pPr>
            <a:r>
              <a:rPr lang="en-US" altLang="en-US" dirty="0"/>
              <a:t>Videos can be expensive depending on how you decide to produce it, or they can be made inexpensively with a smart phone. </a:t>
            </a:r>
          </a:p>
          <a:p>
            <a:pPr marL="171450" indent="-171450" eaLnBrk="1" hangingPunct="1">
              <a:spcBef>
                <a:spcPct val="0"/>
              </a:spcBef>
              <a:buFont typeface="Wingdings" panose="05000000000000000000" pitchFamily="2" charset="2"/>
              <a:buChar char="Ø"/>
            </a:pPr>
            <a:r>
              <a:rPr lang="en-US" altLang="en-US" dirty="0"/>
              <a:t>Other methods of showing an RJP may be…</a:t>
            </a:r>
            <a:r>
              <a:rPr lang="en-US" altLang="en-US" i="1" dirty="0"/>
              <a:t>read slide</a:t>
            </a:r>
            <a:endParaRPr lang="en-US" altLang="en-US" dirty="0"/>
          </a:p>
        </p:txBody>
      </p:sp>
      <p:sp>
        <p:nvSpPr>
          <p:cNvPr id="166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E0ED03F-0D4B-44AB-89C1-1A9FEBA114D9}" type="slidenum">
              <a:rPr lang="en-US" altLang="en-US" smtClean="0"/>
              <a:pPr fontAlgn="base">
                <a:spcBef>
                  <a:spcPct val="0"/>
                </a:spcBef>
                <a:spcAft>
                  <a:spcPct val="0"/>
                </a:spcAft>
              </a:pPr>
              <a:t>71</a:t>
            </a:fld>
            <a:endParaRPr lang="en-US" altLang="en-US"/>
          </a:p>
        </p:txBody>
      </p:sp>
    </p:spTree>
    <p:extLst>
      <p:ext uri="{BB962C8B-B14F-4D97-AF65-F5344CB8AC3E}">
        <p14:creationId xmlns:p14="http://schemas.microsoft.com/office/powerpoint/2010/main" val="15772912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Wingdings" panose="05000000000000000000" pitchFamily="2" charset="2"/>
              <a:buNone/>
            </a:pPr>
            <a:r>
              <a:rPr lang="en-US" altLang="en-US" dirty="0"/>
              <a:t>Talking Points:</a:t>
            </a:r>
          </a:p>
          <a:p>
            <a:pPr marL="171450" indent="-171450" eaLnBrk="1" hangingPunct="1">
              <a:spcBef>
                <a:spcPct val="0"/>
              </a:spcBef>
              <a:buFont typeface="Wingdings" panose="05000000000000000000" pitchFamily="2" charset="2"/>
              <a:buChar char="Ø"/>
            </a:pPr>
            <a:r>
              <a:rPr lang="en-US" altLang="en-US" dirty="0"/>
              <a:t>Data supports that RJP do impact retention. </a:t>
            </a:r>
          </a:p>
          <a:p>
            <a:pPr marL="171450" indent="-171450" eaLnBrk="1" hangingPunct="1">
              <a:spcBef>
                <a:spcPct val="0"/>
              </a:spcBef>
              <a:buFont typeface="Wingdings" panose="05000000000000000000" pitchFamily="2" charset="2"/>
              <a:buChar char="Ø"/>
            </a:pPr>
            <a:r>
              <a:rPr lang="en-US" altLang="en-US" dirty="0"/>
              <a:t>In the study sited here, it showed that RJPs can increase retention rates by 9-17%. Specifically – for organizations that had a 12% annual retention rate, they increased their retention by 50% ----- from 12% to 24% retention. For organizations with a 24% annual retention rate – when they used an RJP, their retention increased by 20%.</a:t>
            </a:r>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8AB8004-39AB-446F-932C-48EC4FAC7399}" type="slidenum">
              <a:rPr lang="en-US" altLang="en-US" smtClean="0"/>
              <a:pPr fontAlgn="base">
                <a:spcBef>
                  <a:spcPct val="0"/>
                </a:spcBef>
                <a:spcAft>
                  <a:spcPct val="0"/>
                </a:spcAft>
              </a:pPr>
              <a:t>72</a:t>
            </a:fld>
            <a:endParaRPr lang="en-US" altLang="en-US"/>
          </a:p>
        </p:txBody>
      </p:sp>
    </p:spTree>
    <p:extLst>
      <p:ext uri="{BB962C8B-B14F-4D97-AF65-F5344CB8AC3E}">
        <p14:creationId xmlns:p14="http://schemas.microsoft.com/office/powerpoint/2010/main" val="37573588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3058" name="Google Shape;1016;p74:notes"/>
          <p:cNvSpPr>
            <a:spLocks noGrp="1" noRot="1" noChangeAspect="1" noTextEdit="1"/>
          </p:cNvSpPr>
          <p:nvPr>
            <p:ph type="sldImg" idx="2"/>
          </p:nvPr>
        </p:nvSpPr>
        <p:spPr bwMode="auto">
          <a:xfrm>
            <a:off x="812800" y="1220788"/>
            <a:ext cx="5862638" cy="3297237"/>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017" name="Google Shape;1017;p74:notes"/>
          <p:cNvSpPr txBox="1">
            <a:spLocks noGrp="1"/>
          </p:cNvSpPr>
          <p:nvPr>
            <p:ph type="body" idx="1"/>
          </p:nvPr>
        </p:nvSpPr>
        <p:spPr>
          <a:xfrm>
            <a:off x="414338" y="4706938"/>
            <a:ext cx="6324600" cy="4427537"/>
          </a:xfrm>
          <a:ln/>
        </p:spPr>
        <p:txBody>
          <a:bodyPr spcFirstLastPara="1" wrap="square" lIns="98574" tIns="49274" rIns="98574" bIns="49274" anchor="t" anchorCtr="0">
            <a:normAutofit/>
          </a:bodyPr>
          <a:lstStyle/>
          <a:p>
            <a:pPr marL="0" indent="0" eaLnBrk="1" hangingPunct="1">
              <a:buClr>
                <a:schemeClr val="accent3"/>
              </a:buClr>
              <a:buSzPts val="4200"/>
              <a:buFont typeface="Wingdings" panose="05000000000000000000" pitchFamily="2" charset="2"/>
              <a:buNone/>
              <a:defRPr/>
            </a:pPr>
            <a:r>
              <a:rPr lang="en-US" dirty="0"/>
              <a:t>Talking Points:</a:t>
            </a:r>
          </a:p>
          <a:p>
            <a:pPr marL="171450" indent="-171450" eaLnBrk="1" hangingPunct="1">
              <a:buClr>
                <a:schemeClr val="accent3"/>
              </a:buClr>
              <a:buSzPts val="4200"/>
              <a:buFont typeface="Wingdings" panose="05000000000000000000" pitchFamily="2" charset="2"/>
              <a:buChar char="q"/>
              <a:defRPr/>
            </a:pPr>
            <a:r>
              <a:rPr lang="en-US" dirty="0"/>
              <a:t>Over the years, we’ve developed several RJPs in video format. </a:t>
            </a:r>
          </a:p>
          <a:p>
            <a:pPr marL="171450" marR="0" lvl="0" indent="-171450" algn="l" defTabSz="914400" rtl="0" eaLnBrk="1" fontAlgn="auto" latinLnBrk="0" hangingPunct="1">
              <a:lnSpc>
                <a:spcPct val="100000"/>
              </a:lnSpc>
              <a:spcBef>
                <a:spcPts val="0"/>
              </a:spcBef>
              <a:spcAft>
                <a:spcPts val="0"/>
              </a:spcAft>
              <a:buClr>
                <a:schemeClr val="accent3"/>
              </a:buClr>
              <a:buSzPts val="4200"/>
              <a:buFont typeface="Wingdings" panose="05000000000000000000" pitchFamily="2" charset="2"/>
              <a:buChar char="q"/>
              <a:tabLst/>
              <a:defRPr/>
            </a:pPr>
            <a:r>
              <a:rPr lang="en-US" baseline="0" dirty="0"/>
              <a:t>We have developed a 15 minutes RJP for ANCOR that is currently available for free on their website. It will be available for free for a limited amount of time. </a:t>
            </a:r>
            <a:r>
              <a:rPr lang="en-US" dirty="0"/>
              <a:t>Let’s watch this snippet</a:t>
            </a:r>
            <a:r>
              <a:rPr lang="en-US" baseline="0" dirty="0"/>
              <a:t> of the </a:t>
            </a:r>
            <a:r>
              <a:rPr lang="en-US" dirty="0"/>
              <a:t>RJP together. </a:t>
            </a:r>
            <a:endParaRPr lang="en-US" baseline="0" dirty="0"/>
          </a:p>
          <a:p>
            <a:pPr marL="0" indent="0" eaLnBrk="1" hangingPunct="1">
              <a:buClr>
                <a:schemeClr val="accent3"/>
              </a:buClr>
              <a:buSzPts val="4200"/>
              <a:buFont typeface="Wingdings" panose="05000000000000000000" pitchFamily="2" charset="2"/>
              <a:buNone/>
              <a:defRPr/>
            </a:pPr>
            <a:endParaRPr lang="en-US" dirty="0"/>
          </a:p>
          <a:p>
            <a:pPr eaLnBrk="1" hangingPunct="1">
              <a:buClr>
                <a:schemeClr val="accent3"/>
              </a:buClr>
              <a:buSzPts val="4200"/>
              <a:buFont typeface="Arial" panose="020B0604020202020204" pitchFamily="34" charset="0"/>
              <a:buNone/>
              <a:defRPr/>
            </a:pPr>
            <a:r>
              <a:rPr lang="en-US" i="1" dirty="0"/>
              <a:t>Facilitator</a:t>
            </a:r>
            <a:r>
              <a:rPr lang="en-US" i="1" baseline="0" dirty="0"/>
              <a:t> note</a:t>
            </a:r>
          </a:p>
          <a:p>
            <a:pPr marL="171450" indent="-171450" eaLnBrk="1" hangingPunct="1">
              <a:buClr>
                <a:schemeClr val="accent3"/>
              </a:buClr>
              <a:buSzPts val="4200"/>
              <a:buFont typeface="Wingdings" panose="05000000000000000000" pitchFamily="2" charset="2"/>
              <a:buChar char="Ø"/>
              <a:defRPr/>
            </a:pPr>
            <a:r>
              <a:rPr lang="en-US" i="1" baseline="0" dirty="0"/>
              <a:t>You can click on either link to access the RJP</a:t>
            </a:r>
          </a:p>
          <a:p>
            <a:pPr marL="171450" indent="-171450" eaLnBrk="1" hangingPunct="1">
              <a:buClr>
                <a:schemeClr val="accent3"/>
              </a:buClr>
              <a:buSzPts val="4200"/>
              <a:buFont typeface="Wingdings" panose="05000000000000000000" pitchFamily="2" charset="2"/>
              <a:buChar char="Ø"/>
              <a:defRPr/>
            </a:pPr>
            <a:r>
              <a:rPr lang="en-US" sz="1200" b="0" i="1" kern="1200" dirty="0">
                <a:solidFill>
                  <a:schemeClr val="tx1"/>
                </a:solidFill>
                <a:effectLst/>
                <a:latin typeface="+mn-lt"/>
                <a:ea typeface="+mn-ea"/>
                <a:cs typeface="+mn-cs"/>
              </a:rPr>
              <a:t>The password to the RJP for TennCare (</a:t>
            </a:r>
            <a:r>
              <a:rPr lang="en-US" sz="1200" b="0" i="1" kern="1200" dirty="0">
                <a:solidFill>
                  <a:schemeClr val="tx1"/>
                </a:solidFill>
                <a:effectLst/>
                <a:latin typeface="+mn-lt"/>
                <a:ea typeface="+mn-ea"/>
                <a:cs typeface="+mn-cs"/>
                <a:hlinkClick r:id="rId3"/>
              </a:rPr>
              <a:t>https://vimeo.com/382624388</a:t>
            </a:r>
            <a:r>
              <a:rPr lang="en-US" sz="1200" b="0" i="1" kern="1200" dirty="0">
                <a:solidFill>
                  <a:schemeClr val="tx1"/>
                </a:solidFill>
                <a:effectLst/>
                <a:latin typeface="+mn-lt"/>
                <a:ea typeface="+mn-ea"/>
                <a:cs typeface="+mn-cs"/>
              </a:rPr>
              <a:t>) will be RJP/ICI#11-20.</a:t>
            </a:r>
            <a:endParaRPr lang="en-US" i="1" dirty="0"/>
          </a:p>
          <a:p>
            <a:pPr eaLnBrk="1" hangingPunct="1">
              <a:buClr>
                <a:schemeClr val="accent3"/>
              </a:buClr>
              <a:buSzPts val="4200"/>
              <a:buFont typeface="Arial" panose="020B0604020202020204" pitchFamily="34" charset="0"/>
              <a:buNone/>
              <a:defRPr/>
            </a:pPr>
            <a:endParaRPr lang="en-US" dirty="0"/>
          </a:p>
        </p:txBody>
      </p:sp>
      <p:sp>
        <p:nvSpPr>
          <p:cNvPr id="173060" name="Google Shape;1018;p74:notes"/>
          <p:cNvSpPr>
            <a:spLocks noGrp="1"/>
          </p:cNvSpPr>
          <p:nvPr>
            <p:ph type="sldNum" sz="quarter" idx="5"/>
          </p:nvPr>
        </p:nvSpPr>
        <p:spPr bwMode="auto">
          <a:xfrm>
            <a:off x="4241800" y="9278938"/>
            <a:ext cx="3244850" cy="490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74" tIns="49274" rIns="98574" bIns="49274" numCol="1" anchorCtr="0" compatLnSpc="1">
            <a:prstTxWarp prst="textNoShape">
              <a:avLst/>
            </a:prstTxWarp>
          </a:bodyPr>
          <a:lstStyle>
            <a:lvl1pPr defTabSz="966788">
              <a:defRPr>
                <a:solidFill>
                  <a:schemeClr val="tx1"/>
                </a:solidFill>
                <a:latin typeface="Calibri" panose="020F0502020204030204" pitchFamily="34" charset="0"/>
              </a:defRPr>
            </a:lvl1pPr>
            <a:lvl2pPr marL="742950" indent="-285750" defTabSz="966788">
              <a:defRPr>
                <a:solidFill>
                  <a:schemeClr val="tx1"/>
                </a:solidFill>
                <a:latin typeface="Calibri" panose="020F0502020204030204" pitchFamily="34" charset="0"/>
              </a:defRPr>
            </a:lvl2pPr>
            <a:lvl3pPr marL="1143000" indent="-228600" defTabSz="966788">
              <a:defRPr>
                <a:solidFill>
                  <a:schemeClr val="tx1"/>
                </a:solidFill>
                <a:latin typeface="Calibri" panose="020F0502020204030204" pitchFamily="34" charset="0"/>
              </a:defRPr>
            </a:lvl3pPr>
            <a:lvl4pPr marL="1600200" indent="-228600" defTabSz="966788">
              <a:defRPr>
                <a:solidFill>
                  <a:schemeClr val="tx1"/>
                </a:solidFill>
                <a:latin typeface="Calibri" panose="020F0502020204030204" pitchFamily="34" charset="0"/>
              </a:defRPr>
            </a:lvl4pPr>
            <a:lvl5pPr marL="2057400" indent="-228600" defTabSz="966788">
              <a:defRPr>
                <a:solidFill>
                  <a:schemeClr val="tx1"/>
                </a:solidFill>
                <a:latin typeface="Calibri" panose="020F0502020204030204" pitchFamily="34" charset="0"/>
              </a:defRPr>
            </a:lvl5pPr>
            <a:lvl6pPr marL="2514600" indent="-228600" defTabSz="966788" eaLnBrk="0" fontAlgn="base" hangingPunct="0">
              <a:spcBef>
                <a:spcPct val="0"/>
              </a:spcBef>
              <a:spcAft>
                <a:spcPct val="0"/>
              </a:spcAft>
              <a:defRPr>
                <a:solidFill>
                  <a:schemeClr val="tx1"/>
                </a:solidFill>
                <a:latin typeface="Calibri" panose="020F0502020204030204" pitchFamily="34" charset="0"/>
              </a:defRPr>
            </a:lvl6pPr>
            <a:lvl7pPr marL="2971800" indent="-228600" defTabSz="966788" eaLnBrk="0" fontAlgn="base" hangingPunct="0">
              <a:spcBef>
                <a:spcPct val="0"/>
              </a:spcBef>
              <a:spcAft>
                <a:spcPct val="0"/>
              </a:spcAft>
              <a:defRPr>
                <a:solidFill>
                  <a:schemeClr val="tx1"/>
                </a:solidFill>
                <a:latin typeface="Calibri" panose="020F0502020204030204" pitchFamily="34" charset="0"/>
              </a:defRPr>
            </a:lvl7pPr>
            <a:lvl8pPr marL="3429000" indent="-228600" defTabSz="966788" eaLnBrk="0" fontAlgn="base" hangingPunct="0">
              <a:spcBef>
                <a:spcPct val="0"/>
              </a:spcBef>
              <a:spcAft>
                <a:spcPct val="0"/>
              </a:spcAft>
              <a:defRPr>
                <a:solidFill>
                  <a:schemeClr val="tx1"/>
                </a:solidFill>
                <a:latin typeface="Calibri" panose="020F0502020204030204" pitchFamily="34" charset="0"/>
              </a:defRPr>
            </a:lvl8pPr>
            <a:lvl9pPr marL="3886200" indent="-228600" defTabSz="96678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B9B8265-83B6-42E6-80E9-BA84EA25E199}" type="slidenum">
              <a:rPr lang="en-US" altLang="en-US" smtClean="0">
                <a:solidFill>
                  <a:srgbClr val="000000"/>
                </a:solidFill>
              </a:rPr>
              <a:pPr fontAlgn="base">
                <a:spcBef>
                  <a:spcPct val="0"/>
                </a:spcBef>
                <a:spcAft>
                  <a:spcPct val="0"/>
                </a:spcAft>
              </a:pPr>
              <a:t>73</a:t>
            </a:fld>
            <a:endParaRPr lang="en-US" altLang="en-US">
              <a:solidFill>
                <a:srgbClr val="000000"/>
              </a:solidFill>
            </a:endParaRPr>
          </a:p>
        </p:txBody>
      </p:sp>
    </p:spTree>
    <p:extLst>
      <p:ext uri="{BB962C8B-B14F-4D97-AF65-F5344CB8AC3E}">
        <p14:creationId xmlns:p14="http://schemas.microsoft.com/office/powerpoint/2010/main" val="9993929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t>For more information on RJP you can watch the webinar that we did for Tennessee providers, by going to the website and looking in the toolkit for the webinar. </a:t>
            </a:r>
          </a:p>
          <a:p>
            <a:endParaRPr lang="en-US" i="1" dirty="0"/>
          </a:p>
        </p:txBody>
      </p:sp>
      <p:sp>
        <p:nvSpPr>
          <p:cNvPr id="4" name="Slide Number Placeholder 3"/>
          <p:cNvSpPr>
            <a:spLocks noGrp="1"/>
          </p:cNvSpPr>
          <p:nvPr>
            <p:ph type="sldNum" sz="quarter" idx="10"/>
          </p:nvPr>
        </p:nvSpPr>
        <p:spPr/>
        <p:txBody>
          <a:bodyPr/>
          <a:lstStyle/>
          <a:p>
            <a:fld id="{1794951F-DB89-46A0-8245-A40C626A4F19}" type="slidenum">
              <a:rPr lang="en-US" smtClean="0"/>
              <a:t>74</a:t>
            </a:fld>
            <a:endParaRPr lang="en-US"/>
          </a:p>
        </p:txBody>
      </p:sp>
    </p:spTree>
    <p:extLst>
      <p:ext uri="{BB962C8B-B14F-4D97-AF65-F5344CB8AC3E}">
        <p14:creationId xmlns:p14="http://schemas.microsoft.com/office/powerpoint/2010/main" val="26748668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en-US" b="1" i="0" dirty="0"/>
              <a:t>Timing for section (slides 75-84): 23 minutes </a:t>
            </a:r>
          </a:p>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If</a:t>
            </a:r>
            <a:r>
              <a:rPr lang="en-US" baseline="0" dirty="0"/>
              <a:t> your challenges are that people quit with in the first 3-6 months, usually because they don’t know the job expectations, are you considering these strategies that we’ve discussed? </a:t>
            </a:r>
          </a:p>
          <a:p>
            <a:pPr marL="171450" indent="-171450">
              <a:buFont typeface="Wingdings" panose="05000000000000000000" pitchFamily="2" charset="2"/>
              <a:buChar char="Ø"/>
            </a:pPr>
            <a:r>
              <a:rPr lang="en-US" baseline="0" dirty="0"/>
              <a:t>If you are, it is time for steps 4 and 5: to identify the barriers to implementation and identify what resources you have in your corner</a:t>
            </a:r>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75</a:t>
            </a:fld>
            <a:endParaRPr lang="en-US"/>
          </a:p>
        </p:txBody>
      </p:sp>
    </p:spTree>
    <p:extLst>
      <p:ext uri="{BB962C8B-B14F-4D97-AF65-F5344CB8AC3E}">
        <p14:creationId xmlns:p14="http://schemas.microsoft.com/office/powerpoint/2010/main" val="1182591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Transitional Slide</a:t>
            </a:r>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t>Talking point</a:t>
            </a:r>
          </a:p>
          <a:p>
            <a:pPr marL="171450" indent="-171450">
              <a:buFont typeface="Wingdings" panose="05000000000000000000" pitchFamily="2" charset="2"/>
              <a:buChar char="Ø"/>
            </a:pPr>
            <a:r>
              <a:rPr lang="en-US" dirty="0"/>
              <a:t>As we talked about previously, </a:t>
            </a:r>
            <a:r>
              <a:rPr lang="en-US" baseline="0" dirty="0"/>
              <a:t>the next step is to set a goal and make decisions regarding how you will measure your progress along with a time frame</a:t>
            </a:r>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76</a:t>
            </a:fld>
            <a:endParaRPr lang="en-US"/>
          </a:p>
        </p:txBody>
      </p:sp>
    </p:spTree>
    <p:extLst>
      <p:ext uri="{BB962C8B-B14F-4D97-AF65-F5344CB8AC3E}">
        <p14:creationId xmlns:p14="http://schemas.microsoft.com/office/powerpoint/2010/main" val="1415898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When</a:t>
            </a:r>
            <a:r>
              <a:rPr lang="en-US" baseline="0" dirty="0"/>
              <a:t> you look at your profile on turnover ,what are you seeing? </a:t>
            </a:r>
          </a:p>
          <a:p>
            <a:pPr marL="171450" indent="-171450">
              <a:buFont typeface="Wingdings" panose="05000000000000000000" pitchFamily="2" charset="2"/>
              <a:buChar char="Ø"/>
            </a:pPr>
            <a:r>
              <a:rPr lang="en-US" baseline="0" dirty="0"/>
              <a:t>Is this something you need to consider addressing?</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069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aseline="0" dirty="0"/>
              <a:t>Talking Points:</a:t>
            </a:r>
          </a:p>
          <a:p>
            <a:pPr marL="171450" indent="-171450">
              <a:buFont typeface="Wingdings" panose="05000000000000000000" pitchFamily="2" charset="2"/>
              <a:buChar char="Ø"/>
            </a:pPr>
            <a:r>
              <a:rPr lang="en-US" baseline="0" dirty="0"/>
              <a:t>On page 21 of the Self-Assessment workbook, you will find a Matrix of Workforce Challenges and Intervention Strategies. </a:t>
            </a:r>
          </a:p>
          <a:p>
            <a:pPr marL="171450" indent="-171450">
              <a:buFont typeface="Wingdings" panose="05000000000000000000" pitchFamily="2" charset="2"/>
              <a:buChar char="Ø"/>
            </a:pPr>
            <a:r>
              <a:rPr lang="en-US" baseline="0" dirty="0"/>
              <a:t>When your challenges are high turn over rates, new hires quite in the first 6 months, and new DSPs are unsure of what they job really are</a:t>
            </a:r>
          </a:p>
          <a:p>
            <a:pPr marL="171450" indent="-171450">
              <a:buFont typeface="Wingdings" panose="05000000000000000000" pitchFamily="2" charset="2"/>
              <a:buChar char="Ø"/>
            </a:pPr>
            <a:r>
              <a:rPr lang="en-US" baseline="0" dirty="0"/>
              <a:t>These are strategies that address those issues. We talked about some of these already, but you can also work to improve your selection practices and provide more effective orientation to new staff.</a:t>
            </a:r>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78</a:t>
            </a:fld>
            <a:endParaRPr lang="en-US"/>
          </a:p>
        </p:txBody>
      </p:sp>
    </p:spTree>
    <p:extLst>
      <p:ext uri="{BB962C8B-B14F-4D97-AF65-F5344CB8AC3E}">
        <p14:creationId xmlns:p14="http://schemas.microsoft.com/office/powerpoint/2010/main" val="16726417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lang="en-US" dirty="0">
                <a:solidFill>
                  <a:srgbClr val="FF0000"/>
                </a:solidFill>
              </a:rPr>
              <a:t>Talking points</a:t>
            </a:r>
          </a:p>
          <a:p>
            <a:pPr marL="171450" marR="0" lvl="0" indent="-1714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en-US" dirty="0">
                <a:solidFill>
                  <a:srgbClr val="FF0000"/>
                </a:solidFill>
              </a:rPr>
              <a:t>Based</a:t>
            </a:r>
            <a:r>
              <a:rPr lang="en-US" baseline="0" dirty="0">
                <a:solidFill>
                  <a:srgbClr val="FF0000"/>
                </a:solidFill>
              </a:rPr>
              <a:t> upon what the information we have covered today and using the Challenges/Intervention Strategies Matrix on page 24 of the Self Assessment Workbook, i</a:t>
            </a:r>
            <a:r>
              <a:rPr lang="en-US" dirty="0">
                <a:solidFill>
                  <a:srgbClr val="FF0000"/>
                </a:solidFill>
              </a:rPr>
              <a:t>f the challenges</a:t>
            </a:r>
            <a:r>
              <a:rPr lang="en-US" baseline="0" dirty="0">
                <a:solidFill>
                  <a:srgbClr val="FF0000"/>
                </a:solidFill>
              </a:rPr>
              <a:t> are: </a:t>
            </a:r>
            <a:r>
              <a:rPr lang="en-US" i="1" baseline="0" dirty="0">
                <a:solidFill>
                  <a:srgbClr val="FF0000"/>
                </a:solidFill>
              </a:rPr>
              <a:t>read challenges</a:t>
            </a:r>
            <a:endParaRPr lang="en-US" altLang="en-US" dirty="0">
              <a:latin typeface="Open Sans Light"/>
              <a:ea typeface="Open Sans Light"/>
              <a:cs typeface="Open Sans Light"/>
            </a:endParaRPr>
          </a:p>
          <a:p>
            <a:pPr marL="341313" lvl="1" indent="-171450" eaLnBrk="1" hangingPunct="1">
              <a:buFont typeface="Wingdings" panose="05000000000000000000" pitchFamily="2" charset="2"/>
              <a:buChar char="Ø"/>
              <a:defRPr/>
            </a:pPr>
            <a:r>
              <a:rPr lang="en-US" altLang="en-US" dirty="0">
                <a:latin typeface="Open Sans Light"/>
                <a:ea typeface="Open Sans Light"/>
                <a:cs typeface="Open Sans Light"/>
              </a:rPr>
              <a:t>Which</a:t>
            </a:r>
            <a:r>
              <a:rPr lang="en-US" altLang="en-US" baseline="0" dirty="0">
                <a:latin typeface="Open Sans Light"/>
                <a:ea typeface="Open Sans Light"/>
                <a:cs typeface="Open Sans Light"/>
              </a:rPr>
              <a:t> intervention strategies will address these challenges?  Use Chat to tell us your answers. </a:t>
            </a:r>
          </a:p>
          <a:p>
            <a:pPr marL="341313" lvl="1" indent="-171450" eaLnBrk="1" hangingPunct="1">
              <a:buFont typeface="Wingdings" panose="05000000000000000000" pitchFamily="2" charset="2"/>
              <a:buChar char="Ø"/>
              <a:defRPr/>
            </a:pPr>
            <a:r>
              <a:rPr lang="en-US" b="0" i="1" dirty="0">
                <a:solidFill>
                  <a:srgbClr val="FF0000"/>
                </a:solidFill>
              </a:rPr>
              <a:t>Discuss</a:t>
            </a:r>
            <a:r>
              <a:rPr lang="en-US" b="0" i="1" baseline="0" dirty="0">
                <a:solidFill>
                  <a:srgbClr val="FF0000"/>
                </a:solidFill>
              </a:rPr>
              <a:t> the answers</a:t>
            </a:r>
            <a:r>
              <a:rPr lang="en-US" altLang="en-US" b="0" i="1" baseline="0" dirty="0">
                <a:latin typeface="Open Sans Light"/>
                <a:ea typeface="Open Sans Light"/>
                <a:cs typeface="Open Sans Light"/>
              </a:rPr>
              <a:t> </a:t>
            </a:r>
            <a:r>
              <a:rPr lang="en-US" b="0" i="1" dirty="0">
                <a:solidFill>
                  <a:srgbClr val="FF0000"/>
                </a:solidFill>
              </a:rPr>
              <a:t>(B,D,E)</a:t>
            </a:r>
          </a:p>
          <a:p>
            <a:pPr eaLnBrk="1" hangingPunct="1">
              <a:spcBef>
                <a:spcPct val="0"/>
              </a:spcBef>
            </a:pPr>
            <a:endParaRPr lang="x-none" altLang="en-US" dirty="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261E9FD-7677-4A2B-99CD-2718865F3AD0}" type="slidenum">
              <a:rPr lang="en-US" altLang="en-US" smtClean="0"/>
              <a:pPr fontAlgn="base">
                <a:spcBef>
                  <a:spcPct val="0"/>
                </a:spcBef>
                <a:spcAft>
                  <a:spcPct val="0"/>
                </a:spcAft>
              </a:pPr>
              <a:t>79</a:t>
            </a:fld>
            <a:endParaRPr lang="en-US" altLang="en-US"/>
          </a:p>
        </p:txBody>
      </p:sp>
    </p:spTree>
    <p:extLst>
      <p:ext uri="{BB962C8B-B14F-4D97-AF65-F5344CB8AC3E}">
        <p14:creationId xmlns:p14="http://schemas.microsoft.com/office/powerpoint/2010/main" val="23179569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52438"/>
            <a:ext cx="5575300" cy="3136900"/>
          </a:xfrm>
        </p:spPr>
      </p:sp>
      <p:sp>
        <p:nvSpPr>
          <p:cNvPr id="3" name="Notes Placeholder 2"/>
          <p:cNvSpPr>
            <a:spLocks noGrp="1"/>
          </p:cNvSpPr>
          <p:nvPr>
            <p:ph type="body" idx="1"/>
          </p:nvPr>
        </p:nvSpPr>
        <p:spPr>
          <a:xfrm>
            <a:off x="648787" y="3734800"/>
            <a:ext cx="5969728" cy="5255569"/>
          </a:xfrm>
        </p:spPr>
        <p:txBody>
          <a:bodyPr>
            <a:norm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t>Facilitator note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t>For more information on Hiring and Referral Bonus you can watch the webinar that we did for Tennessee providers, by going to the website and looking in the toolkit for the webinar. </a:t>
            </a:r>
          </a:p>
          <a:p>
            <a:pPr marL="174625" indent="-174625">
              <a:buFont typeface="Wingdings" panose="05000000000000000000" pitchFamily="2" charset="2"/>
              <a:buChar char="Ø"/>
            </a:pPr>
            <a:r>
              <a:rPr lang="en-US" i="1" dirty="0"/>
              <a:t>Activity:  (5 minutes) – 5 people per breakout, each person gets one minute, assign 1 consultant or coach to each breakout group</a:t>
            </a:r>
            <a:endParaRPr lang="en-US" i="1" dirty="0">
              <a:cs typeface="Calibri"/>
            </a:endParaRPr>
          </a:p>
          <a:p>
            <a:pPr marL="174625" indent="-174625">
              <a:buFont typeface="Wingdings" panose="05000000000000000000" pitchFamily="2" charset="2"/>
              <a:buChar char="Ø"/>
            </a:pPr>
            <a:r>
              <a:rPr lang="en-US" i="1" dirty="0"/>
              <a:t>Purpose: Gives providers time to reflect on their current selection practices.</a:t>
            </a:r>
          </a:p>
          <a:p>
            <a:pPr marL="174625" indent="-174625">
              <a:buFont typeface="Wingdings" panose="05000000000000000000" pitchFamily="2" charset="2"/>
              <a:buChar char="Ø"/>
            </a:pPr>
            <a:r>
              <a:rPr lang="en-US" i="1" dirty="0"/>
              <a:t>Allow time for them to go through workbook on their own before breakout. If not enough time for both, focus on time for them to fill out the workbook.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i="0" dirty="0"/>
              <a:t>For more information on Hiring and Referral Bonus you can watch the webinar that we did for Tennessee providers, by going to the website and looking in the toolkit for the webinar. </a:t>
            </a:r>
          </a:p>
          <a:p>
            <a:pPr marL="285750" indent="-285750">
              <a:buFont typeface="Wingdings" panose="05000000000000000000" pitchFamily="2" charset="2"/>
              <a:buChar char="Ø"/>
            </a:pPr>
            <a:r>
              <a:rPr lang="en-US" sz="1400" dirty="0"/>
              <a:t>Using</a:t>
            </a:r>
            <a:r>
              <a:rPr lang="en-US" sz="1400" baseline="0" dirty="0"/>
              <a:t> page 12 in the SAW, we are going to take 15 minutes for you to meet with your small group and talk about the four questions on the bottom of the page. Pick someone from the group to report back to the rest of the group when you come back. </a:t>
            </a:r>
          </a:p>
          <a:p>
            <a:pPr marL="742950" lvl="1" indent="-285750">
              <a:buFont typeface="Wingdings" panose="05000000000000000000" pitchFamily="2" charset="2"/>
              <a:buChar char="Ø"/>
            </a:pPr>
            <a:r>
              <a:rPr lang="en-US" sz="1400" i="1" dirty="0"/>
              <a:t>Read questions on slide</a:t>
            </a:r>
          </a:p>
          <a:p>
            <a:pPr marL="742950" lvl="1" indent="-285750">
              <a:buFont typeface="Wingdings" panose="05000000000000000000" pitchFamily="2" charset="2"/>
              <a:buChar char="Ø"/>
            </a:pPr>
            <a:r>
              <a:rPr lang="en-US" sz="1400" dirty="0"/>
              <a:t>We know that you may not</a:t>
            </a:r>
            <a:r>
              <a:rPr lang="en-US" sz="1400" baseline="0" dirty="0"/>
              <a:t> get done with all the questions.  We just want you to get started. You will want to discuss these questions with others in your organization. </a:t>
            </a:r>
            <a:endParaRPr lang="en-US" sz="1400" dirty="0"/>
          </a:p>
          <a:p>
            <a:pPr marL="285750" indent="-285750">
              <a:buFont typeface="Wingdings" panose="05000000000000000000" pitchFamily="2" charset="2"/>
              <a:buChar char="Ø"/>
            </a:pPr>
            <a:r>
              <a:rPr lang="en-US" sz="1400" i="1" dirty="0"/>
              <a:t>When they return ask someone from the group to report back.</a:t>
            </a:r>
          </a:p>
          <a:p>
            <a:endParaRPr lang="en-US" sz="1400" dirty="0">
              <a:cs typeface="Calibri Light"/>
            </a:endParaRPr>
          </a:p>
          <a:p>
            <a:endParaRPr lang="x-none"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1959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cs typeface="Calibri"/>
              </a:rPr>
              <a:t>Talking Points: </a:t>
            </a:r>
          </a:p>
          <a:p>
            <a:pPr marL="171450" indent="-171450">
              <a:buFont typeface="Wingdings" panose="05000000000000000000" pitchFamily="2" charset="2"/>
              <a:buChar char="Ø"/>
            </a:pPr>
            <a:r>
              <a:rPr lang="en-US" dirty="0">
                <a:cs typeface="Calibri"/>
              </a:rPr>
              <a:t>When you are</a:t>
            </a:r>
            <a:r>
              <a:rPr lang="en-US" baseline="0" dirty="0">
                <a:cs typeface="Calibri"/>
              </a:rPr>
              <a:t> ready to set your goals and measurements you may want to use these questions.</a:t>
            </a:r>
            <a:r>
              <a:rPr lang="en-US" dirty="0">
                <a:cs typeface="Calibri"/>
              </a:rPr>
              <a:t> </a:t>
            </a:r>
            <a:r>
              <a:rPr lang="en-US" i="1" dirty="0">
                <a:cs typeface="Calibri"/>
              </a:rPr>
              <a:t>Read slide</a:t>
            </a:r>
            <a:endParaRPr lang="en-US" dirty="0">
              <a:cs typeface="Calibri"/>
            </a:endParaRPr>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81</a:t>
            </a:fld>
            <a:endParaRPr lang="en-US"/>
          </a:p>
        </p:txBody>
      </p:sp>
    </p:spTree>
    <p:extLst>
      <p:ext uri="{BB962C8B-B14F-4D97-AF65-F5344CB8AC3E}">
        <p14:creationId xmlns:p14="http://schemas.microsoft.com/office/powerpoint/2010/main" val="29840447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US" dirty="0"/>
              <a:t>You have action planning worksheets in your self-assessment workbook. It helps you with steps 4-8 of the implementation process. You may have something similar that your organization uses, but this will help you brainstorm and dig deeper to create a full plan. It will help you answer the following questions: </a:t>
            </a:r>
          </a:p>
          <a:p>
            <a:pPr marL="628650" lvl="1" indent="-171450">
              <a:buFont typeface="Wingdings" panose="05000000000000000000" pitchFamily="2" charset="2"/>
              <a:buChar char="Ø"/>
            </a:pPr>
            <a:r>
              <a:rPr lang="en-US" dirty="0"/>
              <a:t>What is the strategy, and the desired outcome from the strategy?</a:t>
            </a:r>
            <a:endParaRPr lang="en-US" baseline="0" dirty="0"/>
          </a:p>
          <a:p>
            <a:pPr marL="628650" lvl="1" indent="-171450">
              <a:buFont typeface="Wingdings" panose="05000000000000000000" pitchFamily="2" charset="2"/>
              <a:buChar char="Ø"/>
            </a:pPr>
            <a:r>
              <a:rPr lang="en-US" baseline="0" dirty="0"/>
              <a:t>What steps will need to be done to accomplish the outcome?</a:t>
            </a:r>
          </a:p>
          <a:p>
            <a:pPr marL="628650" lvl="1" indent="-171450">
              <a:buFont typeface="Wingdings" panose="05000000000000000000" pitchFamily="2" charset="2"/>
              <a:buChar char="Ø"/>
            </a:pPr>
            <a:r>
              <a:rPr lang="en-US" baseline="0" dirty="0"/>
              <a:t>When and how often will you work on each step? How long will each step take? Who will be responsible for each step?</a:t>
            </a:r>
          </a:p>
          <a:p>
            <a:pPr marL="628650" lvl="1" indent="-171450">
              <a:buFont typeface="Wingdings" panose="05000000000000000000" pitchFamily="2" charset="2"/>
              <a:buChar char="Ø"/>
            </a:pPr>
            <a:r>
              <a:rPr lang="en-US" baseline="0" dirty="0"/>
              <a:t>Finally, how do you know if you are making progress and how will you measure this? This leads to step 8…</a:t>
            </a:r>
            <a:r>
              <a:rPr lang="en-US" i="1" baseline="0" dirty="0"/>
              <a:t>next slide</a:t>
            </a:r>
            <a:endParaRPr lang="en-US" baseline="0" dirty="0"/>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82</a:t>
            </a:fld>
            <a:endParaRPr lang="en-US"/>
          </a:p>
        </p:txBody>
      </p:sp>
    </p:spTree>
    <p:extLst>
      <p:ext uri="{BB962C8B-B14F-4D97-AF65-F5344CB8AC3E}">
        <p14:creationId xmlns:p14="http://schemas.microsoft.com/office/powerpoint/2010/main" val="39703410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Transitional slide</a:t>
            </a:r>
            <a:endParaRPr lang="x-none" i="0" dirty="0"/>
          </a:p>
        </p:txBody>
      </p:sp>
      <p:sp>
        <p:nvSpPr>
          <p:cNvPr id="4" name="Slide Number Placeholder 3"/>
          <p:cNvSpPr>
            <a:spLocks noGrp="1"/>
          </p:cNvSpPr>
          <p:nvPr>
            <p:ph type="sldNum" sz="quarter" idx="5"/>
          </p:nvPr>
        </p:nvSpPr>
        <p:spPr/>
        <p:txBody>
          <a:bodyPr/>
          <a:lstStyle/>
          <a:p>
            <a:fld id="{C940E140-93E8-471F-9349-F0BB6098DEA7}" type="slidenum">
              <a:rPr lang="en-US" smtClean="0"/>
              <a:t>83</a:t>
            </a:fld>
            <a:endParaRPr lang="en-US"/>
          </a:p>
        </p:txBody>
      </p:sp>
    </p:spTree>
    <p:extLst>
      <p:ext uri="{BB962C8B-B14F-4D97-AF65-F5344CB8AC3E}">
        <p14:creationId xmlns:p14="http://schemas.microsoft.com/office/powerpoint/2010/main" val="14714679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Talking points</a:t>
            </a:r>
          </a:p>
          <a:p>
            <a:pPr marL="171450" indent="-171450">
              <a:buFont typeface="Wingdings" panose="05000000000000000000" pitchFamily="2" charset="2"/>
              <a:buChar char="Ø"/>
            </a:pPr>
            <a:r>
              <a:rPr lang="en-US" dirty="0"/>
              <a:t>It</a:t>
            </a:r>
            <a:r>
              <a:rPr lang="en-US" baseline="0" dirty="0"/>
              <a:t> is important to decided </a:t>
            </a:r>
            <a:r>
              <a:rPr lang="en-US" b="0" baseline="0" dirty="0"/>
              <a:t>when</a:t>
            </a:r>
            <a:r>
              <a:rPr lang="en-US" baseline="0" dirty="0"/>
              <a:t> you will evaluate your progress and </a:t>
            </a:r>
          </a:p>
          <a:p>
            <a:pPr marL="171450" indent="-171450">
              <a:buFont typeface="Wingdings" panose="05000000000000000000" pitchFamily="2" charset="2"/>
              <a:buChar char="Ø"/>
            </a:pPr>
            <a:r>
              <a:rPr lang="en-US" baseline="0" dirty="0"/>
              <a:t>How you will know if you are making progress, or in other words how will you evaluate it?</a:t>
            </a:r>
          </a:p>
          <a:p>
            <a:pPr marL="171450" indent="-171450">
              <a:buFont typeface="Wingdings" panose="05000000000000000000" pitchFamily="2" charset="2"/>
              <a:buChar char="Ø"/>
            </a:pPr>
            <a:r>
              <a:rPr lang="en-US" baseline="0" dirty="0"/>
              <a:t>Will you use tracked number data or anecdotal information? </a:t>
            </a:r>
          </a:p>
          <a:p>
            <a:endParaRPr lang="x-none" dirty="0"/>
          </a:p>
        </p:txBody>
      </p:sp>
      <p:sp>
        <p:nvSpPr>
          <p:cNvPr id="4" name="Slide Number Placeholder 3"/>
          <p:cNvSpPr>
            <a:spLocks noGrp="1"/>
          </p:cNvSpPr>
          <p:nvPr>
            <p:ph type="sldNum" sz="quarter" idx="5"/>
          </p:nvPr>
        </p:nvSpPr>
        <p:spPr/>
        <p:txBody>
          <a:bodyPr/>
          <a:lstStyle/>
          <a:p>
            <a:fld id="{C940E140-93E8-471F-9349-F0BB6098DEA7}" type="slidenum">
              <a:rPr lang="en-US" smtClean="0"/>
              <a:t>84</a:t>
            </a:fld>
            <a:endParaRPr lang="en-US"/>
          </a:p>
        </p:txBody>
      </p:sp>
    </p:spTree>
    <p:extLst>
      <p:ext uri="{BB962C8B-B14F-4D97-AF65-F5344CB8AC3E}">
        <p14:creationId xmlns:p14="http://schemas.microsoft.com/office/powerpoint/2010/main" val="37120921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1" dirty="0"/>
              <a:t>Facilitator</a:t>
            </a:r>
            <a:r>
              <a:rPr lang="en-US" i="1" baseline="0" dirty="0"/>
              <a:t> Note: </a:t>
            </a:r>
          </a:p>
          <a:p>
            <a:pPr marL="171450" indent="-171450">
              <a:buFont typeface="Wingdings" panose="05000000000000000000" pitchFamily="2" charset="2"/>
              <a:buChar char="Ø"/>
            </a:pPr>
            <a:r>
              <a:rPr lang="en-US" i="1" baseline="0" dirty="0"/>
              <a:t>Improvised based upon the amount of time left – either give time for questions or just review the last 3 slides.</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677A1-90BB-BF4C-9B1D-1923743CB9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2112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baseline="0" dirty="0"/>
              <a:t>You will receive the slides from today’s session to share with others in your organization to facilitate further discussion. If you aren’t receiving emails from us, please contact us at the email address on the preview screen: dsp-tn@umn.edu</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EF461-0DA1-49B8-9494-EA2A34B00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9999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xfrm>
            <a:off x="633413" y="1155700"/>
            <a:ext cx="5580062" cy="31384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You should have already received the link to this and the other workshops. If not, please contact us. </a:t>
            </a:r>
          </a:p>
          <a:p>
            <a:pPr marL="171450" indent="-171450">
              <a:buFont typeface="Wingdings" panose="05000000000000000000" pitchFamily="2" charset="2"/>
              <a:buChar char="Ø"/>
            </a:pPr>
            <a:r>
              <a:rPr lang="en-US" dirty="0"/>
              <a:t>Your next Workshop</a:t>
            </a:r>
            <a:r>
              <a:rPr lang="en-US" baseline="0" dirty="0"/>
              <a:t> is Session # where we will discuss…………………………………….We will be meeting on: (insert date and time) </a:t>
            </a:r>
          </a:p>
          <a:p>
            <a:pPr eaLnBrk="1" hangingPunct="1">
              <a:spcBef>
                <a:spcPct val="0"/>
              </a:spcBef>
            </a:pPr>
            <a:endParaRPr lang="en-US" altLang="en-US" dirty="0">
              <a:cs typeface="Calibri" panose="020F0502020204030204"/>
            </a:endParaRPr>
          </a:p>
          <a:p>
            <a:pPr eaLnBrk="1" hangingPunct="1">
              <a:spcBef>
                <a:spcPct val="0"/>
              </a:spcBef>
            </a:pPr>
            <a:r>
              <a:rPr lang="en-US" i="1" dirty="0"/>
              <a:t>Facilitator Note: </a:t>
            </a:r>
            <a:r>
              <a:rPr lang="en-US" altLang="en-US" i="1" dirty="0">
                <a:cs typeface="Calibri" panose="020F0502020204030204"/>
              </a:rPr>
              <a:t> Edit</a:t>
            </a:r>
            <a:r>
              <a:rPr lang="en-US" altLang="en-US" i="1" baseline="0" dirty="0">
                <a:cs typeface="Calibri" panose="020F0502020204030204"/>
              </a:rPr>
              <a:t> slide as needed regarding upcoming workshops</a:t>
            </a:r>
            <a:endParaRPr lang="en-US" altLang="en-US" i="1" dirty="0">
              <a:cs typeface="Calibri" panose="020F0502020204030204"/>
            </a:endParaRPr>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84637" indent="-301658">
              <a:defRPr>
                <a:solidFill>
                  <a:schemeClr val="tx1"/>
                </a:solidFill>
                <a:latin typeface="Calibri" panose="020F0502020204030204" pitchFamily="34" charset="0"/>
              </a:defRPr>
            </a:lvl2pPr>
            <a:lvl3pPr marL="1208276" indent="-240666">
              <a:defRPr>
                <a:solidFill>
                  <a:schemeClr val="tx1"/>
                </a:solidFill>
                <a:latin typeface="Calibri" panose="020F0502020204030204" pitchFamily="34" charset="0"/>
              </a:defRPr>
            </a:lvl3pPr>
            <a:lvl4pPr marL="1692905" indent="-240666">
              <a:defRPr>
                <a:solidFill>
                  <a:schemeClr val="tx1"/>
                </a:solidFill>
                <a:latin typeface="Calibri" panose="020F0502020204030204" pitchFamily="34" charset="0"/>
              </a:defRPr>
            </a:lvl4pPr>
            <a:lvl5pPr marL="2175886" indent="-240666">
              <a:defRPr>
                <a:solidFill>
                  <a:schemeClr val="tx1"/>
                </a:solidFill>
                <a:latin typeface="Calibri" panose="020F0502020204030204" pitchFamily="34" charset="0"/>
              </a:defRPr>
            </a:lvl5pPr>
            <a:lvl6pPr marL="2650624" indent="-240666" eaLnBrk="0" fontAlgn="base" hangingPunct="0">
              <a:spcBef>
                <a:spcPct val="0"/>
              </a:spcBef>
              <a:spcAft>
                <a:spcPct val="0"/>
              </a:spcAft>
              <a:defRPr>
                <a:solidFill>
                  <a:schemeClr val="tx1"/>
                </a:solidFill>
                <a:latin typeface="Calibri" panose="020F0502020204030204" pitchFamily="34" charset="0"/>
              </a:defRPr>
            </a:lvl6pPr>
            <a:lvl7pPr marL="3125363" indent="-240666" eaLnBrk="0" fontAlgn="base" hangingPunct="0">
              <a:spcBef>
                <a:spcPct val="0"/>
              </a:spcBef>
              <a:spcAft>
                <a:spcPct val="0"/>
              </a:spcAft>
              <a:defRPr>
                <a:solidFill>
                  <a:schemeClr val="tx1"/>
                </a:solidFill>
                <a:latin typeface="Calibri" panose="020F0502020204030204" pitchFamily="34" charset="0"/>
              </a:defRPr>
            </a:lvl7pPr>
            <a:lvl8pPr marL="3600102" indent="-240666" eaLnBrk="0" fontAlgn="base" hangingPunct="0">
              <a:spcBef>
                <a:spcPct val="0"/>
              </a:spcBef>
              <a:spcAft>
                <a:spcPct val="0"/>
              </a:spcAft>
              <a:defRPr>
                <a:solidFill>
                  <a:schemeClr val="tx1"/>
                </a:solidFill>
                <a:latin typeface="Calibri" panose="020F0502020204030204" pitchFamily="34" charset="0"/>
              </a:defRPr>
            </a:lvl8pPr>
            <a:lvl9pPr marL="4074840" indent="-240666"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BCC85A6D-DA4B-4FD0-80EB-1CD44D393773}"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31774"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04517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EF461-0DA1-49B8-9494-EA2A34B00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210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5494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74878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1980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980587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16642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776878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50585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553688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06805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200300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057462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1432967" y="1537495"/>
            <a:ext cx="4505325"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4" name="Holder 4"/>
          <p:cNvSpPr>
            <a:spLocks noGrp="1"/>
          </p:cNvSpPr>
          <p:nvPr>
            <p:ph sz="half" idx="3"/>
          </p:nvPr>
        </p:nvSpPr>
        <p:spPr>
          <a:xfrm>
            <a:off x="6190117" y="1544782"/>
            <a:ext cx="5449571"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5" name="Holder 5"/>
          <p:cNvSpPr>
            <a:spLocks noGrp="1"/>
          </p:cNvSpPr>
          <p:nvPr>
            <p:ph type="ftr" sz="quarter" idx="10"/>
          </p:nvPr>
        </p:nvSpPr>
        <p:spPr>
          <a:xfrm>
            <a:off x="0" y="0"/>
            <a:ext cx="0" cy="0"/>
          </a:xfrm>
        </p:spPr>
        <p:txBody>
          <a:bodyPr lIns="0" tIns="0" rIns="0" bIns="0"/>
          <a:lstStyle>
            <a:lvl1pPr algn="ctr" eaLnBrk="1" fontAlgn="auto" hangingPunct="1">
              <a:spcBef>
                <a:spcPts val="0"/>
              </a:spcBef>
              <a:spcAft>
                <a:spcPts val="0"/>
              </a:spcAft>
              <a:defRPr>
                <a:solidFill>
                  <a:schemeClr val="tx1">
                    <a:tint val="75000"/>
                  </a:schemeClr>
                </a:solidFill>
                <a:latin typeface="+mn-lt"/>
              </a:defRPr>
            </a:lvl1pPr>
          </a:lstStyle>
          <a:p>
            <a:pPr>
              <a:defRPr/>
            </a:pPr>
            <a:endParaRPr/>
          </a:p>
        </p:txBody>
      </p:sp>
      <p:sp>
        <p:nvSpPr>
          <p:cNvPr id="6" name="Holder 6"/>
          <p:cNvSpPr>
            <a:spLocks noGrp="1"/>
          </p:cNvSpPr>
          <p:nvPr>
            <p:ph type="dt" sz="half" idx="11"/>
          </p:nvPr>
        </p:nvSpPr>
        <p:spPr>
          <a:xfrm>
            <a:off x="0" y="0"/>
            <a:ext cx="0" cy="0"/>
          </a:xfrm>
        </p:spPr>
        <p:txBody>
          <a:bodyPr lIns="0" tIns="0" rIns="0" bIns="0"/>
          <a:lstStyle>
            <a:lvl1pPr algn="l" eaLnBrk="1" fontAlgn="auto" hangingPunct="1">
              <a:spcBef>
                <a:spcPts val="0"/>
              </a:spcBef>
              <a:spcAft>
                <a:spcPts val="0"/>
              </a:spcAft>
              <a:defRPr>
                <a:solidFill>
                  <a:schemeClr val="tx1">
                    <a:tint val="75000"/>
                  </a:schemeClr>
                </a:solidFill>
                <a:latin typeface="+mn-lt"/>
              </a:defRPr>
            </a:lvl1pPr>
          </a:lstStyle>
          <a:p>
            <a:pPr>
              <a:defRPr/>
            </a:pPr>
            <a:endParaRPr lang="en-US"/>
          </a:p>
        </p:txBody>
      </p:sp>
      <p:sp>
        <p:nvSpPr>
          <p:cNvPr id="7" name="Holder 7"/>
          <p:cNvSpPr>
            <a:spLocks noGrp="1"/>
          </p:cNvSpPr>
          <p:nvPr>
            <p:ph type="sldNum" sz="quarter" idx="12"/>
          </p:nvPr>
        </p:nvSpPr>
        <p:spPr>
          <a:xfrm>
            <a:off x="0" y="0"/>
            <a:ext cx="0" cy="0"/>
          </a:xfrm>
        </p:spPr>
        <p:txBody>
          <a:bodyPr lIns="0" tIns="0" rIns="0" bIns="0"/>
          <a:lstStyle>
            <a:lvl1pPr algn="r" eaLnBrk="1" fontAlgn="auto" hangingPunct="1">
              <a:spcBef>
                <a:spcPts val="0"/>
              </a:spcBef>
              <a:spcAft>
                <a:spcPts val="0"/>
              </a:spcAft>
              <a:defRPr>
                <a:solidFill>
                  <a:schemeClr val="tx1">
                    <a:tint val="75000"/>
                  </a:schemeClr>
                </a:solidFill>
                <a:latin typeface="+mn-lt"/>
              </a:defRPr>
            </a:lvl1pPr>
          </a:lstStyle>
          <a:p>
            <a:pPr>
              <a:defRPr/>
            </a:pPr>
            <a:endParaRPr/>
          </a:p>
        </p:txBody>
      </p:sp>
    </p:spTree>
    <p:extLst>
      <p:ext uri="{BB962C8B-B14F-4D97-AF65-F5344CB8AC3E}">
        <p14:creationId xmlns:p14="http://schemas.microsoft.com/office/powerpoint/2010/main" val="557000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1141785"/>
          </a:xfrm>
          <a:prstGeom prst="rect">
            <a:avLst/>
          </a:prstGeom>
        </p:spPr>
        <p:txBody>
          <a:bodyPr bIns="182880" anchor="b">
            <a:normAutofit/>
          </a:bodyPr>
          <a:lstStyle>
            <a:lvl1pPr algn="l">
              <a:defRPr sz="3200" b="0">
                <a:solidFill>
                  <a:srgbClr val="800000"/>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416423"/>
            <a:ext cx="10972800" cy="4211269"/>
          </a:xfrm>
          <a:prstGeom prst="rect">
            <a:avLst/>
          </a:prstGeom>
        </p:spPr>
        <p:txBody>
          <a:bodyPr tIns="182880"/>
          <a:lstStyle>
            <a:lvl1pPr marL="174621" indent="-174621">
              <a:spcBef>
                <a:spcPts val="600"/>
              </a:spcBef>
              <a:spcAft>
                <a:spcPts val="600"/>
              </a:spcAft>
              <a:tabLst/>
              <a:defRPr sz="2400">
                <a:solidFill>
                  <a:schemeClr val="tx1"/>
                </a:solidFill>
                <a:latin typeface="Open Sans"/>
                <a:cs typeface="Open Sans"/>
              </a:defRPr>
            </a:lvl1pPr>
            <a:lvl2pPr marL="347663" indent="-231775">
              <a:tabLst/>
              <a:defRPr sz="2400">
                <a:solidFill>
                  <a:schemeClr val="tx1"/>
                </a:solidFill>
                <a:latin typeface="Open Sans"/>
                <a:cs typeface="Open Sans"/>
              </a:defRPr>
            </a:lvl2pPr>
            <a:lvl3pPr marL="687388" indent="-223838">
              <a:buClr>
                <a:schemeClr val="tx1">
                  <a:lumMod val="50000"/>
                  <a:lumOff val="50000"/>
                </a:schemeClr>
              </a:buClr>
              <a:buSzPct val="90000"/>
              <a:buFont typeface="System Font Regular"/>
              <a:buChar char="»"/>
              <a:tabLst/>
              <a:defRPr sz="2400" b="0" i="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88885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sp>
        <p:nvSpPr>
          <p:cNvPr id="13" name="Freeform 2"/>
          <p:cNvSpPr>
            <a:spLocks noChangeArrowheads="1"/>
          </p:cNvSpPr>
          <p:nvPr userDrawn="1"/>
        </p:nvSpPr>
        <p:spPr bwMode="auto">
          <a:xfrm>
            <a:off x="9901355" y="6311504"/>
            <a:ext cx="2172791" cy="391674"/>
          </a:xfrm>
          <a:custGeom>
            <a:avLst/>
            <a:gdLst>
              <a:gd name="T0" fmla="*/ 2616 w 33515"/>
              <a:gd name="T1" fmla="*/ 2507 h 6042"/>
              <a:gd name="T2" fmla="*/ 2458 w 33515"/>
              <a:gd name="T3" fmla="*/ 1033 h 6042"/>
              <a:gd name="T4" fmla="*/ 4937 w 33515"/>
              <a:gd name="T5" fmla="*/ 1186 h 6042"/>
              <a:gd name="T6" fmla="*/ 7481 w 33515"/>
              <a:gd name="T7" fmla="*/ 1150 h 6042"/>
              <a:gd name="T8" fmla="*/ 9928 w 33515"/>
              <a:gd name="T9" fmla="*/ 911 h 6042"/>
              <a:gd name="T10" fmla="*/ 11228 w 33515"/>
              <a:gd name="T11" fmla="*/ 2567 h 6042"/>
              <a:gd name="T12" fmla="*/ 14214 w 33515"/>
              <a:gd name="T13" fmla="*/ 1012 h 6042"/>
              <a:gd name="T14" fmla="*/ 14574 w 33515"/>
              <a:gd name="T15" fmla="*/ 1571 h 6042"/>
              <a:gd name="T16" fmla="*/ 16275 w 33515"/>
              <a:gd name="T17" fmla="*/ 960 h 6042"/>
              <a:gd name="T18" fmla="*/ 18506 w 33515"/>
              <a:gd name="T19" fmla="*/ 1304 h 6042"/>
              <a:gd name="T20" fmla="*/ 20350 w 33515"/>
              <a:gd name="T21" fmla="*/ 960 h 6042"/>
              <a:gd name="T22" fmla="*/ 21958 w 33515"/>
              <a:gd name="T23" fmla="*/ 1296 h 6042"/>
              <a:gd name="T24" fmla="*/ 22845 w 33515"/>
              <a:gd name="T25" fmla="*/ 745 h 6042"/>
              <a:gd name="T26" fmla="*/ 23388 w 33515"/>
              <a:gd name="T27" fmla="*/ 2802 h 6042"/>
              <a:gd name="T28" fmla="*/ 27062 w 33515"/>
              <a:gd name="T29" fmla="*/ 745 h 6042"/>
              <a:gd name="T30" fmla="*/ 29310 w 33515"/>
              <a:gd name="T31" fmla="*/ 745 h 6042"/>
              <a:gd name="T32" fmla="*/ 31453 w 33515"/>
              <a:gd name="T33" fmla="*/ 2802 h 6042"/>
              <a:gd name="T34" fmla="*/ 33284 w 33515"/>
              <a:gd name="T35" fmla="*/ 960 h 6042"/>
              <a:gd name="T36" fmla="*/ 33077 w 33515"/>
              <a:gd name="T37" fmla="*/ 1357 h 6042"/>
              <a:gd name="T38" fmla="*/ 32866 w 33515"/>
              <a:gd name="T39" fmla="*/ 5272 h 6042"/>
              <a:gd name="T40" fmla="*/ 33332 w 33515"/>
              <a:gd name="T41" fmla="*/ 5725 h 6042"/>
              <a:gd name="T42" fmla="*/ 33259 w 33515"/>
              <a:gd name="T43" fmla="*/ 5519 h 6042"/>
              <a:gd name="T44" fmla="*/ 30894 w 33515"/>
              <a:gd name="T45" fmla="*/ 5089 h 6042"/>
              <a:gd name="T46" fmla="*/ 31096 w 33515"/>
              <a:gd name="T47" fmla="*/ 5579 h 6042"/>
              <a:gd name="T48" fmla="*/ 30144 w 33515"/>
              <a:gd name="T49" fmla="*/ 5592 h 6042"/>
              <a:gd name="T50" fmla="*/ 30055 w 33515"/>
              <a:gd name="T51" fmla="*/ 5089 h 6042"/>
              <a:gd name="T52" fmla="*/ 29399 w 33515"/>
              <a:gd name="T53" fmla="*/ 5806 h 6042"/>
              <a:gd name="T54" fmla="*/ 27475 w 33515"/>
              <a:gd name="T55" fmla="*/ 5604 h 6042"/>
              <a:gd name="T56" fmla="*/ 28496 w 33515"/>
              <a:gd name="T57" fmla="*/ 5207 h 6042"/>
              <a:gd name="T58" fmla="*/ 26912 w 33515"/>
              <a:gd name="T59" fmla="*/ 5089 h 6042"/>
              <a:gd name="T60" fmla="*/ 26584 w 33515"/>
              <a:gd name="T61" fmla="*/ 5166 h 6042"/>
              <a:gd name="T62" fmla="*/ 24550 w 33515"/>
              <a:gd name="T63" fmla="*/ 5272 h 6042"/>
              <a:gd name="T64" fmla="*/ 25133 w 33515"/>
              <a:gd name="T65" fmla="*/ 5770 h 6042"/>
              <a:gd name="T66" fmla="*/ 23027 w 33515"/>
              <a:gd name="T67" fmla="*/ 5579 h 6042"/>
              <a:gd name="T68" fmla="*/ 23618 w 33515"/>
              <a:gd name="T69" fmla="*/ 5114 h 6042"/>
              <a:gd name="T70" fmla="*/ 22087 w 33515"/>
              <a:gd name="T71" fmla="*/ 5304 h 6042"/>
              <a:gd name="T72" fmla="*/ 22934 w 33515"/>
              <a:gd name="T73" fmla="*/ 5778 h 6042"/>
              <a:gd name="T74" fmla="*/ 22934 w 33515"/>
              <a:gd name="T75" fmla="*/ 5778 h 6042"/>
              <a:gd name="T76" fmla="*/ 20690 w 33515"/>
              <a:gd name="T77" fmla="*/ 5681 h 6042"/>
              <a:gd name="T78" fmla="*/ 21087 w 33515"/>
              <a:gd name="T79" fmla="*/ 5158 h 6042"/>
              <a:gd name="T80" fmla="*/ 19106 w 33515"/>
              <a:gd name="T81" fmla="*/ 4867 h 6042"/>
              <a:gd name="T82" fmla="*/ 19815 w 33515"/>
              <a:gd name="T83" fmla="*/ 5664 h 6042"/>
              <a:gd name="T84" fmla="*/ 243 w 33515"/>
              <a:gd name="T85" fmla="*/ 5077 h 6042"/>
              <a:gd name="T86" fmla="*/ 947 w 33515"/>
              <a:gd name="T87" fmla="*/ 5413 h 6042"/>
              <a:gd name="T88" fmla="*/ 1717 w 33515"/>
              <a:gd name="T89" fmla="*/ 5814 h 6042"/>
              <a:gd name="T90" fmla="*/ 3240 w 33515"/>
              <a:gd name="T91" fmla="*/ 5563 h 6042"/>
              <a:gd name="T92" fmla="*/ 4468 w 33515"/>
              <a:gd name="T93" fmla="*/ 5737 h 6042"/>
              <a:gd name="T94" fmla="*/ 4808 w 33515"/>
              <a:gd name="T95" fmla="*/ 5527 h 6042"/>
              <a:gd name="T96" fmla="*/ 5355 w 33515"/>
              <a:gd name="T97" fmla="*/ 5195 h 6042"/>
              <a:gd name="T98" fmla="*/ 6546 w 33515"/>
              <a:gd name="T99" fmla="*/ 5288 h 6042"/>
              <a:gd name="T100" fmla="*/ 7036 w 33515"/>
              <a:gd name="T101" fmla="*/ 5689 h 6042"/>
              <a:gd name="T102" fmla="*/ 7854 w 33515"/>
              <a:gd name="T103" fmla="*/ 5268 h 6042"/>
              <a:gd name="T104" fmla="*/ 9389 w 33515"/>
              <a:gd name="T105" fmla="*/ 5073 h 6042"/>
              <a:gd name="T106" fmla="*/ 9648 w 33515"/>
              <a:gd name="T107" fmla="*/ 5231 h 6042"/>
              <a:gd name="T108" fmla="*/ 11362 w 33515"/>
              <a:gd name="T109" fmla="*/ 5814 h 6042"/>
              <a:gd name="T110" fmla="*/ 12622 w 33515"/>
              <a:gd name="T111" fmla="*/ 5077 h 6042"/>
              <a:gd name="T112" fmla="*/ 13108 w 33515"/>
              <a:gd name="T113" fmla="*/ 5814 h 6042"/>
              <a:gd name="T114" fmla="*/ 14218 w 33515"/>
              <a:gd name="T115" fmla="*/ 5502 h 6042"/>
              <a:gd name="T116" fmla="*/ 14935 w 33515"/>
              <a:gd name="T117" fmla="*/ 5482 h 6042"/>
              <a:gd name="T118" fmla="*/ 15538 w 33515"/>
              <a:gd name="T119" fmla="*/ 5073 h 6042"/>
              <a:gd name="T120" fmla="*/ 15955 w 33515"/>
              <a:gd name="T121" fmla="*/ 5146 h 6042"/>
              <a:gd name="T122" fmla="*/ 16979 w 33515"/>
              <a:gd name="T123" fmla="*/ 5446 h 6042"/>
              <a:gd name="T124" fmla="*/ 17737 w 33515"/>
              <a:gd name="T125" fmla="*/ 5810 h 6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15" h="6042">
                <a:moveTo>
                  <a:pt x="1028" y="1178"/>
                </a:moveTo>
                <a:cubicBezTo>
                  <a:pt x="680" y="1191"/>
                  <a:pt x="490" y="1446"/>
                  <a:pt x="490" y="1717"/>
                </a:cubicBezTo>
                <a:lnTo>
                  <a:pt x="490" y="2798"/>
                </a:lnTo>
                <a:lnTo>
                  <a:pt x="0" y="2798"/>
                </a:lnTo>
                <a:lnTo>
                  <a:pt x="0" y="405"/>
                </a:lnTo>
                <a:lnTo>
                  <a:pt x="457" y="405"/>
                </a:lnTo>
                <a:lnTo>
                  <a:pt x="461" y="862"/>
                </a:lnTo>
                <a:cubicBezTo>
                  <a:pt x="631" y="777"/>
                  <a:pt x="725" y="725"/>
                  <a:pt x="1032" y="729"/>
                </a:cubicBezTo>
                <a:lnTo>
                  <a:pt x="1028" y="1178"/>
                </a:lnTo>
                <a:close/>
                <a:moveTo>
                  <a:pt x="4273" y="1523"/>
                </a:moveTo>
                <a:cubicBezTo>
                  <a:pt x="4220" y="1300"/>
                  <a:pt x="4107" y="1122"/>
                  <a:pt x="3937" y="988"/>
                </a:cubicBezTo>
                <a:cubicBezTo>
                  <a:pt x="3767" y="854"/>
                  <a:pt x="3568" y="790"/>
                  <a:pt x="3333" y="790"/>
                </a:cubicBezTo>
                <a:cubicBezTo>
                  <a:pt x="3192" y="790"/>
                  <a:pt x="3058" y="818"/>
                  <a:pt x="2932" y="871"/>
                </a:cubicBezTo>
                <a:cubicBezTo>
                  <a:pt x="2811" y="923"/>
                  <a:pt x="2697" y="1004"/>
                  <a:pt x="2600" y="1110"/>
                </a:cubicBezTo>
                <a:cubicBezTo>
                  <a:pt x="2511" y="1203"/>
                  <a:pt x="2442" y="1307"/>
                  <a:pt x="2398" y="1425"/>
                </a:cubicBezTo>
                <a:cubicBezTo>
                  <a:pt x="2353" y="1542"/>
                  <a:pt x="2329" y="1668"/>
                  <a:pt x="2329" y="1802"/>
                </a:cubicBezTo>
                <a:cubicBezTo>
                  <a:pt x="2329" y="1932"/>
                  <a:pt x="2357" y="2057"/>
                  <a:pt x="2406" y="2183"/>
                </a:cubicBezTo>
                <a:cubicBezTo>
                  <a:pt x="2454" y="2304"/>
                  <a:pt x="2527" y="2414"/>
                  <a:pt x="2616" y="2507"/>
                </a:cubicBezTo>
                <a:cubicBezTo>
                  <a:pt x="2714" y="2604"/>
                  <a:pt x="2819" y="2681"/>
                  <a:pt x="2940" y="2729"/>
                </a:cubicBezTo>
                <a:cubicBezTo>
                  <a:pt x="3058" y="2778"/>
                  <a:pt x="3187" y="2802"/>
                  <a:pt x="3329" y="2802"/>
                </a:cubicBezTo>
                <a:cubicBezTo>
                  <a:pt x="3568" y="2802"/>
                  <a:pt x="3771" y="2738"/>
                  <a:pt x="3937" y="2604"/>
                </a:cubicBezTo>
                <a:cubicBezTo>
                  <a:pt x="4103" y="2470"/>
                  <a:pt x="4216" y="2288"/>
                  <a:pt x="4273" y="2057"/>
                </a:cubicBezTo>
                <a:lnTo>
                  <a:pt x="3803" y="2057"/>
                </a:lnTo>
                <a:cubicBezTo>
                  <a:pt x="3763" y="2158"/>
                  <a:pt x="3706" y="2235"/>
                  <a:pt x="3625" y="2288"/>
                </a:cubicBezTo>
                <a:cubicBezTo>
                  <a:pt x="3544" y="2341"/>
                  <a:pt x="3447" y="2365"/>
                  <a:pt x="3325" y="2365"/>
                </a:cubicBezTo>
                <a:cubicBezTo>
                  <a:pt x="3171" y="2365"/>
                  <a:pt x="3042" y="2312"/>
                  <a:pt x="2936" y="2203"/>
                </a:cubicBezTo>
                <a:cubicBezTo>
                  <a:pt x="2835" y="2094"/>
                  <a:pt x="2782" y="1960"/>
                  <a:pt x="2782" y="1798"/>
                </a:cubicBezTo>
                <a:cubicBezTo>
                  <a:pt x="2782" y="1636"/>
                  <a:pt x="2830" y="1498"/>
                  <a:pt x="2932" y="1389"/>
                </a:cubicBezTo>
                <a:cubicBezTo>
                  <a:pt x="3033" y="1280"/>
                  <a:pt x="3159" y="1227"/>
                  <a:pt x="3309" y="1227"/>
                </a:cubicBezTo>
                <a:cubicBezTo>
                  <a:pt x="3422" y="1227"/>
                  <a:pt x="3520" y="1251"/>
                  <a:pt x="3601" y="1300"/>
                </a:cubicBezTo>
                <a:cubicBezTo>
                  <a:pt x="3686" y="1348"/>
                  <a:pt x="3751" y="1425"/>
                  <a:pt x="3803" y="1523"/>
                </a:cubicBezTo>
                <a:lnTo>
                  <a:pt x="4273" y="1523"/>
                </a:lnTo>
                <a:close/>
                <a:moveTo>
                  <a:pt x="1993" y="2802"/>
                </a:moveTo>
                <a:lnTo>
                  <a:pt x="1993" y="1182"/>
                </a:lnTo>
                <a:lnTo>
                  <a:pt x="2337" y="1182"/>
                </a:lnTo>
                <a:cubicBezTo>
                  <a:pt x="2373" y="1130"/>
                  <a:pt x="2414" y="1077"/>
                  <a:pt x="2458" y="1033"/>
                </a:cubicBezTo>
                <a:cubicBezTo>
                  <a:pt x="2560" y="923"/>
                  <a:pt x="2677" y="842"/>
                  <a:pt x="2803" y="786"/>
                </a:cubicBezTo>
                <a:cubicBezTo>
                  <a:pt x="2863" y="757"/>
                  <a:pt x="2924" y="737"/>
                  <a:pt x="2989" y="725"/>
                </a:cubicBezTo>
                <a:lnTo>
                  <a:pt x="1988" y="725"/>
                </a:lnTo>
                <a:lnTo>
                  <a:pt x="1988" y="0"/>
                </a:lnTo>
                <a:lnTo>
                  <a:pt x="1502" y="0"/>
                </a:lnTo>
                <a:lnTo>
                  <a:pt x="1506" y="725"/>
                </a:lnTo>
                <a:lnTo>
                  <a:pt x="1182" y="725"/>
                </a:lnTo>
                <a:lnTo>
                  <a:pt x="1178" y="1182"/>
                </a:lnTo>
                <a:lnTo>
                  <a:pt x="1502" y="1182"/>
                </a:lnTo>
                <a:lnTo>
                  <a:pt x="1506" y="2802"/>
                </a:lnTo>
                <a:lnTo>
                  <a:pt x="1993" y="2802"/>
                </a:lnTo>
                <a:close/>
                <a:moveTo>
                  <a:pt x="4937" y="2567"/>
                </a:moveTo>
                <a:cubicBezTo>
                  <a:pt x="5120" y="2758"/>
                  <a:pt x="5347" y="2855"/>
                  <a:pt x="5610" y="2855"/>
                </a:cubicBezTo>
                <a:cubicBezTo>
                  <a:pt x="5873" y="2855"/>
                  <a:pt x="6096" y="2757"/>
                  <a:pt x="6278" y="2563"/>
                </a:cubicBezTo>
                <a:cubicBezTo>
                  <a:pt x="6460" y="2368"/>
                  <a:pt x="6554" y="2134"/>
                  <a:pt x="6554" y="1859"/>
                </a:cubicBezTo>
                <a:cubicBezTo>
                  <a:pt x="6554" y="1600"/>
                  <a:pt x="6460" y="1372"/>
                  <a:pt x="6274" y="1182"/>
                </a:cubicBezTo>
                <a:cubicBezTo>
                  <a:pt x="6088" y="991"/>
                  <a:pt x="5861" y="899"/>
                  <a:pt x="5594" y="899"/>
                </a:cubicBezTo>
                <a:cubicBezTo>
                  <a:pt x="5342" y="899"/>
                  <a:pt x="5124" y="996"/>
                  <a:pt x="4937" y="1186"/>
                </a:cubicBezTo>
                <a:cubicBezTo>
                  <a:pt x="4755" y="1377"/>
                  <a:pt x="4662" y="1608"/>
                  <a:pt x="4662" y="1879"/>
                </a:cubicBezTo>
                <a:cubicBezTo>
                  <a:pt x="4662" y="2150"/>
                  <a:pt x="4751" y="2381"/>
                  <a:pt x="4937" y="2567"/>
                </a:cubicBezTo>
                <a:close/>
                <a:moveTo>
                  <a:pt x="5108" y="1348"/>
                </a:moveTo>
                <a:cubicBezTo>
                  <a:pt x="5241" y="1203"/>
                  <a:pt x="5403" y="1134"/>
                  <a:pt x="5590" y="1134"/>
                </a:cubicBezTo>
                <a:cubicBezTo>
                  <a:pt x="5800" y="1134"/>
                  <a:pt x="5970" y="1203"/>
                  <a:pt x="6104" y="1344"/>
                </a:cubicBezTo>
                <a:cubicBezTo>
                  <a:pt x="6238" y="1486"/>
                  <a:pt x="6307" y="1664"/>
                  <a:pt x="6307" y="1879"/>
                </a:cubicBezTo>
                <a:cubicBezTo>
                  <a:pt x="6307" y="2094"/>
                  <a:pt x="6242" y="2272"/>
                  <a:pt x="6108" y="2418"/>
                </a:cubicBezTo>
                <a:cubicBezTo>
                  <a:pt x="5974" y="2559"/>
                  <a:pt x="5808" y="2632"/>
                  <a:pt x="5610" y="2632"/>
                </a:cubicBezTo>
                <a:cubicBezTo>
                  <a:pt x="5411" y="2632"/>
                  <a:pt x="5241" y="2559"/>
                  <a:pt x="5108" y="2418"/>
                </a:cubicBezTo>
                <a:cubicBezTo>
                  <a:pt x="4974" y="2276"/>
                  <a:pt x="4905" y="2098"/>
                  <a:pt x="4905" y="1883"/>
                </a:cubicBezTo>
                <a:cubicBezTo>
                  <a:pt x="4905" y="1668"/>
                  <a:pt x="4974" y="1490"/>
                  <a:pt x="5108" y="1348"/>
                </a:cubicBezTo>
                <a:close/>
                <a:moveTo>
                  <a:pt x="6708" y="2802"/>
                </a:moveTo>
                <a:lnTo>
                  <a:pt x="6934" y="2802"/>
                </a:lnTo>
                <a:lnTo>
                  <a:pt x="6934" y="1907"/>
                </a:lnTo>
                <a:cubicBezTo>
                  <a:pt x="6934" y="1749"/>
                  <a:pt x="6938" y="1636"/>
                  <a:pt x="6951" y="1571"/>
                </a:cubicBezTo>
                <a:cubicBezTo>
                  <a:pt x="6963" y="1506"/>
                  <a:pt x="6983" y="1450"/>
                  <a:pt x="7011" y="1401"/>
                </a:cubicBezTo>
                <a:cubicBezTo>
                  <a:pt x="7060" y="1320"/>
                  <a:pt x="7121" y="1259"/>
                  <a:pt x="7202" y="1215"/>
                </a:cubicBezTo>
                <a:cubicBezTo>
                  <a:pt x="7283" y="1174"/>
                  <a:pt x="7376" y="1150"/>
                  <a:pt x="7481" y="1150"/>
                </a:cubicBezTo>
                <a:cubicBezTo>
                  <a:pt x="7664" y="1150"/>
                  <a:pt x="7797" y="1199"/>
                  <a:pt x="7878" y="1296"/>
                </a:cubicBezTo>
                <a:cubicBezTo>
                  <a:pt x="7963" y="1393"/>
                  <a:pt x="8004" y="1551"/>
                  <a:pt x="8004" y="1770"/>
                </a:cubicBezTo>
                <a:lnTo>
                  <a:pt x="8004" y="2802"/>
                </a:lnTo>
                <a:lnTo>
                  <a:pt x="8235" y="2802"/>
                </a:lnTo>
                <a:lnTo>
                  <a:pt x="8235" y="1843"/>
                </a:lnTo>
                <a:cubicBezTo>
                  <a:pt x="8235" y="1668"/>
                  <a:pt x="8226" y="1539"/>
                  <a:pt x="8206" y="1450"/>
                </a:cubicBezTo>
                <a:cubicBezTo>
                  <a:pt x="8185" y="1361"/>
                  <a:pt x="8158" y="1284"/>
                  <a:pt x="8117" y="1219"/>
                </a:cubicBezTo>
                <a:cubicBezTo>
                  <a:pt x="8056" y="1126"/>
                  <a:pt x="7971" y="1052"/>
                  <a:pt x="7866" y="1004"/>
                </a:cubicBezTo>
                <a:cubicBezTo>
                  <a:pt x="7761" y="955"/>
                  <a:pt x="7639" y="931"/>
                  <a:pt x="7506" y="931"/>
                </a:cubicBezTo>
                <a:cubicBezTo>
                  <a:pt x="7384" y="931"/>
                  <a:pt x="7275" y="951"/>
                  <a:pt x="7182" y="992"/>
                </a:cubicBezTo>
                <a:cubicBezTo>
                  <a:pt x="7088" y="1032"/>
                  <a:pt x="7003" y="1093"/>
                  <a:pt x="6930" y="1178"/>
                </a:cubicBezTo>
                <a:lnTo>
                  <a:pt x="6930" y="960"/>
                </a:lnTo>
                <a:lnTo>
                  <a:pt x="6704" y="960"/>
                </a:lnTo>
                <a:lnTo>
                  <a:pt x="6704" y="2802"/>
                </a:lnTo>
                <a:lnTo>
                  <a:pt x="6708" y="2802"/>
                </a:lnTo>
                <a:close/>
                <a:moveTo>
                  <a:pt x="10795" y="1527"/>
                </a:moveTo>
                <a:cubicBezTo>
                  <a:pt x="10718" y="1332"/>
                  <a:pt x="10604" y="1178"/>
                  <a:pt x="10455" y="1073"/>
                </a:cubicBezTo>
                <a:cubicBezTo>
                  <a:pt x="10305" y="964"/>
                  <a:pt x="10126" y="911"/>
                  <a:pt x="9928" y="911"/>
                </a:cubicBezTo>
                <a:cubicBezTo>
                  <a:pt x="9665" y="911"/>
                  <a:pt x="9437" y="1004"/>
                  <a:pt x="9251" y="1195"/>
                </a:cubicBezTo>
                <a:cubicBezTo>
                  <a:pt x="9064" y="1385"/>
                  <a:pt x="8976" y="1616"/>
                  <a:pt x="8976" y="1887"/>
                </a:cubicBezTo>
                <a:cubicBezTo>
                  <a:pt x="8976" y="2154"/>
                  <a:pt x="9068" y="2380"/>
                  <a:pt x="9251" y="2571"/>
                </a:cubicBezTo>
                <a:cubicBezTo>
                  <a:pt x="9433" y="2761"/>
                  <a:pt x="9661" y="2855"/>
                  <a:pt x="9924" y="2855"/>
                </a:cubicBezTo>
                <a:cubicBezTo>
                  <a:pt x="10130" y="2855"/>
                  <a:pt x="10309" y="2798"/>
                  <a:pt x="10463" y="2689"/>
                </a:cubicBezTo>
                <a:cubicBezTo>
                  <a:pt x="10617" y="2580"/>
                  <a:pt x="10726" y="2426"/>
                  <a:pt x="10799" y="2223"/>
                </a:cubicBezTo>
                <a:lnTo>
                  <a:pt x="10540" y="2223"/>
                </a:lnTo>
                <a:cubicBezTo>
                  <a:pt x="10483" y="2349"/>
                  <a:pt x="10402" y="2450"/>
                  <a:pt x="10293" y="2519"/>
                </a:cubicBezTo>
                <a:cubicBezTo>
                  <a:pt x="10183" y="2588"/>
                  <a:pt x="10058" y="2624"/>
                  <a:pt x="9916" y="2624"/>
                </a:cubicBezTo>
                <a:cubicBezTo>
                  <a:pt x="9721" y="2624"/>
                  <a:pt x="9555" y="2551"/>
                  <a:pt x="9426" y="2409"/>
                </a:cubicBezTo>
                <a:cubicBezTo>
                  <a:pt x="9292" y="2268"/>
                  <a:pt x="9227" y="2090"/>
                  <a:pt x="9227" y="1879"/>
                </a:cubicBezTo>
                <a:cubicBezTo>
                  <a:pt x="9227" y="1668"/>
                  <a:pt x="9296" y="1490"/>
                  <a:pt x="9426" y="1344"/>
                </a:cubicBezTo>
                <a:cubicBezTo>
                  <a:pt x="9559" y="1199"/>
                  <a:pt x="9717" y="1130"/>
                  <a:pt x="9908" y="1130"/>
                </a:cubicBezTo>
                <a:cubicBezTo>
                  <a:pt x="10049" y="1130"/>
                  <a:pt x="10175" y="1162"/>
                  <a:pt x="10280" y="1227"/>
                </a:cubicBezTo>
                <a:cubicBezTo>
                  <a:pt x="10386" y="1292"/>
                  <a:pt x="10471" y="1389"/>
                  <a:pt x="10544" y="1523"/>
                </a:cubicBezTo>
                <a:lnTo>
                  <a:pt x="10795" y="1523"/>
                </a:lnTo>
                <a:lnTo>
                  <a:pt x="10795" y="1527"/>
                </a:lnTo>
                <a:close/>
                <a:moveTo>
                  <a:pt x="11228" y="2567"/>
                </a:moveTo>
                <a:cubicBezTo>
                  <a:pt x="11415" y="2758"/>
                  <a:pt x="11637" y="2855"/>
                  <a:pt x="11901" y="2855"/>
                </a:cubicBezTo>
                <a:cubicBezTo>
                  <a:pt x="12164" y="2855"/>
                  <a:pt x="12383" y="2758"/>
                  <a:pt x="12565" y="2563"/>
                </a:cubicBezTo>
                <a:cubicBezTo>
                  <a:pt x="12751" y="2369"/>
                  <a:pt x="12840" y="2134"/>
                  <a:pt x="12840" y="1859"/>
                </a:cubicBezTo>
                <a:cubicBezTo>
                  <a:pt x="12840" y="1600"/>
                  <a:pt x="12747" y="1373"/>
                  <a:pt x="12561" y="1182"/>
                </a:cubicBezTo>
                <a:cubicBezTo>
                  <a:pt x="12375" y="992"/>
                  <a:pt x="12148" y="899"/>
                  <a:pt x="11880" y="899"/>
                </a:cubicBezTo>
                <a:cubicBezTo>
                  <a:pt x="11629" y="899"/>
                  <a:pt x="11411" y="996"/>
                  <a:pt x="11224" y="1186"/>
                </a:cubicBezTo>
                <a:cubicBezTo>
                  <a:pt x="11038" y="1377"/>
                  <a:pt x="10945" y="1608"/>
                  <a:pt x="10945" y="1879"/>
                </a:cubicBezTo>
                <a:cubicBezTo>
                  <a:pt x="10953" y="2150"/>
                  <a:pt x="11042" y="2381"/>
                  <a:pt x="11228" y="2567"/>
                </a:cubicBezTo>
                <a:close/>
                <a:moveTo>
                  <a:pt x="11398" y="1348"/>
                </a:moveTo>
                <a:cubicBezTo>
                  <a:pt x="11532" y="1203"/>
                  <a:pt x="11694" y="1134"/>
                  <a:pt x="11880" y="1134"/>
                </a:cubicBezTo>
                <a:cubicBezTo>
                  <a:pt x="12087" y="1134"/>
                  <a:pt x="12261" y="1202"/>
                  <a:pt x="12395" y="1344"/>
                </a:cubicBezTo>
                <a:cubicBezTo>
                  <a:pt x="12529" y="1485"/>
                  <a:pt x="12597" y="1664"/>
                  <a:pt x="12597" y="1879"/>
                </a:cubicBezTo>
                <a:cubicBezTo>
                  <a:pt x="12597" y="2094"/>
                  <a:pt x="12529" y="2272"/>
                  <a:pt x="12399" y="2418"/>
                </a:cubicBezTo>
                <a:cubicBezTo>
                  <a:pt x="12265" y="2559"/>
                  <a:pt x="12099" y="2632"/>
                  <a:pt x="11905" y="2632"/>
                </a:cubicBezTo>
                <a:cubicBezTo>
                  <a:pt x="11702" y="2632"/>
                  <a:pt x="11536" y="2559"/>
                  <a:pt x="11402" y="2418"/>
                </a:cubicBezTo>
                <a:cubicBezTo>
                  <a:pt x="11269" y="2276"/>
                  <a:pt x="11200" y="2098"/>
                  <a:pt x="11200" y="1883"/>
                </a:cubicBezTo>
                <a:cubicBezTo>
                  <a:pt x="11200" y="1668"/>
                  <a:pt x="11265" y="1490"/>
                  <a:pt x="11398" y="1348"/>
                </a:cubicBezTo>
                <a:close/>
                <a:moveTo>
                  <a:pt x="14214" y="1012"/>
                </a:moveTo>
                <a:cubicBezTo>
                  <a:pt x="14100" y="956"/>
                  <a:pt x="13975" y="923"/>
                  <a:pt x="13833" y="923"/>
                </a:cubicBezTo>
                <a:cubicBezTo>
                  <a:pt x="13715" y="923"/>
                  <a:pt x="13606" y="943"/>
                  <a:pt x="13509" y="984"/>
                </a:cubicBezTo>
                <a:cubicBezTo>
                  <a:pt x="13416" y="1024"/>
                  <a:pt x="13331" y="1085"/>
                  <a:pt x="13262" y="1166"/>
                </a:cubicBezTo>
                <a:lnTo>
                  <a:pt x="13262" y="960"/>
                </a:lnTo>
                <a:lnTo>
                  <a:pt x="13031" y="960"/>
                </a:lnTo>
                <a:lnTo>
                  <a:pt x="13031" y="2802"/>
                </a:lnTo>
                <a:lnTo>
                  <a:pt x="13262" y="2802"/>
                </a:lnTo>
                <a:lnTo>
                  <a:pt x="13262" y="1907"/>
                </a:lnTo>
                <a:cubicBezTo>
                  <a:pt x="13262" y="1749"/>
                  <a:pt x="13266" y="1636"/>
                  <a:pt x="13278" y="1571"/>
                </a:cubicBezTo>
                <a:cubicBezTo>
                  <a:pt x="13290" y="1506"/>
                  <a:pt x="13310" y="1450"/>
                  <a:pt x="13339" y="1401"/>
                </a:cubicBezTo>
                <a:cubicBezTo>
                  <a:pt x="13383" y="1320"/>
                  <a:pt x="13448" y="1259"/>
                  <a:pt x="13529" y="1215"/>
                </a:cubicBezTo>
                <a:cubicBezTo>
                  <a:pt x="13610" y="1174"/>
                  <a:pt x="13703" y="1150"/>
                  <a:pt x="13809" y="1150"/>
                </a:cubicBezTo>
                <a:cubicBezTo>
                  <a:pt x="13987" y="1150"/>
                  <a:pt x="14116" y="1199"/>
                  <a:pt x="14201" y="1300"/>
                </a:cubicBezTo>
                <a:cubicBezTo>
                  <a:pt x="14287" y="1401"/>
                  <a:pt x="14331" y="1559"/>
                  <a:pt x="14331" y="1770"/>
                </a:cubicBezTo>
                <a:lnTo>
                  <a:pt x="14331" y="2802"/>
                </a:lnTo>
                <a:lnTo>
                  <a:pt x="14554" y="2802"/>
                </a:lnTo>
                <a:lnTo>
                  <a:pt x="14554" y="1907"/>
                </a:lnTo>
                <a:cubicBezTo>
                  <a:pt x="14554" y="1749"/>
                  <a:pt x="14558" y="1636"/>
                  <a:pt x="14574" y="1571"/>
                </a:cubicBezTo>
                <a:cubicBezTo>
                  <a:pt x="14586" y="1506"/>
                  <a:pt x="14607" y="1450"/>
                  <a:pt x="14635" y="1401"/>
                </a:cubicBezTo>
                <a:cubicBezTo>
                  <a:pt x="14679" y="1320"/>
                  <a:pt x="14744" y="1259"/>
                  <a:pt x="14825" y="1215"/>
                </a:cubicBezTo>
                <a:cubicBezTo>
                  <a:pt x="14906" y="1174"/>
                  <a:pt x="14995" y="1150"/>
                  <a:pt x="15101" y="1150"/>
                </a:cubicBezTo>
                <a:cubicBezTo>
                  <a:pt x="15279" y="1150"/>
                  <a:pt x="15413" y="1203"/>
                  <a:pt x="15490" y="1304"/>
                </a:cubicBezTo>
                <a:cubicBezTo>
                  <a:pt x="15571" y="1405"/>
                  <a:pt x="15611" y="1579"/>
                  <a:pt x="15611" y="1822"/>
                </a:cubicBezTo>
                <a:lnTo>
                  <a:pt x="15611" y="2798"/>
                </a:lnTo>
                <a:lnTo>
                  <a:pt x="15838" y="2798"/>
                </a:lnTo>
                <a:lnTo>
                  <a:pt x="15838" y="1875"/>
                </a:lnTo>
                <a:cubicBezTo>
                  <a:pt x="15838" y="1543"/>
                  <a:pt x="15781" y="1300"/>
                  <a:pt x="15668" y="1150"/>
                </a:cubicBezTo>
                <a:cubicBezTo>
                  <a:pt x="15554" y="1000"/>
                  <a:pt x="15372" y="927"/>
                  <a:pt x="15125" y="927"/>
                </a:cubicBezTo>
                <a:cubicBezTo>
                  <a:pt x="14987" y="927"/>
                  <a:pt x="14866" y="956"/>
                  <a:pt x="14756" y="1008"/>
                </a:cubicBezTo>
                <a:cubicBezTo>
                  <a:pt x="14647" y="1065"/>
                  <a:pt x="14554" y="1146"/>
                  <a:pt x="14477" y="1251"/>
                </a:cubicBezTo>
                <a:cubicBezTo>
                  <a:pt x="14416" y="1150"/>
                  <a:pt x="14327" y="1073"/>
                  <a:pt x="14214" y="1012"/>
                </a:cubicBezTo>
                <a:close/>
                <a:moveTo>
                  <a:pt x="17222" y="1012"/>
                </a:moveTo>
                <a:cubicBezTo>
                  <a:pt x="17109" y="956"/>
                  <a:pt x="16979" y="923"/>
                  <a:pt x="16842" y="923"/>
                </a:cubicBezTo>
                <a:cubicBezTo>
                  <a:pt x="16721" y="923"/>
                  <a:pt x="16616" y="943"/>
                  <a:pt x="16523" y="984"/>
                </a:cubicBezTo>
                <a:cubicBezTo>
                  <a:pt x="16425" y="1024"/>
                  <a:pt x="16344" y="1085"/>
                  <a:pt x="16275" y="1166"/>
                </a:cubicBezTo>
                <a:lnTo>
                  <a:pt x="16275" y="960"/>
                </a:lnTo>
                <a:lnTo>
                  <a:pt x="16045" y="960"/>
                </a:lnTo>
                <a:lnTo>
                  <a:pt x="16045" y="2802"/>
                </a:lnTo>
                <a:lnTo>
                  <a:pt x="16275" y="2802"/>
                </a:lnTo>
                <a:lnTo>
                  <a:pt x="16275" y="1907"/>
                </a:lnTo>
                <a:cubicBezTo>
                  <a:pt x="16275" y="1749"/>
                  <a:pt x="16284" y="1636"/>
                  <a:pt x="16292" y="1571"/>
                </a:cubicBezTo>
                <a:cubicBezTo>
                  <a:pt x="16304" y="1506"/>
                  <a:pt x="16324" y="1450"/>
                  <a:pt x="16352" y="1401"/>
                </a:cubicBezTo>
                <a:cubicBezTo>
                  <a:pt x="16397" y="1320"/>
                  <a:pt x="16462" y="1259"/>
                  <a:pt x="16543" y="1215"/>
                </a:cubicBezTo>
                <a:cubicBezTo>
                  <a:pt x="16624" y="1174"/>
                  <a:pt x="16717" y="1150"/>
                  <a:pt x="16821" y="1150"/>
                </a:cubicBezTo>
                <a:cubicBezTo>
                  <a:pt x="17000" y="1150"/>
                  <a:pt x="17129" y="1199"/>
                  <a:pt x="17214" y="1300"/>
                </a:cubicBezTo>
                <a:cubicBezTo>
                  <a:pt x="17299" y="1401"/>
                  <a:pt x="17344" y="1559"/>
                  <a:pt x="17344" y="1770"/>
                </a:cubicBezTo>
                <a:lnTo>
                  <a:pt x="17344" y="2802"/>
                </a:lnTo>
                <a:lnTo>
                  <a:pt x="17567" y="2802"/>
                </a:lnTo>
                <a:lnTo>
                  <a:pt x="17567" y="1907"/>
                </a:lnTo>
                <a:cubicBezTo>
                  <a:pt x="17567" y="1749"/>
                  <a:pt x="17571" y="1636"/>
                  <a:pt x="17587" y="1571"/>
                </a:cubicBezTo>
                <a:cubicBezTo>
                  <a:pt x="17599" y="1506"/>
                  <a:pt x="17619" y="1450"/>
                  <a:pt x="17648" y="1401"/>
                </a:cubicBezTo>
                <a:cubicBezTo>
                  <a:pt x="17696" y="1320"/>
                  <a:pt x="17757" y="1259"/>
                  <a:pt x="17838" y="1215"/>
                </a:cubicBezTo>
                <a:cubicBezTo>
                  <a:pt x="17919" y="1174"/>
                  <a:pt x="18008" y="1150"/>
                  <a:pt x="18114" y="1150"/>
                </a:cubicBezTo>
                <a:cubicBezTo>
                  <a:pt x="18296" y="1150"/>
                  <a:pt x="18425" y="1203"/>
                  <a:pt x="18506" y="1304"/>
                </a:cubicBezTo>
                <a:cubicBezTo>
                  <a:pt x="18587" y="1405"/>
                  <a:pt x="18628" y="1579"/>
                  <a:pt x="18628" y="1822"/>
                </a:cubicBezTo>
                <a:lnTo>
                  <a:pt x="18628" y="2798"/>
                </a:lnTo>
                <a:lnTo>
                  <a:pt x="18855" y="2798"/>
                </a:lnTo>
                <a:lnTo>
                  <a:pt x="18855" y="1875"/>
                </a:lnTo>
                <a:cubicBezTo>
                  <a:pt x="18855" y="1543"/>
                  <a:pt x="18799" y="1300"/>
                  <a:pt x="18685" y="1150"/>
                </a:cubicBezTo>
                <a:cubicBezTo>
                  <a:pt x="18572" y="1000"/>
                  <a:pt x="18389" y="927"/>
                  <a:pt x="18142" y="927"/>
                </a:cubicBezTo>
                <a:cubicBezTo>
                  <a:pt x="18004" y="927"/>
                  <a:pt x="17879" y="956"/>
                  <a:pt x="17769" y="1008"/>
                </a:cubicBezTo>
                <a:cubicBezTo>
                  <a:pt x="17660" y="1065"/>
                  <a:pt x="17567" y="1146"/>
                  <a:pt x="17490" y="1251"/>
                </a:cubicBezTo>
                <a:cubicBezTo>
                  <a:pt x="17425" y="1150"/>
                  <a:pt x="17336" y="1073"/>
                  <a:pt x="17222" y="1012"/>
                </a:cubicBezTo>
                <a:close/>
                <a:moveTo>
                  <a:pt x="19045" y="1924"/>
                </a:moveTo>
                <a:cubicBezTo>
                  <a:pt x="19045" y="2256"/>
                  <a:pt x="19102" y="2495"/>
                  <a:pt x="19219" y="2636"/>
                </a:cubicBezTo>
                <a:cubicBezTo>
                  <a:pt x="19337" y="2782"/>
                  <a:pt x="19527" y="2851"/>
                  <a:pt x="19791" y="2851"/>
                </a:cubicBezTo>
                <a:cubicBezTo>
                  <a:pt x="19916" y="2851"/>
                  <a:pt x="20021" y="2831"/>
                  <a:pt x="20111" y="2794"/>
                </a:cubicBezTo>
                <a:cubicBezTo>
                  <a:pt x="20200" y="2754"/>
                  <a:pt x="20277" y="2693"/>
                  <a:pt x="20350" y="2604"/>
                </a:cubicBezTo>
                <a:lnTo>
                  <a:pt x="20350" y="2802"/>
                </a:lnTo>
                <a:lnTo>
                  <a:pt x="20584" y="2802"/>
                </a:lnTo>
                <a:lnTo>
                  <a:pt x="20584" y="960"/>
                </a:lnTo>
                <a:lnTo>
                  <a:pt x="20350" y="960"/>
                </a:lnTo>
                <a:lnTo>
                  <a:pt x="20350" y="1867"/>
                </a:lnTo>
                <a:cubicBezTo>
                  <a:pt x="20350" y="2029"/>
                  <a:pt x="20345" y="2142"/>
                  <a:pt x="20333" y="2207"/>
                </a:cubicBezTo>
                <a:cubicBezTo>
                  <a:pt x="20321" y="2272"/>
                  <a:pt x="20301" y="2328"/>
                  <a:pt x="20273" y="2377"/>
                </a:cubicBezTo>
                <a:cubicBezTo>
                  <a:pt x="20224" y="2458"/>
                  <a:pt x="20159" y="2518"/>
                  <a:pt x="20078" y="2563"/>
                </a:cubicBezTo>
                <a:cubicBezTo>
                  <a:pt x="19997" y="2607"/>
                  <a:pt x="19904" y="2628"/>
                  <a:pt x="19799" y="2628"/>
                </a:cubicBezTo>
                <a:cubicBezTo>
                  <a:pt x="19612" y="2628"/>
                  <a:pt x="19479" y="2575"/>
                  <a:pt x="19398" y="2470"/>
                </a:cubicBezTo>
                <a:cubicBezTo>
                  <a:pt x="19317" y="2364"/>
                  <a:pt x="19276" y="2187"/>
                  <a:pt x="19276" y="1936"/>
                </a:cubicBezTo>
                <a:lnTo>
                  <a:pt x="19276" y="960"/>
                </a:lnTo>
                <a:lnTo>
                  <a:pt x="19045" y="960"/>
                </a:lnTo>
                <a:lnTo>
                  <a:pt x="19045" y="1924"/>
                </a:lnTo>
                <a:close/>
                <a:moveTo>
                  <a:pt x="20787" y="2802"/>
                </a:moveTo>
                <a:lnTo>
                  <a:pt x="21014" y="2802"/>
                </a:lnTo>
                <a:lnTo>
                  <a:pt x="21014" y="1907"/>
                </a:lnTo>
                <a:cubicBezTo>
                  <a:pt x="21014" y="1749"/>
                  <a:pt x="21022" y="1636"/>
                  <a:pt x="21030" y="1571"/>
                </a:cubicBezTo>
                <a:cubicBezTo>
                  <a:pt x="21042" y="1506"/>
                  <a:pt x="21062" y="1450"/>
                  <a:pt x="21091" y="1401"/>
                </a:cubicBezTo>
                <a:cubicBezTo>
                  <a:pt x="21135" y="1320"/>
                  <a:pt x="21200" y="1259"/>
                  <a:pt x="21281" y="1215"/>
                </a:cubicBezTo>
                <a:cubicBezTo>
                  <a:pt x="21362" y="1174"/>
                  <a:pt x="21455" y="1150"/>
                  <a:pt x="21561" y="1150"/>
                </a:cubicBezTo>
                <a:cubicBezTo>
                  <a:pt x="21743" y="1150"/>
                  <a:pt x="21877" y="1199"/>
                  <a:pt x="21958" y="1296"/>
                </a:cubicBezTo>
                <a:cubicBezTo>
                  <a:pt x="22039" y="1393"/>
                  <a:pt x="22083" y="1551"/>
                  <a:pt x="22083" y="1770"/>
                </a:cubicBezTo>
                <a:lnTo>
                  <a:pt x="22083" y="2802"/>
                </a:lnTo>
                <a:lnTo>
                  <a:pt x="22314" y="2802"/>
                </a:lnTo>
                <a:lnTo>
                  <a:pt x="22314" y="1843"/>
                </a:lnTo>
                <a:cubicBezTo>
                  <a:pt x="22314" y="1668"/>
                  <a:pt x="22306" y="1539"/>
                  <a:pt x="22286" y="1450"/>
                </a:cubicBezTo>
                <a:cubicBezTo>
                  <a:pt x="22266" y="1361"/>
                  <a:pt x="22237" y="1284"/>
                  <a:pt x="22193" y="1219"/>
                </a:cubicBezTo>
                <a:cubicBezTo>
                  <a:pt x="22132" y="1126"/>
                  <a:pt x="22047" y="1053"/>
                  <a:pt x="21946" y="1004"/>
                </a:cubicBezTo>
                <a:cubicBezTo>
                  <a:pt x="21840" y="956"/>
                  <a:pt x="21719" y="931"/>
                  <a:pt x="21585" y="931"/>
                </a:cubicBezTo>
                <a:cubicBezTo>
                  <a:pt x="21463" y="931"/>
                  <a:pt x="21354" y="951"/>
                  <a:pt x="21261" y="992"/>
                </a:cubicBezTo>
                <a:cubicBezTo>
                  <a:pt x="21168" y="1032"/>
                  <a:pt x="21083" y="1093"/>
                  <a:pt x="21010" y="1178"/>
                </a:cubicBezTo>
                <a:lnTo>
                  <a:pt x="21010" y="960"/>
                </a:lnTo>
                <a:lnTo>
                  <a:pt x="20783" y="960"/>
                </a:lnTo>
                <a:lnTo>
                  <a:pt x="20783" y="2802"/>
                </a:lnTo>
                <a:lnTo>
                  <a:pt x="20787" y="2802"/>
                </a:lnTo>
                <a:close/>
                <a:moveTo>
                  <a:pt x="22845" y="364"/>
                </a:moveTo>
                <a:lnTo>
                  <a:pt x="22610" y="364"/>
                </a:lnTo>
                <a:lnTo>
                  <a:pt x="22610" y="745"/>
                </a:lnTo>
                <a:lnTo>
                  <a:pt x="22845" y="745"/>
                </a:lnTo>
                <a:lnTo>
                  <a:pt x="22845" y="364"/>
                </a:lnTo>
                <a:close/>
                <a:moveTo>
                  <a:pt x="22845" y="2802"/>
                </a:moveTo>
                <a:lnTo>
                  <a:pt x="22845" y="960"/>
                </a:lnTo>
                <a:lnTo>
                  <a:pt x="22610" y="960"/>
                </a:lnTo>
                <a:lnTo>
                  <a:pt x="22610" y="2802"/>
                </a:lnTo>
                <a:lnTo>
                  <a:pt x="22845" y="2802"/>
                </a:lnTo>
                <a:close/>
                <a:moveTo>
                  <a:pt x="23623" y="2802"/>
                </a:moveTo>
                <a:lnTo>
                  <a:pt x="23623" y="1199"/>
                </a:lnTo>
                <a:lnTo>
                  <a:pt x="23971" y="1199"/>
                </a:lnTo>
                <a:lnTo>
                  <a:pt x="23971" y="960"/>
                </a:lnTo>
                <a:lnTo>
                  <a:pt x="23623" y="960"/>
                </a:lnTo>
                <a:lnTo>
                  <a:pt x="23623" y="364"/>
                </a:lnTo>
                <a:lnTo>
                  <a:pt x="23388" y="364"/>
                </a:lnTo>
                <a:lnTo>
                  <a:pt x="23388" y="960"/>
                </a:lnTo>
                <a:lnTo>
                  <a:pt x="23039" y="960"/>
                </a:lnTo>
                <a:lnTo>
                  <a:pt x="23039" y="1199"/>
                </a:lnTo>
                <a:lnTo>
                  <a:pt x="23388" y="1199"/>
                </a:lnTo>
                <a:lnTo>
                  <a:pt x="23388" y="2802"/>
                </a:lnTo>
                <a:lnTo>
                  <a:pt x="23623" y="2802"/>
                </a:lnTo>
                <a:close/>
                <a:moveTo>
                  <a:pt x="24793" y="2798"/>
                </a:moveTo>
                <a:lnTo>
                  <a:pt x="24550" y="3397"/>
                </a:lnTo>
                <a:lnTo>
                  <a:pt x="24801" y="3397"/>
                </a:lnTo>
                <a:lnTo>
                  <a:pt x="25790" y="960"/>
                </a:lnTo>
                <a:lnTo>
                  <a:pt x="25518" y="960"/>
                </a:lnTo>
                <a:lnTo>
                  <a:pt x="24923" y="2458"/>
                </a:lnTo>
                <a:lnTo>
                  <a:pt x="24356" y="964"/>
                </a:lnTo>
                <a:lnTo>
                  <a:pt x="24084" y="964"/>
                </a:lnTo>
                <a:lnTo>
                  <a:pt x="24793" y="2798"/>
                </a:lnTo>
                <a:close/>
                <a:moveTo>
                  <a:pt x="26766" y="2802"/>
                </a:moveTo>
                <a:lnTo>
                  <a:pt x="26766" y="364"/>
                </a:lnTo>
                <a:lnTo>
                  <a:pt x="26531" y="364"/>
                </a:lnTo>
                <a:lnTo>
                  <a:pt x="26531" y="2802"/>
                </a:lnTo>
                <a:lnTo>
                  <a:pt x="26766" y="2802"/>
                </a:lnTo>
                <a:close/>
                <a:moveTo>
                  <a:pt x="27297" y="364"/>
                </a:moveTo>
                <a:lnTo>
                  <a:pt x="27062" y="364"/>
                </a:lnTo>
                <a:lnTo>
                  <a:pt x="27062" y="745"/>
                </a:lnTo>
                <a:lnTo>
                  <a:pt x="27297" y="745"/>
                </a:lnTo>
                <a:lnTo>
                  <a:pt x="27297" y="364"/>
                </a:lnTo>
                <a:close/>
                <a:moveTo>
                  <a:pt x="27297" y="2802"/>
                </a:moveTo>
                <a:lnTo>
                  <a:pt x="27297" y="960"/>
                </a:lnTo>
                <a:lnTo>
                  <a:pt x="27062" y="960"/>
                </a:lnTo>
                <a:lnTo>
                  <a:pt x="27062" y="2802"/>
                </a:lnTo>
                <a:lnTo>
                  <a:pt x="27297" y="2802"/>
                </a:lnTo>
                <a:close/>
                <a:moveTo>
                  <a:pt x="29144" y="960"/>
                </a:moveTo>
                <a:lnTo>
                  <a:pt x="28889" y="960"/>
                </a:lnTo>
                <a:lnTo>
                  <a:pt x="28297" y="2446"/>
                </a:lnTo>
                <a:lnTo>
                  <a:pt x="27710" y="960"/>
                </a:lnTo>
                <a:lnTo>
                  <a:pt x="27459" y="960"/>
                </a:lnTo>
                <a:lnTo>
                  <a:pt x="28180" y="2802"/>
                </a:lnTo>
                <a:lnTo>
                  <a:pt x="28394" y="2802"/>
                </a:lnTo>
                <a:lnTo>
                  <a:pt x="29144" y="960"/>
                </a:lnTo>
                <a:close/>
                <a:moveTo>
                  <a:pt x="29545" y="364"/>
                </a:moveTo>
                <a:lnTo>
                  <a:pt x="29310" y="364"/>
                </a:lnTo>
                <a:lnTo>
                  <a:pt x="29310" y="745"/>
                </a:lnTo>
                <a:lnTo>
                  <a:pt x="29545" y="745"/>
                </a:lnTo>
                <a:lnTo>
                  <a:pt x="29545" y="364"/>
                </a:lnTo>
                <a:close/>
                <a:moveTo>
                  <a:pt x="29545" y="2802"/>
                </a:moveTo>
                <a:lnTo>
                  <a:pt x="29545" y="960"/>
                </a:lnTo>
                <a:lnTo>
                  <a:pt x="29310" y="960"/>
                </a:lnTo>
                <a:lnTo>
                  <a:pt x="29310" y="2802"/>
                </a:lnTo>
                <a:lnTo>
                  <a:pt x="29545" y="2802"/>
                </a:lnTo>
                <a:close/>
                <a:moveTo>
                  <a:pt x="29925" y="2802"/>
                </a:moveTo>
                <a:lnTo>
                  <a:pt x="30152" y="2802"/>
                </a:lnTo>
                <a:lnTo>
                  <a:pt x="30152" y="1907"/>
                </a:lnTo>
                <a:cubicBezTo>
                  <a:pt x="30152" y="1749"/>
                  <a:pt x="30157" y="1636"/>
                  <a:pt x="30169" y="1571"/>
                </a:cubicBezTo>
                <a:cubicBezTo>
                  <a:pt x="30182" y="1506"/>
                  <a:pt x="30201" y="1450"/>
                  <a:pt x="30229" y="1401"/>
                </a:cubicBezTo>
                <a:cubicBezTo>
                  <a:pt x="30278" y="1320"/>
                  <a:pt x="30339" y="1259"/>
                  <a:pt x="30420" y="1215"/>
                </a:cubicBezTo>
                <a:cubicBezTo>
                  <a:pt x="30501" y="1174"/>
                  <a:pt x="30594" y="1150"/>
                  <a:pt x="30699" y="1150"/>
                </a:cubicBezTo>
                <a:cubicBezTo>
                  <a:pt x="30881" y="1150"/>
                  <a:pt x="31015" y="1199"/>
                  <a:pt x="31096" y="1296"/>
                </a:cubicBezTo>
                <a:cubicBezTo>
                  <a:pt x="31177" y="1393"/>
                  <a:pt x="31222" y="1551"/>
                  <a:pt x="31222" y="1770"/>
                </a:cubicBezTo>
                <a:lnTo>
                  <a:pt x="31222" y="2802"/>
                </a:lnTo>
                <a:lnTo>
                  <a:pt x="31453" y="2802"/>
                </a:lnTo>
                <a:lnTo>
                  <a:pt x="31453" y="1843"/>
                </a:lnTo>
                <a:cubicBezTo>
                  <a:pt x="31453" y="1668"/>
                  <a:pt x="31445" y="1539"/>
                  <a:pt x="31424" y="1450"/>
                </a:cubicBezTo>
                <a:cubicBezTo>
                  <a:pt x="31404" y="1361"/>
                  <a:pt x="31376" y="1284"/>
                  <a:pt x="31335" y="1219"/>
                </a:cubicBezTo>
                <a:cubicBezTo>
                  <a:pt x="31274" y="1126"/>
                  <a:pt x="31189" y="1052"/>
                  <a:pt x="31084" y="1004"/>
                </a:cubicBezTo>
                <a:cubicBezTo>
                  <a:pt x="30979" y="955"/>
                  <a:pt x="30857" y="931"/>
                  <a:pt x="30723" y="931"/>
                </a:cubicBezTo>
                <a:cubicBezTo>
                  <a:pt x="30602" y="931"/>
                  <a:pt x="30493" y="952"/>
                  <a:pt x="30395" y="992"/>
                </a:cubicBezTo>
                <a:cubicBezTo>
                  <a:pt x="30302" y="1033"/>
                  <a:pt x="30217" y="1093"/>
                  <a:pt x="30144" y="1178"/>
                </a:cubicBezTo>
                <a:lnTo>
                  <a:pt x="30144" y="960"/>
                </a:lnTo>
                <a:lnTo>
                  <a:pt x="29917" y="960"/>
                </a:lnTo>
                <a:lnTo>
                  <a:pt x="29917" y="2802"/>
                </a:lnTo>
                <a:lnTo>
                  <a:pt x="29925" y="2802"/>
                </a:lnTo>
                <a:close/>
                <a:moveTo>
                  <a:pt x="31785" y="2952"/>
                </a:moveTo>
                <a:cubicBezTo>
                  <a:pt x="31829" y="3125"/>
                  <a:pt x="31923" y="3263"/>
                  <a:pt x="32072" y="3364"/>
                </a:cubicBezTo>
                <a:cubicBezTo>
                  <a:pt x="32222" y="3465"/>
                  <a:pt x="32401" y="3518"/>
                  <a:pt x="32607" y="3518"/>
                </a:cubicBezTo>
                <a:cubicBezTo>
                  <a:pt x="32891" y="3518"/>
                  <a:pt x="33113" y="3429"/>
                  <a:pt x="33271" y="3247"/>
                </a:cubicBezTo>
                <a:cubicBezTo>
                  <a:pt x="33433" y="3065"/>
                  <a:pt x="33510" y="2814"/>
                  <a:pt x="33510" y="2495"/>
                </a:cubicBezTo>
                <a:lnTo>
                  <a:pt x="33510" y="960"/>
                </a:lnTo>
                <a:lnTo>
                  <a:pt x="33284" y="960"/>
                </a:lnTo>
                <a:lnTo>
                  <a:pt x="33284" y="1259"/>
                </a:lnTo>
                <a:cubicBezTo>
                  <a:pt x="33199" y="1142"/>
                  <a:pt x="33097" y="1053"/>
                  <a:pt x="32984" y="1000"/>
                </a:cubicBezTo>
                <a:cubicBezTo>
                  <a:pt x="32870" y="943"/>
                  <a:pt x="32737" y="915"/>
                  <a:pt x="32583" y="915"/>
                </a:cubicBezTo>
                <a:cubicBezTo>
                  <a:pt x="32315" y="915"/>
                  <a:pt x="32093" y="1008"/>
                  <a:pt x="31914" y="1191"/>
                </a:cubicBezTo>
                <a:cubicBezTo>
                  <a:pt x="31736" y="1373"/>
                  <a:pt x="31643" y="1604"/>
                  <a:pt x="31643" y="1875"/>
                </a:cubicBezTo>
                <a:cubicBezTo>
                  <a:pt x="31643" y="2150"/>
                  <a:pt x="31732" y="2381"/>
                  <a:pt x="31918" y="2567"/>
                </a:cubicBezTo>
                <a:cubicBezTo>
                  <a:pt x="32101" y="2754"/>
                  <a:pt x="32328" y="2843"/>
                  <a:pt x="32607" y="2843"/>
                </a:cubicBezTo>
                <a:cubicBezTo>
                  <a:pt x="32745" y="2843"/>
                  <a:pt x="32871" y="2810"/>
                  <a:pt x="32984" y="2750"/>
                </a:cubicBezTo>
                <a:cubicBezTo>
                  <a:pt x="33098" y="2689"/>
                  <a:pt x="33199" y="2596"/>
                  <a:pt x="33288" y="2474"/>
                </a:cubicBezTo>
                <a:lnTo>
                  <a:pt x="33288" y="2523"/>
                </a:lnTo>
                <a:cubicBezTo>
                  <a:pt x="33288" y="2758"/>
                  <a:pt x="33223" y="2944"/>
                  <a:pt x="33097" y="3081"/>
                </a:cubicBezTo>
                <a:cubicBezTo>
                  <a:pt x="32972" y="3222"/>
                  <a:pt x="32802" y="3291"/>
                  <a:pt x="32595" y="3291"/>
                </a:cubicBezTo>
                <a:cubicBezTo>
                  <a:pt x="32461" y="3291"/>
                  <a:pt x="32348" y="3263"/>
                  <a:pt x="32255" y="3202"/>
                </a:cubicBezTo>
                <a:cubicBezTo>
                  <a:pt x="32162" y="3141"/>
                  <a:pt x="32097" y="3060"/>
                  <a:pt x="32060" y="2952"/>
                </a:cubicBezTo>
                <a:lnTo>
                  <a:pt x="31785" y="2952"/>
                </a:lnTo>
                <a:close/>
                <a:moveTo>
                  <a:pt x="32101" y="1344"/>
                </a:moveTo>
                <a:cubicBezTo>
                  <a:pt x="32238" y="1203"/>
                  <a:pt x="32401" y="1134"/>
                  <a:pt x="32595" y="1134"/>
                </a:cubicBezTo>
                <a:cubicBezTo>
                  <a:pt x="32781" y="1134"/>
                  <a:pt x="32943" y="1207"/>
                  <a:pt x="33077" y="1357"/>
                </a:cubicBezTo>
                <a:cubicBezTo>
                  <a:pt x="33215" y="1506"/>
                  <a:pt x="33284" y="1685"/>
                  <a:pt x="33284" y="1895"/>
                </a:cubicBezTo>
                <a:cubicBezTo>
                  <a:pt x="33284" y="2094"/>
                  <a:pt x="33215" y="2264"/>
                  <a:pt x="33073" y="2409"/>
                </a:cubicBezTo>
                <a:cubicBezTo>
                  <a:pt x="32935" y="2555"/>
                  <a:pt x="32773" y="2628"/>
                  <a:pt x="32595" y="2628"/>
                </a:cubicBezTo>
                <a:cubicBezTo>
                  <a:pt x="32405" y="2628"/>
                  <a:pt x="32238" y="2555"/>
                  <a:pt x="32101" y="2409"/>
                </a:cubicBezTo>
                <a:cubicBezTo>
                  <a:pt x="31963" y="2264"/>
                  <a:pt x="31894" y="2086"/>
                  <a:pt x="31894" y="1871"/>
                </a:cubicBezTo>
                <a:cubicBezTo>
                  <a:pt x="31894" y="1660"/>
                  <a:pt x="31963" y="1486"/>
                  <a:pt x="32101" y="1344"/>
                </a:cubicBezTo>
                <a:close/>
                <a:moveTo>
                  <a:pt x="32344" y="5089"/>
                </a:moveTo>
                <a:lnTo>
                  <a:pt x="32340" y="5272"/>
                </a:lnTo>
                <a:lnTo>
                  <a:pt x="32364" y="5272"/>
                </a:lnTo>
                <a:cubicBezTo>
                  <a:pt x="32388" y="5154"/>
                  <a:pt x="32417" y="5134"/>
                  <a:pt x="32567" y="5134"/>
                </a:cubicBezTo>
                <a:lnTo>
                  <a:pt x="32567" y="5681"/>
                </a:lnTo>
                <a:cubicBezTo>
                  <a:pt x="32567" y="5745"/>
                  <a:pt x="32534" y="5774"/>
                  <a:pt x="32473" y="5774"/>
                </a:cubicBezTo>
                <a:lnTo>
                  <a:pt x="32473" y="5798"/>
                </a:lnTo>
                <a:lnTo>
                  <a:pt x="32757" y="5798"/>
                </a:lnTo>
                <a:lnTo>
                  <a:pt x="32757" y="5774"/>
                </a:lnTo>
                <a:cubicBezTo>
                  <a:pt x="32696" y="5774"/>
                  <a:pt x="32664" y="5745"/>
                  <a:pt x="32664" y="5681"/>
                </a:cubicBezTo>
                <a:lnTo>
                  <a:pt x="32664" y="5134"/>
                </a:lnTo>
                <a:cubicBezTo>
                  <a:pt x="32818" y="5134"/>
                  <a:pt x="32846" y="5154"/>
                  <a:pt x="32866" y="5272"/>
                </a:cubicBezTo>
                <a:lnTo>
                  <a:pt x="32891" y="5272"/>
                </a:lnTo>
                <a:lnTo>
                  <a:pt x="32887" y="5089"/>
                </a:lnTo>
                <a:lnTo>
                  <a:pt x="32344" y="5089"/>
                </a:lnTo>
                <a:close/>
                <a:moveTo>
                  <a:pt x="32259" y="5442"/>
                </a:moveTo>
                <a:cubicBezTo>
                  <a:pt x="32259" y="5664"/>
                  <a:pt x="32117" y="5810"/>
                  <a:pt x="31943" y="5810"/>
                </a:cubicBezTo>
                <a:cubicBezTo>
                  <a:pt x="31769" y="5810"/>
                  <a:pt x="31627" y="5665"/>
                  <a:pt x="31627" y="5442"/>
                </a:cubicBezTo>
                <a:cubicBezTo>
                  <a:pt x="31627" y="5220"/>
                  <a:pt x="31769" y="5073"/>
                  <a:pt x="31943" y="5073"/>
                </a:cubicBezTo>
                <a:cubicBezTo>
                  <a:pt x="32117" y="5077"/>
                  <a:pt x="32259" y="5219"/>
                  <a:pt x="32259" y="5442"/>
                </a:cubicBezTo>
                <a:close/>
                <a:moveTo>
                  <a:pt x="32153" y="5442"/>
                </a:moveTo>
                <a:cubicBezTo>
                  <a:pt x="32153" y="5243"/>
                  <a:pt x="32076" y="5118"/>
                  <a:pt x="31947" y="5118"/>
                </a:cubicBezTo>
                <a:cubicBezTo>
                  <a:pt x="31813" y="5118"/>
                  <a:pt x="31736" y="5244"/>
                  <a:pt x="31736" y="5442"/>
                </a:cubicBezTo>
                <a:cubicBezTo>
                  <a:pt x="31736" y="5641"/>
                  <a:pt x="31813" y="5766"/>
                  <a:pt x="31947" y="5766"/>
                </a:cubicBezTo>
                <a:cubicBezTo>
                  <a:pt x="32076" y="5770"/>
                  <a:pt x="32153" y="5640"/>
                  <a:pt x="32153" y="5442"/>
                </a:cubicBezTo>
                <a:close/>
                <a:moveTo>
                  <a:pt x="33514" y="5774"/>
                </a:moveTo>
                <a:lnTo>
                  <a:pt x="33514" y="5798"/>
                </a:lnTo>
                <a:lnTo>
                  <a:pt x="33267" y="5798"/>
                </a:lnTo>
                <a:lnTo>
                  <a:pt x="33267" y="5774"/>
                </a:lnTo>
                <a:cubicBezTo>
                  <a:pt x="33308" y="5774"/>
                  <a:pt x="33332" y="5750"/>
                  <a:pt x="33332" y="5725"/>
                </a:cubicBezTo>
                <a:cubicBezTo>
                  <a:pt x="33332" y="5717"/>
                  <a:pt x="33328" y="5705"/>
                  <a:pt x="33324" y="5693"/>
                </a:cubicBezTo>
                <a:cubicBezTo>
                  <a:pt x="33324" y="5689"/>
                  <a:pt x="33304" y="5636"/>
                  <a:pt x="33280" y="5571"/>
                </a:cubicBezTo>
                <a:lnTo>
                  <a:pt x="33032" y="5571"/>
                </a:lnTo>
                <a:cubicBezTo>
                  <a:pt x="33008" y="5640"/>
                  <a:pt x="32988" y="5693"/>
                  <a:pt x="32984" y="5701"/>
                </a:cubicBezTo>
                <a:cubicBezTo>
                  <a:pt x="32980" y="5709"/>
                  <a:pt x="32980" y="5717"/>
                  <a:pt x="32980" y="5729"/>
                </a:cubicBezTo>
                <a:cubicBezTo>
                  <a:pt x="32980" y="5762"/>
                  <a:pt x="33012" y="5778"/>
                  <a:pt x="33041" y="5778"/>
                </a:cubicBezTo>
                <a:lnTo>
                  <a:pt x="33041" y="5802"/>
                </a:lnTo>
                <a:lnTo>
                  <a:pt x="32846" y="5802"/>
                </a:lnTo>
                <a:lnTo>
                  <a:pt x="32846" y="5778"/>
                </a:lnTo>
                <a:cubicBezTo>
                  <a:pt x="32870" y="5778"/>
                  <a:pt x="32903" y="5762"/>
                  <a:pt x="32927" y="5697"/>
                </a:cubicBezTo>
                <a:cubicBezTo>
                  <a:pt x="32951" y="5632"/>
                  <a:pt x="33162" y="5085"/>
                  <a:pt x="33162" y="5085"/>
                </a:cubicBezTo>
                <a:lnTo>
                  <a:pt x="33186" y="5085"/>
                </a:lnTo>
                <a:cubicBezTo>
                  <a:pt x="33186" y="5085"/>
                  <a:pt x="33421" y="5685"/>
                  <a:pt x="33437" y="5717"/>
                </a:cubicBezTo>
                <a:cubicBezTo>
                  <a:pt x="33454" y="5745"/>
                  <a:pt x="33486" y="5774"/>
                  <a:pt x="33514" y="5774"/>
                </a:cubicBezTo>
                <a:close/>
                <a:moveTo>
                  <a:pt x="33259" y="5519"/>
                </a:moveTo>
                <a:cubicBezTo>
                  <a:pt x="33211" y="5389"/>
                  <a:pt x="33154" y="5235"/>
                  <a:pt x="33154" y="5235"/>
                </a:cubicBezTo>
                <a:cubicBezTo>
                  <a:pt x="33154" y="5235"/>
                  <a:pt x="33097" y="5389"/>
                  <a:pt x="33049" y="5519"/>
                </a:cubicBezTo>
                <a:lnTo>
                  <a:pt x="33259" y="5519"/>
                </a:lnTo>
                <a:close/>
                <a:moveTo>
                  <a:pt x="30922" y="5616"/>
                </a:moveTo>
                <a:cubicBezTo>
                  <a:pt x="30890" y="5689"/>
                  <a:pt x="30849" y="5754"/>
                  <a:pt x="30740" y="5754"/>
                </a:cubicBezTo>
                <a:cubicBezTo>
                  <a:pt x="30715" y="5754"/>
                  <a:pt x="30667" y="5754"/>
                  <a:pt x="30626" y="5754"/>
                </a:cubicBezTo>
                <a:cubicBezTo>
                  <a:pt x="30586" y="5754"/>
                  <a:pt x="30566" y="5737"/>
                  <a:pt x="30566" y="5705"/>
                </a:cubicBezTo>
                <a:cubicBezTo>
                  <a:pt x="30566" y="5693"/>
                  <a:pt x="30566" y="5575"/>
                  <a:pt x="30566" y="5454"/>
                </a:cubicBezTo>
                <a:cubicBezTo>
                  <a:pt x="30594" y="5454"/>
                  <a:pt x="30679" y="5454"/>
                  <a:pt x="30719" y="5454"/>
                </a:cubicBezTo>
                <a:cubicBezTo>
                  <a:pt x="30780" y="5454"/>
                  <a:pt x="30809" y="5486"/>
                  <a:pt x="30821" y="5551"/>
                </a:cubicBezTo>
                <a:lnTo>
                  <a:pt x="30845" y="5551"/>
                </a:lnTo>
                <a:lnTo>
                  <a:pt x="30845" y="5304"/>
                </a:lnTo>
                <a:lnTo>
                  <a:pt x="30821" y="5304"/>
                </a:lnTo>
                <a:cubicBezTo>
                  <a:pt x="30817" y="5373"/>
                  <a:pt x="30780" y="5405"/>
                  <a:pt x="30728" y="5405"/>
                </a:cubicBezTo>
                <a:cubicBezTo>
                  <a:pt x="30683" y="5405"/>
                  <a:pt x="30594" y="5405"/>
                  <a:pt x="30570" y="5405"/>
                </a:cubicBezTo>
                <a:cubicBezTo>
                  <a:pt x="30570" y="5288"/>
                  <a:pt x="30570" y="5179"/>
                  <a:pt x="30570" y="5166"/>
                </a:cubicBezTo>
                <a:cubicBezTo>
                  <a:pt x="30570" y="5142"/>
                  <a:pt x="30586" y="5134"/>
                  <a:pt x="30610" y="5134"/>
                </a:cubicBezTo>
                <a:cubicBezTo>
                  <a:pt x="30630" y="5134"/>
                  <a:pt x="30683" y="5134"/>
                  <a:pt x="30744" y="5134"/>
                </a:cubicBezTo>
                <a:cubicBezTo>
                  <a:pt x="30829" y="5134"/>
                  <a:pt x="30857" y="5170"/>
                  <a:pt x="30877" y="5247"/>
                </a:cubicBezTo>
                <a:lnTo>
                  <a:pt x="30902" y="5247"/>
                </a:lnTo>
                <a:lnTo>
                  <a:pt x="30894" y="5089"/>
                </a:lnTo>
                <a:lnTo>
                  <a:pt x="30383" y="5089"/>
                </a:lnTo>
                <a:lnTo>
                  <a:pt x="30383" y="5114"/>
                </a:lnTo>
                <a:cubicBezTo>
                  <a:pt x="30444" y="5114"/>
                  <a:pt x="30468" y="5142"/>
                  <a:pt x="30468" y="5207"/>
                </a:cubicBezTo>
                <a:lnTo>
                  <a:pt x="30468" y="5681"/>
                </a:lnTo>
                <a:cubicBezTo>
                  <a:pt x="30468" y="5745"/>
                  <a:pt x="30440" y="5774"/>
                  <a:pt x="30383" y="5774"/>
                </a:cubicBezTo>
                <a:lnTo>
                  <a:pt x="30383" y="5798"/>
                </a:lnTo>
                <a:lnTo>
                  <a:pt x="30906" y="5798"/>
                </a:lnTo>
                <a:lnTo>
                  <a:pt x="30950" y="5616"/>
                </a:lnTo>
                <a:lnTo>
                  <a:pt x="30922" y="5616"/>
                </a:lnTo>
                <a:close/>
                <a:moveTo>
                  <a:pt x="31436" y="5077"/>
                </a:moveTo>
                <a:cubicBezTo>
                  <a:pt x="31432" y="5093"/>
                  <a:pt x="31424" y="5110"/>
                  <a:pt x="31404" y="5110"/>
                </a:cubicBezTo>
                <a:cubicBezTo>
                  <a:pt x="31376" y="5110"/>
                  <a:pt x="31323" y="5077"/>
                  <a:pt x="31274" y="5077"/>
                </a:cubicBezTo>
                <a:cubicBezTo>
                  <a:pt x="31165" y="5077"/>
                  <a:pt x="31100" y="5158"/>
                  <a:pt x="31100" y="5255"/>
                </a:cubicBezTo>
                <a:cubicBezTo>
                  <a:pt x="31100" y="5336"/>
                  <a:pt x="31133" y="5389"/>
                  <a:pt x="31189" y="5426"/>
                </a:cubicBezTo>
                <a:cubicBezTo>
                  <a:pt x="31226" y="5450"/>
                  <a:pt x="31282" y="5490"/>
                  <a:pt x="31331" y="5523"/>
                </a:cubicBezTo>
                <a:cubicBezTo>
                  <a:pt x="31372" y="5551"/>
                  <a:pt x="31408" y="5583"/>
                  <a:pt x="31408" y="5652"/>
                </a:cubicBezTo>
                <a:cubicBezTo>
                  <a:pt x="31408" y="5725"/>
                  <a:pt x="31359" y="5770"/>
                  <a:pt x="31291" y="5770"/>
                </a:cubicBezTo>
                <a:cubicBezTo>
                  <a:pt x="31201" y="5770"/>
                  <a:pt x="31141" y="5701"/>
                  <a:pt x="31096" y="5579"/>
                </a:cubicBezTo>
                <a:lnTo>
                  <a:pt x="31072" y="5579"/>
                </a:lnTo>
                <a:lnTo>
                  <a:pt x="31100" y="5814"/>
                </a:lnTo>
                <a:lnTo>
                  <a:pt x="31125" y="5814"/>
                </a:lnTo>
                <a:cubicBezTo>
                  <a:pt x="31129" y="5798"/>
                  <a:pt x="31137" y="5778"/>
                  <a:pt x="31157" y="5778"/>
                </a:cubicBezTo>
                <a:cubicBezTo>
                  <a:pt x="31193" y="5778"/>
                  <a:pt x="31238" y="5814"/>
                  <a:pt x="31307" y="5814"/>
                </a:cubicBezTo>
                <a:cubicBezTo>
                  <a:pt x="31420" y="5814"/>
                  <a:pt x="31505" y="5729"/>
                  <a:pt x="31505" y="5616"/>
                </a:cubicBezTo>
                <a:cubicBezTo>
                  <a:pt x="31505" y="5539"/>
                  <a:pt x="31457" y="5474"/>
                  <a:pt x="31404" y="5438"/>
                </a:cubicBezTo>
                <a:cubicBezTo>
                  <a:pt x="31384" y="5426"/>
                  <a:pt x="31347" y="5397"/>
                  <a:pt x="31291" y="5361"/>
                </a:cubicBezTo>
                <a:cubicBezTo>
                  <a:pt x="31234" y="5320"/>
                  <a:pt x="31189" y="5284"/>
                  <a:pt x="31189" y="5223"/>
                </a:cubicBezTo>
                <a:cubicBezTo>
                  <a:pt x="31189" y="5166"/>
                  <a:pt x="31226" y="5126"/>
                  <a:pt x="31287" y="5126"/>
                </a:cubicBezTo>
                <a:cubicBezTo>
                  <a:pt x="31372" y="5126"/>
                  <a:pt x="31428" y="5199"/>
                  <a:pt x="31465" y="5312"/>
                </a:cubicBezTo>
                <a:lnTo>
                  <a:pt x="31489" y="5312"/>
                </a:lnTo>
                <a:lnTo>
                  <a:pt x="31469" y="5077"/>
                </a:lnTo>
                <a:lnTo>
                  <a:pt x="31436" y="5077"/>
                </a:lnTo>
                <a:close/>
                <a:moveTo>
                  <a:pt x="30055" y="5089"/>
                </a:moveTo>
                <a:lnTo>
                  <a:pt x="30055" y="5114"/>
                </a:lnTo>
                <a:cubicBezTo>
                  <a:pt x="30112" y="5114"/>
                  <a:pt x="30144" y="5154"/>
                  <a:pt x="30144" y="5219"/>
                </a:cubicBezTo>
                <a:cubicBezTo>
                  <a:pt x="30144" y="5264"/>
                  <a:pt x="30144" y="5466"/>
                  <a:pt x="30144" y="5592"/>
                </a:cubicBezTo>
                <a:lnTo>
                  <a:pt x="29776" y="5085"/>
                </a:lnTo>
                <a:lnTo>
                  <a:pt x="29618" y="5085"/>
                </a:lnTo>
                <a:lnTo>
                  <a:pt x="29618" y="5110"/>
                </a:lnTo>
                <a:cubicBezTo>
                  <a:pt x="29650" y="5110"/>
                  <a:pt x="29674" y="5126"/>
                  <a:pt x="29686" y="5142"/>
                </a:cubicBezTo>
                <a:cubicBezTo>
                  <a:pt x="29686" y="5142"/>
                  <a:pt x="29695" y="5154"/>
                  <a:pt x="29707" y="5170"/>
                </a:cubicBezTo>
                <a:cubicBezTo>
                  <a:pt x="29707" y="5247"/>
                  <a:pt x="29707" y="5583"/>
                  <a:pt x="29707" y="5644"/>
                </a:cubicBezTo>
                <a:cubicBezTo>
                  <a:pt x="29707" y="5725"/>
                  <a:pt x="29678" y="5766"/>
                  <a:pt x="29614" y="5766"/>
                </a:cubicBezTo>
                <a:lnTo>
                  <a:pt x="29614" y="5790"/>
                </a:lnTo>
                <a:lnTo>
                  <a:pt x="29840" y="5790"/>
                </a:lnTo>
                <a:lnTo>
                  <a:pt x="29840" y="5766"/>
                </a:lnTo>
                <a:cubicBezTo>
                  <a:pt x="29784" y="5766"/>
                  <a:pt x="29751" y="5729"/>
                  <a:pt x="29751" y="5664"/>
                </a:cubicBezTo>
                <a:cubicBezTo>
                  <a:pt x="29751" y="5612"/>
                  <a:pt x="29751" y="5332"/>
                  <a:pt x="29751" y="5231"/>
                </a:cubicBezTo>
                <a:cubicBezTo>
                  <a:pt x="29885" y="5413"/>
                  <a:pt x="30173" y="5802"/>
                  <a:pt x="30173" y="5802"/>
                </a:cubicBezTo>
                <a:lnTo>
                  <a:pt x="30189" y="5802"/>
                </a:lnTo>
                <a:cubicBezTo>
                  <a:pt x="30189" y="5802"/>
                  <a:pt x="30189" y="5304"/>
                  <a:pt x="30189" y="5231"/>
                </a:cubicBezTo>
                <a:cubicBezTo>
                  <a:pt x="30189" y="5142"/>
                  <a:pt x="30225" y="5110"/>
                  <a:pt x="30282" y="5110"/>
                </a:cubicBezTo>
                <a:lnTo>
                  <a:pt x="30282" y="5089"/>
                </a:lnTo>
                <a:lnTo>
                  <a:pt x="30055" y="5089"/>
                </a:lnTo>
                <a:close/>
                <a:moveTo>
                  <a:pt x="29269" y="5089"/>
                </a:moveTo>
                <a:lnTo>
                  <a:pt x="29269" y="5114"/>
                </a:lnTo>
                <a:cubicBezTo>
                  <a:pt x="29326" y="5114"/>
                  <a:pt x="29358" y="5154"/>
                  <a:pt x="29358" y="5219"/>
                </a:cubicBezTo>
                <a:cubicBezTo>
                  <a:pt x="29358" y="5264"/>
                  <a:pt x="29358" y="5466"/>
                  <a:pt x="29358" y="5592"/>
                </a:cubicBezTo>
                <a:lnTo>
                  <a:pt x="28990" y="5089"/>
                </a:lnTo>
                <a:lnTo>
                  <a:pt x="28828" y="5089"/>
                </a:lnTo>
                <a:lnTo>
                  <a:pt x="28828" y="5114"/>
                </a:lnTo>
                <a:cubicBezTo>
                  <a:pt x="28860" y="5114"/>
                  <a:pt x="28884" y="5130"/>
                  <a:pt x="28897" y="5146"/>
                </a:cubicBezTo>
                <a:cubicBezTo>
                  <a:pt x="28897" y="5146"/>
                  <a:pt x="28905" y="5158"/>
                  <a:pt x="28917" y="5174"/>
                </a:cubicBezTo>
                <a:cubicBezTo>
                  <a:pt x="28917" y="5251"/>
                  <a:pt x="28917" y="5588"/>
                  <a:pt x="28917" y="5648"/>
                </a:cubicBezTo>
                <a:cubicBezTo>
                  <a:pt x="28917" y="5729"/>
                  <a:pt x="28889" y="5770"/>
                  <a:pt x="28824" y="5770"/>
                </a:cubicBezTo>
                <a:lnTo>
                  <a:pt x="28824" y="5794"/>
                </a:lnTo>
                <a:lnTo>
                  <a:pt x="29051" y="5794"/>
                </a:lnTo>
                <a:lnTo>
                  <a:pt x="29051" y="5770"/>
                </a:lnTo>
                <a:cubicBezTo>
                  <a:pt x="28998" y="5770"/>
                  <a:pt x="28961" y="5733"/>
                  <a:pt x="28961" y="5669"/>
                </a:cubicBezTo>
                <a:cubicBezTo>
                  <a:pt x="28961" y="5616"/>
                  <a:pt x="28961" y="5336"/>
                  <a:pt x="28961" y="5235"/>
                </a:cubicBezTo>
                <a:cubicBezTo>
                  <a:pt x="29095" y="5417"/>
                  <a:pt x="29383" y="5806"/>
                  <a:pt x="29383" y="5806"/>
                </a:cubicBezTo>
                <a:lnTo>
                  <a:pt x="29399" y="5806"/>
                </a:lnTo>
                <a:cubicBezTo>
                  <a:pt x="29399" y="5806"/>
                  <a:pt x="29399" y="5308"/>
                  <a:pt x="29399" y="5235"/>
                </a:cubicBezTo>
                <a:cubicBezTo>
                  <a:pt x="29399" y="5146"/>
                  <a:pt x="29435" y="5114"/>
                  <a:pt x="29492" y="5114"/>
                </a:cubicBezTo>
                <a:lnTo>
                  <a:pt x="29492" y="5089"/>
                </a:lnTo>
                <a:lnTo>
                  <a:pt x="29269" y="5089"/>
                </a:lnTo>
                <a:close/>
                <a:moveTo>
                  <a:pt x="28321" y="4887"/>
                </a:moveTo>
                <a:lnTo>
                  <a:pt x="28321" y="4863"/>
                </a:lnTo>
                <a:lnTo>
                  <a:pt x="28103" y="4863"/>
                </a:lnTo>
                <a:lnTo>
                  <a:pt x="27819" y="5628"/>
                </a:lnTo>
                <a:lnTo>
                  <a:pt x="27531" y="4863"/>
                </a:lnTo>
                <a:lnTo>
                  <a:pt x="27309" y="4863"/>
                </a:lnTo>
                <a:lnTo>
                  <a:pt x="27309" y="4887"/>
                </a:lnTo>
                <a:cubicBezTo>
                  <a:pt x="27402" y="4887"/>
                  <a:pt x="27430" y="4940"/>
                  <a:pt x="27430" y="5029"/>
                </a:cubicBezTo>
                <a:cubicBezTo>
                  <a:pt x="27430" y="5122"/>
                  <a:pt x="27430" y="5588"/>
                  <a:pt x="27430" y="5604"/>
                </a:cubicBezTo>
                <a:cubicBezTo>
                  <a:pt x="27430" y="5737"/>
                  <a:pt x="27394" y="5770"/>
                  <a:pt x="27309" y="5770"/>
                </a:cubicBezTo>
                <a:lnTo>
                  <a:pt x="27309" y="5794"/>
                </a:lnTo>
                <a:lnTo>
                  <a:pt x="27596" y="5794"/>
                </a:lnTo>
                <a:lnTo>
                  <a:pt x="27596" y="5770"/>
                </a:lnTo>
                <a:cubicBezTo>
                  <a:pt x="27515" y="5770"/>
                  <a:pt x="27475" y="5733"/>
                  <a:pt x="27475" y="5604"/>
                </a:cubicBezTo>
                <a:cubicBezTo>
                  <a:pt x="27475" y="5470"/>
                  <a:pt x="27475" y="5000"/>
                  <a:pt x="27475" y="5000"/>
                </a:cubicBezTo>
                <a:lnTo>
                  <a:pt x="27770" y="5798"/>
                </a:lnTo>
                <a:lnTo>
                  <a:pt x="27799" y="5798"/>
                </a:lnTo>
                <a:lnTo>
                  <a:pt x="28103" y="4988"/>
                </a:lnTo>
                <a:cubicBezTo>
                  <a:pt x="28103" y="4988"/>
                  <a:pt x="28103" y="5579"/>
                  <a:pt x="28103" y="5604"/>
                </a:cubicBezTo>
                <a:cubicBezTo>
                  <a:pt x="28103" y="5737"/>
                  <a:pt x="28074" y="5770"/>
                  <a:pt x="27989" y="5770"/>
                </a:cubicBezTo>
                <a:lnTo>
                  <a:pt x="27989" y="5794"/>
                </a:lnTo>
                <a:lnTo>
                  <a:pt x="28321" y="5794"/>
                </a:lnTo>
                <a:lnTo>
                  <a:pt x="28321" y="5770"/>
                </a:lnTo>
                <a:cubicBezTo>
                  <a:pt x="28240" y="5770"/>
                  <a:pt x="28208" y="5733"/>
                  <a:pt x="28208" y="5604"/>
                </a:cubicBezTo>
                <a:cubicBezTo>
                  <a:pt x="28208" y="5551"/>
                  <a:pt x="28208" y="5093"/>
                  <a:pt x="28208" y="5017"/>
                </a:cubicBezTo>
                <a:cubicBezTo>
                  <a:pt x="28208" y="4911"/>
                  <a:pt x="28265" y="4887"/>
                  <a:pt x="28321" y="4887"/>
                </a:cubicBezTo>
                <a:close/>
                <a:moveTo>
                  <a:pt x="28593" y="5207"/>
                </a:moveTo>
                <a:cubicBezTo>
                  <a:pt x="28593" y="5142"/>
                  <a:pt x="28625" y="5114"/>
                  <a:pt x="28686" y="5114"/>
                </a:cubicBezTo>
                <a:lnTo>
                  <a:pt x="28686" y="5089"/>
                </a:lnTo>
                <a:lnTo>
                  <a:pt x="28402" y="5089"/>
                </a:lnTo>
                <a:lnTo>
                  <a:pt x="28402" y="5114"/>
                </a:lnTo>
                <a:cubicBezTo>
                  <a:pt x="28463" y="5114"/>
                  <a:pt x="28496" y="5142"/>
                  <a:pt x="28496" y="5207"/>
                </a:cubicBezTo>
                <a:lnTo>
                  <a:pt x="28496" y="5681"/>
                </a:lnTo>
                <a:cubicBezTo>
                  <a:pt x="28496" y="5745"/>
                  <a:pt x="28463" y="5774"/>
                  <a:pt x="28402" y="5774"/>
                </a:cubicBezTo>
                <a:lnTo>
                  <a:pt x="28402" y="5798"/>
                </a:lnTo>
                <a:lnTo>
                  <a:pt x="28686" y="5798"/>
                </a:lnTo>
                <a:lnTo>
                  <a:pt x="28686" y="5774"/>
                </a:lnTo>
                <a:cubicBezTo>
                  <a:pt x="28625" y="5774"/>
                  <a:pt x="28593" y="5745"/>
                  <a:pt x="28593" y="5681"/>
                </a:cubicBezTo>
                <a:lnTo>
                  <a:pt x="28593" y="5207"/>
                </a:lnTo>
                <a:close/>
                <a:moveTo>
                  <a:pt x="26300" y="5446"/>
                </a:moveTo>
                <a:cubicBezTo>
                  <a:pt x="26300" y="5669"/>
                  <a:pt x="26158" y="5814"/>
                  <a:pt x="25984" y="5814"/>
                </a:cubicBezTo>
                <a:cubicBezTo>
                  <a:pt x="25810" y="5814"/>
                  <a:pt x="25668" y="5669"/>
                  <a:pt x="25668" y="5446"/>
                </a:cubicBezTo>
                <a:cubicBezTo>
                  <a:pt x="25668" y="5223"/>
                  <a:pt x="25810" y="5077"/>
                  <a:pt x="25984" y="5077"/>
                </a:cubicBezTo>
                <a:cubicBezTo>
                  <a:pt x="26158" y="5077"/>
                  <a:pt x="26300" y="5223"/>
                  <a:pt x="26300" y="5446"/>
                </a:cubicBezTo>
                <a:close/>
                <a:moveTo>
                  <a:pt x="26191" y="5446"/>
                </a:moveTo>
                <a:cubicBezTo>
                  <a:pt x="26191" y="5247"/>
                  <a:pt x="26114" y="5122"/>
                  <a:pt x="25984" y="5122"/>
                </a:cubicBezTo>
                <a:cubicBezTo>
                  <a:pt x="25850" y="5122"/>
                  <a:pt x="25778" y="5248"/>
                  <a:pt x="25778" y="5446"/>
                </a:cubicBezTo>
                <a:cubicBezTo>
                  <a:pt x="25778" y="5645"/>
                  <a:pt x="25854" y="5770"/>
                  <a:pt x="25984" y="5770"/>
                </a:cubicBezTo>
                <a:cubicBezTo>
                  <a:pt x="26114" y="5770"/>
                  <a:pt x="26191" y="5640"/>
                  <a:pt x="26191" y="5446"/>
                </a:cubicBezTo>
                <a:close/>
                <a:moveTo>
                  <a:pt x="26912" y="5089"/>
                </a:moveTo>
                <a:lnTo>
                  <a:pt x="26397" y="5089"/>
                </a:lnTo>
                <a:lnTo>
                  <a:pt x="26397" y="5114"/>
                </a:lnTo>
                <a:cubicBezTo>
                  <a:pt x="26458" y="5114"/>
                  <a:pt x="26482" y="5142"/>
                  <a:pt x="26482" y="5207"/>
                </a:cubicBezTo>
                <a:lnTo>
                  <a:pt x="26482" y="5681"/>
                </a:lnTo>
                <a:cubicBezTo>
                  <a:pt x="26482" y="5745"/>
                  <a:pt x="26454" y="5774"/>
                  <a:pt x="26397" y="5774"/>
                </a:cubicBezTo>
                <a:lnTo>
                  <a:pt x="26397" y="5798"/>
                </a:lnTo>
                <a:lnTo>
                  <a:pt x="26673" y="5798"/>
                </a:lnTo>
                <a:lnTo>
                  <a:pt x="26673" y="5774"/>
                </a:lnTo>
                <a:cubicBezTo>
                  <a:pt x="26616" y="5774"/>
                  <a:pt x="26584" y="5745"/>
                  <a:pt x="26584" y="5681"/>
                </a:cubicBezTo>
                <a:cubicBezTo>
                  <a:pt x="26584" y="5669"/>
                  <a:pt x="26584" y="5563"/>
                  <a:pt x="26584" y="5454"/>
                </a:cubicBezTo>
                <a:cubicBezTo>
                  <a:pt x="26612" y="5454"/>
                  <a:pt x="26689" y="5454"/>
                  <a:pt x="26729" y="5454"/>
                </a:cubicBezTo>
                <a:cubicBezTo>
                  <a:pt x="26790" y="5454"/>
                  <a:pt x="26819" y="5486"/>
                  <a:pt x="26831" y="5551"/>
                </a:cubicBezTo>
                <a:lnTo>
                  <a:pt x="26855" y="5551"/>
                </a:lnTo>
                <a:lnTo>
                  <a:pt x="26855" y="5304"/>
                </a:lnTo>
                <a:lnTo>
                  <a:pt x="26831" y="5304"/>
                </a:lnTo>
                <a:cubicBezTo>
                  <a:pt x="26827" y="5373"/>
                  <a:pt x="26794" y="5405"/>
                  <a:pt x="26738" y="5405"/>
                </a:cubicBezTo>
                <a:cubicBezTo>
                  <a:pt x="26693" y="5405"/>
                  <a:pt x="26612" y="5405"/>
                  <a:pt x="26584" y="5405"/>
                </a:cubicBezTo>
                <a:cubicBezTo>
                  <a:pt x="26584" y="5292"/>
                  <a:pt x="26584" y="5179"/>
                  <a:pt x="26584" y="5166"/>
                </a:cubicBezTo>
                <a:cubicBezTo>
                  <a:pt x="26584" y="5142"/>
                  <a:pt x="26600" y="5134"/>
                  <a:pt x="26620" y="5134"/>
                </a:cubicBezTo>
                <a:cubicBezTo>
                  <a:pt x="26644" y="5134"/>
                  <a:pt x="26697" y="5134"/>
                  <a:pt x="26762" y="5134"/>
                </a:cubicBezTo>
                <a:cubicBezTo>
                  <a:pt x="26847" y="5134"/>
                  <a:pt x="26875" y="5170"/>
                  <a:pt x="26896" y="5247"/>
                </a:cubicBezTo>
                <a:lnTo>
                  <a:pt x="26920" y="5247"/>
                </a:lnTo>
                <a:lnTo>
                  <a:pt x="26912" y="5089"/>
                </a:lnTo>
                <a:close/>
                <a:moveTo>
                  <a:pt x="24003" y="5089"/>
                </a:moveTo>
                <a:lnTo>
                  <a:pt x="23999" y="5272"/>
                </a:lnTo>
                <a:lnTo>
                  <a:pt x="24024" y="5272"/>
                </a:lnTo>
                <a:cubicBezTo>
                  <a:pt x="24048" y="5154"/>
                  <a:pt x="24076" y="5134"/>
                  <a:pt x="24226" y="5134"/>
                </a:cubicBezTo>
                <a:lnTo>
                  <a:pt x="24226" y="5677"/>
                </a:lnTo>
                <a:cubicBezTo>
                  <a:pt x="24226" y="5741"/>
                  <a:pt x="24194" y="5770"/>
                  <a:pt x="24133" y="5770"/>
                </a:cubicBezTo>
                <a:lnTo>
                  <a:pt x="24133" y="5794"/>
                </a:lnTo>
                <a:lnTo>
                  <a:pt x="24416" y="5794"/>
                </a:lnTo>
                <a:lnTo>
                  <a:pt x="24416" y="5770"/>
                </a:lnTo>
                <a:cubicBezTo>
                  <a:pt x="24356" y="5770"/>
                  <a:pt x="24323" y="5741"/>
                  <a:pt x="24323" y="5677"/>
                </a:cubicBezTo>
                <a:lnTo>
                  <a:pt x="24323" y="5134"/>
                </a:lnTo>
                <a:cubicBezTo>
                  <a:pt x="24477" y="5134"/>
                  <a:pt x="24506" y="5154"/>
                  <a:pt x="24526" y="5272"/>
                </a:cubicBezTo>
                <a:lnTo>
                  <a:pt x="24550" y="5272"/>
                </a:lnTo>
                <a:lnTo>
                  <a:pt x="24546" y="5089"/>
                </a:lnTo>
                <a:lnTo>
                  <a:pt x="24003" y="5089"/>
                </a:lnTo>
                <a:close/>
                <a:moveTo>
                  <a:pt x="25158" y="5158"/>
                </a:moveTo>
                <a:cubicBezTo>
                  <a:pt x="25158" y="5166"/>
                  <a:pt x="25158" y="5175"/>
                  <a:pt x="25154" y="5183"/>
                </a:cubicBezTo>
                <a:cubicBezTo>
                  <a:pt x="25150" y="5192"/>
                  <a:pt x="25016" y="5426"/>
                  <a:pt x="25016" y="5426"/>
                </a:cubicBezTo>
                <a:cubicBezTo>
                  <a:pt x="25016" y="5426"/>
                  <a:pt x="24878" y="5199"/>
                  <a:pt x="24874" y="5191"/>
                </a:cubicBezTo>
                <a:cubicBezTo>
                  <a:pt x="24870" y="5183"/>
                  <a:pt x="24862" y="5166"/>
                  <a:pt x="24862" y="5154"/>
                </a:cubicBezTo>
                <a:cubicBezTo>
                  <a:pt x="24862" y="5134"/>
                  <a:pt x="24890" y="5118"/>
                  <a:pt x="24927" y="5118"/>
                </a:cubicBezTo>
                <a:lnTo>
                  <a:pt x="24927" y="5089"/>
                </a:lnTo>
                <a:lnTo>
                  <a:pt x="24647" y="5089"/>
                </a:lnTo>
                <a:lnTo>
                  <a:pt x="24647" y="5114"/>
                </a:lnTo>
                <a:cubicBezTo>
                  <a:pt x="24688" y="5114"/>
                  <a:pt x="24724" y="5150"/>
                  <a:pt x="24745" y="5183"/>
                </a:cubicBezTo>
                <a:cubicBezTo>
                  <a:pt x="24765" y="5215"/>
                  <a:pt x="24931" y="5482"/>
                  <a:pt x="24931" y="5482"/>
                </a:cubicBezTo>
                <a:lnTo>
                  <a:pt x="24931" y="5677"/>
                </a:lnTo>
                <a:cubicBezTo>
                  <a:pt x="24931" y="5745"/>
                  <a:pt x="24907" y="5770"/>
                  <a:pt x="24834" y="5770"/>
                </a:cubicBezTo>
                <a:lnTo>
                  <a:pt x="24834" y="5794"/>
                </a:lnTo>
                <a:lnTo>
                  <a:pt x="25133" y="5794"/>
                </a:lnTo>
                <a:lnTo>
                  <a:pt x="25133" y="5770"/>
                </a:lnTo>
                <a:cubicBezTo>
                  <a:pt x="25061" y="5770"/>
                  <a:pt x="25032" y="5745"/>
                  <a:pt x="25032" y="5677"/>
                </a:cubicBezTo>
                <a:lnTo>
                  <a:pt x="25032" y="5470"/>
                </a:lnTo>
                <a:cubicBezTo>
                  <a:pt x="25032" y="5470"/>
                  <a:pt x="25182" y="5219"/>
                  <a:pt x="25206" y="5179"/>
                </a:cubicBezTo>
                <a:cubicBezTo>
                  <a:pt x="25227" y="5146"/>
                  <a:pt x="25275" y="5110"/>
                  <a:pt x="25308" y="5110"/>
                </a:cubicBezTo>
                <a:lnTo>
                  <a:pt x="25308" y="5089"/>
                </a:lnTo>
                <a:lnTo>
                  <a:pt x="25093" y="5089"/>
                </a:lnTo>
                <a:lnTo>
                  <a:pt x="25093" y="5114"/>
                </a:lnTo>
                <a:cubicBezTo>
                  <a:pt x="25150" y="5118"/>
                  <a:pt x="25158" y="5138"/>
                  <a:pt x="25158" y="5158"/>
                </a:cubicBezTo>
                <a:close/>
                <a:moveTo>
                  <a:pt x="23396" y="5077"/>
                </a:moveTo>
                <a:cubicBezTo>
                  <a:pt x="23392" y="5093"/>
                  <a:pt x="23384" y="5110"/>
                  <a:pt x="23363" y="5110"/>
                </a:cubicBezTo>
                <a:cubicBezTo>
                  <a:pt x="23335" y="5110"/>
                  <a:pt x="23282" y="5077"/>
                  <a:pt x="23234" y="5077"/>
                </a:cubicBezTo>
                <a:cubicBezTo>
                  <a:pt x="23124" y="5077"/>
                  <a:pt x="23059" y="5158"/>
                  <a:pt x="23059" y="5255"/>
                </a:cubicBezTo>
                <a:cubicBezTo>
                  <a:pt x="23059" y="5336"/>
                  <a:pt x="23092" y="5389"/>
                  <a:pt x="23149" y="5426"/>
                </a:cubicBezTo>
                <a:cubicBezTo>
                  <a:pt x="23181" y="5450"/>
                  <a:pt x="23242" y="5490"/>
                  <a:pt x="23286" y="5523"/>
                </a:cubicBezTo>
                <a:cubicBezTo>
                  <a:pt x="23327" y="5551"/>
                  <a:pt x="23363" y="5583"/>
                  <a:pt x="23363" y="5652"/>
                </a:cubicBezTo>
                <a:cubicBezTo>
                  <a:pt x="23363" y="5725"/>
                  <a:pt x="23315" y="5770"/>
                  <a:pt x="23246" y="5770"/>
                </a:cubicBezTo>
                <a:cubicBezTo>
                  <a:pt x="23157" y="5770"/>
                  <a:pt x="23092" y="5701"/>
                  <a:pt x="23051" y="5579"/>
                </a:cubicBezTo>
                <a:lnTo>
                  <a:pt x="23027" y="5579"/>
                </a:lnTo>
                <a:lnTo>
                  <a:pt x="23055" y="5814"/>
                </a:lnTo>
                <a:lnTo>
                  <a:pt x="23080" y="5814"/>
                </a:lnTo>
                <a:cubicBezTo>
                  <a:pt x="23084" y="5798"/>
                  <a:pt x="23092" y="5778"/>
                  <a:pt x="23112" y="5778"/>
                </a:cubicBezTo>
                <a:cubicBezTo>
                  <a:pt x="23149" y="5778"/>
                  <a:pt x="23189" y="5814"/>
                  <a:pt x="23262" y="5814"/>
                </a:cubicBezTo>
                <a:cubicBezTo>
                  <a:pt x="23375" y="5814"/>
                  <a:pt x="23465" y="5729"/>
                  <a:pt x="23465" y="5616"/>
                </a:cubicBezTo>
                <a:cubicBezTo>
                  <a:pt x="23465" y="5539"/>
                  <a:pt x="23416" y="5474"/>
                  <a:pt x="23359" y="5438"/>
                </a:cubicBezTo>
                <a:cubicBezTo>
                  <a:pt x="23343" y="5426"/>
                  <a:pt x="23303" y="5397"/>
                  <a:pt x="23246" y="5361"/>
                </a:cubicBezTo>
                <a:cubicBezTo>
                  <a:pt x="23189" y="5320"/>
                  <a:pt x="23145" y="5284"/>
                  <a:pt x="23145" y="5223"/>
                </a:cubicBezTo>
                <a:cubicBezTo>
                  <a:pt x="23145" y="5166"/>
                  <a:pt x="23181" y="5126"/>
                  <a:pt x="23242" y="5126"/>
                </a:cubicBezTo>
                <a:cubicBezTo>
                  <a:pt x="23327" y="5126"/>
                  <a:pt x="23384" y="5199"/>
                  <a:pt x="23420" y="5312"/>
                </a:cubicBezTo>
                <a:lnTo>
                  <a:pt x="23444" y="5312"/>
                </a:lnTo>
                <a:lnTo>
                  <a:pt x="23424" y="5077"/>
                </a:lnTo>
                <a:lnTo>
                  <a:pt x="23396" y="5077"/>
                </a:lnTo>
                <a:close/>
                <a:moveTo>
                  <a:pt x="23809" y="5207"/>
                </a:moveTo>
                <a:cubicBezTo>
                  <a:pt x="23809" y="5142"/>
                  <a:pt x="23841" y="5114"/>
                  <a:pt x="23902" y="5114"/>
                </a:cubicBezTo>
                <a:lnTo>
                  <a:pt x="23902" y="5089"/>
                </a:lnTo>
                <a:lnTo>
                  <a:pt x="23618" y="5089"/>
                </a:lnTo>
                <a:lnTo>
                  <a:pt x="23618" y="5114"/>
                </a:lnTo>
                <a:cubicBezTo>
                  <a:pt x="23679" y="5114"/>
                  <a:pt x="23712" y="5142"/>
                  <a:pt x="23712" y="5207"/>
                </a:cubicBezTo>
                <a:lnTo>
                  <a:pt x="23712" y="5681"/>
                </a:lnTo>
                <a:cubicBezTo>
                  <a:pt x="23712" y="5745"/>
                  <a:pt x="23679" y="5774"/>
                  <a:pt x="23618" y="5774"/>
                </a:cubicBezTo>
                <a:lnTo>
                  <a:pt x="23618" y="5798"/>
                </a:lnTo>
                <a:lnTo>
                  <a:pt x="23902" y="5798"/>
                </a:lnTo>
                <a:lnTo>
                  <a:pt x="23902" y="5774"/>
                </a:lnTo>
                <a:cubicBezTo>
                  <a:pt x="23841" y="5774"/>
                  <a:pt x="23809" y="5745"/>
                  <a:pt x="23809" y="5681"/>
                </a:cubicBezTo>
                <a:lnTo>
                  <a:pt x="23809" y="5207"/>
                </a:lnTo>
                <a:close/>
                <a:moveTo>
                  <a:pt x="22189" y="5616"/>
                </a:moveTo>
                <a:cubicBezTo>
                  <a:pt x="22156" y="5689"/>
                  <a:pt x="22116" y="5754"/>
                  <a:pt x="22006" y="5754"/>
                </a:cubicBezTo>
                <a:cubicBezTo>
                  <a:pt x="21982" y="5754"/>
                  <a:pt x="21934" y="5754"/>
                  <a:pt x="21893" y="5754"/>
                </a:cubicBezTo>
                <a:cubicBezTo>
                  <a:pt x="21853" y="5754"/>
                  <a:pt x="21832" y="5737"/>
                  <a:pt x="21832" y="5705"/>
                </a:cubicBezTo>
                <a:cubicBezTo>
                  <a:pt x="21832" y="5693"/>
                  <a:pt x="21832" y="5575"/>
                  <a:pt x="21832" y="5454"/>
                </a:cubicBezTo>
                <a:cubicBezTo>
                  <a:pt x="21860" y="5454"/>
                  <a:pt x="21946" y="5454"/>
                  <a:pt x="21986" y="5454"/>
                </a:cubicBezTo>
                <a:cubicBezTo>
                  <a:pt x="22047" y="5454"/>
                  <a:pt x="22075" y="5486"/>
                  <a:pt x="22087" y="5551"/>
                </a:cubicBezTo>
                <a:lnTo>
                  <a:pt x="22112" y="5551"/>
                </a:lnTo>
                <a:lnTo>
                  <a:pt x="22112" y="5304"/>
                </a:lnTo>
                <a:lnTo>
                  <a:pt x="22087" y="5304"/>
                </a:lnTo>
                <a:cubicBezTo>
                  <a:pt x="22083" y="5373"/>
                  <a:pt x="22047" y="5405"/>
                  <a:pt x="21994" y="5405"/>
                </a:cubicBezTo>
                <a:cubicBezTo>
                  <a:pt x="21950" y="5405"/>
                  <a:pt x="21860" y="5405"/>
                  <a:pt x="21836" y="5405"/>
                </a:cubicBezTo>
                <a:cubicBezTo>
                  <a:pt x="21836" y="5288"/>
                  <a:pt x="21836" y="5179"/>
                  <a:pt x="21836" y="5166"/>
                </a:cubicBezTo>
                <a:cubicBezTo>
                  <a:pt x="21836" y="5142"/>
                  <a:pt x="21852" y="5134"/>
                  <a:pt x="21877" y="5134"/>
                </a:cubicBezTo>
                <a:cubicBezTo>
                  <a:pt x="21897" y="5134"/>
                  <a:pt x="21950" y="5134"/>
                  <a:pt x="22014" y="5134"/>
                </a:cubicBezTo>
                <a:cubicBezTo>
                  <a:pt x="22099" y="5134"/>
                  <a:pt x="22128" y="5170"/>
                  <a:pt x="22148" y="5247"/>
                </a:cubicBezTo>
                <a:lnTo>
                  <a:pt x="22172" y="5247"/>
                </a:lnTo>
                <a:lnTo>
                  <a:pt x="22168" y="5089"/>
                </a:lnTo>
                <a:lnTo>
                  <a:pt x="21658" y="5089"/>
                </a:lnTo>
                <a:lnTo>
                  <a:pt x="21658" y="5114"/>
                </a:lnTo>
                <a:cubicBezTo>
                  <a:pt x="21719" y="5114"/>
                  <a:pt x="21743" y="5142"/>
                  <a:pt x="21743" y="5207"/>
                </a:cubicBezTo>
                <a:lnTo>
                  <a:pt x="21743" y="5681"/>
                </a:lnTo>
                <a:cubicBezTo>
                  <a:pt x="21743" y="5745"/>
                  <a:pt x="21715" y="5774"/>
                  <a:pt x="21658" y="5774"/>
                </a:cubicBezTo>
                <a:lnTo>
                  <a:pt x="21658" y="5798"/>
                </a:lnTo>
                <a:lnTo>
                  <a:pt x="22180" y="5798"/>
                </a:lnTo>
                <a:lnTo>
                  <a:pt x="22225" y="5616"/>
                </a:lnTo>
                <a:lnTo>
                  <a:pt x="22189" y="5616"/>
                </a:lnTo>
                <a:close/>
                <a:moveTo>
                  <a:pt x="22934" y="5778"/>
                </a:moveTo>
                <a:lnTo>
                  <a:pt x="22934" y="5798"/>
                </a:lnTo>
                <a:lnTo>
                  <a:pt x="22780" y="5798"/>
                </a:lnTo>
                <a:lnTo>
                  <a:pt x="22549" y="5470"/>
                </a:lnTo>
                <a:cubicBezTo>
                  <a:pt x="22533" y="5470"/>
                  <a:pt x="22513" y="5470"/>
                  <a:pt x="22496" y="5470"/>
                </a:cubicBezTo>
                <a:lnTo>
                  <a:pt x="22496" y="5677"/>
                </a:lnTo>
                <a:cubicBezTo>
                  <a:pt x="22496" y="5741"/>
                  <a:pt x="22525" y="5770"/>
                  <a:pt x="22586" y="5770"/>
                </a:cubicBezTo>
                <a:lnTo>
                  <a:pt x="22586" y="5794"/>
                </a:lnTo>
                <a:lnTo>
                  <a:pt x="22306" y="5794"/>
                </a:lnTo>
                <a:lnTo>
                  <a:pt x="22306" y="5770"/>
                </a:lnTo>
                <a:cubicBezTo>
                  <a:pt x="22367" y="5770"/>
                  <a:pt x="22391" y="5741"/>
                  <a:pt x="22391" y="5677"/>
                </a:cubicBezTo>
                <a:lnTo>
                  <a:pt x="22391" y="5203"/>
                </a:lnTo>
                <a:cubicBezTo>
                  <a:pt x="22391" y="5138"/>
                  <a:pt x="22363" y="5110"/>
                  <a:pt x="22306" y="5110"/>
                </a:cubicBezTo>
                <a:lnTo>
                  <a:pt x="22306" y="5089"/>
                </a:lnTo>
                <a:cubicBezTo>
                  <a:pt x="22306" y="5089"/>
                  <a:pt x="22569" y="5089"/>
                  <a:pt x="22590" y="5089"/>
                </a:cubicBezTo>
                <a:cubicBezTo>
                  <a:pt x="22739" y="5089"/>
                  <a:pt x="22825" y="5162"/>
                  <a:pt x="22825" y="5276"/>
                </a:cubicBezTo>
                <a:cubicBezTo>
                  <a:pt x="22825" y="5369"/>
                  <a:pt x="22780" y="5434"/>
                  <a:pt x="22654" y="5458"/>
                </a:cubicBezTo>
                <a:cubicBezTo>
                  <a:pt x="22691" y="5507"/>
                  <a:pt x="22845" y="5721"/>
                  <a:pt x="22861" y="5741"/>
                </a:cubicBezTo>
                <a:cubicBezTo>
                  <a:pt x="22877" y="5762"/>
                  <a:pt x="22906" y="5778"/>
                  <a:pt x="22934" y="5778"/>
                </a:cubicBezTo>
                <a:close/>
                <a:moveTo>
                  <a:pt x="22521" y="5430"/>
                </a:moveTo>
                <a:cubicBezTo>
                  <a:pt x="22642" y="5430"/>
                  <a:pt x="22723" y="5385"/>
                  <a:pt x="22723" y="5276"/>
                </a:cubicBezTo>
                <a:cubicBezTo>
                  <a:pt x="22723" y="5187"/>
                  <a:pt x="22679" y="5130"/>
                  <a:pt x="22561" y="5130"/>
                </a:cubicBezTo>
                <a:cubicBezTo>
                  <a:pt x="22509" y="5130"/>
                  <a:pt x="22496" y="5142"/>
                  <a:pt x="22496" y="5191"/>
                </a:cubicBezTo>
                <a:lnTo>
                  <a:pt x="22496" y="5430"/>
                </a:lnTo>
                <a:cubicBezTo>
                  <a:pt x="22500" y="5430"/>
                  <a:pt x="22509" y="5430"/>
                  <a:pt x="22521" y="5430"/>
                </a:cubicBezTo>
                <a:close/>
                <a:moveTo>
                  <a:pt x="20690" y="5207"/>
                </a:moveTo>
                <a:cubicBezTo>
                  <a:pt x="20690" y="5142"/>
                  <a:pt x="20722" y="5114"/>
                  <a:pt x="20783" y="5114"/>
                </a:cubicBezTo>
                <a:lnTo>
                  <a:pt x="20783" y="5089"/>
                </a:lnTo>
                <a:lnTo>
                  <a:pt x="20499" y="5089"/>
                </a:lnTo>
                <a:lnTo>
                  <a:pt x="20499" y="5114"/>
                </a:lnTo>
                <a:cubicBezTo>
                  <a:pt x="20560" y="5114"/>
                  <a:pt x="20593" y="5142"/>
                  <a:pt x="20593" y="5207"/>
                </a:cubicBezTo>
                <a:lnTo>
                  <a:pt x="20593" y="5681"/>
                </a:lnTo>
                <a:cubicBezTo>
                  <a:pt x="20593" y="5745"/>
                  <a:pt x="20560" y="5774"/>
                  <a:pt x="20499" y="5774"/>
                </a:cubicBezTo>
                <a:lnTo>
                  <a:pt x="20499" y="5798"/>
                </a:lnTo>
                <a:lnTo>
                  <a:pt x="20783" y="5798"/>
                </a:lnTo>
                <a:lnTo>
                  <a:pt x="20783" y="5774"/>
                </a:lnTo>
                <a:cubicBezTo>
                  <a:pt x="20722" y="5774"/>
                  <a:pt x="20690" y="5745"/>
                  <a:pt x="20690" y="5681"/>
                </a:cubicBezTo>
                <a:lnTo>
                  <a:pt x="20690" y="5207"/>
                </a:lnTo>
                <a:close/>
                <a:moveTo>
                  <a:pt x="21156" y="5118"/>
                </a:moveTo>
                <a:lnTo>
                  <a:pt x="21156" y="5089"/>
                </a:lnTo>
                <a:lnTo>
                  <a:pt x="20896" y="5089"/>
                </a:lnTo>
                <a:lnTo>
                  <a:pt x="20896" y="5114"/>
                </a:lnTo>
                <a:cubicBezTo>
                  <a:pt x="20929" y="5114"/>
                  <a:pt x="20961" y="5134"/>
                  <a:pt x="20981" y="5187"/>
                </a:cubicBezTo>
                <a:cubicBezTo>
                  <a:pt x="21006" y="5239"/>
                  <a:pt x="21237" y="5806"/>
                  <a:pt x="21237" y="5806"/>
                </a:cubicBezTo>
                <a:lnTo>
                  <a:pt x="21253" y="5806"/>
                </a:lnTo>
                <a:cubicBezTo>
                  <a:pt x="21253" y="5806"/>
                  <a:pt x="21455" y="5235"/>
                  <a:pt x="21476" y="5187"/>
                </a:cubicBezTo>
                <a:cubicBezTo>
                  <a:pt x="21492" y="5138"/>
                  <a:pt x="21524" y="5114"/>
                  <a:pt x="21553" y="5114"/>
                </a:cubicBezTo>
                <a:lnTo>
                  <a:pt x="21553" y="5089"/>
                </a:lnTo>
                <a:lnTo>
                  <a:pt x="21354" y="5089"/>
                </a:lnTo>
                <a:lnTo>
                  <a:pt x="21354" y="5114"/>
                </a:lnTo>
                <a:cubicBezTo>
                  <a:pt x="21399" y="5114"/>
                  <a:pt x="21423" y="5138"/>
                  <a:pt x="21423" y="5170"/>
                </a:cubicBezTo>
                <a:cubicBezTo>
                  <a:pt x="21423" y="5179"/>
                  <a:pt x="21419" y="5191"/>
                  <a:pt x="21419" y="5199"/>
                </a:cubicBezTo>
                <a:cubicBezTo>
                  <a:pt x="21415" y="5211"/>
                  <a:pt x="21269" y="5616"/>
                  <a:pt x="21269" y="5616"/>
                </a:cubicBezTo>
                <a:cubicBezTo>
                  <a:pt x="21269" y="5616"/>
                  <a:pt x="21099" y="5207"/>
                  <a:pt x="21091" y="5191"/>
                </a:cubicBezTo>
                <a:cubicBezTo>
                  <a:pt x="21087" y="5183"/>
                  <a:pt x="21087" y="5170"/>
                  <a:pt x="21087" y="5158"/>
                </a:cubicBezTo>
                <a:cubicBezTo>
                  <a:pt x="21087" y="5134"/>
                  <a:pt x="21111" y="5118"/>
                  <a:pt x="21156" y="5118"/>
                </a:cubicBezTo>
                <a:close/>
                <a:moveTo>
                  <a:pt x="18778" y="4887"/>
                </a:moveTo>
                <a:cubicBezTo>
                  <a:pt x="18855" y="4887"/>
                  <a:pt x="18895" y="4928"/>
                  <a:pt x="18895" y="5037"/>
                </a:cubicBezTo>
                <a:cubicBezTo>
                  <a:pt x="18895" y="5147"/>
                  <a:pt x="18895" y="5292"/>
                  <a:pt x="18895" y="5474"/>
                </a:cubicBezTo>
                <a:cubicBezTo>
                  <a:pt x="18895" y="5697"/>
                  <a:pt x="19017" y="5814"/>
                  <a:pt x="19227" y="5814"/>
                </a:cubicBezTo>
                <a:cubicBezTo>
                  <a:pt x="19410" y="5814"/>
                  <a:pt x="19547" y="5705"/>
                  <a:pt x="19547" y="5490"/>
                </a:cubicBezTo>
                <a:cubicBezTo>
                  <a:pt x="19547" y="5292"/>
                  <a:pt x="19547" y="5085"/>
                  <a:pt x="19547" y="5012"/>
                </a:cubicBezTo>
                <a:cubicBezTo>
                  <a:pt x="19547" y="4940"/>
                  <a:pt x="19568" y="4891"/>
                  <a:pt x="19657" y="4891"/>
                </a:cubicBezTo>
                <a:lnTo>
                  <a:pt x="19657" y="4867"/>
                </a:lnTo>
                <a:lnTo>
                  <a:pt x="19377" y="4867"/>
                </a:lnTo>
                <a:lnTo>
                  <a:pt x="19377" y="4891"/>
                </a:lnTo>
                <a:cubicBezTo>
                  <a:pt x="19458" y="4891"/>
                  <a:pt x="19491" y="4927"/>
                  <a:pt x="19491" y="5021"/>
                </a:cubicBezTo>
                <a:cubicBezTo>
                  <a:pt x="19495" y="5118"/>
                  <a:pt x="19499" y="5366"/>
                  <a:pt x="19499" y="5515"/>
                </a:cubicBezTo>
                <a:cubicBezTo>
                  <a:pt x="19499" y="5665"/>
                  <a:pt x="19394" y="5758"/>
                  <a:pt x="19248" y="5758"/>
                </a:cubicBezTo>
                <a:cubicBezTo>
                  <a:pt x="19110" y="5758"/>
                  <a:pt x="18997" y="5677"/>
                  <a:pt x="18997" y="5502"/>
                </a:cubicBezTo>
                <a:cubicBezTo>
                  <a:pt x="18997" y="5328"/>
                  <a:pt x="18997" y="5089"/>
                  <a:pt x="18997" y="5012"/>
                </a:cubicBezTo>
                <a:cubicBezTo>
                  <a:pt x="18997" y="4940"/>
                  <a:pt x="19025" y="4891"/>
                  <a:pt x="19106" y="4891"/>
                </a:cubicBezTo>
                <a:lnTo>
                  <a:pt x="19106" y="4867"/>
                </a:lnTo>
                <a:lnTo>
                  <a:pt x="18774" y="4867"/>
                </a:lnTo>
                <a:lnTo>
                  <a:pt x="18774" y="4887"/>
                </a:lnTo>
                <a:lnTo>
                  <a:pt x="18778" y="4887"/>
                </a:lnTo>
                <a:close/>
                <a:moveTo>
                  <a:pt x="20123" y="5089"/>
                </a:moveTo>
                <a:lnTo>
                  <a:pt x="20123" y="5114"/>
                </a:lnTo>
                <a:cubicBezTo>
                  <a:pt x="20179" y="5114"/>
                  <a:pt x="20212" y="5154"/>
                  <a:pt x="20212" y="5219"/>
                </a:cubicBezTo>
                <a:cubicBezTo>
                  <a:pt x="20212" y="5264"/>
                  <a:pt x="20212" y="5466"/>
                  <a:pt x="20212" y="5592"/>
                </a:cubicBezTo>
                <a:lnTo>
                  <a:pt x="19843" y="5085"/>
                </a:lnTo>
                <a:lnTo>
                  <a:pt x="19681" y="5085"/>
                </a:lnTo>
                <a:lnTo>
                  <a:pt x="19681" y="5110"/>
                </a:lnTo>
                <a:cubicBezTo>
                  <a:pt x="19714" y="5110"/>
                  <a:pt x="19738" y="5126"/>
                  <a:pt x="19750" y="5142"/>
                </a:cubicBezTo>
                <a:cubicBezTo>
                  <a:pt x="19750" y="5142"/>
                  <a:pt x="19758" y="5154"/>
                  <a:pt x="19770" y="5170"/>
                </a:cubicBezTo>
                <a:cubicBezTo>
                  <a:pt x="19770" y="5247"/>
                  <a:pt x="19770" y="5583"/>
                  <a:pt x="19770" y="5644"/>
                </a:cubicBezTo>
                <a:cubicBezTo>
                  <a:pt x="19770" y="5725"/>
                  <a:pt x="19742" y="5766"/>
                  <a:pt x="19677" y="5766"/>
                </a:cubicBezTo>
                <a:lnTo>
                  <a:pt x="19677" y="5790"/>
                </a:lnTo>
                <a:lnTo>
                  <a:pt x="19904" y="5790"/>
                </a:lnTo>
                <a:lnTo>
                  <a:pt x="19904" y="5766"/>
                </a:lnTo>
                <a:cubicBezTo>
                  <a:pt x="19847" y="5766"/>
                  <a:pt x="19815" y="5729"/>
                  <a:pt x="19815" y="5664"/>
                </a:cubicBezTo>
                <a:cubicBezTo>
                  <a:pt x="19815" y="5612"/>
                  <a:pt x="19815" y="5332"/>
                  <a:pt x="19815" y="5231"/>
                </a:cubicBezTo>
                <a:cubicBezTo>
                  <a:pt x="19948" y="5413"/>
                  <a:pt x="20236" y="5802"/>
                  <a:pt x="20236" y="5802"/>
                </a:cubicBezTo>
                <a:lnTo>
                  <a:pt x="20252" y="5802"/>
                </a:lnTo>
                <a:cubicBezTo>
                  <a:pt x="20252" y="5802"/>
                  <a:pt x="20252" y="5304"/>
                  <a:pt x="20252" y="5231"/>
                </a:cubicBezTo>
                <a:cubicBezTo>
                  <a:pt x="20252" y="5142"/>
                  <a:pt x="20289" y="5110"/>
                  <a:pt x="20345" y="5110"/>
                </a:cubicBezTo>
                <a:lnTo>
                  <a:pt x="20345" y="5089"/>
                </a:lnTo>
                <a:lnTo>
                  <a:pt x="20123" y="5089"/>
                </a:lnTo>
                <a:close/>
                <a:moveTo>
                  <a:pt x="85" y="5814"/>
                </a:moveTo>
                <a:lnTo>
                  <a:pt x="81" y="5073"/>
                </a:lnTo>
                <a:lnTo>
                  <a:pt x="0" y="5077"/>
                </a:lnTo>
                <a:lnTo>
                  <a:pt x="4" y="5814"/>
                </a:lnTo>
                <a:lnTo>
                  <a:pt x="85" y="5814"/>
                </a:lnTo>
                <a:close/>
                <a:moveTo>
                  <a:pt x="789" y="5814"/>
                </a:moveTo>
                <a:lnTo>
                  <a:pt x="785" y="5073"/>
                </a:lnTo>
                <a:lnTo>
                  <a:pt x="704" y="5077"/>
                </a:lnTo>
                <a:lnTo>
                  <a:pt x="704" y="5652"/>
                </a:lnTo>
                <a:lnTo>
                  <a:pt x="320" y="5073"/>
                </a:lnTo>
                <a:lnTo>
                  <a:pt x="243" y="5077"/>
                </a:lnTo>
                <a:lnTo>
                  <a:pt x="247" y="5814"/>
                </a:lnTo>
                <a:lnTo>
                  <a:pt x="328" y="5810"/>
                </a:lnTo>
                <a:lnTo>
                  <a:pt x="328" y="5231"/>
                </a:lnTo>
                <a:lnTo>
                  <a:pt x="712" y="5810"/>
                </a:lnTo>
                <a:lnTo>
                  <a:pt x="789" y="5810"/>
                </a:lnTo>
                <a:lnTo>
                  <a:pt x="789" y="5814"/>
                </a:lnTo>
                <a:close/>
                <a:moveTo>
                  <a:pt x="1393" y="5608"/>
                </a:moveTo>
                <a:cubicBezTo>
                  <a:pt x="1393" y="5547"/>
                  <a:pt x="1373" y="5494"/>
                  <a:pt x="1328" y="5458"/>
                </a:cubicBezTo>
                <a:cubicBezTo>
                  <a:pt x="1296" y="5430"/>
                  <a:pt x="1259" y="5417"/>
                  <a:pt x="1190" y="5405"/>
                </a:cubicBezTo>
                <a:lnTo>
                  <a:pt x="1109" y="5393"/>
                </a:lnTo>
                <a:cubicBezTo>
                  <a:pt x="1069" y="5385"/>
                  <a:pt x="1032" y="5374"/>
                  <a:pt x="1012" y="5353"/>
                </a:cubicBezTo>
                <a:cubicBezTo>
                  <a:pt x="992" y="5333"/>
                  <a:pt x="980" y="5308"/>
                  <a:pt x="980" y="5272"/>
                </a:cubicBezTo>
                <a:cubicBezTo>
                  <a:pt x="980" y="5191"/>
                  <a:pt x="1037" y="5138"/>
                  <a:pt x="1130" y="5138"/>
                </a:cubicBezTo>
                <a:cubicBezTo>
                  <a:pt x="1203" y="5138"/>
                  <a:pt x="1251" y="5154"/>
                  <a:pt x="1304" y="5199"/>
                </a:cubicBezTo>
                <a:lnTo>
                  <a:pt x="1352" y="5142"/>
                </a:lnTo>
                <a:cubicBezTo>
                  <a:pt x="1288" y="5085"/>
                  <a:pt x="1223" y="5061"/>
                  <a:pt x="1130" y="5061"/>
                </a:cubicBezTo>
                <a:cubicBezTo>
                  <a:pt x="984" y="5061"/>
                  <a:pt x="891" y="5142"/>
                  <a:pt x="891" y="5272"/>
                </a:cubicBezTo>
                <a:cubicBezTo>
                  <a:pt x="891" y="5332"/>
                  <a:pt x="911" y="5377"/>
                  <a:pt x="947" y="5413"/>
                </a:cubicBezTo>
                <a:cubicBezTo>
                  <a:pt x="980" y="5442"/>
                  <a:pt x="1024" y="5462"/>
                  <a:pt x="1085" y="5470"/>
                </a:cubicBezTo>
                <a:lnTo>
                  <a:pt x="1170" y="5482"/>
                </a:lnTo>
                <a:cubicBezTo>
                  <a:pt x="1223" y="5490"/>
                  <a:pt x="1243" y="5498"/>
                  <a:pt x="1263" y="5515"/>
                </a:cubicBezTo>
                <a:cubicBezTo>
                  <a:pt x="1284" y="5535"/>
                  <a:pt x="1296" y="5563"/>
                  <a:pt x="1296" y="5604"/>
                </a:cubicBezTo>
                <a:cubicBezTo>
                  <a:pt x="1296" y="5689"/>
                  <a:pt x="1231" y="5737"/>
                  <a:pt x="1126" y="5737"/>
                </a:cubicBezTo>
                <a:cubicBezTo>
                  <a:pt x="1041" y="5737"/>
                  <a:pt x="984" y="5717"/>
                  <a:pt x="923" y="5656"/>
                </a:cubicBezTo>
                <a:lnTo>
                  <a:pt x="870" y="5713"/>
                </a:lnTo>
                <a:cubicBezTo>
                  <a:pt x="939" y="5782"/>
                  <a:pt x="1012" y="5810"/>
                  <a:pt x="1126" y="5810"/>
                </a:cubicBezTo>
                <a:cubicBezTo>
                  <a:pt x="1292" y="5818"/>
                  <a:pt x="1393" y="5737"/>
                  <a:pt x="1393" y="5608"/>
                </a:cubicBezTo>
                <a:close/>
                <a:moveTo>
                  <a:pt x="1717" y="5814"/>
                </a:moveTo>
                <a:lnTo>
                  <a:pt x="1713" y="5150"/>
                </a:lnTo>
                <a:lnTo>
                  <a:pt x="1928" y="5146"/>
                </a:lnTo>
                <a:lnTo>
                  <a:pt x="1924" y="5073"/>
                </a:lnTo>
                <a:lnTo>
                  <a:pt x="1417" y="5077"/>
                </a:lnTo>
                <a:lnTo>
                  <a:pt x="1421" y="5150"/>
                </a:lnTo>
                <a:lnTo>
                  <a:pt x="1632" y="5146"/>
                </a:lnTo>
                <a:lnTo>
                  <a:pt x="1636" y="5814"/>
                </a:lnTo>
                <a:lnTo>
                  <a:pt x="1717" y="5814"/>
                </a:lnTo>
                <a:close/>
                <a:moveTo>
                  <a:pt x="2122" y="5814"/>
                </a:moveTo>
                <a:lnTo>
                  <a:pt x="2118" y="5073"/>
                </a:lnTo>
                <a:lnTo>
                  <a:pt x="2037" y="5077"/>
                </a:lnTo>
                <a:lnTo>
                  <a:pt x="2041" y="5814"/>
                </a:lnTo>
                <a:lnTo>
                  <a:pt x="2122" y="5814"/>
                </a:lnTo>
                <a:close/>
                <a:moveTo>
                  <a:pt x="2523" y="5814"/>
                </a:moveTo>
                <a:lnTo>
                  <a:pt x="2519" y="5150"/>
                </a:lnTo>
                <a:lnTo>
                  <a:pt x="2734" y="5146"/>
                </a:lnTo>
                <a:lnTo>
                  <a:pt x="2730" y="5073"/>
                </a:lnTo>
                <a:lnTo>
                  <a:pt x="2223" y="5077"/>
                </a:lnTo>
                <a:lnTo>
                  <a:pt x="2227" y="5150"/>
                </a:lnTo>
                <a:lnTo>
                  <a:pt x="2438" y="5146"/>
                </a:lnTo>
                <a:lnTo>
                  <a:pt x="2442" y="5814"/>
                </a:lnTo>
                <a:lnTo>
                  <a:pt x="2523" y="5814"/>
                </a:lnTo>
                <a:close/>
                <a:moveTo>
                  <a:pt x="3325" y="5567"/>
                </a:moveTo>
                <a:lnTo>
                  <a:pt x="3321" y="5073"/>
                </a:lnTo>
                <a:lnTo>
                  <a:pt x="3240" y="5077"/>
                </a:lnTo>
                <a:lnTo>
                  <a:pt x="3240" y="5563"/>
                </a:lnTo>
                <a:cubicBezTo>
                  <a:pt x="3240" y="5673"/>
                  <a:pt x="3171" y="5745"/>
                  <a:pt x="3066" y="5745"/>
                </a:cubicBezTo>
                <a:cubicBezTo>
                  <a:pt x="2961" y="5745"/>
                  <a:pt x="2892" y="5673"/>
                  <a:pt x="2892" y="5563"/>
                </a:cubicBezTo>
                <a:lnTo>
                  <a:pt x="2888" y="5073"/>
                </a:lnTo>
                <a:lnTo>
                  <a:pt x="2807" y="5077"/>
                </a:lnTo>
                <a:lnTo>
                  <a:pt x="2807" y="5567"/>
                </a:lnTo>
                <a:cubicBezTo>
                  <a:pt x="2807" y="5717"/>
                  <a:pt x="2912" y="5818"/>
                  <a:pt x="3066" y="5818"/>
                </a:cubicBezTo>
                <a:cubicBezTo>
                  <a:pt x="3216" y="5818"/>
                  <a:pt x="3325" y="5713"/>
                  <a:pt x="3325" y="5567"/>
                </a:cubicBezTo>
                <a:close/>
                <a:moveTo>
                  <a:pt x="3690" y="5814"/>
                </a:moveTo>
                <a:lnTo>
                  <a:pt x="3686" y="5150"/>
                </a:lnTo>
                <a:lnTo>
                  <a:pt x="3900" y="5146"/>
                </a:lnTo>
                <a:lnTo>
                  <a:pt x="3896" y="5073"/>
                </a:lnTo>
                <a:lnTo>
                  <a:pt x="3390" y="5077"/>
                </a:lnTo>
                <a:lnTo>
                  <a:pt x="3394" y="5150"/>
                </a:lnTo>
                <a:lnTo>
                  <a:pt x="3605" y="5146"/>
                </a:lnTo>
                <a:lnTo>
                  <a:pt x="3609" y="5814"/>
                </a:lnTo>
                <a:lnTo>
                  <a:pt x="3690" y="5814"/>
                </a:lnTo>
                <a:close/>
                <a:moveTo>
                  <a:pt x="4472" y="5814"/>
                </a:moveTo>
                <a:lnTo>
                  <a:pt x="4468" y="5737"/>
                </a:lnTo>
                <a:lnTo>
                  <a:pt x="4095" y="5741"/>
                </a:lnTo>
                <a:lnTo>
                  <a:pt x="4091" y="5478"/>
                </a:lnTo>
                <a:lnTo>
                  <a:pt x="4415" y="5474"/>
                </a:lnTo>
                <a:lnTo>
                  <a:pt x="4411" y="5401"/>
                </a:lnTo>
                <a:lnTo>
                  <a:pt x="4091" y="5405"/>
                </a:lnTo>
                <a:lnTo>
                  <a:pt x="4087" y="5150"/>
                </a:lnTo>
                <a:lnTo>
                  <a:pt x="4468" y="5146"/>
                </a:lnTo>
                <a:lnTo>
                  <a:pt x="4463" y="5073"/>
                </a:lnTo>
                <a:lnTo>
                  <a:pt x="4006" y="5077"/>
                </a:lnTo>
                <a:lnTo>
                  <a:pt x="4010" y="5814"/>
                </a:lnTo>
                <a:lnTo>
                  <a:pt x="4472" y="5814"/>
                </a:lnTo>
                <a:close/>
                <a:moveTo>
                  <a:pt x="5120" y="5644"/>
                </a:moveTo>
                <a:cubicBezTo>
                  <a:pt x="5168" y="5604"/>
                  <a:pt x="5197" y="5539"/>
                  <a:pt x="5213" y="5442"/>
                </a:cubicBezTo>
                <a:cubicBezTo>
                  <a:pt x="5217" y="5426"/>
                  <a:pt x="5221" y="5385"/>
                  <a:pt x="5221" y="5353"/>
                </a:cubicBezTo>
                <a:cubicBezTo>
                  <a:pt x="5221" y="5191"/>
                  <a:pt x="5083" y="5183"/>
                  <a:pt x="5055" y="5183"/>
                </a:cubicBezTo>
                <a:cubicBezTo>
                  <a:pt x="4998" y="5183"/>
                  <a:pt x="4950" y="5203"/>
                  <a:pt x="4909" y="5235"/>
                </a:cubicBezTo>
                <a:cubicBezTo>
                  <a:pt x="4864" y="5276"/>
                  <a:pt x="4832" y="5341"/>
                  <a:pt x="4816" y="5438"/>
                </a:cubicBezTo>
                <a:cubicBezTo>
                  <a:pt x="4812" y="5454"/>
                  <a:pt x="4808" y="5494"/>
                  <a:pt x="4808" y="5527"/>
                </a:cubicBezTo>
                <a:cubicBezTo>
                  <a:pt x="4808" y="5652"/>
                  <a:pt x="4897" y="5697"/>
                  <a:pt x="4974" y="5697"/>
                </a:cubicBezTo>
                <a:cubicBezTo>
                  <a:pt x="5031" y="5701"/>
                  <a:pt x="5079" y="5681"/>
                  <a:pt x="5120" y="5644"/>
                </a:cubicBezTo>
                <a:close/>
                <a:moveTo>
                  <a:pt x="5148" y="5357"/>
                </a:moveTo>
                <a:cubicBezTo>
                  <a:pt x="5148" y="5377"/>
                  <a:pt x="5144" y="5405"/>
                  <a:pt x="5136" y="5442"/>
                </a:cubicBezTo>
                <a:cubicBezTo>
                  <a:pt x="5120" y="5519"/>
                  <a:pt x="5103" y="5563"/>
                  <a:pt x="5071" y="5596"/>
                </a:cubicBezTo>
                <a:cubicBezTo>
                  <a:pt x="5047" y="5620"/>
                  <a:pt x="5014" y="5632"/>
                  <a:pt x="4982" y="5632"/>
                </a:cubicBezTo>
                <a:cubicBezTo>
                  <a:pt x="4962" y="5632"/>
                  <a:pt x="4889" y="5624"/>
                  <a:pt x="4889" y="5531"/>
                </a:cubicBezTo>
                <a:cubicBezTo>
                  <a:pt x="4889" y="5511"/>
                  <a:pt x="4893" y="5478"/>
                  <a:pt x="4901" y="5442"/>
                </a:cubicBezTo>
                <a:cubicBezTo>
                  <a:pt x="4917" y="5365"/>
                  <a:pt x="4933" y="5320"/>
                  <a:pt x="4966" y="5288"/>
                </a:cubicBezTo>
                <a:cubicBezTo>
                  <a:pt x="4990" y="5264"/>
                  <a:pt x="5022" y="5251"/>
                  <a:pt x="5055" y="5251"/>
                </a:cubicBezTo>
                <a:cubicBezTo>
                  <a:pt x="5075" y="5251"/>
                  <a:pt x="5148" y="5260"/>
                  <a:pt x="5148" y="5357"/>
                </a:cubicBezTo>
                <a:close/>
                <a:moveTo>
                  <a:pt x="5634" y="5693"/>
                </a:moveTo>
                <a:lnTo>
                  <a:pt x="5699" y="5377"/>
                </a:lnTo>
                <a:cubicBezTo>
                  <a:pt x="5703" y="5361"/>
                  <a:pt x="5703" y="5345"/>
                  <a:pt x="5703" y="5328"/>
                </a:cubicBezTo>
                <a:cubicBezTo>
                  <a:pt x="5703" y="5243"/>
                  <a:pt x="5646" y="5183"/>
                  <a:pt x="5561" y="5183"/>
                </a:cubicBezTo>
                <a:cubicBezTo>
                  <a:pt x="5500" y="5183"/>
                  <a:pt x="5456" y="5203"/>
                  <a:pt x="5419" y="5239"/>
                </a:cubicBezTo>
                <a:lnTo>
                  <a:pt x="5428" y="5191"/>
                </a:lnTo>
                <a:lnTo>
                  <a:pt x="5355" y="5195"/>
                </a:lnTo>
                <a:lnTo>
                  <a:pt x="5257" y="5697"/>
                </a:lnTo>
                <a:lnTo>
                  <a:pt x="5330" y="5693"/>
                </a:lnTo>
                <a:lnTo>
                  <a:pt x="5391" y="5389"/>
                </a:lnTo>
                <a:cubicBezTo>
                  <a:pt x="5415" y="5264"/>
                  <a:pt x="5517" y="5255"/>
                  <a:pt x="5537" y="5255"/>
                </a:cubicBezTo>
                <a:cubicBezTo>
                  <a:pt x="5590" y="5255"/>
                  <a:pt x="5622" y="5288"/>
                  <a:pt x="5622" y="5341"/>
                </a:cubicBezTo>
                <a:cubicBezTo>
                  <a:pt x="5622" y="5353"/>
                  <a:pt x="5622" y="5369"/>
                  <a:pt x="5618" y="5385"/>
                </a:cubicBezTo>
                <a:lnTo>
                  <a:pt x="5561" y="5697"/>
                </a:lnTo>
                <a:lnTo>
                  <a:pt x="5634" y="5697"/>
                </a:lnTo>
                <a:lnTo>
                  <a:pt x="5634" y="5693"/>
                </a:lnTo>
                <a:close/>
                <a:moveTo>
                  <a:pt x="6542" y="5592"/>
                </a:moveTo>
                <a:lnTo>
                  <a:pt x="6460" y="5596"/>
                </a:lnTo>
                <a:cubicBezTo>
                  <a:pt x="6440" y="5689"/>
                  <a:pt x="6375" y="5741"/>
                  <a:pt x="6286" y="5741"/>
                </a:cubicBezTo>
                <a:cubicBezTo>
                  <a:pt x="6238" y="5741"/>
                  <a:pt x="6193" y="5721"/>
                  <a:pt x="6161" y="5693"/>
                </a:cubicBezTo>
                <a:cubicBezTo>
                  <a:pt x="6116" y="5648"/>
                  <a:pt x="6112" y="5600"/>
                  <a:pt x="6112" y="5442"/>
                </a:cubicBezTo>
                <a:cubicBezTo>
                  <a:pt x="6112" y="5284"/>
                  <a:pt x="6116" y="5239"/>
                  <a:pt x="6161" y="5191"/>
                </a:cubicBezTo>
                <a:cubicBezTo>
                  <a:pt x="6193" y="5158"/>
                  <a:pt x="6238" y="5142"/>
                  <a:pt x="6286" y="5142"/>
                </a:cubicBezTo>
                <a:cubicBezTo>
                  <a:pt x="6371" y="5142"/>
                  <a:pt x="6436" y="5195"/>
                  <a:pt x="6460" y="5292"/>
                </a:cubicBezTo>
                <a:lnTo>
                  <a:pt x="6546" y="5288"/>
                </a:lnTo>
                <a:cubicBezTo>
                  <a:pt x="6521" y="5150"/>
                  <a:pt x="6424" y="5065"/>
                  <a:pt x="6286" y="5065"/>
                </a:cubicBezTo>
                <a:cubicBezTo>
                  <a:pt x="6213" y="5065"/>
                  <a:pt x="6145" y="5093"/>
                  <a:pt x="6096" y="5142"/>
                </a:cubicBezTo>
                <a:cubicBezTo>
                  <a:pt x="6027" y="5211"/>
                  <a:pt x="6027" y="5284"/>
                  <a:pt x="6027" y="5442"/>
                </a:cubicBezTo>
                <a:cubicBezTo>
                  <a:pt x="6027" y="5600"/>
                  <a:pt x="6027" y="5673"/>
                  <a:pt x="6096" y="5741"/>
                </a:cubicBezTo>
                <a:cubicBezTo>
                  <a:pt x="6145" y="5790"/>
                  <a:pt x="6213" y="5818"/>
                  <a:pt x="6286" y="5818"/>
                </a:cubicBezTo>
                <a:cubicBezTo>
                  <a:pt x="6420" y="5818"/>
                  <a:pt x="6521" y="5733"/>
                  <a:pt x="6542" y="5592"/>
                </a:cubicBezTo>
                <a:close/>
                <a:moveTo>
                  <a:pt x="7109" y="5741"/>
                </a:moveTo>
                <a:cubicBezTo>
                  <a:pt x="7177" y="5673"/>
                  <a:pt x="7177" y="5600"/>
                  <a:pt x="7177" y="5442"/>
                </a:cubicBezTo>
                <a:cubicBezTo>
                  <a:pt x="7177" y="5284"/>
                  <a:pt x="7177" y="5211"/>
                  <a:pt x="7109" y="5142"/>
                </a:cubicBezTo>
                <a:cubicBezTo>
                  <a:pt x="7060" y="5093"/>
                  <a:pt x="6991" y="5065"/>
                  <a:pt x="6918" y="5065"/>
                </a:cubicBezTo>
                <a:cubicBezTo>
                  <a:pt x="6845" y="5065"/>
                  <a:pt x="6780" y="5093"/>
                  <a:pt x="6728" y="5142"/>
                </a:cubicBezTo>
                <a:cubicBezTo>
                  <a:pt x="6659" y="5211"/>
                  <a:pt x="6659" y="5284"/>
                  <a:pt x="6659" y="5442"/>
                </a:cubicBezTo>
                <a:cubicBezTo>
                  <a:pt x="6659" y="5600"/>
                  <a:pt x="6659" y="5673"/>
                  <a:pt x="6728" y="5741"/>
                </a:cubicBezTo>
                <a:cubicBezTo>
                  <a:pt x="6776" y="5790"/>
                  <a:pt x="6845" y="5818"/>
                  <a:pt x="6918" y="5818"/>
                </a:cubicBezTo>
                <a:cubicBezTo>
                  <a:pt x="6991" y="5818"/>
                  <a:pt x="7056" y="5794"/>
                  <a:pt x="7109" y="5741"/>
                </a:cubicBezTo>
                <a:close/>
                <a:moveTo>
                  <a:pt x="7040" y="5195"/>
                </a:moveTo>
                <a:cubicBezTo>
                  <a:pt x="7084" y="5239"/>
                  <a:pt x="7088" y="5288"/>
                  <a:pt x="7088" y="5442"/>
                </a:cubicBezTo>
                <a:cubicBezTo>
                  <a:pt x="7088" y="5600"/>
                  <a:pt x="7084" y="5644"/>
                  <a:pt x="7036" y="5689"/>
                </a:cubicBezTo>
                <a:cubicBezTo>
                  <a:pt x="7003" y="5721"/>
                  <a:pt x="6958" y="5741"/>
                  <a:pt x="6910" y="5741"/>
                </a:cubicBezTo>
                <a:cubicBezTo>
                  <a:pt x="6861" y="5741"/>
                  <a:pt x="6817" y="5721"/>
                  <a:pt x="6785" y="5689"/>
                </a:cubicBezTo>
                <a:cubicBezTo>
                  <a:pt x="6740" y="5644"/>
                  <a:pt x="6736" y="5596"/>
                  <a:pt x="6736" y="5442"/>
                </a:cubicBezTo>
                <a:cubicBezTo>
                  <a:pt x="6736" y="5284"/>
                  <a:pt x="6740" y="5239"/>
                  <a:pt x="6789" y="5195"/>
                </a:cubicBezTo>
                <a:cubicBezTo>
                  <a:pt x="6821" y="5162"/>
                  <a:pt x="6866" y="5142"/>
                  <a:pt x="6914" y="5142"/>
                </a:cubicBezTo>
                <a:cubicBezTo>
                  <a:pt x="6963" y="5142"/>
                  <a:pt x="7011" y="5162"/>
                  <a:pt x="7040" y="5195"/>
                </a:cubicBezTo>
                <a:close/>
                <a:moveTo>
                  <a:pt x="7939" y="5814"/>
                </a:moveTo>
                <a:lnTo>
                  <a:pt x="7935" y="5073"/>
                </a:lnTo>
                <a:lnTo>
                  <a:pt x="7854" y="5073"/>
                </a:lnTo>
                <a:lnTo>
                  <a:pt x="7623" y="5588"/>
                </a:lnTo>
                <a:lnTo>
                  <a:pt x="7384" y="5073"/>
                </a:lnTo>
                <a:lnTo>
                  <a:pt x="7303" y="5077"/>
                </a:lnTo>
                <a:lnTo>
                  <a:pt x="7307" y="5814"/>
                </a:lnTo>
                <a:lnTo>
                  <a:pt x="7388" y="5810"/>
                </a:lnTo>
                <a:lnTo>
                  <a:pt x="7388" y="5268"/>
                </a:lnTo>
                <a:lnTo>
                  <a:pt x="7591" y="5697"/>
                </a:lnTo>
                <a:lnTo>
                  <a:pt x="7660" y="5697"/>
                </a:lnTo>
                <a:lnTo>
                  <a:pt x="7854" y="5268"/>
                </a:lnTo>
                <a:lnTo>
                  <a:pt x="7858" y="5814"/>
                </a:lnTo>
                <a:lnTo>
                  <a:pt x="7939" y="5814"/>
                </a:lnTo>
                <a:close/>
                <a:moveTo>
                  <a:pt x="8729" y="5814"/>
                </a:moveTo>
                <a:lnTo>
                  <a:pt x="8725" y="5073"/>
                </a:lnTo>
                <a:lnTo>
                  <a:pt x="8644" y="5073"/>
                </a:lnTo>
                <a:lnTo>
                  <a:pt x="8413" y="5588"/>
                </a:lnTo>
                <a:lnTo>
                  <a:pt x="8174" y="5073"/>
                </a:lnTo>
                <a:lnTo>
                  <a:pt x="8093" y="5077"/>
                </a:lnTo>
                <a:lnTo>
                  <a:pt x="8097" y="5814"/>
                </a:lnTo>
                <a:lnTo>
                  <a:pt x="8178" y="5810"/>
                </a:lnTo>
                <a:lnTo>
                  <a:pt x="8178" y="5268"/>
                </a:lnTo>
                <a:lnTo>
                  <a:pt x="8381" y="5697"/>
                </a:lnTo>
                <a:lnTo>
                  <a:pt x="8449" y="5697"/>
                </a:lnTo>
                <a:lnTo>
                  <a:pt x="8644" y="5268"/>
                </a:lnTo>
                <a:lnTo>
                  <a:pt x="8648" y="5814"/>
                </a:lnTo>
                <a:lnTo>
                  <a:pt x="8729" y="5814"/>
                </a:lnTo>
                <a:close/>
                <a:moveTo>
                  <a:pt x="9393" y="5567"/>
                </a:moveTo>
                <a:lnTo>
                  <a:pt x="9389" y="5073"/>
                </a:lnTo>
                <a:lnTo>
                  <a:pt x="9308" y="5077"/>
                </a:lnTo>
                <a:lnTo>
                  <a:pt x="9308" y="5563"/>
                </a:lnTo>
                <a:cubicBezTo>
                  <a:pt x="9308" y="5673"/>
                  <a:pt x="9239" y="5745"/>
                  <a:pt x="9134" y="5745"/>
                </a:cubicBezTo>
                <a:cubicBezTo>
                  <a:pt x="9029" y="5745"/>
                  <a:pt x="8960" y="5673"/>
                  <a:pt x="8960" y="5563"/>
                </a:cubicBezTo>
                <a:lnTo>
                  <a:pt x="8956" y="5073"/>
                </a:lnTo>
                <a:lnTo>
                  <a:pt x="8875" y="5077"/>
                </a:lnTo>
                <a:lnTo>
                  <a:pt x="8875" y="5567"/>
                </a:lnTo>
                <a:cubicBezTo>
                  <a:pt x="8875" y="5717"/>
                  <a:pt x="8980" y="5818"/>
                  <a:pt x="9134" y="5818"/>
                </a:cubicBezTo>
                <a:cubicBezTo>
                  <a:pt x="9284" y="5818"/>
                  <a:pt x="9393" y="5713"/>
                  <a:pt x="9393" y="5567"/>
                </a:cubicBezTo>
                <a:close/>
                <a:moveTo>
                  <a:pt x="10110" y="5814"/>
                </a:moveTo>
                <a:lnTo>
                  <a:pt x="10106" y="5073"/>
                </a:lnTo>
                <a:lnTo>
                  <a:pt x="10025" y="5077"/>
                </a:lnTo>
                <a:lnTo>
                  <a:pt x="10025" y="5652"/>
                </a:lnTo>
                <a:lnTo>
                  <a:pt x="9640" y="5073"/>
                </a:lnTo>
                <a:lnTo>
                  <a:pt x="9563" y="5077"/>
                </a:lnTo>
                <a:lnTo>
                  <a:pt x="9567" y="5814"/>
                </a:lnTo>
                <a:lnTo>
                  <a:pt x="9648" y="5810"/>
                </a:lnTo>
                <a:lnTo>
                  <a:pt x="9648" y="5231"/>
                </a:lnTo>
                <a:lnTo>
                  <a:pt x="10033" y="5810"/>
                </a:lnTo>
                <a:lnTo>
                  <a:pt x="10110" y="5810"/>
                </a:lnTo>
                <a:lnTo>
                  <a:pt x="10110" y="5814"/>
                </a:lnTo>
                <a:close/>
                <a:moveTo>
                  <a:pt x="10378" y="5814"/>
                </a:moveTo>
                <a:lnTo>
                  <a:pt x="10374" y="5073"/>
                </a:lnTo>
                <a:lnTo>
                  <a:pt x="10293" y="5077"/>
                </a:lnTo>
                <a:lnTo>
                  <a:pt x="10297" y="5814"/>
                </a:lnTo>
                <a:lnTo>
                  <a:pt x="10378" y="5814"/>
                </a:lnTo>
                <a:close/>
                <a:moveTo>
                  <a:pt x="10779" y="5814"/>
                </a:moveTo>
                <a:lnTo>
                  <a:pt x="10775" y="5150"/>
                </a:lnTo>
                <a:lnTo>
                  <a:pt x="10989" y="5146"/>
                </a:lnTo>
                <a:lnTo>
                  <a:pt x="10985" y="5073"/>
                </a:lnTo>
                <a:lnTo>
                  <a:pt x="10479" y="5077"/>
                </a:lnTo>
                <a:lnTo>
                  <a:pt x="10483" y="5150"/>
                </a:lnTo>
                <a:lnTo>
                  <a:pt x="10694" y="5146"/>
                </a:lnTo>
                <a:lnTo>
                  <a:pt x="10698" y="5814"/>
                </a:lnTo>
                <a:lnTo>
                  <a:pt x="10779" y="5814"/>
                </a:lnTo>
                <a:close/>
                <a:moveTo>
                  <a:pt x="11362" y="5814"/>
                </a:moveTo>
                <a:lnTo>
                  <a:pt x="11362" y="5511"/>
                </a:lnTo>
                <a:lnTo>
                  <a:pt x="11577" y="5073"/>
                </a:lnTo>
                <a:lnTo>
                  <a:pt x="11487" y="5073"/>
                </a:lnTo>
                <a:lnTo>
                  <a:pt x="11317" y="5417"/>
                </a:lnTo>
                <a:lnTo>
                  <a:pt x="11143" y="5069"/>
                </a:lnTo>
                <a:lnTo>
                  <a:pt x="11054" y="5073"/>
                </a:lnTo>
                <a:lnTo>
                  <a:pt x="11273" y="5502"/>
                </a:lnTo>
                <a:lnTo>
                  <a:pt x="11277" y="5810"/>
                </a:lnTo>
                <a:lnTo>
                  <a:pt x="11362" y="5810"/>
                </a:lnTo>
                <a:lnTo>
                  <a:pt x="11362" y="5814"/>
                </a:lnTo>
                <a:close/>
                <a:moveTo>
                  <a:pt x="12026" y="5814"/>
                </a:moveTo>
                <a:lnTo>
                  <a:pt x="12022" y="5073"/>
                </a:lnTo>
                <a:lnTo>
                  <a:pt x="11941" y="5077"/>
                </a:lnTo>
                <a:lnTo>
                  <a:pt x="11945" y="5814"/>
                </a:lnTo>
                <a:lnTo>
                  <a:pt x="12026" y="5814"/>
                </a:lnTo>
                <a:close/>
                <a:moveTo>
                  <a:pt x="12707" y="5814"/>
                </a:moveTo>
                <a:lnTo>
                  <a:pt x="12703" y="5073"/>
                </a:lnTo>
                <a:lnTo>
                  <a:pt x="12622" y="5077"/>
                </a:lnTo>
                <a:lnTo>
                  <a:pt x="12622" y="5652"/>
                </a:lnTo>
                <a:lnTo>
                  <a:pt x="12237" y="5073"/>
                </a:lnTo>
                <a:lnTo>
                  <a:pt x="12160" y="5077"/>
                </a:lnTo>
                <a:lnTo>
                  <a:pt x="12164" y="5814"/>
                </a:lnTo>
                <a:lnTo>
                  <a:pt x="12245" y="5810"/>
                </a:lnTo>
                <a:lnTo>
                  <a:pt x="12245" y="5231"/>
                </a:lnTo>
                <a:lnTo>
                  <a:pt x="12630" y="5810"/>
                </a:lnTo>
                <a:lnTo>
                  <a:pt x="12707" y="5810"/>
                </a:lnTo>
                <a:lnTo>
                  <a:pt x="12707" y="5814"/>
                </a:lnTo>
                <a:close/>
                <a:moveTo>
                  <a:pt x="13108" y="5814"/>
                </a:moveTo>
                <a:lnTo>
                  <a:pt x="13104" y="5150"/>
                </a:lnTo>
                <a:lnTo>
                  <a:pt x="13318" y="5146"/>
                </a:lnTo>
                <a:lnTo>
                  <a:pt x="13314" y="5073"/>
                </a:lnTo>
                <a:lnTo>
                  <a:pt x="12808" y="5077"/>
                </a:lnTo>
                <a:lnTo>
                  <a:pt x="12812" y="5150"/>
                </a:lnTo>
                <a:lnTo>
                  <a:pt x="13023" y="5146"/>
                </a:lnTo>
                <a:lnTo>
                  <a:pt x="13027" y="5814"/>
                </a:lnTo>
                <a:lnTo>
                  <a:pt x="13108" y="5814"/>
                </a:lnTo>
                <a:close/>
                <a:moveTo>
                  <a:pt x="13873" y="5814"/>
                </a:moveTo>
                <a:lnTo>
                  <a:pt x="13869" y="5737"/>
                </a:lnTo>
                <a:lnTo>
                  <a:pt x="13497" y="5741"/>
                </a:lnTo>
                <a:lnTo>
                  <a:pt x="13493" y="5478"/>
                </a:lnTo>
                <a:lnTo>
                  <a:pt x="13817" y="5474"/>
                </a:lnTo>
                <a:lnTo>
                  <a:pt x="13813" y="5401"/>
                </a:lnTo>
                <a:lnTo>
                  <a:pt x="13493" y="5405"/>
                </a:lnTo>
                <a:lnTo>
                  <a:pt x="13489" y="5150"/>
                </a:lnTo>
                <a:lnTo>
                  <a:pt x="13869" y="5146"/>
                </a:lnTo>
                <a:lnTo>
                  <a:pt x="13865" y="5073"/>
                </a:lnTo>
                <a:lnTo>
                  <a:pt x="13408" y="5077"/>
                </a:lnTo>
                <a:lnTo>
                  <a:pt x="13412" y="5814"/>
                </a:lnTo>
                <a:lnTo>
                  <a:pt x="13873" y="5814"/>
                </a:lnTo>
                <a:close/>
                <a:moveTo>
                  <a:pt x="14416" y="5737"/>
                </a:moveTo>
                <a:cubicBezTo>
                  <a:pt x="14461" y="5689"/>
                  <a:pt x="14481" y="5632"/>
                  <a:pt x="14481" y="5547"/>
                </a:cubicBezTo>
                <a:lnTo>
                  <a:pt x="14477" y="5426"/>
                </a:lnTo>
                <a:lnTo>
                  <a:pt x="14214" y="5430"/>
                </a:lnTo>
                <a:lnTo>
                  <a:pt x="14218" y="5502"/>
                </a:lnTo>
                <a:lnTo>
                  <a:pt x="14396" y="5498"/>
                </a:lnTo>
                <a:lnTo>
                  <a:pt x="14396" y="5555"/>
                </a:lnTo>
                <a:cubicBezTo>
                  <a:pt x="14396" y="5612"/>
                  <a:pt x="14384" y="5652"/>
                  <a:pt x="14355" y="5685"/>
                </a:cubicBezTo>
                <a:cubicBezTo>
                  <a:pt x="14323" y="5725"/>
                  <a:pt x="14274" y="5745"/>
                  <a:pt x="14218" y="5745"/>
                </a:cubicBezTo>
                <a:cubicBezTo>
                  <a:pt x="14169" y="5745"/>
                  <a:pt x="14125" y="5725"/>
                  <a:pt x="14092" y="5697"/>
                </a:cubicBezTo>
                <a:cubicBezTo>
                  <a:pt x="14048" y="5652"/>
                  <a:pt x="14043" y="5604"/>
                  <a:pt x="14043" y="5446"/>
                </a:cubicBezTo>
                <a:cubicBezTo>
                  <a:pt x="14043" y="5288"/>
                  <a:pt x="14048" y="5243"/>
                  <a:pt x="14096" y="5199"/>
                </a:cubicBezTo>
                <a:cubicBezTo>
                  <a:pt x="14129" y="5166"/>
                  <a:pt x="14173" y="5146"/>
                  <a:pt x="14222" y="5146"/>
                </a:cubicBezTo>
                <a:cubicBezTo>
                  <a:pt x="14311" y="5146"/>
                  <a:pt x="14376" y="5203"/>
                  <a:pt x="14400" y="5296"/>
                </a:cubicBezTo>
                <a:lnTo>
                  <a:pt x="14481" y="5292"/>
                </a:lnTo>
                <a:cubicBezTo>
                  <a:pt x="14457" y="5154"/>
                  <a:pt x="14359" y="5069"/>
                  <a:pt x="14222" y="5069"/>
                </a:cubicBezTo>
                <a:cubicBezTo>
                  <a:pt x="14149" y="5069"/>
                  <a:pt x="14084" y="5098"/>
                  <a:pt x="14031" y="5146"/>
                </a:cubicBezTo>
                <a:cubicBezTo>
                  <a:pt x="13962" y="5215"/>
                  <a:pt x="13962" y="5288"/>
                  <a:pt x="13962" y="5446"/>
                </a:cubicBezTo>
                <a:cubicBezTo>
                  <a:pt x="13962" y="5604"/>
                  <a:pt x="13962" y="5677"/>
                  <a:pt x="14031" y="5745"/>
                </a:cubicBezTo>
                <a:cubicBezTo>
                  <a:pt x="14080" y="5794"/>
                  <a:pt x="14149" y="5822"/>
                  <a:pt x="14222" y="5822"/>
                </a:cubicBezTo>
                <a:cubicBezTo>
                  <a:pt x="14295" y="5822"/>
                  <a:pt x="14368" y="5790"/>
                  <a:pt x="14416" y="5737"/>
                </a:cubicBezTo>
                <a:close/>
                <a:moveTo>
                  <a:pt x="15113" y="5814"/>
                </a:moveTo>
                <a:lnTo>
                  <a:pt x="14935" y="5482"/>
                </a:lnTo>
                <a:cubicBezTo>
                  <a:pt x="15036" y="5462"/>
                  <a:pt x="15097" y="5385"/>
                  <a:pt x="15097" y="5284"/>
                </a:cubicBezTo>
                <a:cubicBezTo>
                  <a:pt x="15097" y="5158"/>
                  <a:pt x="15012" y="5077"/>
                  <a:pt x="14874" y="5077"/>
                </a:cubicBezTo>
                <a:lnTo>
                  <a:pt x="14590" y="5081"/>
                </a:lnTo>
                <a:lnTo>
                  <a:pt x="14594" y="5818"/>
                </a:lnTo>
                <a:lnTo>
                  <a:pt x="14675" y="5814"/>
                </a:lnTo>
                <a:lnTo>
                  <a:pt x="14671" y="5490"/>
                </a:lnTo>
                <a:lnTo>
                  <a:pt x="14846" y="5490"/>
                </a:lnTo>
                <a:lnTo>
                  <a:pt x="15016" y="5818"/>
                </a:lnTo>
                <a:lnTo>
                  <a:pt x="15113" y="5818"/>
                </a:lnTo>
                <a:lnTo>
                  <a:pt x="15113" y="5814"/>
                </a:lnTo>
                <a:close/>
                <a:moveTo>
                  <a:pt x="14675" y="5150"/>
                </a:moveTo>
                <a:lnTo>
                  <a:pt x="14870" y="5150"/>
                </a:lnTo>
                <a:cubicBezTo>
                  <a:pt x="14959" y="5150"/>
                  <a:pt x="15012" y="5199"/>
                  <a:pt x="15012" y="5284"/>
                </a:cubicBezTo>
                <a:cubicBezTo>
                  <a:pt x="15012" y="5365"/>
                  <a:pt x="14959" y="5413"/>
                  <a:pt x="14870" y="5413"/>
                </a:cubicBezTo>
                <a:lnTo>
                  <a:pt x="14675" y="5417"/>
                </a:lnTo>
                <a:lnTo>
                  <a:pt x="14675" y="5150"/>
                </a:lnTo>
                <a:close/>
                <a:moveTo>
                  <a:pt x="15814" y="5814"/>
                </a:moveTo>
                <a:lnTo>
                  <a:pt x="15538" y="5073"/>
                </a:lnTo>
                <a:lnTo>
                  <a:pt x="15469" y="5077"/>
                </a:lnTo>
                <a:lnTo>
                  <a:pt x="15202" y="5814"/>
                </a:lnTo>
                <a:lnTo>
                  <a:pt x="15287" y="5810"/>
                </a:lnTo>
                <a:lnTo>
                  <a:pt x="15344" y="5648"/>
                </a:lnTo>
                <a:lnTo>
                  <a:pt x="15660" y="5644"/>
                </a:lnTo>
                <a:lnTo>
                  <a:pt x="15721" y="5814"/>
                </a:lnTo>
                <a:lnTo>
                  <a:pt x="15814" y="5814"/>
                </a:lnTo>
                <a:close/>
                <a:moveTo>
                  <a:pt x="15506" y="5199"/>
                </a:moveTo>
                <a:lnTo>
                  <a:pt x="15644" y="5571"/>
                </a:lnTo>
                <a:lnTo>
                  <a:pt x="15372" y="5575"/>
                </a:lnTo>
                <a:lnTo>
                  <a:pt x="15506" y="5199"/>
                </a:lnTo>
                <a:close/>
                <a:moveTo>
                  <a:pt x="16041" y="5814"/>
                </a:moveTo>
                <a:lnTo>
                  <a:pt x="16036" y="5150"/>
                </a:lnTo>
                <a:lnTo>
                  <a:pt x="16251" y="5146"/>
                </a:lnTo>
                <a:lnTo>
                  <a:pt x="16247" y="5073"/>
                </a:lnTo>
                <a:lnTo>
                  <a:pt x="15741" y="5077"/>
                </a:lnTo>
                <a:lnTo>
                  <a:pt x="15745" y="5150"/>
                </a:lnTo>
                <a:lnTo>
                  <a:pt x="15955" y="5146"/>
                </a:lnTo>
                <a:lnTo>
                  <a:pt x="15960" y="5814"/>
                </a:lnTo>
                <a:lnTo>
                  <a:pt x="16041" y="5814"/>
                </a:lnTo>
                <a:close/>
                <a:moveTo>
                  <a:pt x="16446" y="5814"/>
                </a:moveTo>
                <a:lnTo>
                  <a:pt x="16442" y="5073"/>
                </a:lnTo>
                <a:lnTo>
                  <a:pt x="16361" y="5077"/>
                </a:lnTo>
                <a:lnTo>
                  <a:pt x="16365" y="5814"/>
                </a:lnTo>
                <a:lnTo>
                  <a:pt x="16446" y="5814"/>
                </a:lnTo>
                <a:close/>
                <a:moveTo>
                  <a:pt x="16995" y="5745"/>
                </a:moveTo>
                <a:cubicBezTo>
                  <a:pt x="17064" y="5677"/>
                  <a:pt x="17064" y="5604"/>
                  <a:pt x="17064" y="5446"/>
                </a:cubicBezTo>
                <a:cubicBezTo>
                  <a:pt x="17064" y="5288"/>
                  <a:pt x="17064" y="5215"/>
                  <a:pt x="16995" y="5146"/>
                </a:cubicBezTo>
                <a:cubicBezTo>
                  <a:pt x="16947" y="5098"/>
                  <a:pt x="16878" y="5069"/>
                  <a:pt x="16805" y="5069"/>
                </a:cubicBezTo>
                <a:cubicBezTo>
                  <a:pt x="16733" y="5069"/>
                  <a:pt x="16668" y="5098"/>
                  <a:pt x="16616" y="5146"/>
                </a:cubicBezTo>
                <a:cubicBezTo>
                  <a:pt x="16547" y="5215"/>
                  <a:pt x="16547" y="5288"/>
                  <a:pt x="16547" y="5446"/>
                </a:cubicBezTo>
                <a:cubicBezTo>
                  <a:pt x="16547" y="5604"/>
                  <a:pt x="16547" y="5677"/>
                  <a:pt x="16616" y="5745"/>
                </a:cubicBezTo>
                <a:cubicBezTo>
                  <a:pt x="16664" y="5794"/>
                  <a:pt x="16733" y="5822"/>
                  <a:pt x="16805" y="5822"/>
                </a:cubicBezTo>
                <a:cubicBezTo>
                  <a:pt x="16882" y="5822"/>
                  <a:pt x="16947" y="5794"/>
                  <a:pt x="16995" y="5745"/>
                </a:cubicBezTo>
                <a:close/>
                <a:moveTo>
                  <a:pt x="16931" y="5199"/>
                </a:moveTo>
                <a:cubicBezTo>
                  <a:pt x="16975" y="5243"/>
                  <a:pt x="16979" y="5292"/>
                  <a:pt x="16979" y="5446"/>
                </a:cubicBezTo>
                <a:cubicBezTo>
                  <a:pt x="16979" y="5604"/>
                  <a:pt x="16975" y="5648"/>
                  <a:pt x="16927" y="5693"/>
                </a:cubicBezTo>
                <a:cubicBezTo>
                  <a:pt x="16894" y="5725"/>
                  <a:pt x="16850" y="5745"/>
                  <a:pt x="16801" y="5745"/>
                </a:cubicBezTo>
                <a:cubicBezTo>
                  <a:pt x="16753" y="5745"/>
                  <a:pt x="16709" y="5725"/>
                  <a:pt x="16676" y="5693"/>
                </a:cubicBezTo>
                <a:cubicBezTo>
                  <a:pt x="16632" y="5648"/>
                  <a:pt x="16628" y="5600"/>
                  <a:pt x="16628" y="5446"/>
                </a:cubicBezTo>
                <a:cubicBezTo>
                  <a:pt x="16628" y="5288"/>
                  <a:pt x="16632" y="5243"/>
                  <a:pt x="16681" y="5199"/>
                </a:cubicBezTo>
                <a:cubicBezTo>
                  <a:pt x="16713" y="5166"/>
                  <a:pt x="16758" y="5146"/>
                  <a:pt x="16805" y="5146"/>
                </a:cubicBezTo>
                <a:cubicBezTo>
                  <a:pt x="16854" y="5146"/>
                  <a:pt x="16898" y="5162"/>
                  <a:pt x="16931" y="5199"/>
                </a:cubicBezTo>
                <a:close/>
                <a:moveTo>
                  <a:pt x="17737" y="5814"/>
                </a:moveTo>
                <a:lnTo>
                  <a:pt x="17733" y="5073"/>
                </a:lnTo>
                <a:lnTo>
                  <a:pt x="17652" y="5077"/>
                </a:lnTo>
                <a:lnTo>
                  <a:pt x="17652" y="5652"/>
                </a:lnTo>
                <a:lnTo>
                  <a:pt x="17267" y="5073"/>
                </a:lnTo>
                <a:lnTo>
                  <a:pt x="17190" y="5077"/>
                </a:lnTo>
                <a:lnTo>
                  <a:pt x="17194" y="5814"/>
                </a:lnTo>
                <a:lnTo>
                  <a:pt x="17275" y="5810"/>
                </a:lnTo>
                <a:lnTo>
                  <a:pt x="17275" y="5231"/>
                </a:lnTo>
                <a:lnTo>
                  <a:pt x="17660" y="5810"/>
                </a:lnTo>
                <a:lnTo>
                  <a:pt x="17737" y="5810"/>
                </a:lnTo>
                <a:lnTo>
                  <a:pt x="17737" y="5814"/>
                </a:lnTo>
                <a:close/>
                <a:moveTo>
                  <a:pt x="18316" y="4664"/>
                </a:moveTo>
                <a:lnTo>
                  <a:pt x="18271" y="4664"/>
                </a:lnTo>
                <a:lnTo>
                  <a:pt x="18271" y="6041"/>
                </a:lnTo>
                <a:lnTo>
                  <a:pt x="18316" y="6041"/>
                </a:lnTo>
                <a:lnTo>
                  <a:pt x="18316" y="4664"/>
                </a:lnTo>
                <a:close/>
              </a:path>
            </a:pathLst>
          </a:custGeom>
          <a:solidFill>
            <a:srgbClr val="8A24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4047527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729311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277321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39363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777159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72313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14344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04346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115066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022504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40688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90055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170947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Rectangle 1"/>
          <p:cNvSpPr/>
          <p:nvPr userDrawn="1"/>
        </p:nvSpPr>
        <p:spPr>
          <a:xfrm>
            <a:off x="0" y="344845"/>
            <a:ext cx="12192000" cy="1556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0"/>
          </p:nvPr>
        </p:nvSpPr>
        <p:spPr>
          <a:xfrm>
            <a:off x="852481" y="664458"/>
            <a:ext cx="10787248" cy="5071181"/>
          </a:xfrm>
          <a:prstGeom prst="rect">
            <a:avLst/>
          </a:prstGeom>
          <a:noFill/>
          <a:ln>
            <a:noFill/>
          </a:ln>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Tree>
    <p:extLst>
      <p:ext uri="{BB962C8B-B14F-4D97-AF65-F5344CB8AC3E}">
        <p14:creationId xmlns:p14="http://schemas.microsoft.com/office/powerpoint/2010/main" val="3048281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sp>
        <p:nvSpPr>
          <p:cNvPr id="13" name="Freeform 2"/>
          <p:cNvSpPr>
            <a:spLocks noChangeArrowheads="1"/>
          </p:cNvSpPr>
          <p:nvPr userDrawn="1"/>
        </p:nvSpPr>
        <p:spPr bwMode="auto">
          <a:xfrm>
            <a:off x="9901355" y="6311504"/>
            <a:ext cx="2172791" cy="391674"/>
          </a:xfrm>
          <a:custGeom>
            <a:avLst/>
            <a:gdLst>
              <a:gd name="T0" fmla="*/ 2616 w 33515"/>
              <a:gd name="T1" fmla="*/ 2507 h 6042"/>
              <a:gd name="T2" fmla="*/ 2458 w 33515"/>
              <a:gd name="T3" fmla="*/ 1033 h 6042"/>
              <a:gd name="T4" fmla="*/ 4937 w 33515"/>
              <a:gd name="T5" fmla="*/ 1186 h 6042"/>
              <a:gd name="T6" fmla="*/ 7481 w 33515"/>
              <a:gd name="T7" fmla="*/ 1150 h 6042"/>
              <a:gd name="T8" fmla="*/ 9928 w 33515"/>
              <a:gd name="T9" fmla="*/ 911 h 6042"/>
              <a:gd name="T10" fmla="*/ 11228 w 33515"/>
              <a:gd name="T11" fmla="*/ 2567 h 6042"/>
              <a:gd name="T12" fmla="*/ 14214 w 33515"/>
              <a:gd name="T13" fmla="*/ 1012 h 6042"/>
              <a:gd name="T14" fmla="*/ 14574 w 33515"/>
              <a:gd name="T15" fmla="*/ 1571 h 6042"/>
              <a:gd name="T16" fmla="*/ 16275 w 33515"/>
              <a:gd name="T17" fmla="*/ 960 h 6042"/>
              <a:gd name="T18" fmla="*/ 18506 w 33515"/>
              <a:gd name="T19" fmla="*/ 1304 h 6042"/>
              <a:gd name="T20" fmla="*/ 20350 w 33515"/>
              <a:gd name="T21" fmla="*/ 960 h 6042"/>
              <a:gd name="T22" fmla="*/ 21958 w 33515"/>
              <a:gd name="T23" fmla="*/ 1296 h 6042"/>
              <a:gd name="T24" fmla="*/ 22845 w 33515"/>
              <a:gd name="T25" fmla="*/ 745 h 6042"/>
              <a:gd name="T26" fmla="*/ 23388 w 33515"/>
              <a:gd name="T27" fmla="*/ 2802 h 6042"/>
              <a:gd name="T28" fmla="*/ 27062 w 33515"/>
              <a:gd name="T29" fmla="*/ 745 h 6042"/>
              <a:gd name="T30" fmla="*/ 29310 w 33515"/>
              <a:gd name="T31" fmla="*/ 745 h 6042"/>
              <a:gd name="T32" fmla="*/ 31453 w 33515"/>
              <a:gd name="T33" fmla="*/ 2802 h 6042"/>
              <a:gd name="T34" fmla="*/ 33284 w 33515"/>
              <a:gd name="T35" fmla="*/ 960 h 6042"/>
              <a:gd name="T36" fmla="*/ 33077 w 33515"/>
              <a:gd name="T37" fmla="*/ 1357 h 6042"/>
              <a:gd name="T38" fmla="*/ 32866 w 33515"/>
              <a:gd name="T39" fmla="*/ 5272 h 6042"/>
              <a:gd name="T40" fmla="*/ 33332 w 33515"/>
              <a:gd name="T41" fmla="*/ 5725 h 6042"/>
              <a:gd name="T42" fmla="*/ 33259 w 33515"/>
              <a:gd name="T43" fmla="*/ 5519 h 6042"/>
              <a:gd name="T44" fmla="*/ 30894 w 33515"/>
              <a:gd name="T45" fmla="*/ 5089 h 6042"/>
              <a:gd name="T46" fmla="*/ 31096 w 33515"/>
              <a:gd name="T47" fmla="*/ 5579 h 6042"/>
              <a:gd name="T48" fmla="*/ 30144 w 33515"/>
              <a:gd name="T49" fmla="*/ 5592 h 6042"/>
              <a:gd name="T50" fmla="*/ 30055 w 33515"/>
              <a:gd name="T51" fmla="*/ 5089 h 6042"/>
              <a:gd name="T52" fmla="*/ 29399 w 33515"/>
              <a:gd name="T53" fmla="*/ 5806 h 6042"/>
              <a:gd name="T54" fmla="*/ 27475 w 33515"/>
              <a:gd name="T55" fmla="*/ 5604 h 6042"/>
              <a:gd name="T56" fmla="*/ 28496 w 33515"/>
              <a:gd name="T57" fmla="*/ 5207 h 6042"/>
              <a:gd name="T58" fmla="*/ 26912 w 33515"/>
              <a:gd name="T59" fmla="*/ 5089 h 6042"/>
              <a:gd name="T60" fmla="*/ 26584 w 33515"/>
              <a:gd name="T61" fmla="*/ 5166 h 6042"/>
              <a:gd name="T62" fmla="*/ 24550 w 33515"/>
              <a:gd name="T63" fmla="*/ 5272 h 6042"/>
              <a:gd name="T64" fmla="*/ 25133 w 33515"/>
              <a:gd name="T65" fmla="*/ 5770 h 6042"/>
              <a:gd name="T66" fmla="*/ 23027 w 33515"/>
              <a:gd name="T67" fmla="*/ 5579 h 6042"/>
              <a:gd name="T68" fmla="*/ 23618 w 33515"/>
              <a:gd name="T69" fmla="*/ 5114 h 6042"/>
              <a:gd name="T70" fmla="*/ 22087 w 33515"/>
              <a:gd name="T71" fmla="*/ 5304 h 6042"/>
              <a:gd name="T72" fmla="*/ 22934 w 33515"/>
              <a:gd name="T73" fmla="*/ 5778 h 6042"/>
              <a:gd name="T74" fmla="*/ 22934 w 33515"/>
              <a:gd name="T75" fmla="*/ 5778 h 6042"/>
              <a:gd name="T76" fmla="*/ 20690 w 33515"/>
              <a:gd name="T77" fmla="*/ 5681 h 6042"/>
              <a:gd name="T78" fmla="*/ 21087 w 33515"/>
              <a:gd name="T79" fmla="*/ 5158 h 6042"/>
              <a:gd name="T80" fmla="*/ 19106 w 33515"/>
              <a:gd name="T81" fmla="*/ 4867 h 6042"/>
              <a:gd name="T82" fmla="*/ 19815 w 33515"/>
              <a:gd name="T83" fmla="*/ 5664 h 6042"/>
              <a:gd name="T84" fmla="*/ 243 w 33515"/>
              <a:gd name="T85" fmla="*/ 5077 h 6042"/>
              <a:gd name="T86" fmla="*/ 947 w 33515"/>
              <a:gd name="T87" fmla="*/ 5413 h 6042"/>
              <a:gd name="T88" fmla="*/ 1717 w 33515"/>
              <a:gd name="T89" fmla="*/ 5814 h 6042"/>
              <a:gd name="T90" fmla="*/ 3240 w 33515"/>
              <a:gd name="T91" fmla="*/ 5563 h 6042"/>
              <a:gd name="T92" fmla="*/ 4468 w 33515"/>
              <a:gd name="T93" fmla="*/ 5737 h 6042"/>
              <a:gd name="T94" fmla="*/ 4808 w 33515"/>
              <a:gd name="T95" fmla="*/ 5527 h 6042"/>
              <a:gd name="T96" fmla="*/ 5355 w 33515"/>
              <a:gd name="T97" fmla="*/ 5195 h 6042"/>
              <a:gd name="T98" fmla="*/ 6546 w 33515"/>
              <a:gd name="T99" fmla="*/ 5288 h 6042"/>
              <a:gd name="T100" fmla="*/ 7036 w 33515"/>
              <a:gd name="T101" fmla="*/ 5689 h 6042"/>
              <a:gd name="T102" fmla="*/ 7854 w 33515"/>
              <a:gd name="T103" fmla="*/ 5268 h 6042"/>
              <a:gd name="T104" fmla="*/ 9389 w 33515"/>
              <a:gd name="T105" fmla="*/ 5073 h 6042"/>
              <a:gd name="T106" fmla="*/ 9648 w 33515"/>
              <a:gd name="T107" fmla="*/ 5231 h 6042"/>
              <a:gd name="T108" fmla="*/ 11362 w 33515"/>
              <a:gd name="T109" fmla="*/ 5814 h 6042"/>
              <a:gd name="T110" fmla="*/ 12622 w 33515"/>
              <a:gd name="T111" fmla="*/ 5077 h 6042"/>
              <a:gd name="T112" fmla="*/ 13108 w 33515"/>
              <a:gd name="T113" fmla="*/ 5814 h 6042"/>
              <a:gd name="T114" fmla="*/ 14218 w 33515"/>
              <a:gd name="T115" fmla="*/ 5502 h 6042"/>
              <a:gd name="T116" fmla="*/ 14935 w 33515"/>
              <a:gd name="T117" fmla="*/ 5482 h 6042"/>
              <a:gd name="T118" fmla="*/ 15538 w 33515"/>
              <a:gd name="T119" fmla="*/ 5073 h 6042"/>
              <a:gd name="T120" fmla="*/ 15955 w 33515"/>
              <a:gd name="T121" fmla="*/ 5146 h 6042"/>
              <a:gd name="T122" fmla="*/ 16979 w 33515"/>
              <a:gd name="T123" fmla="*/ 5446 h 6042"/>
              <a:gd name="T124" fmla="*/ 17737 w 33515"/>
              <a:gd name="T125" fmla="*/ 5810 h 6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15" h="6042">
                <a:moveTo>
                  <a:pt x="1028" y="1178"/>
                </a:moveTo>
                <a:cubicBezTo>
                  <a:pt x="680" y="1191"/>
                  <a:pt x="490" y="1446"/>
                  <a:pt x="490" y="1717"/>
                </a:cubicBezTo>
                <a:lnTo>
                  <a:pt x="490" y="2798"/>
                </a:lnTo>
                <a:lnTo>
                  <a:pt x="0" y="2798"/>
                </a:lnTo>
                <a:lnTo>
                  <a:pt x="0" y="405"/>
                </a:lnTo>
                <a:lnTo>
                  <a:pt x="457" y="405"/>
                </a:lnTo>
                <a:lnTo>
                  <a:pt x="461" y="862"/>
                </a:lnTo>
                <a:cubicBezTo>
                  <a:pt x="631" y="777"/>
                  <a:pt x="725" y="725"/>
                  <a:pt x="1032" y="729"/>
                </a:cubicBezTo>
                <a:lnTo>
                  <a:pt x="1028" y="1178"/>
                </a:lnTo>
                <a:close/>
                <a:moveTo>
                  <a:pt x="4273" y="1523"/>
                </a:moveTo>
                <a:cubicBezTo>
                  <a:pt x="4220" y="1300"/>
                  <a:pt x="4107" y="1122"/>
                  <a:pt x="3937" y="988"/>
                </a:cubicBezTo>
                <a:cubicBezTo>
                  <a:pt x="3767" y="854"/>
                  <a:pt x="3568" y="790"/>
                  <a:pt x="3333" y="790"/>
                </a:cubicBezTo>
                <a:cubicBezTo>
                  <a:pt x="3192" y="790"/>
                  <a:pt x="3058" y="818"/>
                  <a:pt x="2932" y="871"/>
                </a:cubicBezTo>
                <a:cubicBezTo>
                  <a:pt x="2811" y="923"/>
                  <a:pt x="2697" y="1004"/>
                  <a:pt x="2600" y="1110"/>
                </a:cubicBezTo>
                <a:cubicBezTo>
                  <a:pt x="2511" y="1203"/>
                  <a:pt x="2442" y="1307"/>
                  <a:pt x="2398" y="1425"/>
                </a:cubicBezTo>
                <a:cubicBezTo>
                  <a:pt x="2353" y="1542"/>
                  <a:pt x="2329" y="1668"/>
                  <a:pt x="2329" y="1802"/>
                </a:cubicBezTo>
                <a:cubicBezTo>
                  <a:pt x="2329" y="1932"/>
                  <a:pt x="2357" y="2057"/>
                  <a:pt x="2406" y="2183"/>
                </a:cubicBezTo>
                <a:cubicBezTo>
                  <a:pt x="2454" y="2304"/>
                  <a:pt x="2527" y="2414"/>
                  <a:pt x="2616" y="2507"/>
                </a:cubicBezTo>
                <a:cubicBezTo>
                  <a:pt x="2714" y="2604"/>
                  <a:pt x="2819" y="2681"/>
                  <a:pt x="2940" y="2729"/>
                </a:cubicBezTo>
                <a:cubicBezTo>
                  <a:pt x="3058" y="2778"/>
                  <a:pt x="3187" y="2802"/>
                  <a:pt x="3329" y="2802"/>
                </a:cubicBezTo>
                <a:cubicBezTo>
                  <a:pt x="3568" y="2802"/>
                  <a:pt x="3771" y="2738"/>
                  <a:pt x="3937" y="2604"/>
                </a:cubicBezTo>
                <a:cubicBezTo>
                  <a:pt x="4103" y="2470"/>
                  <a:pt x="4216" y="2288"/>
                  <a:pt x="4273" y="2057"/>
                </a:cubicBezTo>
                <a:lnTo>
                  <a:pt x="3803" y="2057"/>
                </a:lnTo>
                <a:cubicBezTo>
                  <a:pt x="3763" y="2158"/>
                  <a:pt x="3706" y="2235"/>
                  <a:pt x="3625" y="2288"/>
                </a:cubicBezTo>
                <a:cubicBezTo>
                  <a:pt x="3544" y="2341"/>
                  <a:pt x="3447" y="2365"/>
                  <a:pt x="3325" y="2365"/>
                </a:cubicBezTo>
                <a:cubicBezTo>
                  <a:pt x="3171" y="2365"/>
                  <a:pt x="3042" y="2312"/>
                  <a:pt x="2936" y="2203"/>
                </a:cubicBezTo>
                <a:cubicBezTo>
                  <a:pt x="2835" y="2094"/>
                  <a:pt x="2782" y="1960"/>
                  <a:pt x="2782" y="1798"/>
                </a:cubicBezTo>
                <a:cubicBezTo>
                  <a:pt x="2782" y="1636"/>
                  <a:pt x="2830" y="1498"/>
                  <a:pt x="2932" y="1389"/>
                </a:cubicBezTo>
                <a:cubicBezTo>
                  <a:pt x="3033" y="1280"/>
                  <a:pt x="3159" y="1227"/>
                  <a:pt x="3309" y="1227"/>
                </a:cubicBezTo>
                <a:cubicBezTo>
                  <a:pt x="3422" y="1227"/>
                  <a:pt x="3520" y="1251"/>
                  <a:pt x="3601" y="1300"/>
                </a:cubicBezTo>
                <a:cubicBezTo>
                  <a:pt x="3686" y="1348"/>
                  <a:pt x="3751" y="1425"/>
                  <a:pt x="3803" y="1523"/>
                </a:cubicBezTo>
                <a:lnTo>
                  <a:pt x="4273" y="1523"/>
                </a:lnTo>
                <a:close/>
                <a:moveTo>
                  <a:pt x="1993" y="2802"/>
                </a:moveTo>
                <a:lnTo>
                  <a:pt x="1993" y="1182"/>
                </a:lnTo>
                <a:lnTo>
                  <a:pt x="2337" y="1182"/>
                </a:lnTo>
                <a:cubicBezTo>
                  <a:pt x="2373" y="1130"/>
                  <a:pt x="2414" y="1077"/>
                  <a:pt x="2458" y="1033"/>
                </a:cubicBezTo>
                <a:cubicBezTo>
                  <a:pt x="2560" y="923"/>
                  <a:pt x="2677" y="842"/>
                  <a:pt x="2803" y="786"/>
                </a:cubicBezTo>
                <a:cubicBezTo>
                  <a:pt x="2863" y="757"/>
                  <a:pt x="2924" y="737"/>
                  <a:pt x="2989" y="725"/>
                </a:cubicBezTo>
                <a:lnTo>
                  <a:pt x="1988" y="725"/>
                </a:lnTo>
                <a:lnTo>
                  <a:pt x="1988" y="0"/>
                </a:lnTo>
                <a:lnTo>
                  <a:pt x="1502" y="0"/>
                </a:lnTo>
                <a:lnTo>
                  <a:pt x="1506" y="725"/>
                </a:lnTo>
                <a:lnTo>
                  <a:pt x="1182" y="725"/>
                </a:lnTo>
                <a:lnTo>
                  <a:pt x="1178" y="1182"/>
                </a:lnTo>
                <a:lnTo>
                  <a:pt x="1502" y="1182"/>
                </a:lnTo>
                <a:lnTo>
                  <a:pt x="1506" y="2802"/>
                </a:lnTo>
                <a:lnTo>
                  <a:pt x="1993" y="2802"/>
                </a:lnTo>
                <a:close/>
                <a:moveTo>
                  <a:pt x="4937" y="2567"/>
                </a:moveTo>
                <a:cubicBezTo>
                  <a:pt x="5120" y="2758"/>
                  <a:pt x="5347" y="2855"/>
                  <a:pt x="5610" y="2855"/>
                </a:cubicBezTo>
                <a:cubicBezTo>
                  <a:pt x="5873" y="2855"/>
                  <a:pt x="6096" y="2757"/>
                  <a:pt x="6278" y="2563"/>
                </a:cubicBezTo>
                <a:cubicBezTo>
                  <a:pt x="6460" y="2368"/>
                  <a:pt x="6554" y="2134"/>
                  <a:pt x="6554" y="1859"/>
                </a:cubicBezTo>
                <a:cubicBezTo>
                  <a:pt x="6554" y="1600"/>
                  <a:pt x="6460" y="1372"/>
                  <a:pt x="6274" y="1182"/>
                </a:cubicBezTo>
                <a:cubicBezTo>
                  <a:pt x="6088" y="991"/>
                  <a:pt x="5861" y="899"/>
                  <a:pt x="5594" y="899"/>
                </a:cubicBezTo>
                <a:cubicBezTo>
                  <a:pt x="5342" y="899"/>
                  <a:pt x="5124" y="996"/>
                  <a:pt x="4937" y="1186"/>
                </a:cubicBezTo>
                <a:cubicBezTo>
                  <a:pt x="4755" y="1377"/>
                  <a:pt x="4662" y="1608"/>
                  <a:pt x="4662" y="1879"/>
                </a:cubicBezTo>
                <a:cubicBezTo>
                  <a:pt x="4662" y="2150"/>
                  <a:pt x="4751" y="2381"/>
                  <a:pt x="4937" y="2567"/>
                </a:cubicBezTo>
                <a:close/>
                <a:moveTo>
                  <a:pt x="5108" y="1348"/>
                </a:moveTo>
                <a:cubicBezTo>
                  <a:pt x="5241" y="1203"/>
                  <a:pt x="5403" y="1134"/>
                  <a:pt x="5590" y="1134"/>
                </a:cubicBezTo>
                <a:cubicBezTo>
                  <a:pt x="5800" y="1134"/>
                  <a:pt x="5970" y="1203"/>
                  <a:pt x="6104" y="1344"/>
                </a:cubicBezTo>
                <a:cubicBezTo>
                  <a:pt x="6238" y="1486"/>
                  <a:pt x="6307" y="1664"/>
                  <a:pt x="6307" y="1879"/>
                </a:cubicBezTo>
                <a:cubicBezTo>
                  <a:pt x="6307" y="2094"/>
                  <a:pt x="6242" y="2272"/>
                  <a:pt x="6108" y="2418"/>
                </a:cubicBezTo>
                <a:cubicBezTo>
                  <a:pt x="5974" y="2559"/>
                  <a:pt x="5808" y="2632"/>
                  <a:pt x="5610" y="2632"/>
                </a:cubicBezTo>
                <a:cubicBezTo>
                  <a:pt x="5411" y="2632"/>
                  <a:pt x="5241" y="2559"/>
                  <a:pt x="5108" y="2418"/>
                </a:cubicBezTo>
                <a:cubicBezTo>
                  <a:pt x="4974" y="2276"/>
                  <a:pt x="4905" y="2098"/>
                  <a:pt x="4905" y="1883"/>
                </a:cubicBezTo>
                <a:cubicBezTo>
                  <a:pt x="4905" y="1668"/>
                  <a:pt x="4974" y="1490"/>
                  <a:pt x="5108" y="1348"/>
                </a:cubicBezTo>
                <a:close/>
                <a:moveTo>
                  <a:pt x="6708" y="2802"/>
                </a:moveTo>
                <a:lnTo>
                  <a:pt x="6934" y="2802"/>
                </a:lnTo>
                <a:lnTo>
                  <a:pt x="6934" y="1907"/>
                </a:lnTo>
                <a:cubicBezTo>
                  <a:pt x="6934" y="1749"/>
                  <a:pt x="6938" y="1636"/>
                  <a:pt x="6951" y="1571"/>
                </a:cubicBezTo>
                <a:cubicBezTo>
                  <a:pt x="6963" y="1506"/>
                  <a:pt x="6983" y="1450"/>
                  <a:pt x="7011" y="1401"/>
                </a:cubicBezTo>
                <a:cubicBezTo>
                  <a:pt x="7060" y="1320"/>
                  <a:pt x="7121" y="1259"/>
                  <a:pt x="7202" y="1215"/>
                </a:cubicBezTo>
                <a:cubicBezTo>
                  <a:pt x="7283" y="1174"/>
                  <a:pt x="7376" y="1150"/>
                  <a:pt x="7481" y="1150"/>
                </a:cubicBezTo>
                <a:cubicBezTo>
                  <a:pt x="7664" y="1150"/>
                  <a:pt x="7797" y="1199"/>
                  <a:pt x="7878" y="1296"/>
                </a:cubicBezTo>
                <a:cubicBezTo>
                  <a:pt x="7963" y="1393"/>
                  <a:pt x="8004" y="1551"/>
                  <a:pt x="8004" y="1770"/>
                </a:cubicBezTo>
                <a:lnTo>
                  <a:pt x="8004" y="2802"/>
                </a:lnTo>
                <a:lnTo>
                  <a:pt x="8235" y="2802"/>
                </a:lnTo>
                <a:lnTo>
                  <a:pt x="8235" y="1843"/>
                </a:lnTo>
                <a:cubicBezTo>
                  <a:pt x="8235" y="1668"/>
                  <a:pt x="8226" y="1539"/>
                  <a:pt x="8206" y="1450"/>
                </a:cubicBezTo>
                <a:cubicBezTo>
                  <a:pt x="8185" y="1361"/>
                  <a:pt x="8158" y="1284"/>
                  <a:pt x="8117" y="1219"/>
                </a:cubicBezTo>
                <a:cubicBezTo>
                  <a:pt x="8056" y="1126"/>
                  <a:pt x="7971" y="1052"/>
                  <a:pt x="7866" y="1004"/>
                </a:cubicBezTo>
                <a:cubicBezTo>
                  <a:pt x="7761" y="955"/>
                  <a:pt x="7639" y="931"/>
                  <a:pt x="7506" y="931"/>
                </a:cubicBezTo>
                <a:cubicBezTo>
                  <a:pt x="7384" y="931"/>
                  <a:pt x="7275" y="951"/>
                  <a:pt x="7182" y="992"/>
                </a:cubicBezTo>
                <a:cubicBezTo>
                  <a:pt x="7088" y="1032"/>
                  <a:pt x="7003" y="1093"/>
                  <a:pt x="6930" y="1178"/>
                </a:cubicBezTo>
                <a:lnTo>
                  <a:pt x="6930" y="960"/>
                </a:lnTo>
                <a:lnTo>
                  <a:pt x="6704" y="960"/>
                </a:lnTo>
                <a:lnTo>
                  <a:pt x="6704" y="2802"/>
                </a:lnTo>
                <a:lnTo>
                  <a:pt x="6708" y="2802"/>
                </a:lnTo>
                <a:close/>
                <a:moveTo>
                  <a:pt x="10795" y="1527"/>
                </a:moveTo>
                <a:cubicBezTo>
                  <a:pt x="10718" y="1332"/>
                  <a:pt x="10604" y="1178"/>
                  <a:pt x="10455" y="1073"/>
                </a:cubicBezTo>
                <a:cubicBezTo>
                  <a:pt x="10305" y="964"/>
                  <a:pt x="10126" y="911"/>
                  <a:pt x="9928" y="911"/>
                </a:cubicBezTo>
                <a:cubicBezTo>
                  <a:pt x="9665" y="911"/>
                  <a:pt x="9437" y="1004"/>
                  <a:pt x="9251" y="1195"/>
                </a:cubicBezTo>
                <a:cubicBezTo>
                  <a:pt x="9064" y="1385"/>
                  <a:pt x="8976" y="1616"/>
                  <a:pt x="8976" y="1887"/>
                </a:cubicBezTo>
                <a:cubicBezTo>
                  <a:pt x="8976" y="2154"/>
                  <a:pt x="9068" y="2380"/>
                  <a:pt x="9251" y="2571"/>
                </a:cubicBezTo>
                <a:cubicBezTo>
                  <a:pt x="9433" y="2761"/>
                  <a:pt x="9661" y="2855"/>
                  <a:pt x="9924" y="2855"/>
                </a:cubicBezTo>
                <a:cubicBezTo>
                  <a:pt x="10130" y="2855"/>
                  <a:pt x="10309" y="2798"/>
                  <a:pt x="10463" y="2689"/>
                </a:cubicBezTo>
                <a:cubicBezTo>
                  <a:pt x="10617" y="2580"/>
                  <a:pt x="10726" y="2426"/>
                  <a:pt x="10799" y="2223"/>
                </a:cubicBezTo>
                <a:lnTo>
                  <a:pt x="10540" y="2223"/>
                </a:lnTo>
                <a:cubicBezTo>
                  <a:pt x="10483" y="2349"/>
                  <a:pt x="10402" y="2450"/>
                  <a:pt x="10293" y="2519"/>
                </a:cubicBezTo>
                <a:cubicBezTo>
                  <a:pt x="10183" y="2588"/>
                  <a:pt x="10058" y="2624"/>
                  <a:pt x="9916" y="2624"/>
                </a:cubicBezTo>
                <a:cubicBezTo>
                  <a:pt x="9721" y="2624"/>
                  <a:pt x="9555" y="2551"/>
                  <a:pt x="9426" y="2409"/>
                </a:cubicBezTo>
                <a:cubicBezTo>
                  <a:pt x="9292" y="2268"/>
                  <a:pt x="9227" y="2090"/>
                  <a:pt x="9227" y="1879"/>
                </a:cubicBezTo>
                <a:cubicBezTo>
                  <a:pt x="9227" y="1668"/>
                  <a:pt x="9296" y="1490"/>
                  <a:pt x="9426" y="1344"/>
                </a:cubicBezTo>
                <a:cubicBezTo>
                  <a:pt x="9559" y="1199"/>
                  <a:pt x="9717" y="1130"/>
                  <a:pt x="9908" y="1130"/>
                </a:cubicBezTo>
                <a:cubicBezTo>
                  <a:pt x="10049" y="1130"/>
                  <a:pt x="10175" y="1162"/>
                  <a:pt x="10280" y="1227"/>
                </a:cubicBezTo>
                <a:cubicBezTo>
                  <a:pt x="10386" y="1292"/>
                  <a:pt x="10471" y="1389"/>
                  <a:pt x="10544" y="1523"/>
                </a:cubicBezTo>
                <a:lnTo>
                  <a:pt x="10795" y="1523"/>
                </a:lnTo>
                <a:lnTo>
                  <a:pt x="10795" y="1527"/>
                </a:lnTo>
                <a:close/>
                <a:moveTo>
                  <a:pt x="11228" y="2567"/>
                </a:moveTo>
                <a:cubicBezTo>
                  <a:pt x="11415" y="2758"/>
                  <a:pt x="11637" y="2855"/>
                  <a:pt x="11901" y="2855"/>
                </a:cubicBezTo>
                <a:cubicBezTo>
                  <a:pt x="12164" y="2855"/>
                  <a:pt x="12383" y="2758"/>
                  <a:pt x="12565" y="2563"/>
                </a:cubicBezTo>
                <a:cubicBezTo>
                  <a:pt x="12751" y="2369"/>
                  <a:pt x="12840" y="2134"/>
                  <a:pt x="12840" y="1859"/>
                </a:cubicBezTo>
                <a:cubicBezTo>
                  <a:pt x="12840" y="1600"/>
                  <a:pt x="12747" y="1373"/>
                  <a:pt x="12561" y="1182"/>
                </a:cubicBezTo>
                <a:cubicBezTo>
                  <a:pt x="12375" y="992"/>
                  <a:pt x="12148" y="899"/>
                  <a:pt x="11880" y="899"/>
                </a:cubicBezTo>
                <a:cubicBezTo>
                  <a:pt x="11629" y="899"/>
                  <a:pt x="11411" y="996"/>
                  <a:pt x="11224" y="1186"/>
                </a:cubicBezTo>
                <a:cubicBezTo>
                  <a:pt x="11038" y="1377"/>
                  <a:pt x="10945" y="1608"/>
                  <a:pt x="10945" y="1879"/>
                </a:cubicBezTo>
                <a:cubicBezTo>
                  <a:pt x="10953" y="2150"/>
                  <a:pt x="11042" y="2381"/>
                  <a:pt x="11228" y="2567"/>
                </a:cubicBezTo>
                <a:close/>
                <a:moveTo>
                  <a:pt x="11398" y="1348"/>
                </a:moveTo>
                <a:cubicBezTo>
                  <a:pt x="11532" y="1203"/>
                  <a:pt x="11694" y="1134"/>
                  <a:pt x="11880" y="1134"/>
                </a:cubicBezTo>
                <a:cubicBezTo>
                  <a:pt x="12087" y="1134"/>
                  <a:pt x="12261" y="1202"/>
                  <a:pt x="12395" y="1344"/>
                </a:cubicBezTo>
                <a:cubicBezTo>
                  <a:pt x="12529" y="1485"/>
                  <a:pt x="12597" y="1664"/>
                  <a:pt x="12597" y="1879"/>
                </a:cubicBezTo>
                <a:cubicBezTo>
                  <a:pt x="12597" y="2094"/>
                  <a:pt x="12529" y="2272"/>
                  <a:pt x="12399" y="2418"/>
                </a:cubicBezTo>
                <a:cubicBezTo>
                  <a:pt x="12265" y="2559"/>
                  <a:pt x="12099" y="2632"/>
                  <a:pt x="11905" y="2632"/>
                </a:cubicBezTo>
                <a:cubicBezTo>
                  <a:pt x="11702" y="2632"/>
                  <a:pt x="11536" y="2559"/>
                  <a:pt x="11402" y="2418"/>
                </a:cubicBezTo>
                <a:cubicBezTo>
                  <a:pt x="11269" y="2276"/>
                  <a:pt x="11200" y="2098"/>
                  <a:pt x="11200" y="1883"/>
                </a:cubicBezTo>
                <a:cubicBezTo>
                  <a:pt x="11200" y="1668"/>
                  <a:pt x="11265" y="1490"/>
                  <a:pt x="11398" y="1348"/>
                </a:cubicBezTo>
                <a:close/>
                <a:moveTo>
                  <a:pt x="14214" y="1012"/>
                </a:moveTo>
                <a:cubicBezTo>
                  <a:pt x="14100" y="956"/>
                  <a:pt x="13975" y="923"/>
                  <a:pt x="13833" y="923"/>
                </a:cubicBezTo>
                <a:cubicBezTo>
                  <a:pt x="13715" y="923"/>
                  <a:pt x="13606" y="943"/>
                  <a:pt x="13509" y="984"/>
                </a:cubicBezTo>
                <a:cubicBezTo>
                  <a:pt x="13416" y="1024"/>
                  <a:pt x="13331" y="1085"/>
                  <a:pt x="13262" y="1166"/>
                </a:cubicBezTo>
                <a:lnTo>
                  <a:pt x="13262" y="960"/>
                </a:lnTo>
                <a:lnTo>
                  <a:pt x="13031" y="960"/>
                </a:lnTo>
                <a:lnTo>
                  <a:pt x="13031" y="2802"/>
                </a:lnTo>
                <a:lnTo>
                  <a:pt x="13262" y="2802"/>
                </a:lnTo>
                <a:lnTo>
                  <a:pt x="13262" y="1907"/>
                </a:lnTo>
                <a:cubicBezTo>
                  <a:pt x="13262" y="1749"/>
                  <a:pt x="13266" y="1636"/>
                  <a:pt x="13278" y="1571"/>
                </a:cubicBezTo>
                <a:cubicBezTo>
                  <a:pt x="13290" y="1506"/>
                  <a:pt x="13310" y="1450"/>
                  <a:pt x="13339" y="1401"/>
                </a:cubicBezTo>
                <a:cubicBezTo>
                  <a:pt x="13383" y="1320"/>
                  <a:pt x="13448" y="1259"/>
                  <a:pt x="13529" y="1215"/>
                </a:cubicBezTo>
                <a:cubicBezTo>
                  <a:pt x="13610" y="1174"/>
                  <a:pt x="13703" y="1150"/>
                  <a:pt x="13809" y="1150"/>
                </a:cubicBezTo>
                <a:cubicBezTo>
                  <a:pt x="13987" y="1150"/>
                  <a:pt x="14116" y="1199"/>
                  <a:pt x="14201" y="1300"/>
                </a:cubicBezTo>
                <a:cubicBezTo>
                  <a:pt x="14287" y="1401"/>
                  <a:pt x="14331" y="1559"/>
                  <a:pt x="14331" y="1770"/>
                </a:cubicBezTo>
                <a:lnTo>
                  <a:pt x="14331" y="2802"/>
                </a:lnTo>
                <a:lnTo>
                  <a:pt x="14554" y="2802"/>
                </a:lnTo>
                <a:lnTo>
                  <a:pt x="14554" y="1907"/>
                </a:lnTo>
                <a:cubicBezTo>
                  <a:pt x="14554" y="1749"/>
                  <a:pt x="14558" y="1636"/>
                  <a:pt x="14574" y="1571"/>
                </a:cubicBezTo>
                <a:cubicBezTo>
                  <a:pt x="14586" y="1506"/>
                  <a:pt x="14607" y="1450"/>
                  <a:pt x="14635" y="1401"/>
                </a:cubicBezTo>
                <a:cubicBezTo>
                  <a:pt x="14679" y="1320"/>
                  <a:pt x="14744" y="1259"/>
                  <a:pt x="14825" y="1215"/>
                </a:cubicBezTo>
                <a:cubicBezTo>
                  <a:pt x="14906" y="1174"/>
                  <a:pt x="14995" y="1150"/>
                  <a:pt x="15101" y="1150"/>
                </a:cubicBezTo>
                <a:cubicBezTo>
                  <a:pt x="15279" y="1150"/>
                  <a:pt x="15413" y="1203"/>
                  <a:pt x="15490" y="1304"/>
                </a:cubicBezTo>
                <a:cubicBezTo>
                  <a:pt x="15571" y="1405"/>
                  <a:pt x="15611" y="1579"/>
                  <a:pt x="15611" y="1822"/>
                </a:cubicBezTo>
                <a:lnTo>
                  <a:pt x="15611" y="2798"/>
                </a:lnTo>
                <a:lnTo>
                  <a:pt x="15838" y="2798"/>
                </a:lnTo>
                <a:lnTo>
                  <a:pt x="15838" y="1875"/>
                </a:lnTo>
                <a:cubicBezTo>
                  <a:pt x="15838" y="1543"/>
                  <a:pt x="15781" y="1300"/>
                  <a:pt x="15668" y="1150"/>
                </a:cubicBezTo>
                <a:cubicBezTo>
                  <a:pt x="15554" y="1000"/>
                  <a:pt x="15372" y="927"/>
                  <a:pt x="15125" y="927"/>
                </a:cubicBezTo>
                <a:cubicBezTo>
                  <a:pt x="14987" y="927"/>
                  <a:pt x="14866" y="956"/>
                  <a:pt x="14756" y="1008"/>
                </a:cubicBezTo>
                <a:cubicBezTo>
                  <a:pt x="14647" y="1065"/>
                  <a:pt x="14554" y="1146"/>
                  <a:pt x="14477" y="1251"/>
                </a:cubicBezTo>
                <a:cubicBezTo>
                  <a:pt x="14416" y="1150"/>
                  <a:pt x="14327" y="1073"/>
                  <a:pt x="14214" y="1012"/>
                </a:cubicBezTo>
                <a:close/>
                <a:moveTo>
                  <a:pt x="17222" y="1012"/>
                </a:moveTo>
                <a:cubicBezTo>
                  <a:pt x="17109" y="956"/>
                  <a:pt x="16979" y="923"/>
                  <a:pt x="16842" y="923"/>
                </a:cubicBezTo>
                <a:cubicBezTo>
                  <a:pt x="16721" y="923"/>
                  <a:pt x="16616" y="943"/>
                  <a:pt x="16523" y="984"/>
                </a:cubicBezTo>
                <a:cubicBezTo>
                  <a:pt x="16425" y="1024"/>
                  <a:pt x="16344" y="1085"/>
                  <a:pt x="16275" y="1166"/>
                </a:cubicBezTo>
                <a:lnTo>
                  <a:pt x="16275" y="960"/>
                </a:lnTo>
                <a:lnTo>
                  <a:pt x="16045" y="960"/>
                </a:lnTo>
                <a:lnTo>
                  <a:pt x="16045" y="2802"/>
                </a:lnTo>
                <a:lnTo>
                  <a:pt x="16275" y="2802"/>
                </a:lnTo>
                <a:lnTo>
                  <a:pt x="16275" y="1907"/>
                </a:lnTo>
                <a:cubicBezTo>
                  <a:pt x="16275" y="1749"/>
                  <a:pt x="16284" y="1636"/>
                  <a:pt x="16292" y="1571"/>
                </a:cubicBezTo>
                <a:cubicBezTo>
                  <a:pt x="16304" y="1506"/>
                  <a:pt x="16324" y="1450"/>
                  <a:pt x="16352" y="1401"/>
                </a:cubicBezTo>
                <a:cubicBezTo>
                  <a:pt x="16397" y="1320"/>
                  <a:pt x="16462" y="1259"/>
                  <a:pt x="16543" y="1215"/>
                </a:cubicBezTo>
                <a:cubicBezTo>
                  <a:pt x="16624" y="1174"/>
                  <a:pt x="16717" y="1150"/>
                  <a:pt x="16821" y="1150"/>
                </a:cubicBezTo>
                <a:cubicBezTo>
                  <a:pt x="17000" y="1150"/>
                  <a:pt x="17129" y="1199"/>
                  <a:pt x="17214" y="1300"/>
                </a:cubicBezTo>
                <a:cubicBezTo>
                  <a:pt x="17299" y="1401"/>
                  <a:pt x="17344" y="1559"/>
                  <a:pt x="17344" y="1770"/>
                </a:cubicBezTo>
                <a:lnTo>
                  <a:pt x="17344" y="2802"/>
                </a:lnTo>
                <a:lnTo>
                  <a:pt x="17567" y="2802"/>
                </a:lnTo>
                <a:lnTo>
                  <a:pt x="17567" y="1907"/>
                </a:lnTo>
                <a:cubicBezTo>
                  <a:pt x="17567" y="1749"/>
                  <a:pt x="17571" y="1636"/>
                  <a:pt x="17587" y="1571"/>
                </a:cubicBezTo>
                <a:cubicBezTo>
                  <a:pt x="17599" y="1506"/>
                  <a:pt x="17619" y="1450"/>
                  <a:pt x="17648" y="1401"/>
                </a:cubicBezTo>
                <a:cubicBezTo>
                  <a:pt x="17696" y="1320"/>
                  <a:pt x="17757" y="1259"/>
                  <a:pt x="17838" y="1215"/>
                </a:cubicBezTo>
                <a:cubicBezTo>
                  <a:pt x="17919" y="1174"/>
                  <a:pt x="18008" y="1150"/>
                  <a:pt x="18114" y="1150"/>
                </a:cubicBezTo>
                <a:cubicBezTo>
                  <a:pt x="18296" y="1150"/>
                  <a:pt x="18425" y="1203"/>
                  <a:pt x="18506" y="1304"/>
                </a:cubicBezTo>
                <a:cubicBezTo>
                  <a:pt x="18587" y="1405"/>
                  <a:pt x="18628" y="1579"/>
                  <a:pt x="18628" y="1822"/>
                </a:cubicBezTo>
                <a:lnTo>
                  <a:pt x="18628" y="2798"/>
                </a:lnTo>
                <a:lnTo>
                  <a:pt x="18855" y="2798"/>
                </a:lnTo>
                <a:lnTo>
                  <a:pt x="18855" y="1875"/>
                </a:lnTo>
                <a:cubicBezTo>
                  <a:pt x="18855" y="1543"/>
                  <a:pt x="18799" y="1300"/>
                  <a:pt x="18685" y="1150"/>
                </a:cubicBezTo>
                <a:cubicBezTo>
                  <a:pt x="18572" y="1000"/>
                  <a:pt x="18389" y="927"/>
                  <a:pt x="18142" y="927"/>
                </a:cubicBezTo>
                <a:cubicBezTo>
                  <a:pt x="18004" y="927"/>
                  <a:pt x="17879" y="956"/>
                  <a:pt x="17769" y="1008"/>
                </a:cubicBezTo>
                <a:cubicBezTo>
                  <a:pt x="17660" y="1065"/>
                  <a:pt x="17567" y="1146"/>
                  <a:pt x="17490" y="1251"/>
                </a:cubicBezTo>
                <a:cubicBezTo>
                  <a:pt x="17425" y="1150"/>
                  <a:pt x="17336" y="1073"/>
                  <a:pt x="17222" y="1012"/>
                </a:cubicBezTo>
                <a:close/>
                <a:moveTo>
                  <a:pt x="19045" y="1924"/>
                </a:moveTo>
                <a:cubicBezTo>
                  <a:pt x="19045" y="2256"/>
                  <a:pt x="19102" y="2495"/>
                  <a:pt x="19219" y="2636"/>
                </a:cubicBezTo>
                <a:cubicBezTo>
                  <a:pt x="19337" y="2782"/>
                  <a:pt x="19527" y="2851"/>
                  <a:pt x="19791" y="2851"/>
                </a:cubicBezTo>
                <a:cubicBezTo>
                  <a:pt x="19916" y="2851"/>
                  <a:pt x="20021" y="2831"/>
                  <a:pt x="20111" y="2794"/>
                </a:cubicBezTo>
                <a:cubicBezTo>
                  <a:pt x="20200" y="2754"/>
                  <a:pt x="20277" y="2693"/>
                  <a:pt x="20350" y="2604"/>
                </a:cubicBezTo>
                <a:lnTo>
                  <a:pt x="20350" y="2802"/>
                </a:lnTo>
                <a:lnTo>
                  <a:pt x="20584" y="2802"/>
                </a:lnTo>
                <a:lnTo>
                  <a:pt x="20584" y="960"/>
                </a:lnTo>
                <a:lnTo>
                  <a:pt x="20350" y="960"/>
                </a:lnTo>
                <a:lnTo>
                  <a:pt x="20350" y="1867"/>
                </a:lnTo>
                <a:cubicBezTo>
                  <a:pt x="20350" y="2029"/>
                  <a:pt x="20345" y="2142"/>
                  <a:pt x="20333" y="2207"/>
                </a:cubicBezTo>
                <a:cubicBezTo>
                  <a:pt x="20321" y="2272"/>
                  <a:pt x="20301" y="2328"/>
                  <a:pt x="20273" y="2377"/>
                </a:cubicBezTo>
                <a:cubicBezTo>
                  <a:pt x="20224" y="2458"/>
                  <a:pt x="20159" y="2518"/>
                  <a:pt x="20078" y="2563"/>
                </a:cubicBezTo>
                <a:cubicBezTo>
                  <a:pt x="19997" y="2607"/>
                  <a:pt x="19904" y="2628"/>
                  <a:pt x="19799" y="2628"/>
                </a:cubicBezTo>
                <a:cubicBezTo>
                  <a:pt x="19612" y="2628"/>
                  <a:pt x="19479" y="2575"/>
                  <a:pt x="19398" y="2470"/>
                </a:cubicBezTo>
                <a:cubicBezTo>
                  <a:pt x="19317" y="2364"/>
                  <a:pt x="19276" y="2187"/>
                  <a:pt x="19276" y="1936"/>
                </a:cubicBezTo>
                <a:lnTo>
                  <a:pt x="19276" y="960"/>
                </a:lnTo>
                <a:lnTo>
                  <a:pt x="19045" y="960"/>
                </a:lnTo>
                <a:lnTo>
                  <a:pt x="19045" y="1924"/>
                </a:lnTo>
                <a:close/>
                <a:moveTo>
                  <a:pt x="20787" y="2802"/>
                </a:moveTo>
                <a:lnTo>
                  <a:pt x="21014" y="2802"/>
                </a:lnTo>
                <a:lnTo>
                  <a:pt x="21014" y="1907"/>
                </a:lnTo>
                <a:cubicBezTo>
                  <a:pt x="21014" y="1749"/>
                  <a:pt x="21022" y="1636"/>
                  <a:pt x="21030" y="1571"/>
                </a:cubicBezTo>
                <a:cubicBezTo>
                  <a:pt x="21042" y="1506"/>
                  <a:pt x="21062" y="1450"/>
                  <a:pt x="21091" y="1401"/>
                </a:cubicBezTo>
                <a:cubicBezTo>
                  <a:pt x="21135" y="1320"/>
                  <a:pt x="21200" y="1259"/>
                  <a:pt x="21281" y="1215"/>
                </a:cubicBezTo>
                <a:cubicBezTo>
                  <a:pt x="21362" y="1174"/>
                  <a:pt x="21455" y="1150"/>
                  <a:pt x="21561" y="1150"/>
                </a:cubicBezTo>
                <a:cubicBezTo>
                  <a:pt x="21743" y="1150"/>
                  <a:pt x="21877" y="1199"/>
                  <a:pt x="21958" y="1296"/>
                </a:cubicBezTo>
                <a:cubicBezTo>
                  <a:pt x="22039" y="1393"/>
                  <a:pt x="22083" y="1551"/>
                  <a:pt x="22083" y="1770"/>
                </a:cubicBezTo>
                <a:lnTo>
                  <a:pt x="22083" y="2802"/>
                </a:lnTo>
                <a:lnTo>
                  <a:pt x="22314" y="2802"/>
                </a:lnTo>
                <a:lnTo>
                  <a:pt x="22314" y="1843"/>
                </a:lnTo>
                <a:cubicBezTo>
                  <a:pt x="22314" y="1668"/>
                  <a:pt x="22306" y="1539"/>
                  <a:pt x="22286" y="1450"/>
                </a:cubicBezTo>
                <a:cubicBezTo>
                  <a:pt x="22266" y="1361"/>
                  <a:pt x="22237" y="1284"/>
                  <a:pt x="22193" y="1219"/>
                </a:cubicBezTo>
                <a:cubicBezTo>
                  <a:pt x="22132" y="1126"/>
                  <a:pt x="22047" y="1053"/>
                  <a:pt x="21946" y="1004"/>
                </a:cubicBezTo>
                <a:cubicBezTo>
                  <a:pt x="21840" y="956"/>
                  <a:pt x="21719" y="931"/>
                  <a:pt x="21585" y="931"/>
                </a:cubicBezTo>
                <a:cubicBezTo>
                  <a:pt x="21463" y="931"/>
                  <a:pt x="21354" y="951"/>
                  <a:pt x="21261" y="992"/>
                </a:cubicBezTo>
                <a:cubicBezTo>
                  <a:pt x="21168" y="1032"/>
                  <a:pt x="21083" y="1093"/>
                  <a:pt x="21010" y="1178"/>
                </a:cubicBezTo>
                <a:lnTo>
                  <a:pt x="21010" y="960"/>
                </a:lnTo>
                <a:lnTo>
                  <a:pt x="20783" y="960"/>
                </a:lnTo>
                <a:lnTo>
                  <a:pt x="20783" y="2802"/>
                </a:lnTo>
                <a:lnTo>
                  <a:pt x="20787" y="2802"/>
                </a:lnTo>
                <a:close/>
                <a:moveTo>
                  <a:pt x="22845" y="364"/>
                </a:moveTo>
                <a:lnTo>
                  <a:pt x="22610" y="364"/>
                </a:lnTo>
                <a:lnTo>
                  <a:pt x="22610" y="745"/>
                </a:lnTo>
                <a:lnTo>
                  <a:pt x="22845" y="745"/>
                </a:lnTo>
                <a:lnTo>
                  <a:pt x="22845" y="364"/>
                </a:lnTo>
                <a:close/>
                <a:moveTo>
                  <a:pt x="22845" y="2802"/>
                </a:moveTo>
                <a:lnTo>
                  <a:pt x="22845" y="960"/>
                </a:lnTo>
                <a:lnTo>
                  <a:pt x="22610" y="960"/>
                </a:lnTo>
                <a:lnTo>
                  <a:pt x="22610" y="2802"/>
                </a:lnTo>
                <a:lnTo>
                  <a:pt x="22845" y="2802"/>
                </a:lnTo>
                <a:close/>
                <a:moveTo>
                  <a:pt x="23623" y="2802"/>
                </a:moveTo>
                <a:lnTo>
                  <a:pt x="23623" y="1199"/>
                </a:lnTo>
                <a:lnTo>
                  <a:pt x="23971" y="1199"/>
                </a:lnTo>
                <a:lnTo>
                  <a:pt x="23971" y="960"/>
                </a:lnTo>
                <a:lnTo>
                  <a:pt x="23623" y="960"/>
                </a:lnTo>
                <a:lnTo>
                  <a:pt x="23623" y="364"/>
                </a:lnTo>
                <a:lnTo>
                  <a:pt x="23388" y="364"/>
                </a:lnTo>
                <a:lnTo>
                  <a:pt x="23388" y="960"/>
                </a:lnTo>
                <a:lnTo>
                  <a:pt x="23039" y="960"/>
                </a:lnTo>
                <a:lnTo>
                  <a:pt x="23039" y="1199"/>
                </a:lnTo>
                <a:lnTo>
                  <a:pt x="23388" y="1199"/>
                </a:lnTo>
                <a:lnTo>
                  <a:pt x="23388" y="2802"/>
                </a:lnTo>
                <a:lnTo>
                  <a:pt x="23623" y="2802"/>
                </a:lnTo>
                <a:close/>
                <a:moveTo>
                  <a:pt x="24793" y="2798"/>
                </a:moveTo>
                <a:lnTo>
                  <a:pt x="24550" y="3397"/>
                </a:lnTo>
                <a:lnTo>
                  <a:pt x="24801" y="3397"/>
                </a:lnTo>
                <a:lnTo>
                  <a:pt x="25790" y="960"/>
                </a:lnTo>
                <a:lnTo>
                  <a:pt x="25518" y="960"/>
                </a:lnTo>
                <a:lnTo>
                  <a:pt x="24923" y="2458"/>
                </a:lnTo>
                <a:lnTo>
                  <a:pt x="24356" y="964"/>
                </a:lnTo>
                <a:lnTo>
                  <a:pt x="24084" y="964"/>
                </a:lnTo>
                <a:lnTo>
                  <a:pt x="24793" y="2798"/>
                </a:lnTo>
                <a:close/>
                <a:moveTo>
                  <a:pt x="26766" y="2802"/>
                </a:moveTo>
                <a:lnTo>
                  <a:pt x="26766" y="364"/>
                </a:lnTo>
                <a:lnTo>
                  <a:pt x="26531" y="364"/>
                </a:lnTo>
                <a:lnTo>
                  <a:pt x="26531" y="2802"/>
                </a:lnTo>
                <a:lnTo>
                  <a:pt x="26766" y="2802"/>
                </a:lnTo>
                <a:close/>
                <a:moveTo>
                  <a:pt x="27297" y="364"/>
                </a:moveTo>
                <a:lnTo>
                  <a:pt x="27062" y="364"/>
                </a:lnTo>
                <a:lnTo>
                  <a:pt x="27062" y="745"/>
                </a:lnTo>
                <a:lnTo>
                  <a:pt x="27297" y="745"/>
                </a:lnTo>
                <a:lnTo>
                  <a:pt x="27297" y="364"/>
                </a:lnTo>
                <a:close/>
                <a:moveTo>
                  <a:pt x="27297" y="2802"/>
                </a:moveTo>
                <a:lnTo>
                  <a:pt x="27297" y="960"/>
                </a:lnTo>
                <a:lnTo>
                  <a:pt x="27062" y="960"/>
                </a:lnTo>
                <a:lnTo>
                  <a:pt x="27062" y="2802"/>
                </a:lnTo>
                <a:lnTo>
                  <a:pt x="27297" y="2802"/>
                </a:lnTo>
                <a:close/>
                <a:moveTo>
                  <a:pt x="29144" y="960"/>
                </a:moveTo>
                <a:lnTo>
                  <a:pt x="28889" y="960"/>
                </a:lnTo>
                <a:lnTo>
                  <a:pt x="28297" y="2446"/>
                </a:lnTo>
                <a:lnTo>
                  <a:pt x="27710" y="960"/>
                </a:lnTo>
                <a:lnTo>
                  <a:pt x="27459" y="960"/>
                </a:lnTo>
                <a:lnTo>
                  <a:pt x="28180" y="2802"/>
                </a:lnTo>
                <a:lnTo>
                  <a:pt x="28394" y="2802"/>
                </a:lnTo>
                <a:lnTo>
                  <a:pt x="29144" y="960"/>
                </a:lnTo>
                <a:close/>
                <a:moveTo>
                  <a:pt x="29545" y="364"/>
                </a:moveTo>
                <a:lnTo>
                  <a:pt x="29310" y="364"/>
                </a:lnTo>
                <a:lnTo>
                  <a:pt x="29310" y="745"/>
                </a:lnTo>
                <a:lnTo>
                  <a:pt x="29545" y="745"/>
                </a:lnTo>
                <a:lnTo>
                  <a:pt x="29545" y="364"/>
                </a:lnTo>
                <a:close/>
                <a:moveTo>
                  <a:pt x="29545" y="2802"/>
                </a:moveTo>
                <a:lnTo>
                  <a:pt x="29545" y="960"/>
                </a:lnTo>
                <a:lnTo>
                  <a:pt x="29310" y="960"/>
                </a:lnTo>
                <a:lnTo>
                  <a:pt x="29310" y="2802"/>
                </a:lnTo>
                <a:lnTo>
                  <a:pt x="29545" y="2802"/>
                </a:lnTo>
                <a:close/>
                <a:moveTo>
                  <a:pt x="29925" y="2802"/>
                </a:moveTo>
                <a:lnTo>
                  <a:pt x="30152" y="2802"/>
                </a:lnTo>
                <a:lnTo>
                  <a:pt x="30152" y="1907"/>
                </a:lnTo>
                <a:cubicBezTo>
                  <a:pt x="30152" y="1749"/>
                  <a:pt x="30157" y="1636"/>
                  <a:pt x="30169" y="1571"/>
                </a:cubicBezTo>
                <a:cubicBezTo>
                  <a:pt x="30182" y="1506"/>
                  <a:pt x="30201" y="1450"/>
                  <a:pt x="30229" y="1401"/>
                </a:cubicBezTo>
                <a:cubicBezTo>
                  <a:pt x="30278" y="1320"/>
                  <a:pt x="30339" y="1259"/>
                  <a:pt x="30420" y="1215"/>
                </a:cubicBezTo>
                <a:cubicBezTo>
                  <a:pt x="30501" y="1174"/>
                  <a:pt x="30594" y="1150"/>
                  <a:pt x="30699" y="1150"/>
                </a:cubicBezTo>
                <a:cubicBezTo>
                  <a:pt x="30881" y="1150"/>
                  <a:pt x="31015" y="1199"/>
                  <a:pt x="31096" y="1296"/>
                </a:cubicBezTo>
                <a:cubicBezTo>
                  <a:pt x="31177" y="1393"/>
                  <a:pt x="31222" y="1551"/>
                  <a:pt x="31222" y="1770"/>
                </a:cubicBezTo>
                <a:lnTo>
                  <a:pt x="31222" y="2802"/>
                </a:lnTo>
                <a:lnTo>
                  <a:pt x="31453" y="2802"/>
                </a:lnTo>
                <a:lnTo>
                  <a:pt x="31453" y="1843"/>
                </a:lnTo>
                <a:cubicBezTo>
                  <a:pt x="31453" y="1668"/>
                  <a:pt x="31445" y="1539"/>
                  <a:pt x="31424" y="1450"/>
                </a:cubicBezTo>
                <a:cubicBezTo>
                  <a:pt x="31404" y="1361"/>
                  <a:pt x="31376" y="1284"/>
                  <a:pt x="31335" y="1219"/>
                </a:cubicBezTo>
                <a:cubicBezTo>
                  <a:pt x="31274" y="1126"/>
                  <a:pt x="31189" y="1052"/>
                  <a:pt x="31084" y="1004"/>
                </a:cubicBezTo>
                <a:cubicBezTo>
                  <a:pt x="30979" y="955"/>
                  <a:pt x="30857" y="931"/>
                  <a:pt x="30723" y="931"/>
                </a:cubicBezTo>
                <a:cubicBezTo>
                  <a:pt x="30602" y="931"/>
                  <a:pt x="30493" y="952"/>
                  <a:pt x="30395" y="992"/>
                </a:cubicBezTo>
                <a:cubicBezTo>
                  <a:pt x="30302" y="1033"/>
                  <a:pt x="30217" y="1093"/>
                  <a:pt x="30144" y="1178"/>
                </a:cubicBezTo>
                <a:lnTo>
                  <a:pt x="30144" y="960"/>
                </a:lnTo>
                <a:lnTo>
                  <a:pt x="29917" y="960"/>
                </a:lnTo>
                <a:lnTo>
                  <a:pt x="29917" y="2802"/>
                </a:lnTo>
                <a:lnTo>
                  <a:pt x="29925" y="2802"/>
                </a:lnTo>
                <a:close/>
                <a:moveTo>
                  <a:pt x="31785" y="2952"/>
                </a:moveTo>
                <a:cubicBezTo>
                  <a:pt x="31829" y="3125"/>
                  <a:pt x="31923" y="3263"/>
                  <a:pt x="32072" y="3364"/>
                </a:cubicBezTo>
                <a:cubicBezTo>
                  <a:pt x="32222" y="3465"/>
                  <a:pt x="32401" y="3518"/>
                  <a:pt x="32607" y="3518"/>
                </a:cubicBezTo>
                <a:cubicBezTo>
                  <a:pt x="32891" y="3518"/>
                  <a:pt x="33113" y="3429"/>
                  <a:pt x="33271" y="3247"/>
                </a:cubicBezTo>
                <a:cubicBezTo>
                  <a:pt x="33433" y="3065"/>
                  <a:pt x="33510" y="2814"/>
                  <a:pt x="33510" y="2495"/>
                </a:cubicBezTo>
                <a:lnTo>
                  <a:pt x="33510" y="960"/>
                </a:lnTo>
                <a:lnTo>
                  <a:pt x="33284" y="960"/>
                </a:lnTo>
                <a:lnTo>
                  <a:pt x="33284" y="1259"/>
                </a:lnTo>
                <a:cubicBezTo>
                  <a:pt x="33199" y="1142"/>
                  <a:pt x="33097" y="1053"/>
                  <a:pt x="32984" y="1000"/>
                </a:cubicBezTo>
                <a:cubicBezTo>
                  <a:pt x="32870" y="943"/>
                  <a:pt x="32737" y="915"/>
                  <a:pt x="32583" y="915"/>
                </a:cubicBezTo>
                <a:cubicBezTo>
                  <a:pt x="32315" y="915"/>
                  <a:pt x="32093" y="1008"/>
                  <a:pt x="31914" y="1191"/>
                </a:cubicBezTo>
                <a:cubicBezTo>
                  <a:pt x="31736" y="1373"/>
                  <a:pt x="31643" y="1604"/>
                  <a:pt x="31643" y="1875"/>
                </a:cubicBezTo>
                <a:cubicBezTo>
                  <a:pt x="31643" y="2150"/>
                  <a:pt x="31732" y="2381"/>
                  <a:pt x="31918" y="2567"/>
                </a:cubicBezTo>
                <a:cubicBezTo>
                  <a:pt x="32101" y="2754"/>
                  <a:pt x="32328" y="2843"/>
                  <a:pt x="32607" y="2843"/>
                </a:cubicBezTo>
                <a:cubicBezTo>
                  <a:pt x="32745" y="2843"/>
                  <a:pt x="32871" y="2810"/>
                  <a:pt x="32984" y="2750"/>
                </a:cubicBezTo>
                <a:cubicBezTo>
                  <a:pt x="33098" y="2689"/>
                  <a:pt x="33199" y="2596"/>
                  <a:pt x="33288" y="2474"/>
                </a:cubicBezTo>
                <a:lnTo>
                  <a:pt x="33288" y="2523"/>
                </a:lnTo>
                <a:cubicBezTo>
                  <a:pt x="33288" y="2758"/>
                  <a:pt x="33223" y="2944"/>
                  <a:pt x="33097" y="3081"/>
                </a:cubicBezTo>
                <a:cubicBezTo>
                  <a:pt x="32972" y="3222"/>
                  <a:pt x="32802" y="3291"/>
                  <a:pt x="32595" y="3291"/>
                </a:cubicBezTo>
                <a:cubicBezTo>
                  <a:pt x="32461" y="3291"/>
                  <a:pt x="32348" y="3263"/>
                  <a:pt x="32255" y="3202"/>
                </a:cubicBezTo>
                <a:cubicBezTo>
                  <a:pt x="32162" y="3141"/>
                  <a:pt x="32097" y="3060"/>
                  <a:pt x="32060" y="2952"/>
                </a:cubicBezTo>
                <a:lnTo>
                  <a:pt x="31785" y="2952"/>
                </a:lnTo>
                <a:close/>
                <a:moveTo>
                  <a:pt x="32101" y="1344"/>
                </a:moveTo>
                <a:cubicBezTo>
                  <a:pt x="32238" y="1203"/>
                  <a:pt x="32401" y="1134"/>
                  <a:pt x="32595" y="1134"/>
                </a:cubicBezTo>
                <a:cubicBezTo>
                  <a:pt x="32781" y="1134"/>
                  <a:pt x="32943" y="1207"/>
                  <a:pt x="33077" y="1357"/>
                </a:cubicBezTo>
                <a:cubicBezTo>
                  <a:pt x="33215" y="1506"/>
                  <a:pt x="33284" y="1685"/>
                  <a:pt x="33284" y="1895"/>
                </a:cubicBezTo>
                <a:cubicBezTo>
                  <a:pt x="33284" y="2094"/>
                  <a:pt x="33215" y="2264"/>
                  <a:pt x="33073" y="2409"/>
                </a:cubicBezTo>
                <a:cubicBezTo>
                  <a:pt x="32935" y="2555"/>
                  <a:pt x="32773" y="2628"/>
                  <a:pt x="32595" y="2628"/>
                </a:cubicBezTo>
                <a:cubicBezTo>
                  <a:pt x="32405" y="2628"/>
                  <a:pt x="32238" y="2555"/>
                  <a:pt x="32101" y="2409"/>
                </a:cubicBezTo>
                <a:cubicBezTo>
                  <a:pt x="31963" y="2264"/>
                  <a:pt x="31894" y="2086"/>
                  <a:pt x="31894" y="1871"/>
                </a:cubicBezTo>
                <a:cubicBezTo>
                  <a:pt x="31894" y="1660"/>
                  <a:pt x="31963" y="1486"/>
                  <a:pt x="32101" y="1344"/>
                </a:cubicBezTo>
                <a:close/>
                <a:moveTo>
                  <a:pt x="32344" y="5089"/>
                </a:moveTo>
                <a:lnTo>
                  <a:pt x="32340" y="5272"/>
                </a:lnTo>
                <a:lnTo>
                  <a:pt x="32364" y="5272"/>
                </a:lnTo>
                <a:cubicBezTo>
                  <a:pt x="32388" y="5154"/>
                  <a:pt x="32417" y="5134"/>
                  <a:pt x="32567" y="5134"/>
                </a:cubicBezTo>
                <a:lnTo>
                  <a:pt x="32567" y="5681"/>
                </a:lnTo>
                <a:cubicBezTo>
                  <a:pt x="32567" y="5745"/>
                  <a:pt x="32534" y="5774"/>
                  <a:pt x="32473" y="5774"/>
                </a:cubicBezTo>
                <a:lnTo>
                  <a:pt x="32473" y="5798"/>
                </a:lnTo>
                <a:lnTo>
                  <a:pt x="32757" y="5798"/>
                </a:lnTo>
                <a:lnTo>
                  <a:pt x="32757" y="5774"/>
                </a:lnTo>
                <a:cubicBezTo>
                  <a:pt x="32696" y="5774"/>
                  <a:pt x="32664" y="5745"/>
                  <a:pt x="32664" y="5681"/>
                </a:cubicBezTo>
                <a:lnTo>
                  <a:pt x="32664" y="5134"/>
                </a:lnTo>
                <a:cubicBezTo>
                  <a:pt x="32818" y="5134"/>
                  <a:pt x="32846" y="5154"/>
                  <a:pt x="32866" y="5272"/>
                </a:cubicBezTo>
                <a:lnTo>
                  <a:pt x="32891" y="5272"/>
                </a:lnTo>
                <a:lnTo>
                  <a:pt x="32887" y="5089"/>
                </a:lnTo>
                <a:lnTo>
                  <a:pt x="32344" y="5089"/>
                </a:lnTo>
                <a:close/>
                <a:moveTo>
                  <a:pt x="32259" y="5442"/>
                </a:moveTo>
                <a:cubicBezTo>
                  <a:pt x="32259" y="5664"/>
                  <a:pt x="32117" y="5810"/>
                  <a:pt x="31943" y="5810"/>
                </a:cubicBezTo>
                <a:cubicBezTo>
                  <a:pt x="31769" y="5810"/>
                  <a:pt x="31627" y="5665"/>
                  <a:pt x="31627" y="5442"/>
                </a:cubicBezTo>
                <a:cubicBezTo>
                  <a:pt x="31627" y="5220"/>
                  <a:pt x="31769" y="5073"/>
                  <a:pt x="31943" y="5073"/>
                </a:cubicBezTo>
                <a:cubicBezTo>
                  <a:pt x="32117" y="5077"/>
                  <a:pt x="32259" y="5219"/>
                  <a:pt x="32259" y="5442"/>
                </a:cubicBezTo>
                <a:close/>
                <a:moveTo>
                  <a:pt x="32153" y="5442"/>
                </a:moveTo>
                <a:cubicBezTo>
                  <a:pt x="32153" y="5243"/>
                  <a:pt x="32076" y="5118"/>
                  <a:pt x="31947" y="5118"/>
                </a:cubicBezTo>
                <a:cubicBezTo>
                  <a:pt x="31813" y="5118"/>
                  <a:pt x="31736" y="5244"/>
                  <a:pt x="31736" y="5442"/>
                </a:cubicBezTo>
                <a:cubicBezTo>
                  <a:pt x="31736" y="5641"/>
                  <a:pt x="31813" y="5766"/>
                  <a:pt x="31947" y="5766"/>
                </a:cubicBezTo>
                <a:cubicBezTo>
                  <a:pt x="32076" y="5770"/>
                  <a:pt x="32153" y="5640"/>
                  <a:pt x="32153" y="5442"/>
                </a:cubicBezTo>
                <a:close/>
                <a:moveTo>
                  <a:pt x="33514" y="5774"/>
                </a:moveTo>
                <a:lnTo>
                  <a:pt x="33514" y="5798"/>
                </a:lnTo>
                <a:lnTo>
                  <a:pt x="33267" y="5798"/>
                </a:lnTo>
                <a:lnTo>
                  <a:pt x="33267" y="5774"/>
                </a:lnTo>
                <a:cubicBezTo>
                  <a:pt x="33308" y="5774"/>
                  <a:pt x="33332" y="5750"/>
                  <a:pt x="33332" y="5725"/>
                </a:cubicBezTo>
                <a:cubicBezTo>
                  <a:pt x="33332" y="5717"/>
                  <a:pt x="33328" y="5705"/>
                  <a:pt x="33324" y="5693"/>
                </a:cubicBezTo>
                <a:cubicBezTo>
                  <a:pt x="33324" y="5689"/>
                  <a:pt x="33304" y="5636"/>
                  <a:pt x="33280" y="5571"/>
                </a:cubicBezTo>
                <a:lnTo>
                  <a:pt x="33032" y="5571"/>
                </a:lnTo>
                <a:cubicBezTo>
                  <a:pt x="33008" y="5640"/>
                  <a:pt x="32988" y="5693"/>
                  <a:pt x="32984" y="5701"/>
                </a:cubicBezTo>
                <a:cubicBezTo>
                  <a:pt x="32980" y="5709"/>
                  <a:pt x="32980" y="5717"/>
                  <a:pt x="32980" y="5729"/>
                </a:cubicBezTo>
                <a:cubicBezTo>
                  <a:pt x="32980" y="5762"/>
                  <a:pt x="33012" y="5778"/>
                  <a:pt x="33041" y="5778"/>
                </a:cubicBezTo>
                <a:lnTo>
                  <a:pt x="33041" y="5802"/>
                </a:lnTo>
                <a:lnTo>
                  <a:pt x="32846" y="5802"/>
                </a:lnTo>
                <a:lnTo>
                  <a:pt x="32846" y="5778"/>
                </a:lnTo>
                <a:cubicBezTo>
                  <a:pt x="32870" y="5778"/>
                  <a:pt x="32903" y="5762"/>
                  <a:pt x="32927" y="5697"/>
                </a:cubicBezTo>
                <a:cubicBezTo>
                  <a:pt x="32951" y="5632"/>
                  <a:pt x="33162" y="5085"/>
                  <a:pt x="33162" y="5085"/>
                </a:cubicBezTo>
                <a:lnTo>
                  <a:pt x="33186" y="5085"/>
                </a:lnTo>
                <a:cubicBezTo>
                  <a:pt x="33186" y="5085"/>
                  <a:pt x="33421" y="5685"/>
                  <a:pt x="33437" y="5717"/>
                </a:cubicBezTo>
                <a:cubicBezTo>
                  <a:pt x="33454" y="5745"/>
                  <a:pt x="33486" y="5774"/>
                  <a:pt x="33514" y="5774"/>
                </a:cubicBezTo>
                <a:close/>
                <a:moveTo>
                  <a:pt x="33259" y="5519"/>
                </a:moveTo>
                <a:cubicBezTo>
                  <a:pt x="33211" y="5389"/>
                  <a:pt x="33154" y="5235"/>
                  <a:pt x="33154" y="5235"/>
                </a:cubicBezTo>
                <a:cubicBezTo>
                  <a:pt x="33154" y="5235"/>
                  <a:pt x="33097" y="5389"/>
                  <a:pt x="33049" y="5519"/>
                </a:cubicBezTo>
                <a:lnTo>
                  <a:pt x="33259" y="5519"/>
                </a:lnTo>
                <a:close/>
                <a:moveTo>
                  <a:pt x="30922" y="5616"/>
                </a:moveTo>
                <a:cubicBezTo>
                  <a:pt x="30890" y="5689"/>
                  <a:pt x="30849" y="5754"/>
                  <a:pt x="30740" y="5754"/>
                </a:cubicBezTo>
                <a:cubicBezTo>
                  <a:pt x="30715" y="5754"/>
                  <a:pt x="30667" y="5754"/>
                  <a:pt x="30626" y="5754"/>
                </a:cubicBezTo>
                <a:cubicBezTo>
                  <a:pt x="30586" y="5754"/>
                  <a:pt x="30566" y="5737"/>
                  <a:pt x="30566" y="5705"/>
                </a:cubicBezTo>
                <a:cubicBezTo>
                  <a:pt x="30566" y="5693"/>
                  <a:pt x="30566" y="5575"/>
                  <a:pt x="30566" y="5454"/>
                </a:cubicBezTo>
                <a:cubicBezTo>
                  <a:pt x="30594" y="5454"/>
                  <a:pt x="30679" y="5454"/>
                  <a:pt x="30719" y="5454"/>
                </a:cubicBezTo>
                <a:cubicBezTo>
                  <a:pt x="30780" y="5454"/>
                  <a:pt x="30809" y="5486"/>
                  <a:pt x="30821" y="5551"/>
                </a:cubicBezTo>
                <a:lnTo>
                  <a:pt x="30845" y="5551"/>
                </a:lnTo>
                <a:lnTo>
                  <a:pt x="30845" y="5304"/>
                </a:lnTo>
                <a:lnTo>
                  <a:pt x="30821" y="5304"/>
                </a:lnTo>
                <a:cubicBezTo>
                  <a:pt x="30817" y="5373"/>
                  <a:pt x="30780" y="5405"/>
                  <a:pt x="30728" y="5405"/>
                </a:cubicBezTo>
                <a:cubicBezTo>
                  <a:pt x="30683" y="5405"/>
                  <a:pt x="30594" y="5405"/>
                  <a:pt x="30570" y="5405"/>
                </a:cubicBezTo>
                <a:cubicBezTo>
                  <a:pt x="30570" y="5288"/>
                  <a:pt x="30570" y="5179"/>
                  <a:pt x="30570" y="5166"/>
                </a:cubicBezTo>
                <a:cubicBezTo>
                  <a:pt x="30570" y="5142"/>
                  <a:pt x="30586" y="5134"/>
                  <a:pt x="30610" y="5134"/>
                </a:cubicBezTo>
                <a:cubicBezTo>
                  <a:pt x="30630" y="5134"/>
                  <a:pt x="30683" y="5134"/>
                  <a:pt x="30744" y="5134"/>
                </a:cubicBezTo>
                <a:cubicBezTo>
                  <a:pt x="30829" y="5134"/>
                  <a:pt x="30857" y="5170"/>
                  <a:pt x="30877" y="5247"/>
                </a:cubicBezTo>
                <a:lnTo>
                  <a:pt x="30902" y="5247"/>
                </a:lnTo>
                <a:lnTo>
                  <a:pt x="30894" y="5089"/>
                </a:lnTo>
                <a:lnTo>
                  <a:pt x="30383" y="5089"/>
                </a:lnTo>
                <a:lnTo>
                  <a:pt x="30383" y="5114"/>
                </a:lnTo>
                <a:cubicBezTo>
                  <a:pt x="30444" y="5114"/>
                  <a:pt x="30468" y="5142"/>
                  <a:pt x="30468" y="5207"/>
                </a:cubicBezTo>
                <a:lnTo>
                  <a:pt x="30468" y="5681"/>
                </a:lnTo>
                <a:cubicBezTo>
                  <a:pt x="30468" y="5745"/>
                  <a:pt x="30440" y="5774"/>
                  <a:pt x="30383" y="5774"/>
                </a:cubicBezTo>
                <a:lnTo>
                  <a:pt x="30383" y="5798"/>
                </a:lnTo>
                <a:lnTo>
                  <a:pt x="30906" y="5798"/>
                </a:lnTo>
                <a:lnTo>
                  <a:pt x="30950" y="5616"/>
                </a:lnTo>
                <a:lnTo>
                  <a:pt x="30922" y="5616"/>
                </a:lnTo>
                <a:close/>
                <a:moveTo>
                  <a:pt x="31436" y="5077"/>
                </a:moveTo>
                <a:cubicBezTo>
                  <a:pt x="31432" y="5093"/>
                  <a:pt x="31424" y="5110"/>
                  <a:pt x="31404" y="5110"/>
                </a:cubicBezTo>
                <a:cubicBezTo>
                  <a:pt x="31376" y="5110"/>
                  <a:pt x="31323" y="5077"/>
                  <a:pt x="31274" y="5077"/>
                </a:cubicBezTo>
                <a:cubicBezTo>
                  <a:pt x="31165" y="5077"/>
                  <a:pt x="31100" y="5158"/>
                  <a:pt x="31100" y="5255"/>
                </a:cubicBezTo>
                <a:cubicBezTo>
                  <a:pt x="31100" y="5336"/>
                  <a:pt x="31133" y="5389"/>
                  <a:pt x="31189" y="5426"/>
                </a:cubicBezTo>
                <a:cubicBezTo>
                  <a:pt x="31226" y="5450"/>
                  <a:pt x="31282" y="5490"/>
                  <a:pt x="31331" y="5523"/>
                </a:cubicBezTo>
                <a:cubicBezTo>
                  <a:pt x="31372" y="5551"/>
                  <a:pt x="31408" y="5583"/>
                  <a:pt x="31408" y="5652"/>
                </a:cubicBezTo>
                <a:cubicBezTo>
                  <a:pt x="31408" y="5725"/>
                  <a:pt x="31359" y="5770"/>
                  <a:pt x="31291" y="5770"/>
                </a:cubicBezTo>
                <a:cubicBezTo>
                  <a:pt x="31201" y="5770"/>
                  <a:pt x="31141" y="5701"/>
                  <a:pt x="31096" y="5579"/>
                </a:cubicBezTo>
                <a:lnTo>
                  <a:pt x="31072" y="5579"/>
                </a:lnTo>
                <a:lnTo>
                  <a:pt x="31100" y="5814"/>
                </a:lnTo>
                <a:lnTo>
                  <a:pt x="31125" y="5814"/>
                </a:lnTo>
                <a:cubicBezTo>
                  <a:pt x="31129" y="5798"/>
                  <a:pt x="31137" y="5778"/>
                  <a:pt x="31157" y="5778"/>
                </a:cubicBezTo>
                <a:cubicBezTo>
                  <a:pt x="31193" y="5778"/>
                  <a:pt x="31238" y="5814"/>
                  <a:pt x="31307" y="5814"/>
                </a:cubicBezTo>
                <a:cubicBezTo>
                  <a:pt x="31420" y="5814"/>
                  <a:pt x="31505" y="5729"/>
                  <a:pt x="31505" y="5616"/>
                </a:cubicBezTo>
                <a:cubicBezTo>
                  <a:pt x="31505" y="5539"/>
                  <a:pt x="31457" y="5474"/>
                  <a:pt x="31404" y="5438"/>
                </a:cubicBezTo>
                <a:cubicBezTo>
                  <a:pt x="31384" y="5426"/>
                  <a:pt x="31347" y="5397"/>
                  <a:pt x="31291" y="5361"/>
                </a:cubicBezTo>
                <a:cubicBezTo>
                  <a:pt x="31234" y="5320"/>
                  <a:pt x="31189" y="5284"/>
                  <a:pt x="31189" y="5223"/>
                </a:cubicBezTo>
                <a:cubicBezTo>
                  <a:pt x="31189" y="5166"/>
                  <a:pt x="31226" y="5126"/>
                  <a:pt x="31287" y="5126"/>
                </a:cubicBezTo>
                <a:cubicBezTo>
                  <a:pt x="31372" y="5126"/>
                  <a:pt x="31428" y="5199"/>
                  <a:pt x="31465" y="5312"/>
                </a:cubicBezTo>
                <a:lnTo>
                  <a:pt x="31489" y="5312"/>
                </a:lnTo>
                <a:lnTo>
                  <a:pt x="31469" y="5077"/>
                </a:lnTo>
                <a:lnTo>
                  <a:pt x="31436" y="5077"/>
                </a:lnTo>
                <a:close/>
                <a:moveTo>
                  <a:pt x="30055" y="5089"/>
                </a:moveTo>
                <a:lnTo>
                  <a:pt x="30055" y="5114"/>
                </a:lnTo>
                <a:cubicBezTo>
                  <a:pt x="30112" y="5114"/>
                  <a:pt x="30144" y="5154"/>
                  <a:pt x="30144" y="5219"/>
                </a:cubicBezTo>
                <a:cubicBezTo>
                  <a:pt x="30144" y="5264"/>
                  <a:pt x="30144" y="5466"/>
                  <a:pt x="30144" y="5592"/>
                </a:cubicBezTo>
                <a:lnTo>
                  <a:pt x="29776" y="5085"/>
                </a:lnTo>
                <a:lnTo>
                  <a:pt x="29618" y="5085"/>
                </a:lnTo>
                <a:lnTo>
                  <a:pt x="29618" y="5110"/>
                </a:lnTo>
                <a:cubicBezTo>
                  <a:pt x="29650" y="5110"/>
                  <a:pt x="29674" y="5126"/>
                  <a:pt x="29686" y="5142"/>
                </a:cubicBezTo>
                <a:cubicBezTo>
                  <a:pt x="29686" y="5142"/>
                  <a:pt x="29695" y="5154"/>
                  <a:pt x="29707" y="5170"/>
                </a:cubicBezTo>
                <a:cubicBezTo>
                  <a:pt x="29707" y="5247"/>
                  <a:pt x="29707" y="5583"/>
                  <a:pt x="29707" y="5644"/>
                </a:cubicBezTo>
                <a:cubicBezTo>
                  <a:pt x="29707" y="5725"/>
                  <a:pt x="29678" y="5766"/>
                  <a:pt x="29614" y="5766"/>
                </a:cubicBezTo>
                <a:lnTo>
                  <a:pt x="29614" y="5790"/>
                </a:lnTo>
                <a:lnTo>
                  <a:pt x="29840" y="5790"/>
                </a:lnTo>
                <a:lnTo>
                  <a:pt x="29840" y="5766"/>
                </a:lnTo>
                <a:cubicBezTo>
                  <a:pt x="29784" y="5766"/>
                  <a:pt x="29751" y="5729"/>
                  <a:pt x="29751" y="5664"/>
                </a:cubicBezTo>
                <a:cubicBezTo>
                  <a:pt x="29751" y="5612"/>
                  <a:pt x="29751" y="5332"/>
                  <a:pt x="29751" y="5231"/>
                </a:cubicBezTo>
                <a:cubicBezTo>
                  <a:pt x="29885" y="5413"/>
                  <a:pt x="30173" y="5802"/>
                  <a:pt x="30173" y="5802"/>
                </a:cubicBezTo>
                <a:lnTo>
                  <a:pt x="30189" y="5802"/>
                </a:lnTo>
                <a:cubicBezTo>
                  <a:pt x="30189" y="5802"/>
                  <a:pt x="30189" y="5304"/>
                  <a:pt x="30189" y="5231"/>
                </a:cubicBezTo>
                <a:cubicBezTo>
                  <a:pt x="30189" y="5142"/>
                  <a:pt x="30225" y="5110"/>
                  <a:pt x="30282" y="5110"/>
                </a:cubicBezTo>
                <a:lnTo>
                  <a:pt x="30282" y="5089"/>
                </a:lnTo>
                <a:lnTo>
                  <a:pt x="30055" y="5089"/>
                </a:lnTo>
                <a:close/>
                <a:moveTo>
                  <a:pt x="29269" y="5089"/>
                </a:moveTo>
                <a:lnTo>
                  <a:pt x="29269" y="5114"/>
                </a:lnTo>
                <a:cubicBezTo>
                  <a:pt x="29326" y="5114"/>
                  <a:pt x="29358" y="5154"/>
                  <a:pt x="29358" y="5219"/>
                </a:cubicBezTo>
                <a:cubicBezTo>
                  <a:pt x="29358" y="5264"/>
                  <a:pt x="29358" y="5466"/>
                  <a:pt x="29358" y="5592"/>
                </a:cubicBezTo>
                <a:lnTo>
                  <a:pt x="28990" y="5089"/>
                </a:lnTo>
                <a:lnTo>
                  <a:pt x="28828" y="5089"/>
                </a:lnTo>
                <a:lnTo>
                  <a:pt x="28828" y="5114"/>
                </a:lnTo>
                <a:cubicBezTo>
                  <a:pt x="28860" y="5114"/>
                  <a:pt x="28884" y="5130"/>
                  <a:pt x="28897" y="5146"/>
                </a:cubicBezTo>
                <a:cubicBezTo>
                  <a:pt x="28897" y="5146"/>
                  <a:pt x="28905" y="5158"/>
                  <a:pt x="28917" y="5174"/>
                </a:cubicBezTo>
                <a:cubicBezTo>
                  <a:pt x="28917" y="5251"/>
                  <a:pt x="28917" y="5588"/>
                  <a:pt x="28917" y="5648"/>
                </a:cubicBezTo>
                <a:cubicBezTo>
                  <a:pt x="28917" y="5729"/>
                  <a:pt x="28889" y="5770"/>
                  <a:pt x="28824" y="5770"/>
                </a:cubicBezTo>
                <a:lnTo>
                  <a:pt x="28824" y="5794"/>
                </a:lnTo>
                <a:lnTo>
                  <a:pt x="29051" y="5794"/>
                </a:lnTo>
                <a:lnTo>
                  <a:pt x="29051" y="5770"/>
                </a:lnTo>
                <a:cubicBezTo>
                  <a:pt x="28998" y="5770"/>
                  <a:pt x="28961" y="5733"/>
                  <a:pt x="28961" y="5669"/>
                </a:cubicBezTo>
                <a:cubicBezTo>
                  <a:pt x="28961" y="5616"/>
                  <a:pt x="28961" y="5336"/>
                  <a:pt x="28961" y="5235"/>
                </a:cubicBezTo>
                <a:cubicBezTo>
                  <a:pt x="29095" y="5417"/>
                  <a:pt x="29383" y="5806"/>
                  <a:pt x="29383" y="5806"/>
                </a:cubicBezTo>
                <a:lnTo>
                  <a:pt x="29399" y="5806"/>
                </a:lnTo>
                <a:cubicBezTo>
                  <a:pt x="29399" y="5806"/>
                  <a:pt x="29399" y="5308"/>
                  <a:pt x="29399" y="5235"/>
                </a:cubicBezTo>
                <a:cubicBezTo>
                  <a:pt x="29399" y="5146"/>
                  <a:pt x="29435" y="5114"/>
                  <a:pt x="29492" y="5114"/>
                </a:cubicBezTo>
                <a:lnTo>
                  <a:pt x="29492" y="5089"/>
                </a:lnTo>
                <a:lnTo>
                  <a:pt x="29269" y="5089"/>
                </a:lnTo>
                <a:close/>
                <a:moveTo>
                  <a:pt x="28321" y="4887"/>
                </a:moveTo>
                <a:lnTo>
                  <a:pt x="28321" y="4863"/>
                </a:lnTo>
                <a:lnTo>
                  <a:pt x="28103" y="4863"/>
                </a:lnTo>
                <a:lnTo>
                  <a:pt x="27819" y="5628"/>
                </a:lnTo>
                <a:lnTo>
                  <a:pt x="27531" y="4863"/>
                </a:lnTo>
                <a:lnTo>
                  <a:pt x="27309" y="4863"/>
                </a:lnTo>
                <a:lnTo>
                  <a:pt x="27309" y="4887"/>
                </a:lnTo>
                <a:cubicBezTo>
                  <a:pt x="27402" y="4887"/>
                  <a:pt x="27430" y="4940"/>
                  <a:pt x="27430" y="5029"/>
                </a:cubicBezTo>
                <a:cubicBezTo>
                  <a:pt x="27430" y="5122"/>
                  <a:pt x="27430" y="5588"/>
                  <a:pt x="27430" y="5604"/>
                </a:cubicBezTo>
                <a:cubicBezTo>
                  <a:pt x="27430" y="5737"/>
                  <a:pt x="27394" y="5770"/>
                  <a:pt x="27309" y="5770"/>
                </a:cubicBezTo>
                <a:lnTo>
                  <a:pt x="27309" y="5794"/>
                </a:lnTo>
                <a:lnTo>
                  <a:pt x="27596" y="5794"/>
                </a:lnTo>
                <a:lnTo>
                  <a:pt x="27596" y="5770"/>
                </a:lnTo>
                <a:cubicBezTo>
                  <a:pt x="27515" y="5770"/>
                  <a:pt x="27475" y="5733"/>
                  <a:pt x="27475" y="5604"/>
                </a:cubicBezTo>
                <a:cubicBezTo>
                  <a:pt x="27475" y="5470"/>
                  <a:pt x="27475" y="5000"/>
                  <a:pt x="27475" y="5000"/>
                </a:cubicBezTo>
                <a:lnTo>
                  <a:pt x="27770" y="5798"/>
                </a:lnTo>
                <a:lnTo>
                  <a:pt x="27799" y="5798"/>
                </a:lnTo>
                <a:lnTo>
                  <a:pt x="28103" y="4988"/>
                </a:lnTo>
                <a:cubicBezTo>
                  <a:pt x="28103" y="4988"/>
                  <a:pt x="28103" y="5579"/>
                  <a:pt x="28103" y="5604"/>
                </a:cubicBezTo>
                <a:cubicBezTo>
                  <a:pt x="28103" y="5737"/>
                  <a:pt x="28074" y="5770"/>
                  <a:pt x="27989" y="5770"/>
                </a:cubicBezTo>
                <a:lnTo>
                  <a:pt x="27989" y="5794"/>
                </a:lnTo>
                <a:lnTo>
                  <a:pt x="28321" y="5794"/>
                </a:lnTo>
                <a:lnTo>
                  <a:pt x="28321" y="5770"/>
                </a:lnTo>
                <a:cubicBezTo>
                  <a:pt x="28240" y="5770"/>
                  <a:pt x="28208" y="5733"/>
                  <a:pt x="28208" y="5604"/>
                </a:cubicBezTo>
                <a:cubicBezTo>
                  <a:pt x="28208" y="5551"/>
                  <a:pt x="28208" y="5093"/>
                  <a:pt x="28208" y="5017"/>
                </a:cubicBezTo>
                <a:cubicBezTo>
                  <a:pt x="28208" y="4911"/>
                  <a:pt x="28265" y="4887"/>
                  <a:pt x="28321" y="4887"/>
                </a:cubicBezTo>
                <a:close/>
                <a:moveTo>
                  <a:pt x="28593" y="5207"/>
                </a:moveTo>
                <a:cubicBezTo>
                  <a:pt x="28593" y="5142"/>
                  <a:pt x="28625" y="5114"/>
                  <a:pt x="28686" y="5114"/>
                </a:cubicBezTo>
                <a:lnTo>
                  <a:pt x="28686" y="5089"/>
                </a:lnTo>
                <a:lnTo>
                  <a:pt x="28402" y="5089"/>
                </a:lnTo>
                <a:lnTo>
                  <a:pt x="28402" y="5114"/>
                </a:lnTo>
                <a:cubicBezTo>
                  <a:pt x="28463" y="5114"/>
                  <a:pt x="28496" y="5142"/>
                  <a:pt x="28496" y="5207"/>
                </a:cubicBezTo>
                <a:lnTo>
                  <a:pt x="28496" y="5681"/>
                </a:lnTo>
                <a:cubicBezTo>
                  <a:pt x="28496" y="5745"/>
                  <a:pt x="28463" y="5774"/>
                  <a:pt x="28402" y="5774"/>
                </a:cubicBezTo>
                <a:lnTo>
                  <a:pt x="28402" y="5798"/>
                </a:lnTo>
                <a:lnTo>
                  <a:pt x="28686" y="5798"/>
                </a:lnTo>
                <a:lnTo>
                  <a:pt x="28686" y="5774"/>
                </a:lnTo>
                <a:cubicBezTo>
                  <a:pt x="28625" y="5774"/>
                  <a:pt x="28593" y="5745"/>
                  <a:pt x="28593" y="5681"/>
                </a:cubicBezTo>
                <a:lnTo>
                  <a:pt x="28593" y="5207"/>
                </a:lnTo>
                <a:close/>
                <a:moveTo>
                  <a:pt x="26300" y="5446"/>
                </a:moveTo>
                <a:cubicBezTo>
                  <a:pt x="26300" y="5669"/>
                  <a:pt x="26158" y="5814"/>
                  <a:pt x="25984" y="5814"/>
                </a:cubicBezTo>
                <a:cubicBezTo>
                  <a:pt x="25810" y="5814"/>
                  <a:pt x="25668" y="5669"/>
                  <a:pt x="25668" y="5446"/>
                </a:cubicBezTo>
                <a:cubicBezTo>
                  <a:pt x="25668" y="5223"/>
                  <a:pt x="25810" y="5077"/>
                  <a:pt x="25984" y="5077"/>
                </a:cubicBezTo>
                <a:cubicBezTo>
                  <a:pt x="26158" y="5077"/>
                  <a:pt x="26300" y="5223"/>
                  <a:pt x="26300" y="5446"/>
                </a:cubicBezTo>
                <a:close/>
                <a:moveTo>
                  <a:pt x="26191" y="5446"/>
                </a:moveTo>
                <a:cubicBezTo>
                  <a:pt x="26191" y="5247"/>
                  <a:pt x="26114" y="5122"/>
                  <a:pt x="25984" y="5122"/>
                </a:cubicBezTo>
                <a:cubicBezTo>
                  <a:pt x="25850" y="5122"/>
                  <a:pt x="25778" y="5248"/>
                  <a:pt x="25778" y="5446"/>
                </a:cubicBezTo>
                <a:cubicBezTo>
                  <a:pt x="25778" y="5645"/>
                  <a:pt x="25854" y="5770"/>
                  <a:pt x="25984" y="5770"/>
                </a:cubicBezTo>
                <a:cubicBezTo>
                  <a:pt x="26114" y="5770"/>
                  <a:pt x="26191" y="5640"/>
                  <a:pt x="26191" y="5446"/>
                </a:cubicBezTo>
                <a:close/>
                <a:moveTo>
                  <a:pt x="26912" y="5089"/>
                </a:moveTo>
                <a:lnTo>
                  <a:pt x="26397" y="5089"/>
                </a:lnTo>
                <a:lnTo>
                  <a:pt x="26397" y="5114"/>
                </a:lnTo>
                <a:cubicBezTo>
                  <a:pt x="26458" y="5114"/>
                  <a:pt x="26482" y="5142"/>
                  <a:pt x="26482" y="5207"/>
                </a:cubicBezTo>
                <a:lnTo>
                  <a:pt x="26482" y="5681"/>
                </a:lnTo>
                <a:cubicBezTo>
                  <a:pt x="26482" y="5745"/>
                  <a:pt x="26454" y="5774"/>
                  <a:pt x="26397" y="5774"/>
                </a:cubicBezTo>
                <a:lnTo>
                  <a:pt x="26397" y="5798"/>
                </a:lnTo>
                <a:lnTo>
                  <a:pt x="26673" y="5798"/>
                </a:lnTo>
                <a:lnTo>
                  <a:pt x="26673" y="5774"/>
                </a:lnTo>
                <a:cubicBezTo>
                  <a:pt x="26616" y="5774"/>
                  <a:pt x="26584" y="5745"/>
                  <a:pt x="26584" y="5681"/>
                </a:cubicBezTo>
                <a:cubicBezTo>
                  <a:pt x="26584" y="5669"/>
                  <a:pt x="26584" y="5563"/>
                  <a:pt x="26584" y="5454"/>
                </a:cubicBezTo>
                <a:cubicBezTo>
                  <a:pt x="26612" y="5454"/>
                  <a:pt x="26689" y="5454"/>
                  <a:pt x="26729" y="5454"/>
                </a:cubicBezTo>
                <a:cubicBezTo>
                  <a:pt x="26790" y="5454"/>
                  <a:pt x="26819" y="5486"/>
                  <a:pt x="26831" y="5551"/>
                </a:cubicBezTo>
                <a:lnTo>
                  <a:pt x="26855" y="5551"/>
                </a:lnTo>
                <a:lnTo>
                  <a:pt x="26855" y="5304"/>
                </a:lnTo>
                <a:lnTo>
                  <a:pt x="26831" y="5304"/>
                </a:lnTo>
                <a:cubicBezTo>
                  <a:pt x="26827" y="5373"/>
                  <a:pt x="26794" y="5405"/>
                  <a:pt x="26738" y="5405"/>
                </a:cubicBezTo>
                <a:cubicBezTo>
                  <a:pt x="26693" y="5405"/>
                  <a:pt x="26612" y="5405"/>
                  <a:pt x="26584" y="5405"/>
                </a:cubicBezTo>
                <a:cubicBezTo>
                  <a:pt x="26584" y="5292"/>
                  <a:pt x="26584" y="5179"/>
                  <a:pt x="26584" y="5166"/>
                </a:cubicBezTo>
                <a:cubicBezTo>
                  <a:pt x="26584" y="5142"/>
                  <a:pt x="26600" y="5134"/>
                  <a:pt x="26620" y="5134"/>
                </a:cubicBezTo>
                <a:cubicBezTo>
                  <a:pt x="26644" y="5134"/>
                  <a:pt x="26697" y="5134"/>
                  <a:pt x="26762" y="5134"/>
                </a:cubicBezTo>
                <a:cubicBezTo>
                  <a:pt x="26847" y="5134"/>
                  <a:pt x="26875" y="5170"/>
                  <a:pt x="26896" y="5247"/>
                </a:cubicBezTo>
                <a:lnTo>
                  <a:pt x="26920" y="5247"/>
                </a:lnTo>
                <a:lnTo>
                  <a:pt x="26912" y="5089"/>
                </a:lnTo>
                <a:close/>
                <a:moveTo>
                  <a:pt x="24003" y="5089"/>
                </a:moveTo>
                <a:lnTo>
                  <a:pt x="23999" y="5272"/>
                </a:lnTo>
                <a:lnTo>
                  <a:pt x="24024" y="5272"/>
                </a:lnTo>
                <a:cubicBezTo>
                  <a:pt x="24048" y="5154"/>
                  <a:pt x="24076" y="5134"/>
                  <a:pt x="24226" y="5134"/>
                </a:cubicBezTo>
                <a:lnTo>
                  <a:pt x="24226" y="5677"/>
                </a:lnTo>
                <a:cubicBezTo>
                  <a:pt x="24226" y="5741"/>
                  <a:pt x="24194" y="5770"/>
                  <a:pt x="24133" y="5770"/>
                </a:cubicBezTo>
                <a:lnTo>
                  <a:pt x="24133" y="5794"/>
                </a:lnTo>
                <a:lnTo>
                  <a:pt x="24416" y="5794"/>
                </a:lnTo>
                <a:lnTo>
                  <a:pt x="24416" y="5770"/>
                </a:lnTo>
                <a:cubicBezTo>
                  <a:pt x="24356" y="5770"/>
                  <a:pt x="24323" y="5741"/>
                  <a:pt x="24323" y="5677"/>
                </a:cubicBezTo>
                <a:lnTo>
                  <a:pt x="24323" y="5134"/>
                </a:lnTo>
                <a:cubicBezTo>
                  <a:pt x="24477" y="5134"/>
                  <a:pt x="24506" y="5154"/>
                  <a:pt x="24526" y="5272"/>
                </a:cubicBezTo>
                <a:lnTo>
                  <a:pt x="24550" y="5272"/>
                </a:lnTo>
                <a:lnTo>
                  <a:pt x="24546" y="5089"/>
                </a:lnTo>
                <a:lnTo>
                  <a:pt x="24003" y="5089"/>
                </a:lnTo>
                <a:close/>
                <a:moveTo>
                  <a:pt x="25158" y="5158"/>
                </a:moveTo>
                <a:cubicBezTo>
                  <a:pt x="25158" y="5166"/>
                  <a:pt x="25158" y="5175"/>
                  <a:pt x="25154" y="5183"/>
                </a:cubicBezTo>
                <a:cubicBezTo>
                  <a:pt x="25150" y="5192"/>
                  <a:pt x="25016" y="5426"/>
                  <a:pt x="25016" y="5426"/>
                </a:cubicBezTo>
                <a:cubicBezTo>
                  <a:pt x="25016" y="5426"/>
                  <a:pt x="24878" y="5199"/>
                  <a:pt x="24874" y="5191"/>
                </a:cubicBezTo>
                <a:cubicBezTo>
                  <a:pt x="24870" y="5183"/>
                  <a:pt x="24862" y="5166"/>
                  <a:pt x="24862" y="5154"/>
                </a:cubicBezTo>
                <a:cubicBezTo>
                  <a:pt x="24862" y="5134"/>
                  <a:pt x="24890" y="5118"/>
                  <a:pt x="24927" y="5118"/>
                </a:cubicBezTo>
                <a:lnTo>
                  <a:pt x="24927" y="5089"/>
                </a:lnTo>
                <a:lnTo>
                  <a:pt x="24647" y="5089"/>
                </a:lnTo>
                <a:lnTo>
                  <a:pt x="24647" y="5114"/>
                </a:lnTo>
                <a:cubicBezTo>
                  <a:pt x="24688" y="5114"/>
                  <a:pt x="24724" y="5150"/>
                  <a:pt x="24745" y="5183"/>
                </a:cubicBezTo>
                <a:cubicBezTo>
                  <a:pt x="24765" y="5215"/>
                  <a:pt x="24931" y="5482"/>
                  <a:pt x="24931" y="5482"/>
                </a:cubicBezTo>
                <a:lnTo>
                  <a:pt x="24931" y="5677"/>
                </a:lnTo>
                <a:cubicBezTo>
                  <a:pt x="24931" y="5745"/>
                  <a:pt x="24907" y="5770"/>
                  <a:pt x="24834" y="5770"/>
                </a:cubicBezTo>
                <a:lnTo>
                  <a:pt x="24834" y="5794"/>
                </a:lnTo>
                <a:lnTo>
                  <a:pt x="25133" y="5794"/>
                </a:lnTo>
                <a:lnTo>
                  <a:pt x="25133" y="5770"/>
                </a:lnTo>
                <a:cubicBezTo>
                  <a:pt x="25061" y="5770"/>
                  <a:pt x="25032" y="5745"/>
                  <a:pt x="25032" y="5677"/>
                </a:cubicBezTo>
                <a:lnTo>
                  <a:pt x="25032" y="5470"/>
                </a:lnTo>
                <a:cubicBezTo>
                  <a:pt x="25032" y="5470"/>
                  <a:pt x="25182" y="5219"/>
                  <a:pt x="25206" y="5179"/>
                </a:cubicBezTo>
                <a:cubicBezTo>
                  <a:pt x="25227" y="5146"/>
                  <a:pt x="25275" y="5110"/>
                  <a:pt x="25308" y="5110"/>
                </a:cubicBezTo>
                <a:lnTo>
                  <a:pt x="25308" y="5089"/>
                </a:lnTo>
                <a:lnTo>
                  <a:pt x="25093" y="5089"/>
                </a:lnTo>
                <a:lnTo>
                  <a:pt x="25093" y="5114"/>
                </a:lnTo>
                <a:cubicBezTo>
                  <a:pt x="25150" y="5118"/>
                  <a:pt x="25158" y="5138"/>
                  <a:pt x="25158" y="5158"/>
                </a:cubicBezTo>
                <a:close/>
                <a:moveTo>
                  <a:pt x="23396" y="5077"/>
                </a:moveTo>
                <a:cubicBezTo>
                  <a:pt x="23392" y="5093"/>
                  <a:pt x="23384" y="5110"/>
                  <a:pt x="23363" y="5110"/>
                </a:cubicBezTo>
                <a:cubicBezTo>
                  <a:pt x="23335" y="5110"/>
                  <a:pt x="23282" y="5077"/>
                  <a:pt x="23234" y="5077"/>
                </a:cubicBezTo>
                <a:cubicBezTo>
                  <a:pt x="23124" y="5077"/>
                  <a:pt x="23059" y="5158"/>
                  <a:pt x="23059" y="5255"/>
                </a:cubicBezTo>
                <a:cubicBezTo>
                  <a:pt x="23059" y="5336"/>
                  <a:pt x="23092" y="5389"/>
                  <a:pt x="23149" y="5426"/>
                </a:cubicBezTo>
                <a:cubicBezTo>
                  <a:pt x="23181" y="5450"/>
                  <a:pt x="23242" y="5490"/>
                  <a:pt x="23286" y="5523"/>
                </a:cubicBezTo>
                <a:cubicBezTo>
                  <a:pt x="23327" y="5551"/>
                  <a:pt x="23363" y="5583"/>
                  <a:pt x="23363" y="5652"/>
                </a:cubicBezTo>
                <a:cubicBezTo>
                  <a:pt x="23363" y="5725"/>
                  <a:pt x="23315" y="5770"/>
                  <a:pt x="23246" y="5770"/>
                </a:cubicBezTo>
                <a:cubicBezTo>
                  <a:pt x="23157" y="5770"/>
                  <a:pt x="23092" y="5701"/>
                  <a:pt x="23051" y="5579"/>
                </a:cubicBezTo>
                <a:lnTo>
                  <a:pt x="23027" y="5579"/>
                </a:lnTo>
                <a:lnTo>
                  <a:pt x="23055" y="5814"/>
                </a:lnTo>
                <a:lnTo>
                  <a:pt x="23080" y="5814"/>
                </a:lnTo>
                <a:cubicBezTo>
                  <a:pt x="23084" y="5798"/>
                  <a:pt x="23092" y="5778"/>
                  <a:pt x="23112" y="5778"/>
                </a:cubicBezTo>
                <a:cubicBezTo>
                  <a:pt x="23149" y="5778"/>
                  <a:pt x="23189" y="5814"/>
                  <a:pt x="23262" y="5814"/>
                </a:cubicBezTo>
                <a:cubicBezTo>
                  <a:pt x="23375" y="5814"/>
                  <a:pt x="23465" y="5729"/>
                  <a:pt x="23465" y="5616"/>
                </a:cubicBezTo>
                <a:cubicBezTo>
                  <a:pt x="23465" y="5539"/>
                  <a:pt x="23416" y="5474"/>
                  <a:pt x="23359" y="5438"/>
                </a:cubicBezTo>
                <a:cubicBezTo>
                  <a:pt x="23343" y="5426"/>
                  <a:pt x="23303" y="5397"/>
                  <a:pt x="23246" y="5361"/>
                </a:cubicBezTo>
                <a:cubicBezTo>
                  <a:pt x="23189" y="5320"/>
                  <a:pt x="23145" y="5284"/>
                  <a:pt x="23145" y="5223"/>
                </a:cubicBezTo>
                <a:cubicBezTo>
                  <a:pt x="23145" y="5166"/>
                  <a:pt x="23181" y="5126"/>
                  <a:pt x="23242" y="5126"/>
                </a:cubicBezTo>
                <a:cubicBezTo>
                  <a:pt x="23327" y="5126"/>
                  <a:pt x="23384" y="5199"/>
                  <a:pt x="23420" y="5312"/>
                </a:cubicBezTo>
                <a:lnTo>
                  <a:pt x="23444" y="5312"/>
                </a:lnTo>
                <a:lnTo>
                  <a:pt x="23424" y="5077"/>
                </a:lnTo>
                <a:lnTo>
                  <a:pt x="23396" y="5077"/>
                </a:lnTo>
                <a:close/>
                <a:moveTo>
                  <a:pt x="23809" y="5207"/>
                </a:moveTo>
                <a:cubicBezTo>
                  <a:pt x="23809" y="5142"/>
                  <a:pt x="23841" y="5114"/>
                  <a:pt x="23902" y="5114"/>
                </a:cubicBezTo>
                <a:lnTo>
                  <a:pt x="23902" y="5089"/>
                </a:lnTo>
                <a:lnTo>
                  <a:pt x="23618" y="5089"/>
                </a:lnTo>
                <a:lnTo>
                  <a:pt x="23618" y="5114"/>
                </a:lnTo>
                <a:cubicBezTo>
                  <a:pt x="23679" y="5114"/>
                  <a:pt x="23712" y="5142"/>
                  <a:pt x="23712" y="5207"/>
                </a:cubicBezTo>
                <a:lnTo>
                  <a:pt x="23712" y="5681"/>
                </a:lnTo>
                <a:cubicBezTo>
                  <a:pt x="23712" y="5745"/>
                  <a:pt x="23679" y="5774"/>
                  <a:pt x="23618" y="5774"/>
                </a:cubicBezTo>
                <a:lnTo>
                  <a:pt x="23618" y="5798"/>
                </a:lnTo>
                <a:lnTo>
                  <a:pt x="23902" y="5798"/>
                </a:lnTo>
                <a:lnTo>
                  <a:pt x="23902" y="5774"/>
                </a:lnTo>
                <a:cubicBezTo>
                  <a:pt x="23841" y="5774"/>
                  <a:pt x="23809" y="5745"/>
                  <a:pt x="23809" y="5681"/>
                </a:cubicBezTo>
                <a:lnTo>
                  <a:pt x="23809" y="5207"/>
                </a:lnTo>
                <a:close/>
                <a:moveTo>
                  <a:pt x="22189" y="5616"/>
                </a:moveTo>
                <a:cubicBezTo>
                  <a:pt x="22156" y="5689"/>
                  <a:pt x="22116" y="5754"/>
                  <a:pt x="22006" y="5754"/>
                </a:cubicBezTo>
                <a:cubicBezTo>
                  <a:pt x="21982" y="5754"/>
                  <a:pt x="21934" y="5754"/>
                  <a:pt x="21893" y="5754"/>
                </a:cubicBezTo>
                <a:cubicBezTo>
                  <a:pt x="21853" y="5754"/>
                  <a:pt x="21832" y="5737"/>
                  <a:pt x="21832" y="5705"/>
                </a:cubicBezTo>
                <a:cubicBezTo>
                  <a:pt x="21832" y="5693"/>
                  <a:pt x="21832" y="5575"/>
                  <a:pt x="21832" y="5454"/>
                </a:cubicBezTo>
                <a:cubicBezTo>
                  <a:pt x="21860" y="5454"/>
                  <a:pt x="21946" y="5454"/>
                  <a:pt x="21986" y="5454"/>
                </a:cubicBezTo>
                <a:cubicBezTo>
                  <a:pt x="22047" y="5454"/>
                  <a:pt x="22075" y="5486"/>
                  <a:pt x="22087" y="5551"/>
                </a:cubicBezTo>
                <a:lnTo>
                  <a:pt x="22112" y="5551"/>
                </a:lnTo>
                <a:lnTo>
                  <a:pt x="22112" y="5304"/>
                </a:lnTo>
                <a:lnTo>
                  <a:pt x="22087" y="5304"/>
                </a:lnTo>
                <a:cubicBezTo>
                  <a:pt x="22083" y="5373"/>
                  <a:pt x="22047" y="5405"/>
                  <a:pt x="21994" y="5405"/>
                </a:cubicBezTo>
                <a:cubicBezTo>
                  <a:pt x="21950" y="5405"/>
                  <a:pt x="21860" y="5405"/>
                  <a:pt x="21836" y="5405"/>
                </a:cubicBezTo>
                <a:cubicBezTo>
                  <a:pt x="21836" y="5288"/>
                  <a:pt x="21836" y="5179"/>
                  <a:pt x="21836" y="5166"/>
                </a:cubicBezTo>
                <a:cubicBezTo>
                  <a:pt x="21836" y="5142"/>
                  <a:pt x="21852" y="5134"/>
                  <a:pt x="21877" y="5134"/>
                </a:cubicBezTo>
                <a:cubicBezTo>
                  <a:pt x="21897" y="5134"/>
                  <a:pt x="21950" y="5134"/>
                  <a:pt x="22014" y="5134"/>
                </a:cubicBezTo>
                <a:cubicBezTo>
                  <a:pt x="22099" y="5134"/>
                  <a:pt x="22128" y="5170"/>
                  <a:pt x="22148" y="5247"/>
                </a:cubicBezTo>
                <a:lnTo>
                  <a:pt x="22172" y="5247"/>
                </a:lnTo>
                <a:lnTo>
                  <a:pt x="22168" y="5089"/>
                </a:lnTo>
                <a:lnTo>
                  <a:pt x="21658" y="5089"/>
                </a:lnTo>
                <a:lnTo>
                  <a:pt x="21658" y="5114"/>
                </a:lnTo>
                <a:cubicBezTo>
                  <a:pt x="21719" y="5114"/>
                  <a:pt x="21743" y="5142"/>
                  <a:pt x="21743" y="5207"/>
                </a:cubicBezTo>
                <a:lnTo>
                  <a:pt x="21743" y="5681"/>
                </a:lnTo>
                <a:cubicBezTo>
                  <a:pt x="21743" y="5745"/>
                  <a:pt x="21715" y="5774"/>
                  <a:pt x="21658" y="5774"/>
                </a:cubicBezTo>
                <a:lnTo>
                  <a:pt x="21658" y="5798"/>
                </a:lnTo>
                <a:lnTo>
                  <a:pt x="22180" y="5798"/>
                </a:lnTo>
                <a:lnTo>
                  <a:pt x="22225" y="5616"/>
                </a:lnTo>
                <a:lnTo>
                  <a:pt x="22189" y="5616"/>
                </a:lnTo>
                <a:close/>
                <a:moveTo>
                  <a:pt x="22934" y="5778"/>
                </a:moveTo>
                <a:lnTo>
                  <a:pt x="22934" y="5798"/>
                </a:lnTo>
                <a:lnTo>
                  <a:pt x="22780" y="5798"/>
                </a:lnTo>
                <a:lnTo>
                  <a:pt x="22549" y="5470"/>
                </a:lnTo>
                <a:cubicBezTo>
                  <a:pt x="22533" y="5470"/>
                  <a:pt x="22513" y="5470"/>
                  <a:pt x="22496" y="5470"/>
                </a:cubicBezTo>
                <a:lnTo>
                  <a:pt x="22496" y="5677"/>
                </a:lnTo>
                <a:cubicBezTo>
                  <a:pt x="22496" y="5741"/>
                  <a:pt x="22525" y="5770"/>
                  <a:pt x="22586" y="5770"/>
                </a:cubicBezTo>
                <a:lnTo>
                  <a:pt x="22586" y="5794"/>
                </a:lnTo>
                <a:lnTo>
                  <a:pt x="22306" y="5794"/>
                </a:lnTo>
                <a:lnTo>
                  <a:pt x="22306" y="5770"/>
                </a:lnTo>
                <a:cubicBezTo>
                  <a:pt x="22367" y="5770"/>
                  <a:pt x="22391" y="5741"/>
                  <a:pt x="22391" y="5677"/>
                </a:cubicBezTo>
                <a:lnTo>
                  <a:pt x="22391" y="5203"/>
                </a:lnTo>
                <a:cubicBezTo>
                  <a:pt x="22391" y="5138"/>
                  <a:pt x="22363" y="5110"/>
                  <a:pt x="22306" y="5110"/>
                </a:cubicBezTo>
                <a:lnTo>
                  <a:pt x="22306" y="5089"/>
                </a:lnTo>
                <a:cubicBezTo>
                  <a:pt x="22306" y="5089"/>
                  <a:pt x="22569" y="5089"/>
                  <a:pt x="22590" y="5089"/>
                </a:cubicBezTo>
                <a:cubicBezTo>
                  <a:pt x="22739" y="5089"/>
                  <a:pt x="22825" y="5162"/>
                  <a:pt x="22825" y="5276"/>
                </a:cubicBezTo>
                <a:cubicBezTo>
                  <a:pt x="22825" y="5369"/>
                  <a:pt x="22780" y="5434"/>
                  <a:pt x="22654" y="5458"/>
                </a:cubicBezTo>
                <a:cubicBezTo>
                  <a:pt x="22691" y="5507"/>
                  <a:pt x="22845" y="5721"/>
                  <a:pt x="22861" y="5741"/>
                </a:cubicBezTo>
                <a:cubicBezTo>
                  <a:pt x="22877" y="5762"/>
                  <a:pt x="22906" y="5778"/>
                  <a:pt x="22934" y="5778"/>
                </a:cubicBezTo>
                <a:close/>
                <a:moveTo>
                  <a:pt x="22521" y="5430"/>
                </a:moveTo>
                <a:cubicBezTo>
                  <a:pt x="22642" y="5430"/>
                  <a:pt x="22723" y="5385"/>
                  <a:pt x="22723" y="5276"/>
                </a:cubicBezTo>
                <a:cubicBezTo>
                  <a:pt x="22723" y="5187"/>
                  <a:pt x="22679" y="5130"/>
                  <a:pt x="22561" y="5130"/>
                </a:cubicBezTo>
                <a:cubicBezTo>
                  <a:pt x="22509" y="5130"/>
                  <a:pt x="22496" y="5142"/>
                  <a:pt x="22496" y="5191"/>
                </a:cubicBezTo>
                <a:lnTo>
                  <a:pt x="22496" y="5430"/>
                </a:lnTo>
                <a:cubicBezTo>
                  <a:pt x="22500" y="5430"/>
                  <a:pt x="22509" y="5430"/>
                  <a:pt x="22521" y="5430"/>
                </a:cubicBezTo>
                <a:close/>
                <a:moveTo>
                  <a:pt x="20690" y="5207"/>
                </a:moveTo>
                <a:cubicBezTo>
                  <a:pt x="20690" y="5142"/>
                  <a:pt x="20722" y="5114"/>
                  <a:pt x="20783" y="5114"/>
                </a:cubicBezTo>
                <a:lnTo>
                  <a:pt x="20783" y="5089"/>
                </a:lnTo>
                <a:lnTo>
                  <a:pt x="20499" y="5089"/>
                </a:lnTo>
                <a:lnTo>
                  <a:pt x="20499" y="5114"/>
                </a:lnTo>
                <a:cubicBezTo>
                  <a:pt x="20560" y="5114"/>
                  <a:pt x="20593" y="5142"/>
                  <a:pt x="20593" y="5207"/>
                </a:cubicBezTo>
                <a:lnTo>
                  <a:pt x="20593" y="5681"/>
                </a:lnTo>
                <a:cubicBezTo>
                  <a:pt x="20593" y="5745"/>
                  <a:pt x="20560" y="5774"/>
                  <a:pt x="20499" y="5774"/>
                </a:cubicBezTo>
                <a:lnTo>
                  <a:pt x="20499" y="5798"/>
                </a:lnTo>
                <a:lnTo>
                  <a:pt x="20783" y="5798"/>
                </a:lnTo>
                <a:lnTo>
                  <a:pt x="20783" y="5774"/>
                </a:lnTo>
                <a:cubicBezTo>
                  <a:pt x="20722" y="5774"/>
                  <a:pt x="20690" y="5745"/>
                  <a:pt x="20690" y="5681"/>
                </a:cubicBezTo>
                <a:lnTo>
                  <a:pt x="20690" y="5207"/>
                </a:lnTo>
                <a:close/>
                <a:moveTo>
                  <a:pt x="21156" y="5118"/>
                </a:moveTo>
                <a:lnTo>
                  <a:pt x="21156" y="5089"/>
                </a:lnTo>
                <a:lnTo>
                  <a:pt x="20896" y="5089"/>
                </a:lnTo>
                <a:lnTo>
                  <a:pt x="20896" y="5114"/>
                </a:lnTo>
                <a:cubicBezTo>
                  <a:pt x="20929" y="5114"/>
                  <a:pt x="20961" y="5134"/>
                  <a:pt x="20981" y="5187"/>
                </a:cubicBezTo>
                <a:cubicBezTo>
                  <a:pt x="21006" y="5239"/>
                  <a:pt x="21237" y="5806"/>
                  <a:pt x="21237" y="5806"/>
                </a:cubicBezTo>
                <a:lnTo>
                  <a:pt x="21253" y="5806"/>
                </a:lnTo>
                <a:cubicBezTo>
                  <a:pt x="21253" y="5806"/>
                  <a:pt x="21455" y="5235"/>
                  <a:pt x="21476" y="5187"/>
                </a:cubicBezTo>
                <a:cubicBezTo>
                  <a:pt x="21492" y="5138"/>
                  <a:pt x="21524" y="5114"/>
                  <a:pt x="21553" y="5114"/>
                </a:cubicBezTo>
                <a:lnTo>
                  <a:pt x="21553" y="5089"/>
                </a:lnTo>
                <a:lnTo>
                  <a:pt x="21354" y="5089"/>
                </a:lnTo>
                <a:lnTo>
                  <a:pt x="21354" y="5114"/>
                </a:lnTo>
                <a:cubicBezTo>
                  <a:pt x="21399" y="5114"/>
                  <a:pt x="21423" y="5138"/>
                  <a:pt x="21423" y="5170"/>
                </a:cubicBezTo>
                <a:cubicBezTo>
                  <a:pt x="21423" y="5179"/>
                  <a:pt x="21419" y="5191"/>
                  <a:pt x="21419" y="5199"/>
                </a:cubicBezTo>
                <a:cubicBezTo>
                  <a:pt x="21415" y="5211"/>
                  <a:pt x="21269" y="5616"/>
                  <a:pt x="21269" y="5616"/>
                </a:cubicBezTo>
                <a:cubicBezTo>
                  <a:pt x="21269" y="5616"/>
                  <a:pt x="21099" y="5207"/>
                  <a:pt x="21091" y="5191"/>
                </a:cubicBezTo>
                <a:cubicBezTo>
                  <a:pt x="21087" y="5183"/>
                  <a:pt x="21087" y="5170"/>
                  <a:pt x="21087" y="5158"/>
                </a:cubicBezTo>
                <a:cubicBezTo>
                  <a:pt x="21087" y="5134"/>
                  <a:pt x="21111" y="5118"/>
                  <a:pt x="21156" y="5118"/>
                </a:cubicBezTo>
                <a:close/>
                <a:moveTo>
                  <a:pt x="18778" y="4887"/>
                </a:moveTo>
                <a:cubicBezTo>
                  <a:pt x="18855" y="4887"/>
                  <a:pt x="18895" y="4928"/>
                  <a:pt x="18895" y="5037"/>
                </a:cubicBezTo>
                <a:cubicBezTo>
                  <a:pt x="18895" y="5147"/>
                  <a:pt x="18895" y="5292"/>
                  <a:pt x="18895" y="5474"/>
                </a:cubicBezTo>
                <a:cubicBezTo>
                  <a:pt x="18895" y="5697"/>
                  <a:pt x="19017" y="5814"/>
                  <a:pt x="19227" y="5814"/>
                </a:cubicBezTo>
                <a:cubicBezTo>
                  <a:pt x="19410" y="5814"/>
                  <a:pt x="19547" y="5705"/>
                  <a:pt x="19547" y="5490"/>
                </a:cubicBezTo>
                <a:cubicBezTo>
                  <a:pt x="19547" y="5292"/>
                  <a:pt x="19547" y="5085"/>
                  <a:pt x="19547" y="5012"/>
                </a:cubicBezTo>
                <a:cubicBezTo>
                  <a:pt x="19547" y="4940"/>
                  <a:pt x="19568" y="4891"/>
                  <a:pt x="19657" y="4891"/>
                </a:cubicBezTo>
                <a:lnTo>
                  <a:pt x="19657" y="4867"/>
                </a:lnTo>
                <a:lnTo>
                  <a:pt x="19377" y="4867"/>
                </a:lnTo>
                <a:lnTo>
                  <a:pt x="19377" y="4891"/>
                </a:lnTo>
                <a:cubicBezTo>
                  <a:pt x="19458" y="4891"/>
                  <a:pt x="19491" y="4927"/>
                  <a:pt x="19491" y="5021"/>
                </a:cubicBezTo>
                <a:cubicBezTo>
                  <a:pt x="19495" y="5118"/>
                  <a:pt x="19499" y="5366"/>
                  <a:pt x="19499" y="5515"/>
                </a:cubicBezTo>
                <a:cubicBezTo>
                  <a:pt x="19499" y="5665"/>
                  <a:pt x="19394" y="5758"/>
                  <a:pt x="19248" y="5758"/>
                </a:cubicBezTo>
                <a:cubicBezTo>
                  <a:pt x="19110" y="5758"/>
                  <a:pt x="18997" y="5677"/>
                  <a:pt x="18997" y="5502"/>
                </a:cubicBezTo>
                <a:cubicBezTo>
                  <a:pt x="18997" y="5328"/>
                  <a:pt x="18997" y="5089"/>
                  <a:pt x="18997" y="5012"/>
                </a:cubicBezTo>
                <a:cubicBezTo>
                  <a:pt x="18997" y="4940"/>
                  <a:pt x="19025" y="4891"/>
                  <a:pt x="19106" y="4891"/>
                </a:cubicBezTo>
                <a:lnTo>
                  <a:pt x="19106" y="4867"/>
                </a:lnTo>
                <a:lnTo>
                  <a:pt x="18774" y="4867"/>
                </a:lnTo>
                <a:lnTo>
                  <a:pt x="18774" y="4887"/>
                </a:lnTo>
                <a:lnTo>
                  <a:pt x="18778" y="4887"/>
                </a:lnTo>
                <a:close/>
                <a:moveTo>
                  <a:pt x="20123" y="5089"/>
                </a:moveTo>
                <a:lnTo>
                  <a:pt x="20123" y="5114"/>
                </a:lnTo>
                <a:cubicBezTo>
                  <a:pt x="20179" y="5114"/>
                  <a:pt x="20212" y="5154"/>
                  <a:pt x="20212" y="5219"/>
                </a:cubicBezTo>
                <a:cubicBezTo>
                  <a:pt x="20212" y="5264"/>
                  <a:pt x="20212" y="5466"/>
                  <a:pt x="20212" y="5592"/>
                </a:cubicBezTo>
                <a:lnTo>
                  <a:pt x="19843" y="5085"/>
                </a:lnTo>
                <a:lnTo>
                  <a:pt x="19681" y="5085"/>
                </a:lnTo>
                <a:lnTo>
                  <a:pt x="19681" y="5110"/>
                </a:lnTo>
                <a:cubicBezTo>
                  <a:pt x="19714" y="5110"/>
                  <a:pt x="19738" y="5126"/>
                  <a:pt x="19750" y="5142"/>
                </a:cubicBezTo>
                <a:cubicBezTo>
                  <a:pt x="19750" y="5142"/>
                  <a:pt x="19758" y="5154"/>
                  <a:pt x="19770" y="5170"/>
                </a:cubicBezTo>
                <a:cubicBezTo>
                  <a:pt x="19770" y="5247"/>
                  <a:pt x="19770" y="5583"/>
                  <a:pt x="19770" y="5644"/>
                </a:cubicBezTo>
                <a:cubicBezTo>
                  <a:pt x="19770" y="5725"/>
                  <a:pt x="19742" y="5766"/>
                  <a:pt x="19677" y="5766"/>
                </a:cubicBezTo>
                <a:lnTo>
                  <a:pt x="19677" y="5790"/>
                </a:lnTo>
                <a:lnTo>
                  <a:pt x="19904" y="5790"/>
                </a:lnTo>
                <a:lnTo>
                  <a:pt x="19904" y="5766"/>
                </a:lnTo>
                <a:cubicBezTo>
                  <a:pt x="19847" y="5766"/>
                  <a:pt x="19815" y="5729"/>
                  <a:pt x="19815" y="5664"/>
                </a:cubicBezTo>
                <a:cubicBezTo>
                  <a:pt x="19815" y="5612"/>
                  <a:pt x="19815" y="5332"/>
                  <a:pt x="19815" y="5231"/>
                </a:cubicBezTo>
                <a:cubicBezTo>
                  <a:pt x="19948" y="5413"/>
                  <a:pt x="20236" y="5802"/>
                  <a:pt x="20236" y="5802"/>
                </a:cubicBezTo>
                <a:lnTo>
                  <a:pt x="20252" y="5802"/>
                </a:lnTo>
                <a:cubicBezTo>
                  <a:pt x="20252" y="5802"/>
                  <a:pt x="20252" y="5304"/>
                  <a:pt x="20252" y="5231"/>
                </a:cubicBezTo>
                <a:cubicBezTo>
                  <a:pt x="20252" y="5142"/>
                  <a:pt x="20289" y="5110"/>
                  <a:pt x="20345" y="5110"/>
                </a:cubicBezTo>
                <a:lnTo>
                  <a:pt x="20345" y="5089"/>
                </a:lnTo>
                <a:lnTo>
                  <a:pt x="20123" y="5089"/>
                </a:lnTo>
                <a:close/>
                <a:moveTo>
                  <a:pt x="85" y="5814"/>
                </a:moveTo>
                <a:lnTo>
                  <a:pt x="81" y="5073"/>
                </a:lnTo>
                <a:lnTo>
                  <a:pt x="0" y="5077"/>
                </a:lnTo>
                <a:lnTo>
                  <a:pt x="4" y="5814"/>
                </a:lnTo>
                <a:lnTo>
                  <a:pt x="85" y="5814"/>
                </a:lnTo>
                <a:close/>
                <a:moveTo>
                  <a:pt x="789" y="5814"/>
                </a:moveTo>
                <a:lnTo>
                  <a:pt x="785" y="5073"/>
                </a:lnTo>
                <a:lnTo>
                  <a:pt x="704" y="5077"/>
                </a:lnTo>
                <a:lnTo>
                  <a:pt x="704" y="5652"/>
                </a:lnTo>
                <a:lnTo>
                  <a:pt x="320" y="5073"/>
                </a:lnTo>
                <a:lnTo>
                  <a:pt x="243" y="5077"/>
                </a:lnTo>
                <a:lnTo>
                  <a:pt x="247" y="5814"/>
                </a:lnTo>
                <a:lnTo>
                  <a:pt x="328" y="5810"/>
                </a:lnTo>
                <a:lnTo>
                  <a:pt x="328" y="5231"/>
                </a:lnTo>
                <a:lnTo>
                  <a:pt x="712" y="5810"/>
                </a:lnTo>
                <a:lnTo>
                  <a:pt x="789" y="5810"/>
                </a:lnTo>
                <a:lnTo>
                  <a:pt x="789" y="5814"/>
                </a:lnTo>
                <a:close/>
                <a:moveTo>
                  <a:pt x="1393" y="5608"/>
                </a:moveTo>
                <a:cubicBezTo>
                  <a:pt x="1393" y="5547"/>
                  <a:pt x="1373" y="5494"/>
                  <a:pt x="1328" y="5458"/>
                </a:cubicBezTo>
                <a:cubicBezTo>
                  <a:pt x="1296" y="5430"/>
                  <a:pt x="1259" y="5417"/>
                  <a:pt x="1190" y="5405"/>
                </a:cubicBezTo>
                <a:lnTo>
                  <a:pt x="1109" y="5393"/>
                </a:lnTo>
                <a:cubicBezTo>
                  <a:pt x="1069" y="5385"/>
                  <a:pt x="1032" y="5374"/>
                  <a:pt x="1012" y="5353"/>
                </a:cubicBezTo>
                <a:cubicBezTo>
                  <a:pt x="992" y="5333"/>
                  <a:pt x="980" y="5308"/>
                  <a:pt x="980" y="5272"/>
                </a:cubicBezTo>
                <a:cubicBezTo>
                  <a:pt x="980" y="5191"/>
                  <a:pt x="1037" y="5138"/>
                  <a:pt x="1130" y="5138"/>
                </a:cubicBezTo>
                <a:cubicBezTo>
                  <a:pt x="1203" y="5138"/>
                  <a:pt x="1251" y="5154"/>
                  <a:pt x="1304" y="5199"/>
                </a:cubicBezTo>
                <a:lnTo>
                  <a:pt x="1352" y="5142"/>
                </a:lnTo>
                <a:cubicBezTo>
                  <a:pt x="1288" y="5085"/>
                  <a:pt x="1223" y="5061"/>
                  <a:pt x="1130" y="5061"/>
                </a:cubicBezTo>
                <a:cubicBezTo>
                  <a:pt x="984" y="5061"/>
                  <a:pt x="891" y="5142"/>
                  <a:pt x="891" y="5272"/>
                </a:cubicBezTo>
                <a:cubicBezTo>
                  <a:pt x="891" y="5332"/>
                  <a:pt x="911" y="5377"/>
                  <a:pt x="947" y="5413"/>
                </a:cubicBezTo>
                <a:cubicBezTo>
                  <a:pt x="980" y="5442"/>
                  <a:pt x="1024" y="5462"/>
                  <a:pt x="1085" y="5470"/>
                </a:cubicBezTo>
                <a:lnTo>
                  <a:pt x="1170" y="5482"/>
                </a:lnTo>
                <a:cubicBezTo>
                  <a:pt x="1223" y="5490"/>
                  <a:pt x="1243" y="5498"/>
                  <a:pt x="1263" y="5515"/>
                </a:cubicBezTo>
                <a:cubicBezTo>
                  <a:pt x="1284" y="5535"/>
                  <a:pt x="1296" y="5563"/>
                  <a:pt x="1296" y="5604"/>
                </a:cubicBezTo>
                <a:cubicBezTo>
                  <a:pt x="1296" y="5689"/>
                  <a:pt x="1231" y="5737"/>
                  <a:pt x="1126" y="5737"/>
                </a:cubicBezTo>
                <a:cubicBezTo>
                  <a:pt x="1041" y="5737"/>
                  <a:pt x="984" y="5717"/>
                  <a:pt x="923" y="5656"/>
                </a:cubicBezTo>
                <a:lnTo>
                  <a:pt x="870" y="5713"/>
                </a:lnTo>
                <a:cubicBezTo>
                  <a:pt x="939" y="5782"/>
                  <a:pt x="1012" y="5810"/>
                  <a:pt x="1126" y="5810"/>
                </a:cubicBezTo>
                <a:cubicBezTo>
                  <a:pt x="1292" y="5818"/>
                  <a:pt x="1393" y="5737"/>
                  <a:pt x="1393" y="5608"/>
                </a:cubicBezTo>
                <a:close/>
                <a:moveTo>
                  <a:pt x="1717" y="5814"/>
                </a:moveTo>
                <a:lnTo>
                  <a:pt x="1713" y="5150"/>
                </a:lnTo>
                <a:lnTo>
                  <a:pt x="1928" y="5146"/>
                </a:lnTo>
                <a:lnTo>
                  <a:pt x="1924" y="5073"/>
                </a:lnTo>
                <a:lnTo>
                  <a:pt x="1417" y="5077"/>
                </a:lnTo>
                <a:lnTo>
                  <a:pt x="1421" y="5150"/>
                </a:lnTo>
                <a:lnTo>
                  <a:pt x="1632" y="5146"/>
                </a:lnTo>
                <a:lnTo>
                  <a:pt x="1636" y="5814"/>
                </a:lnTo>
                <a:lnTo>
                  <a:pt x="1717" y="5814"/>
                </a:lnTo>
                <a:close/>
                <a:moveTo>
                  <a:pt x="2122" y="5814"/>
                </a:moveTo>
                <a:lnTo>
                  <a:pt x="2118" y="5073"/>
                </a:lnTo>
                <a:lnTo>
                  <a:pt x="2037" y="5077"/>
                </a:lnTo>
                <a:lnTo>
                  <a:pt x="2041" y="5814"/>
                </a:lnTo>
                <a:lnTo>
                  <a:pt x="2122" y="5814"/>
                </a:lnTo>
                <a:close/>
                <a:moveTo>
                  <a:pt x="2523" y="5814"/>
                </a:moveTo>
                <a:lnTo>
                  <a:pt x="2519" y="5150"/>
                </a:lnTo>
                <a:lnTo>
                  <a:pt x="2734" y="5146"/>
                </a:lnTo>
                <a:lnTo>
                  <a:pt x="2730" y="5073"/>
                </a:lnTo>
                <a:lnTo>
                  <a:pt x="2223" y="5077"/>
                </a:lnTo>
                <a:lnTo>
                  <a:pt x="2227" y="5150"/>
                </a:lnTo>
                <a:lnTo>
                  <a:pt x="2438" y="5146"/>
                </a:lnTo>
                <a:lnTo>
                  <a:pt x="2442" y="5814"/>
                </a:lnTo>
                <a:lnTo>
                  <a:pt x="2523" y="5814"/>
                </a:lnTo>
                <a:close/>
                <a:moveTo>
                  <a:pt x="3325" y="5567"/>
                </a:moveTo>
                <a:lnTo>
                  <a:pt x="3321" y="5073"/>
                </a:lnTo>
                <a:lnTo>
                  <a:pt x="3240" y="5077"/>
                </a:lnTo>
                <a:lnTo>
                  <a:pt x="3240" y="5563"/>
                </a:lnTo>
                <a:cubicBezTo>
                  <a:pt x="3240" y="5673"/>
                  <a:pt x="3171" y="5745"/>
                  <a:pt x="3066" y="5745"/>
                </a:cubicBezTo>
                <a:cubicBezTo>
                  <a:pt x="2961" y="5745"/>
                  <a:pt x="2892" y="5673"/>
                  <a:pt x="2892" y="5563"/>
                </a:cubicBezTo>
                <a:lnTo>
                  <a:pt x="2888" y="5073"/>
                </a:lnTo>
                <a:lnTo>
                  <a:pt x="2807" y="5077"/>
                </a:lnTo>
                <a:lnTo>
                  <a:pt x="2807" y="5567"/>
                </a:lnTo>
                <a:cubicBezTo>
                  <a:pt x="2807" y="5717"/>
                  <a:pt x="2912" y="5818"/>
                  <a:pt x="3066" y="5818"/>
                </a:cubicBezTo>
                <a:cubicBezTo>
                  <a:pt x="3216" y="5818"/>
                  <a:pt x="3325" y="5713"/>
                  <a:pt x="3325" y="5567"/>
                </a:cubicBezTo>
                <a:close/>
                <a:moveTo>
                  <a:pt x="3690" y="5814"/>
                </a:moveTo>
                <a:lnTo>
                  <a:pt x="3686" y="5150"/>
                </a:lnTo>
                <a:lnTo>
                  <a:pt x="3900" y="5146"/>
                </a:lnTo>
                <a:lnTo>
                  <a:pt x="3896" y="5073"/>
                </a:lnTo>
                <a:lnTo>
                  <a:pt x="3390" y="5077"/>
                </a:lnTo>
                <a:lnTo>
                  <a:pt x="3394" y="5150"/>
                </a:lnTo>
                <a:lnTo>
                  <a:pt x="3605" y="5146"/>
                </a:lnTo>
                <a:lnTo>
                  <a:pt x="3609" y="5814"/>
                </a:lnTo>
                <a:lnTo>
                  <a:pt x="3690" y="5814"/>
                </a:lnTo>
                <a:close/>
                <a:moveTo>
                  <a:pt x="4472" y="5814"/>
                </a:moveTo>
                <a:lnTo>
                  <a:pt x="4468" y="5737"/>
                </a:lnTo>
                <a:lnTo>
                  <a:pt x="4095" y="5741"/>
                </a:lnTo>
                <a:lnTo>
                  <a:pt x="4091" y="5478"/>
                </a:lnTo>
                <a:lnTo>
                  <a:pt x="4415" y="5474"/>
                </a:lnTo>
                <a:lnTo>
                  <a:pt x="4411" y="5401"/>
                </a:lnTo>
                <a:lnTo>
                  <a:pt x="4091" y="5405"/>
                </a:lnTo>
                <a:lnTo>
                  <a:pt x="4087" y="5150"/>
                </a:lnTo>
                <a:lnTo>
                  <a:pt x="4468" y="5146"/>
                </a:lnTo>
                <a:lnTo>
                  <a:pt x="4463" y="5073"/>
                </a:lnTo>
                <a:lnTo>
                  <a:pt x="4006" y="5077"/>
                </a:lnTo>
                <a:lnTo>
                  <a:pt x="4010" y="5814"/>
                </a:lnTo>
                <a:lnTo>
                  <a:pt x="4472" y="5814"/>
                </a:lnTo>
                <a:close/>
                <a:moveTo>
                  <a:pt x="5120" y="5644"/>
                </a:moveTo>
                <a:cubicBezTo>
                  <a:pt x="5168" y="5604"/>
                  <a:pt x="5197" y="5539"/>
                  <a:pt x="5213" y="5442"/>
                </a:cubicBezTo>
                <a:cubicBezTo>
                  <a:pt x="5217" y="5426"/>
                  <a:pt x="5221" y="5385"/>
                  <a:pt x="5221" y="5353"/>
                </a:cubicBezTo>
                <a:cubicBezTo>
                  <a:pt x="5221" y="5191"/>
                  <a:pt x="5083" y="5183"/>
                  <a:pt x="5055" y="5183"/>
                </a:cubicBezTo>
                <a:cubicBezTo>
                  <a:pt x="4998" y="5183"/>
                  <a:pt x="4950" y="5203"/>
                  <a:pt x="4909" y="5235"/>
                </a:cubicBezTo>
                <a:cubicBezTo>
                  <a:pt x="4864" y="5276"/>
                  <a:pt x="4832" y="5341"/>
                  <a:pt x="4816" y="5438"/>
                </a:cubicBezTo>
                <a:cubicBezTo>
                  <a:pt x="4812" y="5454"/>
                  <a:pt x="4808" y="5494"/>
                  <a:pt x="4808" y="5527"/>
                </a:cubicBezTo>
                <a:cubicBezTo>
                  <a:pt x="4808" y="5652"/>
                  <a:pt x="4897" y="5697"/>
                  <a:pt x="4974" y="5697"/>
                </a:cubicBezTo>
                <a:cubicBezTo>
                  <a:pt x="5031" y="5701"/>
                  <a:pt x="5079" y="5681"/>
                  <a:pt x="5120" y="5644"/>
                </a:cubicBezTo>
                <a:close/>
                <a:moveTo>
                  <a:pt x="5148" y="5357"/>
                </a:moveTo>
                <a:cubicBezTo>
                  <a:pt x="5148" y="5377"/>
                  <a:pt x="5144" y="5405"/>
                  <a:pt x="5136" y="5442"/>
                </a:cubicBezTo>
                <a:cubicBezTo>
                  <a:pt x="5120" y="5519"/>
                  <a:pt x="5103" y="5563"/>
                  <a:pt x="5071" y="5596"/>
                </a:cubicBezTo>
                <a:cubicBezTo>
                  <a:pt x="5047" y="5620"/>
                  <a:pt x="5014" y="5632"/>
                  <a:pt x="4982" y="5632"/>
                </a:cubicBezTo>
                <a:cubicBezTo>
                  <a:pt x="4962" y="5632"/>
                  <a:pt x="4889" y="5624"/>
                  <a:pt x="4889" y="5531"/>
                </a:cubicBezTo>
                <a:cubicBezTo>
                  <a:pt x="4889" y="5511"/>
                  <a:pt x="4893" y="5478"/>
                  <a:pt x="4901" y="5442"/>
                </a:cubicBezTo>
                <a:cubicBezTo>
                  <a:pt x="4917" y="5365"/>
                  <a:pt x="4933" y="5320"/>
                  <a:pt x="4966" y="5288"/>
                </a:cubicBezTo>
                <a:cubicBezTo>
                  <a:pt x="4990" y="5264"/>
                  <a:pt x="5022" y="5251"/>
                  <a:pt x="5055" y="5251"/>
                </a:cubicBezTo>
                <a:cubicBezTo>
                  <a:pt x="5075" y="5251"/>
                  <a:pt x="5148" y="5260"/>
                  <a:pt x="5148" y="5357"/>
                </a:cubicBezTo>
                <a:close/>
                <a:moveTo>
                  <a:pt x="5634" y="5693"/>
                </a:moveTo>
                <a:lnTo>
                  <a:pt x="5699" y="5377"/>
                </a:lnTo>
                <a:cubicBezTo>
                  <a:pt x="5703" y="5361"/>
                  <a:pt x="5703" y="5345"/>
                  <a:pt x="5703" y="5328"/>
                </a:cubicBezTo>
                <a:cubicBezTo>
                  <a:pt x="5703" y="5243"/>
                  <a:pt x="5646" y="5183"/>
                  <a:pt x="5561" y="5183"/>
                </a:cubicBezTo>
                <a:cubicBezTo>
                  <a:pt x="5500" y="5183"/>
                  <a:pt x="5456" y="5203"/>
                  <a:pt x="5419" y="5239"/>
                </a:cubicBezTo>
                <a:lnTo>
                  <a:pt x="5428" y="5191"/>
                </a:lnTo>
                <a:lnTo>
                  <a:pt x="5355" y="5195"/>
                </a:lnTo>
                <a:lnTo>
                  <a:pt x="5257" y="5697"/>
                </a:lnTo>
                <a:lnTo>
                  <a:pt x="5330" y="5693"/>
                </a:lnTo>
                <a:lnTo>
                  <a:pt x="5391" y="5389"/>
                </a:lnTo>
                <a:cubicBezTo>
                  <a:pt x="5415" y="5264"/>
                  <a:pt x="5517" y="5255"/>
                  <a:pt x="5537" y="5255"/>
                </a:cubicBezTo>
                <a:cubicBezTo>
                  <a:pt x="5590" y="5255"/>
                  <a:pt x="5622" y="5288"/>
                  <a:pt x="5622" y="5341"/>
                </a:cubicBezTo>
                <a:cubicBezTo>
                  <a:pt x="5622" y="5353"/>
                  <a:pt x="5622" y="5369"/>
                  <a:pt x="5618" y="5385"/>
                </a:cubicBezTo>
                <a:lnTo>
                  <a:pt x="5561" y="5697"/>
                </a:lnTo>
                <a:lnTo>
                  <a:pt x="5634" y="5697"/>
                </a:lnTo>
                <a:lnTo>
                  <a:pt x="5634" y="5693"/>
                </a:lnTo>
                <a:close/>
                <a:moveTo>
                  <a:pt x="6542" y="5592"/>
                </a:moveTo>
                <a:lnTo>
                  <a:pt x="6460" y="5596"/>
                </a:lnTo>
                <a:cubicBezTo>
                  <a:pt x="6440" y="5689"/>
                  <a:pt x="6375" y="5741"/>
                  <a:pt x="6286" y="5741"/>
                </a:cubicBezTo>
                <a:cubicBezTo>
                  <a:pt x="6238" y="5741"/>
                  <a:pt x="6193" y="5721"/>
                  <a:pt x="6161" y="5693"/>
                </a:cubicBezTo>
                <a:cubicBezTo>
                  <a:pt x="6116" y="5648"/>
                  <a:pt x="6112" y="5600"/>
                  <a:pt x="6112" y="5442"/>
                </a:cubicBezTo>
                <a:cubicBezTo>
                  <a:pt x="6112" y="5284"/>
                  <a:pt x="6116" y="5239"/>
                  <a:pt x="6161" y="5191"/>
                </a:cubicBezTo>
                <a:cubicBezTo>
                  <a:pt x="6193" y="5158"/>
                  <a:pt x="6238" y="5142"/>
                  <a:pt x="6286" y="5142"/>
                </a:cubicBezTo>
                <a:cubicBezTo>
                  <a:pt x="6371" y="5142"/>
                  <a:pt x="6436" y="5195"/>
                  <a:pt x="6460" y="5292"/>
                </a:cubicBezTo>
                <a:lnTo>
                  <a:pt x="6546" y="5288"/>
                </a:lnTo>
                <a:cubicBezTo>
                  <a:pt x="6521" y="5150"/>
                  <a:pt x="6424" y="5065"/>
                  <a:pt x="6286" y="5065"/>
                </a:cubicBezTo>
                <a:cubicBezTo>
                  <a:pt x="6213" y="5065"/>
                  <a:pt x="6145" y="5093"/>
                  <a:pt x="6096" y="5142"/>
                </a:cubicBezTo>
                <a:cubicBezTo>
                  <a:pt x="6027" y="5211"/>
                  <a:pt x="6027" y="5284"/>
                  <a:pt x="6027" y="5442"/>
                </a:cubicBezTo>
                <a:cubicBezTo>
                  <a:pt x="6027" y="5600"/>
                  <a:pt x="6027" y="5673"/>
                  <a:pt x="6096" y="5741"/>
                </a:cubicBezTo>
                <a:cubicBezTo>
                  <a:pt x="6145" y="5790"/>
                  <a:pt x="6213" y="5818"/>
                  <a:pt x="6286" y="5818"/>
                </a:cubicBezTo>
                <a:cubicBezTo>
                  <a:pt x="6420" y="5818"/>
                  <a:pt x="6521" y="5733"/>
                  <a:pt x="6542" y="5592"/>
                </a:cubicBezTo>
                <a:close/>
                <a:moveTo>
                  <a:pt x="7109" y="5741"/>
                </a:moveTo>
                <a:cubicBezTo>
                  <a:pt x="7177" y="5673"/>
                  <a:pt x="7177" y="5600"/>
                  <a:pt x="7177" y="5442"/>
                </a:cubicBezTo>
                <a:cubicBezTo>
                  <a:pt x="7177" y="5284"/>
                  <a:pt x="7177" y="5211"/>
                  <a:pt x="7109" y="5142"/>
                </a:cubicBezTo>
                <a:cubicBezTo>
                  <a:pt x="7060" y="5093"/>
                  <a:pt x="6991" y="5065"/>
                  <a:pt x="6918" y="5065"/>
                </a:cubicBezTo>
                <a:cubicBezTo>
                  <a:pt x="6845" y="5065"/>
                  <a:pt x="6780" y="5093"/>
                  <a:pt x="6728" y="5142"/>
                </a:cubicBezTo>
                <a:cubicBezTo>
                  <a:pt x="6659" y="5211"/>
                  <a:pt x="6659" y="5284"/>
                  <a:pt x="6659" y="5442"/>
                </a:cubicBezTo>
                <a:cubicBezTo>
                  <a:pt x="6659" y="5600"/>
                  <a:pt x="6659" y="5673"/>
                  <a:pt x="6728" y="5741"/>
                </a:cubicBezTo>
                <a:cubicBezTo>
                  <a:pt x="6776" y="5790"/>
                  <a:pt x="6845" y="5818"/>
                  <a:pt x="6918" y="5818"/>
                </a:cubicBezTo>
                <a:cubicBezTo>
                  <a:pt x="6991" y="5818"/>
                  <a:pt x="7056" y="5794"/>
                  <a:pt x="7109" y="5741"/>
                </a:cubicBezTo>
                <a:close/>
                <a:moveTo>
                  <a:pt x="7040" y="5195"/>
                </a:moveTo>
                <a:cubicBezTo>
                  <a:pt x="7084" y="5239"/>
                  <a:pt x="7088" y="5288"/>
                  <a:pt x="7088" y="5442"/>
                </a:cubicBezTo>
                <a:cubicBezTo>
                  <a:pt x="7088" y="5600"/>
                  <a:pt x="7084" y="5644"/>
                  <a:pt x="7036" y="5689"/>
                </a:cubicBezTo>
                <a:cubicBezTo>
                  <a:pt x="7003" y="5721"/>
                  <a:pt x="6958" y="5741"/>
                  <a:pt x="6910" y="5741"/>
                </a:cubicBezTo>
                <a:cubicBezTo>
                  <a:pt x="6861" y="5741"/>
                  <a:pt x="6817" y="5721"/>
                  <a:pt x="6785" y="5689"/>
                </a:cubicBezTo>
                <a:cubicBezTo>
                  <a:pt x="6740" y="5644"/>
                  <a:pt x="6736" y="5596"/>
                  <a:pt x="6736" y="5442"/>
                </a:cubicBezTo>
                <a:cubicBezTo>
                  <a:pt x="6736" y="5284"/>
                  <a:pt x="6740" y="5239"/>
                  <a:pt x="6789" y="5195"/>
                </a:cubicBezTo>
                <a:cubicBezTo>
                  <a:pt x="6821" y="5162"/>
                  <a:pt x="6866" y="5142"/>
                  <a:pt x="6914" y="5142"/>
                </a:cubicBezTo>
                <a:cubicBezTo>
                  <a:pt x="6963" y="5142"/>
                  <a:pt x="7011" y="5162"/>
                  <a:pt x="7040" y="5195"/>
                </a:cubicBezTo>
                <a:close/>
                <a:moveTo>
                  <a:pt x="7939" y="5814"/>
                </a:moveTo>
                <a:lnTo>
                  <a:pt x="7935" y="5073"/>
                </a:lnTo>
                <a:lnTo>
                  <a:pt x="7854" y="5073"/>
                </a:lnTo>
                <a:lnTo>
                  <a:pt x="7623" y="5588"/>
                </a:lnTo>
                <a:lnTo>
                  <a:pt x="7384" y="5073"/>
                </a:lnTo>
                <a:lnTo>
                  <a:pt x="7303" y="5077"/>
                </a:lnTo>
                <a:lnTo>
                  <a:pt x="7307" y="5814"/>
                </a:lnTo>
                <a:lnTo>
                  <a:pt x="7388" y="5810"/>
                </a:lnTo>
                <a:lnTo>
                  <a:pt x="7388" y="5268"/>
                </a:lnTo>
                <a:lnTo>
                  <a:pt x="7591" y="5697"/>
                </a:lnTo>
                <a:lnTo>
                  <a:pt x="7660" y="5697"/>
                </a:lnTo>
                <a:lnTo>
                  <a:pt x="7854" y="5268"/>
                </a:lnTo>
                <a:lnTo>
                  <a:pt x="7858" y="5814"/>
                </a:lnTo>
                <a:lnTo>
                  <a:pt x="7939" y="5814"/>
                </a:lnTo>
                <a:close/>
                <a:moveTo>
                  <a:pt x="8729" y="5814"/>
                </a:moveTo>
                <a:lnTo>
                  <a:pt x="8725" y="5073"/>
                </a:lnTo>
                <a:lnTo>
                  <a:pt x="8644" y="5073"/>
                </a:lnTo>
                <a:lnTo>
                  <a:pt x="8413" y="5588"/>
                </a:lnTo>
                <a:lnTo>
                  <a:pt x="8174" y="5073"/>
                </a:lnTo>
                <a:lnTo>
                  <a:pt x="8093" y="5077"/>
                </a:lnTo>
                <a:lnTo>
                  <a:pt x="8097" y="5814"/>
                </a:lnTo>
                <a:lnTo>
                  <a:pt x="8178" y="5810"/>
                </a:lnTo>
                <a:lnTo>
                  <a:pt x="8178" y="5268"/>
                </a:lnTo>
                <a:lnTo>
                  <a:pt x="8381" y="5697"/>
                </a:lnTo>
                <a:lnTo>
                  <a:pt x="8449" y="5697"/>
                </a:lnTo>
                <a:lnTo>
                  <a:pt x="8644" y="5268"/>
                </a:lnTo>
                <a:lnTo>
                  <a:pt x="8648" y="5814"/>
                </a:lnTo>
                <a:lnTo>
                  <a:pt x="8729" y="5814"/>
                </a:lnTo>
                <a:close/>
                <a:moveTo>
                  <a:pt x="9393" y="5567"/>
                </a:moveTo>
                <a:lnTo>
                  <a:pt x="9389" y="5073"/>
                </a:lnTo>
                <a:lnTo>
                  <a:pt x="9308" y="5077"/>
                </a:lnTo>
                <a:lnTo>
                  <a:pt x="9308" y="5563"/>
                </a:lnTo>
                <a:cubicBezTo>
                  <a:pt x="9308" y="5673"/>
                  <a:pt x="9239" y="5745"/>
                  <a:pt x="9134" y="5745"/>
                </a:cubicBezTo>
                <a:cubicBezTo>
                  <a:pt x="9029" y="5745"/>
                  <a:pt x="8960" y="5673"/>
                  <a:pt x="8960" y="5563"/>
                </a:cubicBezTo>
                <a:lnTo>
                  <a:pt x="8956" y="5073"/>
                </a:lnTo>
                <a:lnTo>
                  <a:pt x="8875" y="5077"/>
                </a:lnTo>
                <a:lnTo>
                  <a:pt x="8875" y="5567"/>
                </a:lnTo>
                <a:cubicBezTo>
                  <a:pt x="8875" y="5717"/>
                  <a:pt x="8980" y="5818"/>
                  <a:pt x="9134" y="5818"/>
                </a:cubicBezTo>
                <a:cubicBezTo>
                  <a:pt x="9284" y="5818"/>
                  <a:pt x="9393" y="5713"/>
                  <a:pt x="9393" y="5567"/>
                </a:cubicBezTo>
                <a:close/>
                <a:moveTo>
                  <a:pt x="10110" y="5814"/>
                </a:moveTo>
                <a:lnTo>
                  <a:pt x="10106" y="5073"/>
                </a:lnTo>
                <a:lnTo>
                  <a:pt x="10025" y="5077"/>
                </a:lnTo>
                <a:lnTo>
                  <a:pt x="10025" y="5652"/>
                </a:lnTo>
                <a:lnTo>
                  <a:pt x="9640" y="5073"/>
                </a:lnTo>
                <a:lnTo>
                  <a:pt x="9563" y="5077"/>
                </a:lnTo>
                <a:lnTo>
                  <a:pt x="9567" y="5814"/>
                </a:lnTo>
                <a:lnTo>
                  <a:pt x="9648" y="5810"/>
                </a:lnTo>
                <a:lnTo>
                  <a:pt x="9648" y="5231"/>
                </a:lnTo>
                <a:lnTo>
                  <a:pt x="10033" y="5810"/>
                </a:lnTo>
                <a:lnTo>
                  <a:pt x="10110" y="5810"/>
                </a:lnTo>
                <a:lnTo>
                  <a:pt x="10110" y="5814"/>
                </a:lnTo>
                <a:close/>
                <a:moveTo>
                  <a:pt x="10378" y="5814"/>
                </a:moveTo>
                <a:lnTo>
                  <a:pt x="10374" y="5073"/>
                </a:lnTo>
                <a:lnTo>
                  <a:pt x="10293" y="5077"/>
                </a:lnTo>
                <a:lnTo>
                  <a:pt x="10297" y="5814"/>
                </a:lnTo>
                <a:lnTo>
                  <a:pt x="10378" y="5814"/>
                </a:lnTo>
                <a:close/>
                <a:moveTo>
                  <a:pt x="10779" y="5814"/>
                </a:moveTo>
                <a:lnTo>
                  <a:pt x="10775" y="5150"/>
                </a:lnTo>
                <a:lnTo>
                  <a:pt x="10989" y="5146"/>
                </a:lnTo>
                <a:lnTo>
                  <a:pt x="10985" y="5073"/>
                </a:lnTo>
                <a:lnTo>
                  <a:pt x="10479" y="5077"/>
                </a:lnTo>
                <a:lnTo>
                  <a:pt x="10483" y="5150"/>
                </a:lnTo>
                <a:lnTo>
                  <a:pt x="10694" y="5146"/>
                </a:lnTo>
                <a:lnTo>
                  <a:pt x="10698" y="5814"/>
                </a:lnTo>
                <a:lnTo>
                  <a:pt x="10779" y="5814"/>
                </a:lnTo>
                <a:close/>
                <a:moveTo>
                  <a:pt x="11362" y="5814"/>
                </a:moveTo>
                <a:lnTo>
                  <a:pt x="11362" y="5511"/>
                </a:lnTo>
                <a:lnTo>
                  <a:pt x="11577" y="5073"/>
                </a:lnTo>
                <a:lnTo>
                  <a:pt x="11487" y="5073"/>
                </a:lnTo>
                <a:lnTo>
                  <a:pt x="11317" y="5417"/>
                </a:lnTo>
                <a:lnTo>
                  <a:pt x="11143" y="5069"/>
                </a:lnTo>
                <a:lnTo>
                  <a:pt x="11054" y="5073"/>
                </a:lnTo>
                <a:lnTo>
                  <a:pt x="11273" y="5502"/>
                </a:lnTo>
                <a:lnTo>
                  <a:pt x="11277" y="5810"/>
                </a:lnTo>
                <a:lnTo>
                  <a:pt x="11362" y="5810"/>
                </a:lnTo>
                <a:lnTo>
                  <a:pt x="11362" y="5814"/>
                </a:lnTo>
                <a:close/>
                <a:moveTo>
                  <a:pt x="12026" y="5814"/>
                </a:moveTo>
                <a:lnTo>
                  <a:pt x="12022" y="5073"/>
                </a:lnTo>
                <a:lnTo>
                  <a:pt x="11941" y="5077"/>
                </a:lnTo>
                <a:lnTo>
                  <a:pt x="11945" y="5814"/>
                </a:lnTo>
                <a:lnTo>
                  <a:pt x="12026" y="5814"/>
                </a:lnTo>
                <a:close/>
                <a:moveTo>
                  <a:pt x="12707" y="5814"/>
                </a:moveTo>
                <a:lnTo>
                  <a:pt x="12703" y="5073"/>
                </a:lnTo>
                <a:lnTo>
                  <a:pt x="12622" y="5077"/>
                </a:lnTo>
                <a:lnTo>
                  <a:pt x="12622" y="5652"/>
                </a:lnTo>
                <a:lnTo>
                  <a:pt x="12237" y="5073"/>
                </a:lnTo>
                <a:lnTo>
                  <a:pt x="12160" y="5077"/>
                </a:lnTo>
                <a:lnTo>
                  <a:pt x="12164" y="5814"/>
                </a:lnTo>
                <a:lnTo>
                  <a:pt x="12245" y="5810"/>
                </a:lnTo>
                <a:lnTo>
                  <a:pt x="12245" y="5231"/>
                </a:lnTo>
                <a:lnTo>
                  <a:pt x="12630" y="5810"/>
                </a:lnTo>
                <a:lnTo>
                  <a:pt x="12707" y="5810"/>
                </a:lnTo>
                <a:lnTo>
                  <a:pt x="12707" y="5814"/>
                </a:lnTo>
                <a:close/>
                <a:moveTo>
                  <a:pt x="13108" y="5814"/>
                </a:moveTo>
                <a:lnTo>
                  <a:pt x="13104" y="5150"/>
                </a:lnTo>
                <a:lnTo>
                  <a:pt x="13318" y="5146"/>
                </a:lnTo>
                <a:lnTo>
                  <a:pt x="13314" y="5073"/>
                </a:lnTo>
                <a:lnTo>
                  <a:pt x="12808" y="5077"/>
                </a:lnTo>
                <a:lnTo>
                  <a:pt x="12812" y="5150"/>
                </a:lnTo>
                <a:lnTo>
                  <a:pt x="13023" y="5146"/>
                </a:lnTo>
                <a:lnTo>
                  <a:pt x="13027" y="5814"/>
                </a:lnTo>
                <a:lnTo>
                  <a:pt x="13108" y="5814"/>
                </a:lnTo>
                <a:close/>
                <a:moveTo>
                  <a:pt x="13873" y="5814"/>
                </a:moveTo>
                <a:lnTo>
                  <a:pt x="13869" y="5737"/>
                </a:lnTo>
                <a:lnTo>
                  <a:pt x="13497" y="5741"/>
                </a:lnTo>
                <a:lnTo>
                  <a:pt x="13493" y="5478"/>
                </a:lnTo>
                <a:lnTo>
                  <a:pt x="13817" y="5474"/>
                </a:lnTo>
                <a:lnTo>
                  <a:pt x="13813" y="5401"/>
                </a:lnTo>
                <a:lnTo>
                  <a:pt x="13493" y="5405"/>
                </a:lnTo>
                <a:lnTo>
                  <a:pt x="13489" y="5150"/>
                </a:lnTo>
                <a:lnTo>
                  <a:pt x="13869" y="5146"/>
                </a:lnTo>
                <a:lnTo>
                  <a:pt x="13865" y="5073"/>
                </a:lnTo>
                <a:lnTo>
                  <a:pt x="13408" y="5077"/>
                </a:lnTo>
                <a:lnTo>
                  <a:pt x="13412" y="5814"/>
                </a:lnTo>
                <a:lnTo>
                  <a:pt x="13873" y="5814"/>
                </a:lnTo>
                <a:close/>
                <a:moveTo>
                  <a:pt x="14416" y="5737"/>
                </a:moveTo>
                <a:cubicBezTo>
                  <a:pt x="14461" y="5689"/>
                  <a:pt x="14481" y="5632"/>
                  <a:pt x="14481" y="5547"/>
                </a:cubicBezTo>
                <a:lnTo>
                  <a:pt x="14477" y="5426"/>
                </a:lnTo>
                <a:lnTo>
                  <a:pt x="14214" y="5430"/>
                </a:lnTo>
                <a:lnTo>
                  <a:pt x="14218" y="5502"/>
                </a:lnTo>
                <a:lnTo>
                  <a:pt x="14396" y="5498"/>
                </a:lnTo>
                <a:lnTo>
                  <a:pt x="14396" y="5555"/>
                </a:lnTo>
                <a:cubicBezTo>
                  <a:pt x="14396" y="5612"/>
                  <a:pt x="14384" y="5652"/>
                  <a:pt x="14355" y="5685"/>
                </a:cubicBezTo>
                <a:cubicBezTo>
                  <a:pt x="14323" y="5725"/>
                  <a:pt x="14274" y="5745"/>
                  <a:pt x="14218" y="5745"/>
                </a:cubicBezTo>
                <a:cubicBezTo>
                  <a:pt x="14169" y="5745"/>
                  <a:pt x="14125" y="5725"/>
                  <a:pt x="14092" y="5697"/>
                </a:cubicBezTo>
                <a:cubicBezTo>
                  <a:pt x="14048" y="5652"/>
                  <a:pt x="14043" y="5604"/>
                  <a:pt x="14043" y="5446"/>
                </a:cubicBezTo>
                <a:cubicBezTo>
                  <a:pt x="14043" y="5288"/>
                  <a:pt x="14048" y="5243"/>
                  <a:pt x="14096" y="5199"/>
                </a:cubicBezTo>
                <a:cubicBezTo>
                  <a:pt x="14129" y="5166"/>
                  <a:pt x="14173" y="5146"/>
                  <a:pt x="14222" y="5146"/>
                </a:cubicBezTo>
                <a:cubicBezTo>
                  <a:pt x="14311" y="5146"/>
                  <a:pt x="14376" y="5203"/>
                  <a:pt x="14400" y="5296"/>
                </a:cubicBezTo>
                <a:lnTo>
                  <a:pt x="14481" y="5292"/>
                </a:lnTo>
                <a:cubicBezTo>
                  <a:pt x="14457" y="5154"/>
                  <a:pt x="14359" y="5069"/>
                  <a:pt x="14222" y="5069"/>
                </a:cubicBezTo>
                <a:cubicBezTo>
                  <a:pt x="14149" y="5069"/>
                  <a:pt x="14084" y="5098"/>
                  <a:pt x="14031" y="5146"/>
                </a:cubicBezTo>
                <a:cubicBezTo>
                  <a:pt x="13962" y="5215"/>
                  <a:pt x="13962" y="5288"/>
                  <a:pt x="13962" y="5446"/>
                </a:cubicBezTo>
                <a:cubicBezTo>
                  <a:pt x="13962" y="5604"/>
                  <a:pt x="13962" y="5677"/>
                  <a:pt x="14031" y="5745"/>
                </a:cubicBezTo>
                <a:cubicBezTo>
                  <a:pt x="14080" y="5794"/>
                  <a:pt x="14149" y="5822"/>
                  <a:pt x="14222" y="5822"/>
                </a:cubicBezTo>
                <a:cubicBezTo>
                  <a:pt x="14295" y="5822"/>
                  <a:pt x="14368" y="5790"/>
                  <a:pt x="14416" y="5737"/>
                </a:cubicBezTo>
                <a:close/>
                <a:moveTo>
                  <a:pt x="15113" y="5814"/>
                </a:moveTo>
                <a:lnTo>
                  <a:pt x="14935" y="5482"/>
                </a:lnTo>
                <a:cubicBezTo>
                  <a:pt x="15036" y="5462"/>
                  <a:pt x="15097" y="5385"/>
                  <a:pt x="15097" y="5284"/>
                </a:cubicBezTo>
                <a:cubicBezTo>
                  <a:pt x="15097" y="5158"/>
                  <a:pt x="15012" y="5077"/>
                  <a:pt x="14874" y="5077"/>
                </a:cubicBezTo>
                <a:lnTo>
                  <a:pt x="14590" y="5081"/>
                </a:lnTo>
                <a:lnTo>
                  <a:pt x="14594" y="5818"/>
                </a:lnTo>
                <a:lnTo>
                  <a:pt x="14675" y="5814"/>
                </a:lnTo>
                <a:lnTo>
                  <a:pt x="14671" y="5490"/>
                </a:lnTo>
                <a:lnTo>
                  <a:pt x="14846" y="5490"/>
                </a:lnTo>
                <a:lnTo>
                  <a:pt x="15016" y="5818"/>
                </a:lnTo>
                <a:lnTo>
                  <a:pt x="15113" y="5818"/>
                </a:lnTo>
                <a:lnTo>
                  <a:pt x="15113" y="5814"/>
                </a:lnTo>
                <a:close/>
                <a:moveTo>
                  <a:pt x="14675" y="5150"/>
                </a:moveTo>
                <a:lnTo>
                  <a:pt x="14870" y="5150"/>
                </a:lnTo>
                <a:cubicBezTo>
                  <a:pt x="14959" y="5150"/>
                  <a:pt x="15012" y="5199"/>
                  <a:pt x="15012" y="5284"/>
                </a:cubicBezTo>
                <a:cubicBezTo>
                  <a:pt x="15012" y="5365"/>
                  <a:pt x="14959" y="5413"/>
                  <a:pt x="14870" y="5413"/>
                </a:cubicBezTo>
                <a:lnTo>
                  <a:pt x="14675" y="5417"/>
                </a:lnTo>
                <a:lnTo>
                  <a:pt x="14675" y="5150"/>
                </a:lnTo>
                <a:close/>
                <a:moveTo>
                  <a:pt x="15814" y="5814"/>
                </a:moveTo>
                <a:lnTo>
                  <a:pt x="15538" y="5073"/>
                </a:lnTo>
                <a:lnTo>
                  <a:pt x="15469" y="5077"/>
                </a:lnTo>
                <a:lnTo>
                  <a:pt x="15202" y="5814"/>
                </a:lnTo>
                <a:lnTo>
                  <a:pt x="15287" y="5810"/>
                </a:lnTo>
                <a:lnTo>
                  <a:pt x="15344" y="5648"/>
                </a:lnTo>
                <a:lnTo>
                  <a:pt x="15660" y="5644"/>
                </a:lnTo>
                <a:lnTo>
                  <a:pt x="15721" y="5814"/>
                </a:lnTo>
                <a:lnTo>
                  <a:pt x="15814" y="5814"/>
                </a:lnTo>
                <a:close/>
                <a:moveTo>
                  <a:pt x="15506" y="5199"/>
                </a:moveTo>
                <a:lnTo>
                  <a:pt x="15644" y="5571"/>
                </a:lnTo>
                <a:lnTo>
                  <a:pt x="15372" y="5575"/>
                </a:lnTo>
                <a:lnTo>
                  <a:pt x="15506" y="5199"/>
                </a:lnTo>
                <a:close/>
                <a:moveTo>
                  <a:pt x="16041" y="5814"/>
                </a:moveTo>
                <a:lnTo>
                  <a:pt x="16036" y="5150"/>
                </a:lnTo>
                <a:lnTo>
                  <a:pt x="16251" y="5146"/>
                </a:lnTo>
                <a:lnTo>
                  <a:pt x="16247" y="5073"/>
                </a:lnTo>
                <a:lnTo>
                  <a:pt x="15741" y="5077"/>
                </a:lnTo>
                <a:lnTo>
                  <a:pt x="15745" y="5150"/>
                </a:lnTo>
                <a:lnTo>
                  <a:pt x="15955" y="5146"/>
                </a:lnTo>
                <a:lnTo>
                  <a:pt x="15960" y="5814"/>
                </a:lnTo>
                <a:lnTo>
                  <a:pt x="16041" y="5814"/>
                </a:lnTo>
                <a:close/>
                <a:moveTo>
                  <a:pt x="16446" y="5814"/>
                </a:moveTo>
                <a:lnTo>
                  <a:pt x="16442" y="5073"/>
                </a:lnTo>
                <a:lnTo>
                  <a:pt x="16361" y="5077"/>
                </a:lnTo>
                <a:lnTo>
                  <a:pt x="16365" y="5814"/>
                </a:lnTo>
                <a:lnTo>
                  <a:pt x="16446" y="5814"/>
                </a:lnTo>
                <a:close/>
                <a:moveTo>
                  <a:pt x="16995" y="5745"/>
                </a:moveTo>
                <a:cubicBezTo>
                  <a:pt x="17064" y="5677"/>
                  <a:pt x="17064" y="5604"/>
                  <a:pt x="17064" y="5446"/>
                </a:cubicBezTo>
                <a:cubicBezTo>
                  <a:pt x="17064" y="5288"/>
                  <a:pt x="17064" y="5215"/>
                  <a:pt x="16995" y="5146"/>
                </a:cubicBezTo>
                <a:cubicBezTo>
                  <a:pt x="16947" y="5098"/>
                  <a:pt x="16878" y="5069"/>
                  <a:pt x="16805" y="5069"/>
                </a:cubicBezTo>
                <a:cubicBezTo>
                  <a:pt x="16733" y="5069"/>
                  <a:pt x="16668" y="5098"/>
                  <a:pt x="16616" y="5146"/>
                </a:cubicBezTo>
                <a:cubicBezTo>
                  <a:pt x="16547" y="5215"/>
                  <a:pt x="16547" y="5288"/>
                  <a:pt x="16547" y="5446"/>
                </a:cubicBezTo>
                <a:cubicBezTo>
                  <a:pt x="16547" y="5604"/>
                  <a:pt x="16547" y="5677"/>
                  <a:pt x="16616" y="5745"/>
                </a:cubicBezTo>
                <a:cubicBezTo>
                  <a:pt x="16664" y="5794"/>
                  <a:pt x="16733" y="5822"/>
                  <a:pt x="16805" y="5822"/>
                </a:cubicBezTo>
                <a:cubicBezTo>
                  <a:pt x="16882" y="5822"/>
                  <a:pt x="16947" y="5794"/>
                  <a:pt x="16995" y="5745"/>
                </a:cubicBezTo>
                <a:close/>
                <a:moveTo>
                  <a:pt x="16931" y="5199"/>
                </a:moveTo>
                <a:cubicBezTo>
                  <a:pt x="16975" y="5243"/>
                  <a:pt x="16979" y="5292"/>
                  <a:pt x="16979" y="5446"/>
                </a:cubicBezTo>
                <a:cubicBezTo>
                  <a:pt x="16979" y="5604"/>
                  <a:pt x="16975" y="5648"/>
                  <a:pt x="16927" y="5693"/>
                </a:cubicBezTo>
                <a:cubicBezTo>
                  <a:pt x="16894" y="5725"/>
                  <a:pt x="16850" y="5745"/>
                  <a:pt x="16801" y="5745"/>
                </a:cubicBezTo>
                <a:cubicBezTo>
                  <a:pt x="16753" y="5745"/>
                  <a:pt x="16709" y="5725"/>
                  <a:pt x="16676" y="5693"/>
                </a:cubicBezTo>
                <a:cubicBezTo>
                  <a:pt x="16632" y="5648"/>
                  <a:pt x="16628" y="5600"/>
                  <a:pt x="16628" y="5446"/>
                </a:cubicBezTo>
                <a:cubicBezTo>
                  <a:pt x="16628" y="5288"/>
                  <a:pt x="16632" y="5243"/>
                  <a:pt x="16681" y="5199"/>
                </a:cubicBezTo>
                <a:cubicBezTo>
                  <a:pt x="16713" y="5166"/>
                  <a:pt x="16758" y="5146"/>
                  <a:pt x="16805" y="5146"/>
                </a:cubicBezTo>
                <a:cubicBezTo>
                  <a:pt x="16854" y="5146"/>
                  <a:pt x="16898" y="5162"/>
                  <a:pt x="16931" y="5199"/>
                </a:cubicBezTo>
                <a:close/>
                <a:moveTo>
                  <a:pt x="17737" y="5814"/>
                </a:moveTo>
                <a:lnTo>
                  <a:pt x="17733" y="5073"/>
                </a:lnTo>
                <a:lnTo>
                  <a:pt x="17652" y="5077"/>
                </a:lnTo>
                <a:lnTo>
                  <a:pt x="17652" y="5652"/>
                </a:lnTo>
                <a:lnTo>
                  <a:pt x="17267" y="5073"/>
                </a:lnTo>
                <a:lnTo>
                  <a:pt x="17190" y="5077"/>
                </a:lnTo>
                <a:lnTo>
                  <a:pt x="17194" y="5814"/>
                </a:lnTo>
                <a:lnTo>
                  <a:pt x="17275" y="5810"/>
                </a:lnTo>
                <a:lnTo>
                  <a:pt x="17275" y="5231"/>
                </a:lnTo>
                <a:lnTo>
                  <a:pt x="17660" y="5810"/>
                </a:lnTo>
                <a:lnTo>
                  <a:pt x="17737" y="5810"/>
                </a:lnTo>
                <a:lnTo>
                  <a:pt x="17737" y="5814"/>
                </a:lnTo>
                <a:close/>
                <a:moveTo>
                  <a:pt x="18316" y="4664"/>
                </a:moveTo>
                <a:lnTo>
                  <a:pt x="18271" y="4664"/>
                </a:lnTo>
                <a:lnTo>
                  <a:pt x="18271" y="6041"/>
                </a:lnTo>
                <a:lnTo>
                  <a:pt x="18316" y="6041"/>
                </a:lnTo>
                <a:lnTo>
                  <a:pt x="18316" y="4664"/>
                </a:lnTo>
                <a:close/>
              </a:path>
            </a:pathLst>
          </a:custGeom>
          <a:solidFill>
            <a:srgbClr val="8A24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94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889818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33993026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0873389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420296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9150412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6706290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210934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3054248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915445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007680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9149331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03237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838124"/>
          </a:xfrm>
          <a:prstGeom prst="rect">
            <a:avLst/>
          </a:prstGeom>
        </p:spPr>
        <p:txBody>
          <a:bodyPr>
            <a:normAutofit/>
          </a:bodyPr>
          <a:lstStyle>
            <a:lvl1pPr algn="l">
              <a:defRPr sz="2800" b="1">
                <a:solidFill>
                  <a:srgbClr val="0F3F59"/>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743076"/>
            <a:ext cx="10972800" cy="3884613"/>
          </a:xfrm>
          <a:prstGeom prst="rect">
            <a:avLst/>
          </a:prstGeom>
        </p:spPr>
        <p:txBody>
          <a:bodyPr vert="horz"/>
          <a:lstStyle>
            <a:lvl1pPr marL="174625" indent="-174625">
              <a:tabLst/>
              <a:defRPr sz="2400">
                <a:solidFill>
                  <a:srgbClr val="0F3F59"/>
                </a:solidFill>
                <a:latin typeface="Open Sans"/>
                <a:cs typeface="Open Sans"/>
              </a:defRPr>
            </a:lvl1pPr>
            <a:lvl2pPr>
              <a:defRPr sz="2400">
                <a:solidFill>
                  <a:srgbClr val="0F3F59"/>
                </a:solidFill>
                <a:latin typeface="Open Sans"/>
                <a:cs typeface="Open Sans"/>
              </a:defRPr>
            </a:lvl2pPr>
            <a:lvl3pPr>
              <a:defRPr sz="2400">
                <a:solidFill>
                  <a:srgbClr val="0F3F59"/>
                </a:solidFill>
                <a:latin typeface="Open Sans"/>
                <a:cs typeface="Open Sans"/>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91125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2395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49624" y="304800"/>
            <a:ext cx="11435976" cy="914400"/>
          </a:xfrm>
        </p:spPr>
        <p:txBody>
          <a:bodyPr/>
          <a:lstStyle>
            <a:lvl1pPr>
              <a:defRPr>
                <a:solidFill>
                  <a:srgbClr val="800000"/>
                </a:solidFill>
              </a:defRPr>
            </a:lvl1pPr>
          </a:lstStyle>
          <a:p>
            <a:r>
              <a:rPr lang="en-US" dirty="0"/>
              <a:t>Click to edit Master title style</a:t>
            </a:r>
          </a:p>
        </p:txBody>
      </p:sp>
      <p:sp>
        <p:nvSpPr>
          <p:cNvPr id="4" name="Text Placeholder 3"/>
          <p:cNvSpPr>
            <a:spLocks noGrp="1"/>
          </p:cNvSpPr>
          <p:nvPr>
            <p:ph type="body" sz="half" idx="2" hasCustomPrompt="1"/>
          </p:nvPr>
        </p:nvSpPr>
        <p:spPr>
          <a:xfrm>
            <a:off x="349623" y="1604309"/>
            <a:ext cx="6777317" cy="4236197"/>
          </a:xfrm>
        </p:spPr>
        <p:txBody>
          <a:bodyPr/>
          <a:lstStyle/>
          <a:p>
            <a:pPr lvl="0"/>
            <a:r>
              <a:rPr lang="en-US" dirty="0"/>
              <a:t>Click to edit Master text styles</a:t>
            </a:r>
          </a:p>
          <a:p>
            <a:pPr lvl="1"/>
            <a:r>
              <a:rPr lang="en-US" dirty="0"/>
              <a:t>Second level</a:t>
            </a:r>
          </a:p>
          <a:p>
            <a:pPr lvl="2"/>
            <a:r>
              <a:rPr lang="en-US" dirty="0"/>
              <a:t>Third level</a:t>
            </a:r>
          </a:p>
        </p:txBody>
      </p:sp>
      <p:sp>
        <p:nvSpPr>
          <p:cNvPr id="6" name="Picture Placeholder 5">
            <a:extLst>
              <a:ext uri="{FF2B5EF4-FFF2-40B4-BE49-F238E27FC236}">
                <a16:creationId xmlns:a16="http://schemas.microsoft.com/office/drawing/2014/main" id="{455B1555-9EDF-FF45-985E-3942E52C207A}"/>
              </a:ext>
            </a:extLst>
          </p:cNvPr>
          <p:cNvSpPr>
            <a:spLocks noGrp="1"/>
          </p:cNvSpPr>
          <p:nvPr>
            <p:ph type="pic" sz="quarter" idx="10"/>
          </p:nvPr>
        </p:nvSpPr>
        <p:spPr>
          <a:xfrm>
            <a:off x="7401859" y="1604309"/>
            <a:ext cx="4383741" cy="4357594"/>
          </a:xfrm>
        </p:spPr>
        <p:txBody>
          <a:bodyPr/>
          <a:lstStyle/>
          <a:p>
            <a:endParaRPr lang="en-US" dirty="0"/>
          </a:p>
        </p:txBody>
      </p:sp>
    </p:spTree>
    <p:extLst>
      <p:ext uri="{BB962C8B-B14F-4D97-AF65-F5344CB8AC3E}">
        <p14:creationId xmlns:p14="http://schemas.microsoft.com/office/powerpoint/2010/main" val="9271011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627224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2165673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38938574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36A0920D-EFD8-D840-B054-5D23C248CBFF}"/>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53174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Lst>
  <p:txStyles>
    <p:titleStyle>
      <a:lvl1pPr algn="l"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p:titleStyle>
    <p:bodyStyle>
      <a:lvl1pPr marL="228600" indent="-228600" algn="l" defTabSz="914400" rtl="0" eaLnBrk="1" latinLnBrk="0" hangingPunct="1">
        <a:lnSpc>
          <a:spcPct val="100000"/>
        </a:lnSpc>
        <a:spcBef>
          <a:spcPts val="1000"/>
        </a:spcBef>
        <a:buClr>
          <a:srgbClr val="4C768C"/>
        </a:buClr>
        <a:buFont typeface="Arial" panose="020B0604020202020204" pitchFamily="34" charset="0"/>
        <a:buChar char="•"/>
        <a:defRPr sz="2800" b="0" i="0" kern="1200">
          <a:solidFill>
            <a:schemeClr val="tx1"/>
          </a:solidFill>
          <a:latin typeface="Open Sans Light" charset="0"/>
          <a:ea typeface="Open Sans Light" charset="0"/>
          <a:cs typeface="Open Sans Light" charset="0"/>
        </a:defRPr>
      </a:lvl1pPr>
      <a:lvl2pPr marL="685800" indent="-228600" algn="l" defTabSz="914400" rtl="0" eaLnBrk="1" latinLnBrk="0" hangingPunct="1">
        <a:lnSpc>
          <a:spcPct val="100000"/>
        </a:lnSpc>
        <a:spcBef>
          <a:spcPts val="500"/>
        </a:spcBef>
        <a:buClr>
          <a:srgbClr val="4C768C"/>
        </a:buClr>
        <a:buFont typeface=".AppleSystemUIFont" charset="-120"/>
        <a:buChar char="»"/>
        <a:defRPr sz="2400" b="0" i="0" kern="1200">
          <a:solidFill>
            <a:schemeClr val="tx1"/>
          </a:solidFill>
          <a:latin typeface="Open Sans Light" charset="0"/>
          <a:ea typeface="Open Sans Light" charset="0"/>
          <a:cs typeface="Open Sans Light" charset="0"/>
        </a:defRPr>
      </a:lvl2pPr>
      <a:lvl3pPr marL="1143000" indent="-228600" algn="l" defTabSz="914400" rtl="0" eaLnBrk="1" latinLnBrk="0" hangingPunct="1">
        <a:lnSpc>
          <a:spcPct val="100000"/>
        </a:lnSpc>
        <a:spcBef>
          <a:spcPts val="500"/>
        </a:spcBef>
        <a:buClr>
          <a:srgbClr val="4C768C"/>
        </a:buClr>
        <a:buFont typeface="Arial" panose="020B0604020202020204" pitchFamily="34" charset="0"/>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0.xml"/><Relationship Id="rId1" Type="http://schemas.openxmlformats.org/officeDocument/2006/relationships/slideLayout" Target="../slideLayouts/slideLayout31.xml"/><Relationship Id="rId5" Type="http://schemas.openxmlformats.org/officeDocument/2006/relationships/image" Target="../media/image10.tiff"/><Relationship Id="rId4" Type="http://schemas.openxmlformats.org/officeDocument/2006/relationships/image" Target="../media/image9.tiff"/></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2.png"/><Relationship Id="rId7" Type="http://schemas.openxmlformats.org/officeDocument/2006/relationships/hyperlink" Target="https://www.ancor.org/toolkit/employers/public-service-announcements" TargetMode="External"/><Relationship Id="rId2" Type="http://schemas.openxmlformats.org/officeDocument/2006/relationships/notesSlide" Target="../notesSlides/notesSlide25.xml"/><Relationship Id="rId1" Type="http://schemas.openxmlformats.org/officeDocument/2006/relationships/slideLayout" Target="../slideLayouts/slideLayout31.xml"/><Relationship Id="rId6" Type="http://schemas.openxmlformats.org/officeDocument/2006/relationships/image" Target="../media/image14.png"/><Relationship Id="rId5" Type="http://schemas.openxmlformats.org/officeDocument/2006/relationships/hyperlink" Target="../../../../../ANCOR%20PSA%20#1.mp4" TargetMode="Externa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hashtag/befair2directcare?source=feed_text&amp;story_id=10209339923804365" TargetMode="External"/><Relationship Id="rId2" Type="http://schemas.openxmlformats.org/officeDocument/2006/relationships/notesSlide" Target="../notesSlides/notesSlide26.xml"/><Relationship Id="rId1" Type="http://schemas.openxmlformats.org/officeDocument/2006/relationships/slideLayout" Target="../slideLayouts/slideLayout31.xml"/><Relationship Id="rId4" Type="http://schemas.openxmlformats.org/officeDocument/2006/relationships/hyperlink" Target="https://www.youtube.com/watch?v=9Q8BjFburXA" TargetMode="Externa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3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31.xml"/><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3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6.xml"/><Relationship Id="rId1" Type="http://schemas.openxmlformats.org/officeDocument/2006/relationships/slideLayout" Target="../slideLayouts/slideLayout3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7.xml"/><Relationship Id="rId1" Type="http://schemas.openxmlformats.org/officeDocument/2006/relationships/slideLayout" Target="../slideLayouts/slideLayout3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9.xml"/><Relationship Id="rId1" Type="http://schemas.openxmlformats.org/officeDocument/2006/relationships/slideLayout" Target="../slideLayouts/slideLayout3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3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1.xml"/><Relationship Id="rId1" Type="http://schemas.openxmlformats.org/officeDocument/2006/relationships/slideLayout" Target="../slideLayouts/slideLayout3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3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8.xml"/><Relationship Id="rId1" Type="http://schemas.openxmlformats.org/officeDocument/2006/relationships/slideLayout" Target="../slideLayouts/slideLayout3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0.xml"/><Relationship Id="rId1" Type="http://schemas.openxmlformats.org/officeDocument/2006/relationships/slideLayout" Target="../slideLayouts/slideLayout31.xml"/><Relationship Id="rId4" Type="http://schemas.openxmlformats.org/officeDocument/2006/relationships/hyperlink" Target="https://acl.gov/sites/default/files/programs/2018-02/2017%20PCPID%20Full%20Report_0.PDF"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1.xml"/><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2.xml"/><Relationship Id="rId1" Type="http://schemas.openxmlformats.org/officeDocument/2006/relationships/slideLayout" Target="../slideLayouts/slideLayout3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63.xml"/><Relationship Id="rId1" Type="http://schemas.openxmlformats.org/officeDocument/2006/relationships/slideLayout" Target="../slideLayouts/slideLayout3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www.nationaladvocacycampaign.org/toolkit" TargetMode="External"/><Relationship Id="rId2" Type="http://schemas.openxmlformats.org/officeDocument/2006/relationships/notesSlide" Target="../notesSlides/notesSlide64.xml"/><Relationship Id="rId1" Type="http://schemas.openxmlformats.org/officeDocument/2006/relationships/slideLayout" Target="../slideLayouts/slideLayout3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5.xml"/><Relationship Id="rId1" Type="http://schemas.openxmlformats.org/officeDocument/2006/relationships/slideLayout" Target="../slideLayouts/slideLayout3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66.xml"/><Relationship Id="rId1" Type="http://schemas.openxmlformats.org/officeDocument/2006/relationships/slideLayout" Target="../slideLayouts/slideLayout3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68.xml"/><Relationship Id="rId1" Type="http://schemas.openxmlformats.org/officeDocument/2006/relationships/slideLayout" Target="../slideLayouts/slideLayout3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9.xml"/><Relationship Id="rId1" Type="http://schemas.openxmlformats.org/officeDocument/2006/relationships/slideLayout" Target="../slideLayouts/slideLayout31.xml"/><Relationship Id="rId5" Type="http://schemas.openxmlformats.org/officeDocument/2006/relationships/image" Target="../media/image30.jpg"/><Relationship Id="rId4" Type="http://schemas.openxmlformats.org/officeDocument/2006/relationships/hyperlink" Target="https://youtu.be/hkvgj2zGNIg" TargetMode="Externa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70.xml"/><Relationship Id="rId1" Type="http://schemas.openxmlformats.org/officeDocument/2006/relationships/slideLayout" Target="../slideLayouts/slideLayout3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71.xml"/><Relationship Id="rId1" Type="http://schemas.openxmlformats.org/officeDocument/2006/relationships/slideLayout" Target="../slideLayouts/slideLayout3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72.xml"/><Relationship Id="rId1" Type="http://schemas.openxmlformats.org/officeDocument/2006/relationships/slideLayout" Target="../slideLayouts/slideLayout31.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73.xml.rels><?xml version="1.0" encoding="UTF-8" standalone="yes"?>
<Relationships xmlns="http://schemas.openxmlformats.org/package/2006/relationships"><Relationship Id="rId3" Type="http://schemas.openxmlformats.org/officeDocument/2006/relationships/hyperlink" Target="https://www.ancor.org/toolkit/employers/realistic-job-preview" TargetMode="External"/><Relationship Id="rId2" Type="http://schemas.openxmlformats.org/officeDocument/2006/relationships/notesSlide" Target="../notesSlides/notesSlide73.xml"/><Relationship Id="rId1" Type="http://schemas.openxmlformats.org/officeDocument/2006/relationships/slideLayout" Target="../slideLayouts/slideLayout13.xml"/><Relationship Id="rId6" Type="http://schemas.openxmlformats.org/officeDocument/2006/relationships/image" Target="../media/image30.jpg"/><Relationship Id="rId5" Type="http://schemas.openxmlformats.org/officeDocument/2006/relationships/hyperlink" Target="https://youtu.be/hkvgj2zGNIg" TargetMode="External"/><Relationship Id="rId4" Type="http://schemas.openxmlformats.org/officeDocument/2006/relationships/hyperlink" Target="https://vimeo.com/382624388" TargetMode="Externa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74.xml"/><Relationship Id="rId1" Type="http://schemas.openxmlformats.org/officeDocument/2006/relationships/slideLayout" Target="../slideLayouts/slideLayout3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2.xml"/></Relationships>
</file>

<file path=ppt/slides/_rels/slide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7.xml"/><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78.xml"/><Relationship Id="rId1" Type="http://schemas.openxmlformats.org/officeDocument/2006/relationships/slideLayout" Target="../slideLayouts/slideLayout3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2.xml"/><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2.xml"/></Relationships>
</file>

<file path=ppt/slides/_rels/slide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4.xml"/><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3" Type="http://schemas.openxmlformats.org/officeDocument/2006/relationships/hyperlink" Target="mailto:dsp-tn@umn.edu" TargetMode="External"/><Relationship Id="rId2" Type="http://schemas.openxmlformats.org/officeDocument/2006/relationships/notesSlide" Target="../notesSlides/notesSlide85.xml"/><Relationship Id="rId1" Type="http://schemas.openxmlformats.org/officeDocument/2006/relationships/slideLayout" Target="../slideLayouts/slideLayout31.xml"/><Relationship Id="rId4" Type="http://schemas.openxmlformats.org/officeDocument/2006/relationships/hyperlink" Target="New%20Session%204%20-Recruitment%20&amp;%20Selection-%202020_Final-bkct.pptx"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tenncare.ici.umn.edu/" TargetMode="External"/><Relationship Id="rId2" Type="http://schemas.openxmlformats.org/officeDocument/2006/relationships/notesSlide" Target="../notesSlides/notesSlide86.xml"/><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outdoor, person, fence, person&#10;&#10;Description automatically generated">
            <a:extLst>
              <a:ext uri="{FF2B5EF4-FFF2-40B4-BE49-F238E27FC236}">
                <a16:creationId xmlns:a16="http://schemas.microsoft.com/office/drawing/2014/main" id="{F463BF37-914C-43A7-82B3-D56335A6192B}"/>
              </a:ext>
            </a:extLst>
          </p:cNvPr>
          <p:cNvPicPr>
            <a:picLocks noChangeAspect="1"/>
          </p:cNvPicPr>
          <p:nvPr/>
        </p:nvPicPr>
        <p:blipFill>
          <a:blip r:embed="rId3"/>
          <a:stretch>
            <a:fillRect/>
          </a:stretch>
        </p:blipFill>
        <p:spPr>
          <a:xfrm>
            <a:off x="-1814" y="54"/>
            <a:ext cx="12195627" cy="6857892"/>
          </a:xfrm>
          <a:prstGeom prst="rect">
            <a:avLst/>
          </a:prstGeom>
        </p:spPr>
      </p:pic>
    </p:spTree>
    <p:extLst>
      <p:ext uri="{BB962C8B-B14F-4D97-AF65-F5344CB8AC3E}">
        <p14:creationId xmlns:p14="http://schemas.microsoft.com/office/powerpoint/2010/main" val="3650174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Two people sitting at a table&#10;&#10;Description automatically generated">
            <a:extLst>
              <a:ext uri="{FF2B5EF4-FFF2-40B4-BE49-F238E27FC236}">
                <a16:creationId xmlns:a16="http://schemas.microsoft.com/office/drawing/2014/main" id="{96087D44-A828-4F12-A413-197C2D125D94}"/>
              </a:ext>
            </a:extLst>
          </p:cNvPr>
          <p:cNvPicPr>
            <a:picLocks noChangeAspect="1"/>
          </p:cNvPicPr>
          <p:nvPr/>
        </p:nvPicPr>
        <p:blipFill rotWithShape="1">
          <a:blip r:embed="rId3"/>
          <a:srcRect l="-2355" t="245" r="5263"/>
          <a:stretch/>
        </p:blipFill>
        <p:spPr>
          <a:xfrm>
            <a:off x="6582747" y="977965"/>
            <a:ext cx="5449127" cy="3160370"/>
          </a:xfrm>
          <a:prstGeom prst="rect">
            <a:avLst/>
          </a:prstGeom>
        </p:spPr>
      </p:pic>
      <p:sp>
        <p:nvSpPr>
          <p:cNvPr id="2" name="Title 1"/>
          <p:cNvSpPr>
            <a:spLocks noGrp="1"/>
          </p:cNvSpPr>
          <p:nvPr>
            <p:ph type="ctrTitle"/>
          </p:nvPr>
        </p:nvSpPr>
        <p:spPr/>
        <p:txBody>
          <a:bodyPr>
            <a:normAutofit/>
          </a:bodyPr>
          <a:lstStyle/>
          <a:p>
            <a:r>
              <a:rPr lang="en-US" sz="4400" dirty="0"/>
              <a:t>Understanding Your Data and Workforce Strategies </a:t>
            </a:r>
            <a:br>
              <a:rPr lang="en-US" sz="4400" dirty="0"/>
            </a:br>
            <a:r>
              <a:rPr lang="en-US" sz="4400" dirty="0"/>
              <a:t>Workshop Series</a:t>
            </a:r>
            <a:endParaRPr lang="en-US" sz="4400" dirty="0">
              <a:solidFill>
                <a:srgbClr val="FF0000"/>
              </a:solidFill>
            </a:endParaRPr>
          </a:p>
        </p:txBody>
      </p:sp>
      <p:sp>
        <p:nvSpPr>
          <p:cNvPr id="6" name="TextBox 5">
            <a:extLst>
              <a:ext uri="{FF2B5EF4-FFF2-40B4-BE49-F238E27FC236}">
                <a16:creationId xmlns:a16="http://schemas.microsoft.com/office/drawing/2014/main" id="{40CFCA21-BF0C-4218-BEDE-2F4D409D18C4}"/>
              </a:ext>
            </a:extLst>
          </p:cNvPr>
          <p:cNvSpPr txBox="1"/>
          <p:nvPr/>
        </p:nvSpPr>
        <p:spPr>
          <a:xfrm>
            <a:off x="818146" y="5289731"/>
            <a:ext cx="535164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Calibri"/>
              </a:rPr>
              <a:t>tenncare.ici.umn.edu</a:t>
            </a:r>
            <a:endPar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p:cNvSpPr/>
          <p:nvPr/>
        </p:nvSpPr>
        <p:spPr>
          <a:xfrm>
            <a:off x="6660837" y="4832531"/>
            <a:ext cx="5504156" cy="1140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solidFill>
                  <a:schemeClr val="tx1"/>
                </a:solidFill>
                <a:latin typeface="Arial"/>
                <a:cs typeface="Arial"/>
              </a:rPr>
              <a:t>Insert presenter and </a:t>
            </a:r>
            <a:r>
              <a:rPr lang="en-US">
                <a:solidFill>
                  <a:schemeClr val="tx1"/>
                </a:solidFill>
                <a:latin typeface="Arial"/>
                <a:cs typeface="Arial"/>
              </a:rPr>
              <a:t>affilation</a:t>
            </a:r>
            <a:endParaRPr lang="en-US" dirty="0">
              <a:solidFill>
                <a:schemeClr val="tx1"/>
              </a:solidFill>
              <a:latin typeface="Arial"/>
              <a:cs typeface="Arial"/>
            </a:endParaRPr>
          </a:p>
        </p:txBody>
      </p:sp>
    </p:spTree>
    <p:extLst>
      <p:ext uri="{BB962C8B-B14F-4D97-AF65-F5344CB8AC3E}">
        <p14:creationId xmlns:p14="http://schemas.microsoft.com/office/powerpoint/2010/main" val="269388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553" y="3328222"/>
            <a:ext cx="10515600" cy="2852737"/>
          </a:xfrm>
        </p:spPr>
        <p:txBody>
          <a:bodyPr>
            <a:normAutofit fontScale="90000"/>
          </a:bodyPr>
          <a:lstStyle/>
          <a:p>
            <a:r>
              <a:rPr lang="en-US" dirty="0"/>
              <a:t>Welcome to Session 4: Overview of TennCare Workforce Toolkit: Recruitment &amp; Selection Strategies</a:t>
            </a:r>
            <a:br>
              <a:rPr lang="en-US" dirty="0"/>
            </a:br>
            <a:endParaRPr lang="en-US" dirty="0"/>
          </a:p>
        </p:txBody>
      </p:sp>
      <p:grpSp>
        <p:nvGrpSpPr>
          <p:cNvPr id="4" name="Group 3"/>
          <p:cNvGrpSpPr/>
          <p:nvPr/>
        </p:nvGrpSpPr>
        <p:grpSpPr>
          <a:xfrm>
            <a:off x="831849" y="487363"/>
            <a:ext cx="10099855" cy="2471737"/>
            <a:chOff x="-36513" y="385763"/>
            <a:chExt cx="12726988" cy="3114675"/>
          </a:xfrm>
        </p:grpSpPr>
        <p:sp>
          <p:nvSpPr>
            <p:cNvPr id="6" name="Freeform 3"/>
            <p:cNvSpPr>
              <a:spLocks noChangeArrowheads="1"/>
            </p:cNvSpPr>
            <p:nvPr/>
          </p:nvSpPr>
          <p:spPr bwMode="auto">
            <a:xfrm>
              <a:off x="-36513" y="385763"/>
              <a:ext cx="12726988" cy="3114675"/>
            </a:xfrm>
            <a:custGeom>
              <a:avLst/>
              <a:gdLst>
                <a:gd name="T0" fmla="*/ 10372 w 35354"/>
                <a:gd name="T1" fmla="*/ 197 h 8652"/>
                <a:gd name="T2" fmla="*/ 15327 w 35354"/>
                <a:gd name="T3" fmla="*/ 229 h 8652"/>
                <a:gd name="T4" fmla="*/ 17650 w 35354"/>
                <a:gd name="T5" fmla="*/ 347 h 8652"/>
                <a:gd name="T6" fmla="*/ 21532 w 35354"/>
                <a:gd name="T7" fmla="*/ 374 h 8652"/>
                <a:gd name="T8" fmla="*/ 27167 w 35354"/>
                <a:gd name="T9" fmla="*/ 382 h 8652"/>
                <a:gd name="T10" fmla="*/ 31294 w 35354"/>
                <a:gd name="T11" fmla="*/ 292 h 8652"/>
                <a:gd name="T12" fmla="*/ 34247 w 35354"/>
                <a:gd name="T13" fmla="*/ 66 h 8652"/>
                <a:gd name="T14" fmla="*/ 35315 w 35354"/>
                <a:gd name="T15" fmla="*/ 147 h 8652"/>
                <a:gd name="T16" fmla="*/ 35088 w 35354"/>
                <a:gd name="T17" fmla="*/ 1062 h 8652"/>
                <a:gd name="T18" fmla="*/ 35066 w 35354"/>
                <a:gd name="T19" fmla="*/ 1529 h 8652"/>
                <a:gd name="T20" fmla="*/ 34375 w 35354"/>
                <a:gd name="T21" fmla="*/ 1710 h 8652"/>
                <a:gd name="T22" fmla="*/ 33477 w 35354"/>
                <a:gd name="T23" fmla="*/ 2764 h 8652"/>
                <a:gd name="T24" fmla="*/ 33039 w 35354"/>
                <a:gd name="T25" fmla="*/ 2600 h 8652"/>
                <a:gd name="T26" fmla="*/ 32299 w 35354"/>
                <a:gd name="T27" fmla="*/ 3018 h 8652"/>
                <a:gd name="T28" fmla="*/ 31589 w 35354"/>
                <a:gd name="T29" fmla="*/ 3529 h 8652"/>
                <a:gd name="T30" fmla="*/ 31444 w 35354"/>
                <a:gd name="T31" fmla="*/ 3064 h 8652"/>
                <a:gd name="T32" fmla="*/ 30890 w 35354"/>
                <a:gd name="T33" fmla="*/ 3411 h 8652"/>
                <a:gd name="T34" fmla="*/ 30592 w 35354"/>
                <a:gd name="T35" fmla="*/ 3687 h 8652"/>
                <a:gd name="T36" fmla="*/ 30349 w 35354"/>
                <a:gd name="T37" fmla="*/ 4064 h 8652"/>
                <a:gd name="T38" fmla="*/ 29942 w 35354"/>
                <a:gd name="T39" fmla="*/ 4511 h 8652"/>
                <a:gd name="T40" fmla="*/ 29109 w 35354"/>
                <a:gd name="T41" fmla="*/ 4792 h 8652"/>
                <a:gd name="T42" fmla="*/ 28694 w 35354"/>
                <a:gd name="T43" fmla="*/ 5139 h 8652"/>
                <a:gd name="T44" fmla="*/ 27910 w 35354"/>
                <a:gd name="T45" fmla="*/ 5639 h 8652"/>
                <a:gd name="T46" fmla="*/ 27396 w 35354"/>
                <a:gd name="T47" fmla="*/ 5639 h 8652"/>
                <a:gd name="T48" fmla="*/ 26443 w 35354"/>
                <a:gd name="T49" fmla="*/ 5923 h 8652"/>
                <a:gd name="T50" fmla="*/ 25970 w 35354"/>
                <a:gd name="T51" fmla="*/ 6540 h 8652"/>
                <a:gd name="T52" fmla="*/ 25795 w 35354"/>
                <a:gd name="T53" fmla="*/ 7122 h 8652"/>
                <a:gd name="T54" fmla="*/ 25036 w 35354"/>
                <a:gd name="T55" fmla="*/ 7204 h 8652"/>
                <a:gd name="T56" fmla="*/ 24566 w 35354"/>
                <a:gd name="T57" fmla="*/ 8580 h 8652"/>
                <a:gd name="T58" fmla="*/ 20780 w 35354"/>
                <a:gd name="T59" fmla="*/ 8651 h 8652"/>
                <a:gd name="T60" fmla="*/ 14903 w 35354"/>
                <a:gd name="T61" fmla="*/ 8607 h 8652"/>
                <a:gd name="T62" fmla="*/ 8850 w 35354"/>
                <a:gd name="T63" fmla="*/ 8435 h 8652"/>
                <a:gd name="T64" fmla="*/ 4553 w 35354"/>
                <a:gd name="T65" fmla="*/ 8381 h 8652"/>
                <a:gd name="T66" fmla="*/ 22 w 35354"/>
                <a:gd name="T67" fmla="*/ 8165 h 8652"/>
                <a:gd name="T68" fmla="*/ 483 w 35354"/>
                <a:gd name="T69" fmla="*/ 7941 h 8652"/>
                <a:gd name="T70" fmla="*/ 858 w 35354"/>
                <a:gd name="T71" fmla="*/ 7264 h 8652"/>
                <a:gd name="T72" fmla="*/ 702 w 35354"/>
                <a:gd name="T73" fmla="*/ 6881 h 8652"/>
                <a:gd name="T74" fmla="*/ 961 w 35354"/>
                <a:gd name="T75" fmla="*/ 6379 h 8652"/>
                <a:gd name="T76" fmla="*/ 880 w 35354"/>
                <a:gd name="T77" fmla="*/ 6237 h 8652"/>
                <a:gd name="T78" fmla="*/ 907 w 35354"/>
                <a:gd name="T79" fmla="*/ 5805 h 8652"/>
                <a:gd name="T80" fmla="*/ 1221 w 35354"/>
                <a:gd name="T81" fmla="*/ 6037 h 8652"/>
                <a:gd name="T82" fmla="*/ 1620 w 35354"/>
                <a:gd name="T83" fmla="*/ 5423 h 8652"/>
                <a:gd name="T84" fmla="*/ 1661 w 35354"/>
                <a:gd name="T85" fmla="*/ 4858 h 8652"/>
                <a:gd name="T86" fmla="*/ 2122 w 35354"/>
                <a:gd name="T87" fmla="*/ 4391 h 8652"/>
                <a:gd name="T88" fmla="*/ 2669 w 35354"/>
                <a:gd name="T89" fmla="*/ 4099 h 8652"/>
                <a:gd name="T90" fmla="*/ 2887 w 35354"/>
                <a:gd name="T91" fmla="*/ 3761 h 8652"/>
                <a:gd name="T92" fmla="*/ 2630 w 35354"/>
                <a:gd name="T93" fmla="*/ 3187 h 8652"/>
                <a:gd name="T94" fmla="*/ 3078 w 35354"/>
                <a:gd name="T95" fmla="*/ 2649 h 8652"/>
                <a:gd name="T96" fmla="*/ 2742 w 35354"/>
                <a:gd name="T97" fmla="*/ 2007 h 8652"/>
                <a:gd name="T98" fmla="*/ 3420 w 35354"/>
                <a:gd name="T99" fmla="*/ 1950 h 8652"/>
                <a:gd name="T100" fmla="*/ 3384 w 35354"/>
                <a:gd name="T101" fmla="*/ 1524 h 8652"/>
                <a:gd name="T102" fmla="*/ 3455 w 35354"/>
                <a:gd name="T103" fmla="*/ 1019 h 8652"/>
                <a:gd name="T104" fmla="*/ 3652 w 35354"/>
                <a:gd name="T105" fmla="*/ 743 h 8652"/>
                <a:gd name="T106" fmla="*/ 3925 w 35354"/>
                <a:gd name="T107" fmla="*/ 800 h 8652"/>
                <a:gd name="T108" fmla="*/ 8774 w 35354"/>
                <a:gd name="T109" fmla="*/ 888 h 8652"/>
                <a:gd name="T110" fmla="*/ 9410 w 35354"/>
                <a:gd name="T111" fmla="*/ 199 h 8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354" h="8652">
                  <a:moveTo>
                    <a:pt x="9533" y="14"/>
                  </a:moveTo>
                  <a:cubicBezTo>
                    <a:pt x="9711" y="38"/>
                    <a:pt x="9891" y="63"/>
                    <a:pt x="10068" y="85"/>
                  </a:cubicBezTo>
                  <a:cubicBezTo>
                    <a:pt x="10145" y="96"/>
                    <a:pt x="10221" y="101"/>
                    <a:pt x="10298" y="106"/>
                  </a:cubicBezTo>
                  <a:cubicBezTo>
                    <a:pt x="10355" y="112"/>
                    <a:pt x="10391" y="134"/>
                    <a:pt x="10372" y="197"/>
                  </a:cubicBezTo>
                  <a:cubicBezTo>
                    <a:pt x="10355" y="257"/>
                    <a:pt x="10388" y="262"/>
                    <a:pt x="10437" y="262"/>
                  </a:cubicBezTo>
                  <a:cubicBezTo>
                    <a:pt x="10844" y="259"/>
                    <a:pt x="11248" y="257"/>
                    <a:pt x="11655" y="257"/>
                  </a:cubicBezTo>
                  <a:cubicBezTo>
                    <a:pt x="12366" y="257"/>
                    <a:pt x="13079" y="262"/>
                    <a:pt x="13789" y="259"/>
                  </a:cubicBezTo>
                  <a:cubicBezTo>
                    <a:pt x="14302" y="257"/>
                    <a:pt x="14813" y="240"/>
                    <a:pt x="15327" y="229"/>
                  </a:cubicBezTo>
                  <a:cubicBezTo>
                    <a:pt x="15381" y="229"/>
                    <a:pt x="15428" y="235"/>
                    <a:pt x="15471" y="276"/>
                  </a:cubicBezTo>
                  <a:cubicBezTo>
                    <a:pt x="15523" y="325"/>
                    <a:pt x="15586" y="276"/>
                    <a:pt x="15632" y="262"/>
                  </a:cubicBezTo>
                  <a:cubicBezTo>
                    <a:pt x="15712" y="240"/>
                    <a:pt x="15788" y="232"/>
                    <a:pt x="15867" y="235"/>
                  </a:cubicBezTo>
                  <a:cubicBezTo>
                    <a:pt x="16463" y="243"/>
                    <a:pt x="17056" y="314"/>
                    <a:pt x="17650" y="347"/>
                  </a:cubicBezTo>
                  <a:cubicBezTo>
                    <a:pt x="18032" y="369"/>
                    <a:pt x="18415" y="391"/>
                    <a:pt x="18797" y="391"/>
                  </a:cubicBezTo>
                  <a:cubicBezTo>
                    <a:pt x="18953" y="391"/>
                    <a:pt x="19111" y="396"/>
                    <a:pt x="19267" y="407"/>
                  </a:cubicBezTo>
                  <a:cubicBezTo>
                    <a:pt x="19732" y="437"/>
                    <a:pt x="20190" y="382"/>
                    <a:pt x="20652" y="355"/>
                  </a:cubicBezTo>
                  <a:cubicBezTo>
                    <a:pt x="20944" y="339"/>
                    <a:pt x="21239" y="350"/>
                    <a:pt x="21532" y="374"/>
                  </a:cubicBezTo>
                  <a:cubicBezTo>
                    <a:pt x="22785" y="483"/>
                    <a:pt x="24045" y="470"/>
                    <a:pt x="25301" y="467"/>
                  </a:cubicBezTo>
                  <a:cubicBezTo>
                    <a:pt x="25845" y="464"/>
                    <a:pt x="26386" y="470"/>
                    <a:pt x="26929" y="472"/>
                  </a:cubicBezTo>
                  <a:cubicBezTo>
                    <a:pt x="26995" y="472"/>
                    <a:pt x="27060" y="478"/>
                    <a:pt x="27096" y="404"/>
                  </a:cubicBezTo>
                  <a:cubicBezTo>
                    <a:pt x="27109" y="374"/>
                    <a:pt x="27142" y="382"/>
                    <a:pt x="27167" y="382"/>
                  </a:cubicBezTo>
                  <a:cubicBezTo>
                    <a:pt x="27576" y="388"/>
                    <a:pt x="27983" y="385"/>
                    <a:pt x="28393" y="363"/>
                  </a:cubicBezTo>
                  <a:cubicBezTo>
                    <a:pt x="28647" y="350"/>
                    <a:pt x="28901" y="371"/>
                    <a:pt x="29155" y="363"/>
                  </a:cubicBezTo>
                  <a:cubicBezTo>
                    <a:pt x="29644" y="347"/>
                    <a:pt x="30130" y="330"/>
                    <a:pt x="30619" y="314"/>
                  </a:cubicBezTo>
                  <a:cubicBezTo>
                    <a:pt x="30843" y="306"/>
                    <a:pt x="31070" y="303"/>
                    <a:pt x="31294" y="292"/>
                  </a:cubicBezTo>
                  <a:cubicBezTo>
                    <a:pt x="31838" y="270"/>
                    <a:pt x="32381" y="243"/>
                    <a:pt x="32925" y="221"/>
                  </a:cubicBezTo>
                  <a:cubicBezTo>
                    <a:pt x="33302" y="208"/>
                    <a:pt x="33676" y="197"/>
                    <a:pt x="34053" y="186"/>
                  </a:cubicBezTo>
                  <a:cubicBezTo>
                    <a:pt x="34097" y="186"/>
                    <a:pt x="34127" y="180"/>
                    <a:pt x="34138" y="131"/>
                  </a:cubicBezTo>
                  <a:cubicBezTo>
                    <a:pt x="34151" y="74"/>
                    <a:pt x="34195" y="66"/>
                    <a:pt x="34247" y="66"/>
                  </a:cubicBezTo>
                  <a:cubicBezTo>
                    <a:pt x="34465" y="66"/>
                    <a:pt x="34684" y="66"/>
                    <a:pt x="34905" y="60"/>
                  </a:cubicBezTo>
                  <a:cubicBezTo>
                    <a:pt x="35025" y="57"/>
                    <a:pt x="35148" y="49"/>
                    <a:pt x="35268" y="44"/>
                  </a:cubicBezTo>
                  <a:cubicBezTo>
                    <a:pt x="35298" y="44"/>
                    <a:pt x="35331" y="38"/>
                    <a:pt x="35342" y="76"/>
                  </a:cubicBezTo>
                  <a:cubicBezTo>
                    <a:pt x="35353" y="106"/>
                    <a:pt x="35334" y="128"/>
                    <a:pt x="35315" y="147"/>
                  </a:cubicBezTo>
                  <a:cubicBezTo>
                    <a:pt x="35211" y="246"/>
                    <a:pt x="35211" y="393"/>
                    <a:pt x="35143" y="508"/>
                  </a:cubicBezTo>
                  <a:cubicBezTo>
                    <a:pt x="35129" y="530"/>
                    <a:pt x="35151" y="552"/>
                    <a:pt x="35159" y="574"/>
                  </a:cubicBezTo>
                  <a:cubicBezTo>
                    <a:pt x="35189" y="658"/>
                    <a:pt x="35214" y="762"/>
                    <a:pt x="35178" y="830"/>
                  </a:cubicBezTo>
                  <a:cubicBezTo>
                    <a:pt x="35137" y="907"/>
                    <a:pt x="35140" y="1008"/>
                    <a:pt x="35088" y="1062"/>
                  </a:cubicBezTo>
                  <a:cubicBezTo>
                    <a:pt x="35009" y="1147"/>
                    <a:pt x="35083" y="1215"/>
                    <a:pt x="35080" y="1289"/>
                  </a:cubicBezTo>
                  <a:cubicBezTo>
                    <a:pt x="35077" y="1327"/>
                    <a:pt x="35099" y="1371"/>
                    <a:pt x="35143" y="1398"/>
                  </a:cubicBezTo>
                  <a:cubicBezTo>
                    <a:pt x="35178" y="1420"/>
                    <a:pt x="35184" y="1461"/>
                    <a:pt x="35165" y="1499"/>
                  </a:cubicBezTo>
                  <a:cubicBezTo>
                    <a:pt x="35143" y="1543"/>
                    <a:pt x="35105" y="1546"/>
                    <a:pt x="35066" y="1529"/>
                  </a:cubicBezTo>
                  <a:cubicBezTo>
                    <a:pt x="35034" y="1516"/>
                    <a:pt x="35009" y="1508"/>
                    <a:pt x="34976" y="1527"/>
                  </a:cubicBezTo>
                  <a:cubicBezTo>
                    <a:pt x="34930" y="1551"/>
                    <a:pt x="34889" y="1524"/>
                    <a:pt x="34851" y="1510"/>
                  </a:cubicBezTo>
                  <a:cubicBezTo>
                    <a:pt x="34711" y="1450"/>
                    <a:pt x="34624" y="1467"/>
                    <a:pt x="34523" y="1587"/>
                  </a:cubicBezTo>
                  <a:cubicBezTo>
                    <a:pt x="34479" y="1636"/>
                    <a:pt x="34441" y="1688"/>
                    <a:pt x="34375" y="1710"/>
                  </a:cubicBezTo>
                  <a:cubicBezTo>
                    <a:pt x="34351" y="1718"/>
                    <a:pt x="34340" y="1740"/>
                    <a:pt x="34332" y="1762"/>
                  </a:cubicBezTo>
                  <a:cubicBezTo>
                    <a:pt x="34192" y="2040"/>
                    <a:pt x="34053" y="2321"/>
                    <a:pt x="33911" y="2600"/>
                  </a:cubicBezTo>
                  <a:cubicBezTo>
                    <a:pt x="33903" y="2619"/>
                    <a:pt x="33892" y="2644"/>
                    <a:pt x="33875" y="2649"/>
                  </a:cubicBezTo>
                  <a:cubicBezTo>
                    <a:pt x="33742" y="2687"/>
                    <a:pt x="33621" y="2775"/>
                    <a:pt x="33477" y="2764"/>
                  </a:cubicBezTo>
                  <a:cubicBezTo>
                    <a:pt x="33408" y="2758"/>
                    <a:pt x="33395" y="2698"/>
                    <a:pt x="33384" y="2649"/>
                  </a:cubicBezTo>
                  <a:cubicBezTo>
                    <a:pt x="33370" y="2581"/>
                    <a:pt x="33356" y="2526"/>
                    <a:pt x="33266" y="2567"/>
                  </a:cubicBezTo>
                  <a:cubicBezTo>
                    <a:pt x="33253" y="2573"/>
                    <a:pt x="33225" y="2570"/>
                    <a:pt x="33214" y="2562"/>
                  </a:cubicBezTo>
                  <a:cubicBezTo>
                    <a:pt x="33132" y="2480"/>
                    <a:pt x="33091" y="2537"/>
                    <a:pt x="33039" y="2600"/>
                  </a:cubicBezTo>
                  <a:cubicBezTo>
                    <a:pt x="32985" y="2666"/>
                    <a:pt x="32906" y="2663"/>
                    <a:pt x="32829" y="2655"/>
                  </a:cubicBezTo>
                  <a:cubicBezTo>
                    <a:pt x="32813" y="2652"/>
                    <a:pt x="32796" y="2633"/>
                    <a:pt x="32780" y="2646"/>
                  </a:cubicBezTo>
                  <a:cubicBezTo>
                    <a:pt x="32668" y="2742"/>
                    <a:pt x="32510" y="2747"/>
                    <a:pt x="32400" y="2854"/>
                  </a:cubicBezTo>
                  <a:cubicBezTo>
                    <a:pt x="32351" y="2903"/>
                    <a:pt x="32329" y="2960"/>
                    <a:pt x="32299" y="3018"/>
                  </a:cubicBezTo>
                  <a:cubicBezTo>
                    <a:pt x="32228" y="3157"/>
                    <a:pt x="32163" y="3299"/>
                    <a:pt x="32029" y="3395"/>
                  </a:cubicBezTo>
                  <a:cubicBezTo>
                    <a:pt x="31982" y="3427"/>
                    <a:pt x="31941" y="3463"/>
                    <a:pt x="31887" y="3477"/>
                  </a:cubicBezTo>
                  <a:cubicBezTo>
                    <a:pt x="31881" y="3479"/>
                    <a:pt x="31873" y="3477"/>
                    <a:pt x="31870" y="3479"/>
                  </a:cubicBezTo>
                  <a:cubicBezTo>
                    <a:pt x="31791" y="3578"/>
                    <a:pt x="31696" y="3559"/>
                    <a:pt x="31589" y="3529"/>
                  </a:cubicBezTo>
                  <a:cubicBezTo>
                    <a:pt x="31502" y="3504"/>
                    <a:pt x="31477" y="3493"/>
                    <a:pt x="31491" y="3403"/>
                  </a:cubicBezTo>
                  <a:cubicBezTo>
                    <a:pt x="31493" y="3378"/>
                    <a:pt x="31488" y="3362"/>
                    <a:pt x="31477" y="3346"/>
                  </a:cubicBezTo>
                  <a:cubicBezTo>
                    <a:pt x="31461" y="3318"/>
                    <a:pt x="31461" y="3291"/>
                    <a:pt x="31466" y="3261"/>
                  </a:cubicBezTo>
                  <a:cubicBezTo>
                    <a:pt x="31469" y="3247"/>
                    <a:pt x="31447" y="3072"/>
                    <a:pt x="31444" y="3064"/>
                  </a:cubicBezTo>
                  <a:cubicBezTo>
                    <a:pt x="31431" y="3040"/>
                    <a:pt x="31422" y="3037"/>
                    <a:pt x="31390" y="3048"/>
                  </a:cubicBezTo>
                  <a:cubicBezTo>
                    <a:pt x="31294" y="3086"/>
                    <a:pt x="31226" y="3160"/>
                    <a:pt x="31144" y="3217"/>
                  </a:cubicBezTo>
                  <a:cubicBezTo>
                    <a:pt x="31073" y="3266"/>
                    <a:pt x="31007" y="3329"/>
                    <a:pt x="30923" y="3354"/>
                  </a:cubicBezTo>
                  <a:cubicBezTo>
                    <a:pt x="30898" y="3362"/>
                    <a:pt x="30868" y="3384"/>
                    <a:pt x="30890" y="3411"/>
                  </a:cubicBezTo>
                  <a:cubicBezTo>
                    <a:pt x="30928" y="3460"/>
                    <a:pt x="30893" y="3496"/>
                    <a:pt x="30879" y="3539"/>
                  </a:cubicBezTo>
                  <a:cubicBezTo>
                    <a:pt x="30860" y="3602"/>
                    <a:pt x="30800" y="3635"/>
                    <a:pt x="30791" y="3709"/>
                  </a:cubicBezTo>
                  <a:cubicBezTo>
                    <a:pt x="30783" y="3766"/>
                    <a:pt x="30677" y="3772"/>
                    <a:pt x="30630" y="3725"/>
                  </a:cubicBezTo>
                  <a:cubicBezTo>
                    <a:pt x="30617" y="3712"/>
                    <a:pt x="30603" y="3701"/>
                    <a:pt x="30592" y="3687"/>
                  </a:cubicBezTo>
                  <a:cubicBezTo>
                    <a:pt x="30548" y="3635"/>
                    <a:pt x="30480" y="3610"/>
                    <a:pt x="30436" y="3646"/>
                  </a:cubicBezTo>
                  <a:cubicBezTo>
                    <a:pt x="30395" y="3679"/>
                    <a:pt x="30371" y="3747"/>
                    <a:pt x="30393" y="3815"/>
                  </a:cubicBezTo>
                  <a:cubicBezTo>
                    <a:pt x="30420" y="3894"/>
                    <a:pt x="30477" y="3982"/>
                    <a:pt x="30360" y="4042"/>
                  </a:cubicBezTo>
                  <a:cubicBezTo>
                    <a:pt x="30354" y="4045"/>
                    <a:pt x="30346" y="4058"/>
                    <a:pt x="30349" y="4064"/>
                  </a:cubicBezTo>
                  <a:cubicBezTo>
                    <a:pt x="30390" y="4173"/>
                    <a:pt x="30286" y="4203"/>
                    <a:pt x="30242" y="4266"/>
                  </a:cubicBezTo>
                  <a:cubicBezTo>
                    <a:pt x="30223" y="4290"/>
                    <a:pt x="30196" y="4321"/>
                    <a:pt x="30193" y="4347"/>
                  </a:cubicBezTo>
                  <a:cubicBezTo>
                    <a:pt x="30188" y="4434"/>
                    <a:pt x="30114" y="4456"/>
                    <a:pt x="30065" y="4503"/>
                  </a:cubicBezTo>
                  <a:cubicBezTo>
                    <a:pt x="30032" y="4535"/>
                    <a:pt x="29988" y="4533"/>
                    <a:pt x="29942" y="4511"/>
                  </a:cubicBezTo>
                  <a:cubicBezTo>
                    <a:pt x="29822" y="4459"/>
                    <a:pt x="29702" y="4432"/>
                    <a:pt x="29590" y="4535"/>
                  </a:cubicBezTo>
                  <a:cubicBezTo>
                    <a:pt x="29568" y="4557"/>
                    <a:pt x="29532" y="4574"/>
                    <a:pt x="29502" y="4574"/>
                  </a:cubicBezTo>
                  <a:cubicBezTo>
                    <a:pt x="29412" y="4576"/>
                    <a:pt x="29346" y="4612"/>
                    <a:pt x="29306" y="4694"/>
                  </a:cubicBezTo>
                  <a:cubicBezTo>
                    <a:pt x="29265" y="4781"/>
                    <a:pt x="29194" y="4803"/>
                    <a:pt x="29109" y="4792"/>
                  </a:cubicBezTo>
                  <a:cubicBezTo>
                    <a:pt x="29041" y="4781"/>
                    <a:pt x="29013" y="4814"/>
                    <a:pt x="29010" y="4871"/>
                  </a:cubicBezTo>
                  <a:cubicBezTo>
                    <a:pt x="29008" y="4926"/>
                    <a:pt x="28980" y="4959"/>
                    <a:pt x="28942" y="4989"/>
                  </a:cubicBezTo>
                  <a:cubicBezTo>
                    <a:pt x="28901" y="5021"/>
                    <a:pt x="28866" y="5057"/>
                    <a:pt x="28838" y="5106"/>
                  </a:cubicBezTo>
                  <a:cubicBezTo>
                    <a:pt x="28806" y="5161"/>
                    <a:pt x="28746" y="5177"/>
                    <a:pt x="28694" y="5139"/>
                  </a:cubicBezTo>
                  <a:cubicBezTo>
                    <a:pt x="28639" y="5098"/>
                    <a:pt x="28625" y="5125"/>
                    <a:pt x="28593" y="5166"/>
                  </a:cubicBezTo>
                  <a:cubicBezTo>
                    <a:pt x="28511" y="5273"/>
                    <a:pt x="28399" y="5353"/>
                    <a:pt x="28276" y="5393"/>
                  </a:cubicBezTo>
                  <a:cubicBezTo>
                    <a:pt x="28194" y="5421"/>
                    <a:pt x="28142" y="5472"/>
                    <a:pt x="28112" y="5532"/>
                  </a:cubicBezTo>
                  <a:cubicBezTo>
                    <a:pt x="28065" y="5625"/>
                    <a:pt x="27992" y="5647"/>
                    <a:pt x="27910" y="5639"/>
                  </a:cubicBezTo>
                  <a:cubicBezTo>
                    <a:pt x="27830" y="5630"/>
                    <a:pt x="27751" y="5630"/>
                    <a:pt x="27672" y="5644"/>
                  </a:cubicBezTo>
                  <a:cubicBezTo>
                    <a:pt x="27653" y="5647"/>
                    <a:pt x="27620" y="5650"/>
                    <a:pt x="27612" y="5641"/>
                  </a:cubicBezTo>
                  <a:cubicBezTo>
                    <a:pt x="27560" y="5562"/>
                    <a:pt x="27505" y="5598"/>
                    <a:pt x="27448" y="5628"/>
                  </a:cubicBezTo>
                  <a:cubicBezTo>
                    <a:pt x="27434" y="5636"/>
                    <a:pt x="27413" y="5641"/>
                    <a:pt x="27396" y="5639"/>
                  </a:cubicBezTo>
                  <a:cubicBezTo>
                    <a:pt x="27262" y="5603"/>
                    <a:pt x="27134" y="5663"/>
                    <a:pt x="27006" y="5666"/>
                  </a:cubicBezTo>
                  <a:cubicBezTo>
                    <a:pt x="26894" y="5669"/>
                    <a:pt x="26828" y="5740"/>
                    <a:pt x="26754" y="5797"/>
                  </a:cubicBezTo>
                  <a:cubicBezTo>
                    <a:pt x="26683" y="5852"/>
                    <a:pt x="26615" y="5893"/>
                    <a:pt x="26525" y="5879"/>
                  </a:cubicBezTo>
                  <a:cubicBezTo>
                    <a:pt x="26489" y="5874"/>
                    <a:pt x="26462" y="5890"/>
                    <a:pt x="26443" y="5923"/>
                  </a:cubicBezTo>
                  <a:cubicBezTo>
                    <a:pt x="26421" y="5961"/>
                    <a:pt x="26394" y="5996"/>
                    <a:pt x="26375" y="6037"/>
                  </a:cubicBezTo>
                  <a:cubicBezTo>
                    <a:pt x="26350" y="6087"/>
                    <a:pt x="26320" y="6111"/>
                    <a:pt x="26263" y="6133"/>
                  </a:cubicBezTo>
                  <a:cubicBezTo>
                    <a:pt x="26162" y="6171"/>
                    <a:pt x="26080" y="6253"/>
                    <a:pt x="26000" y="6330"/>
                  </a:cubicBezTo>
                  <a:cubicBezTo>
                    <a:pt x="25932" y="6395"/>
                    <a:pt x="25954" y="6469"/>
                    <a:pt x="25970" y="6540"/>
                  </a:cubicBezTo>
                  <a:cubicBezTo>
                    <a:pt x="25981" y="6584"/>
                    <a:pt x="25973" y="6616"/>
                    <a:pt x="25948" y="6646"/>
                  </a:cubicBezTo>
                  <a:cubicBezTo>
                    <a:pt x="25875" y="6731"/>
                    <a:pt x="25853" y="6818"/>
                    <a:pt x="25918" y="6917"/>
                  </a:cubicBezTo>
                  <a:cubicBezTo>
                    <a:pt x="25932" y="6939"/>
                    <a:pt x="25932" y="6963"/>
                    <a:pt x="25916" y="6982"/>
                  </a:cubicBezTo>
                  <a:cubicBezTo>
                    <a:pt x="25877" y="7029"/>
                    <a:pt x="25845" y="7086"/>
                    <a:pt x="25795" y="7122"/>
                  </a:cubicBezTo>
                  <a:cubicBezTo>
                    <a:pt x="25694" y="7201"/>
                    <a:pt x="25588" y="7280"/>
                    <a:pt x="25462" y="7291"/>
                  </a:cubicBezTo>
                  <a:cubicBezTo>
                    <a:pt x="25378" y="7299"/>
                    <a:pt x="25293" y="7291"/>
                    <a:pt x="25205" y="7307"/>
                  </a:cubicBezTo>
                  <a:cubicBezTo>
                    <a:pt x="25162" y="7316"/>
                    <a:pt x="25102" y="7283"/>
                    <a:pt x="25093" y="7217"/>
                  </a:cubicBezTo>
                  <a:cubicBezTo>
                    <a:pt x="25088" y="7171"/>
                    <a:pt x="25063" y="7171"/>
                    <a:pt x="25036" y="7204"/>
                  </a:cubicBezTo>
                  <a:cubicBezTo>
                    <a:pt x="25014" y="7228"/>
                    <a:pt x="24987" y="7245"/>
                    <a:pt x="24960" y="7264"/>
                  </a:cubicBezTo>
                  <a:cubicBezTo>
                    <a:pt x="24878" y="7326"/>
                    <a:pt x="24823" y="7397"/>
                    <a:pt x="24812" y="7518"/>
                  </a:cubicBezTo>
                  <a:cubicBezTo>
                    <a:pt x="24790" y="7821"/>
                    <a:pt x="24755" y="8124"/>
                    <a:pt x="24730" y="8430"/>
                  </a:cubicBezTo>
                  <a:cubicBezTo>
                    <a:pt x="24719" y="8580"/>
                    <a:pt x="24719" y="8577"/>
                    <a:pt x="24566" y="8580"/>
                  </a:cubicBezTo>
                  <a:cubicBezTo>
                    <a:pt x="24006" y="8585"/>
                    <a:pt x="23446" y="8585"/>
                    <a:pt x="22886" y="8602"/>
                  </a:cubicBezTo>
                  <a:cubicBezTo>
                    <a:pt x="22534" y="8613"/>
                    <a:pt x="22184" y="8607"/>
                    <a:pt x="21832" y="8618"/>
                  </a:cubicBezTo>
                  <a:cubicBezTo>
                    <a:pt x="21510" y="8629"/>
                    <a:pt x="21187" y="8632"/>
                    <a:pt x="20865" y="8635"/>
                  </a:cubicBezTo>
                  <a:cubicBezTo>
                    <a:pt x="20838" y="8635"/>
                    <a:pt x="20805" y="8626"/>
                    <a:pt x="20780" y="8651"/>
                  </a:cubicBezTo>
                  <a:lnTo>
                    <a:pt x="19106" y="8651"/>
                  </a:lnTo>
                  <a:cubicBezTo>
                    <a:pt x="19076" y="8635"/>
                    <a:pt x="19043" y="8640"/>
                    <a:pt x="19010" y="8640"/>
                  </a:cubicBezTo>
                  <a:cubicBezTo>
                    <a:pt x="18587" y="8637"/>
                    <a:pt x="18161" y="8643"/>
                    <a:pt x="17737" y="8632"/>
                  </a:cubicBezTo>
                  <a:cubicBezTo>
                    <a:pt x="16793" y="8610"/>
                    <a:pt x="15848" y="8626"/>
                    <a:pt x="14903" y="8607"/>
                  </a:cubicBezTo>
                  <a:cubicBezTo>
                    <a:pt x="14616" y="8602"/>
                    <a:pt x="14330" y="8607"/>
                    <a:pt x="14040" y="8596"/>
                  </a:cubicBezTo>
                  <a:cubicBezTo>
                    <a:pt x="13281" y="8572"/>
                    <a:pt x="12524" y="8539"/>
                    <a:pt x="11765" y="8514"/>
                  </a:cubicBezTo>
                  <a:cubicBezTo>
                    <a:pt x="11341" y="8501"/>
                    <a:pt x="10918" y="8501"/>
                    <a:pt x="10494" y="8487"/>
                  </a:cubicBezTo>
                  <a:cubicBezTo>
                    <a:pt x="9945" y="8473"/>
                    <a:pt x="9399" y="8452"/>
                    <a:pt x="8850" y="8435"/>
                  </a:cubicBezTo>
                  <a:cubicBezTo>
                    <a:pt x="8828" y="8435"/>
                    <a:pt x="8795" y="8424"/>
                    <a:pt x="8785" y="8446"/>
                  </a:cubicBezTo>
                  <a:cubicBezTo>
                    <a:pt x="8755" y="8504"/>
                    <a:pt x="8705" y="8490"/>
                    <a:pt x="8659" y="8487"/>
                  </a:cubicBezTo>
                  <a:cubicBezTo>
                    <a:pt x="8249" y="8479"/>
                    <a:pt x="7842" y="8468"/>
                    <a:pt x="7432" y="8457"/>
                  </a:cubicBezTo>
                  <a:cubicBezTo>
                    <a:pt x="6474" y="8433"/>
                    <a:pt x="5512" y="8408"/>
                    <a:pt x="4553" y="8381"/>
                  </a:cubicBezTo>
                  <a:cubicBezTo>
                    <a:pt x="3843" y="8359"/>
                    <a:pt x="3130" y="8334"/>
                    <a:pt x="2420" y="8307"/>
                  </a:cubicBezTo>
                  <a:cubicBezTo>
                    <a:pt x="2008" y="8291"/>
                    <a:pt x="1598" y="8274"/>
                    <a:pt x="1185" y="8255"/>
                  </a:cubicBezTo>
                  <a:cubicBezTo>
                    <a:pt x="822" y="8239"/>
                    <a:pt x="456" y="8220"/>
                    <a:pt x="93" y="8203"/>
                  </a:cubicBezTo>
                  <a:cubicBezTo>
                    <a:pt x="63" y="8200"/>
                    <a:pt x="30" y="8203"/>
                    <a:pt x="22" y="8165"/>
                  </a:cubicBezTo>
                  <a:cubicBezTo>
                    <a:pt x="0" y="8067"/>
                    <a:pt x="44" y="7979"/>
                    <a:pt x="98" y="7911"/>
                  </a:cubicBezTo>
                  <a:cubicBezTo>
                    <a:pt x="145" y="7854"/>
                    <a:pt x="221" y="7881"/>
                    <a:pt x="281" y="7908"/>
                  </a:cubicBezTo>
                  <a:cubicBezTo>
                    <a:pt x="333" y="7933"/>
                    <a:pt x="391" y="7935"/>
                    <a:pt x="440" y="7960"/>
                  </a:cubicBezTo>
                  <a:cubicBezTo>
                    <a:pt x="464" y="7971"/>
                    <a:pt x="483" y="7968"/>
                    <a:pt x="483" y="7941"/>
                  </a:cubicBezTo>
                  <a:cubicBezTo>
                    <a:pt x="483" y="7824"/>
                    <a:pt x="557" y="7731"/>
                    <a:pt x="582" y="7619"/>
                  </a:cubicBezTo>
                  <a:cubicBezTo>
                    <a:pt x="615" y="7463"/>
                    <a:pt x="751" y="7414"/>
                    <a:pt x="880" y="7501"/>
                  </a:cubicBezTo>
                  <a:cubicBezTo>
                    <a:pt x="964" y="7559"/>
                    <a:pt x="986" y="7553"/>
                    <a:pt x="1046" y="7455"/>
                  </a:cubicBezTo>
                  <a:cubicBezTo>
                    <a:pt x="931" y="7441"/>
                    <a:pt x="899" y="7348"/>
                    <a:pt x="858" y="7264"/>
                  </a:cubicBezTo>
                  <a:cubicBezTo>
                    <a:pt x="825" y="7198"/>
                    <a:pt x="855" y="7135"/>
                    <a:pt x="915" y="7130"/>
                  </a:cubicBezTo>
                  <a:cubicBezTo>
                    <a:pt x="975" y="7127"/>
                    <a:pt x="1000" y="7081"/>
                    <a:pt x="1000" y="7045"/>
                  </a:cubicBezTo>
                  <a:cubicBezTo>
                    <a:pt x="1002" y="6985"/>
                    <a:pt x="926" y="6928"/>
                    <a:pt x="869" y="6947"/>
                  </a:cubicBezTo>
                  <a:cubicBezTo>
                    <a:pt x="792" y="6971"/>
                    <a:pt x="740" y="6941"/>
                    <a:pt x="702" y="6881"/>
                  </a:cubicBezTo>
                  <a:cubicBezTo>
                    <a:pt x="656" y="6816"/>
                    <a:pt x="631" y="6742"/>
                    <a:pt x="680" y="6666"/>
                  </a:cubicBezTo>
                  <a:cubicBezTo>
                    <a:pt x="710" y="6619"/>
                    <a:pt x="748" y="6595"/>
                    <a:pt x="806" y="6605"/>
                  </a:cubicBezTo>
                  <a:cubicBezTo>
                    <a:pt x="893" y="6619"/>
                    <a:pt x="934" y="6592"/>
                    <a:pt x="915" y="6518"/>
                  </a:cubicBezTo>
                  <a:cubicBezTo>
                    <a:pt x="901" y="6455"/>
                    <a:pt x="918" y="6414"/>
                    <a:pt x="961" y="6379"/>
                  </a:cubicBezTo>
                  <a:cubicBezTo>
                    <a:pt x="1043" y="6310"/>
                    <a:pt x="1035" y="6253"/>
                    <a:pt x="951" y="6199"/>
                  </a:cubicBezTo>
                  <a:cubicBezTo>
                    <a:pt x="948" y="6196"/>
                    <a:pt x="948" y="6193"/>
                    <a:pt x="945" y="6193"/>
                  </a:cubicBezTo>
                  <a:cubicBezTo>
                    <a:pt x="929" y="6171"/>
                    <a:pt x="910" y="6144"/>
                    <a:pt x="882" y="6163"/>
                  </a:cubicBezTo>
                  <a:cubicBezTo>
                    <a:pt x="858" y="6179"/>
                    <a:pt x="869" y="6212"/>
                    <a:pt x="880" y="6237"/>
                  </a:cubicBezTo>
                  <a:cubicBezTo>
                    <a:pt x="896" y="6267"/>
                    <a:pt x="912" y="6294"/>
                    <a:pt x="880" y="6324"/>
                  </a:cubicBezTo>
                  <a:cubicBezTo>
                    <a:pt x="825" y="6371"/>
                    <a:pt x="664" y="6332"/>
                    <a:pt x="639" y="6264"/>
                  </a:cubicBezTo>
                  <a:cubicBezTo>
                    <a:pt x="625" y="6226"/>
                    <a:pt x="677" y="6026"/>
                    <a:pt x="716" y="6010"/>
                  </a:cubicBezTo>
                  <a:cubicBezTo>
                    <a:pt x="808" y="5966"/>
                    <a:pt x="869" y="5904"/>
                    <a:pt x="907" y="5805"/>
                  </a:cubicBezTo>
                  <a:cubicBezTo>
                    <a:pt x="937" y="5732"/>
                    <a:pt x="1038" y="5712"/>
                    <a:pt x="1106" y="5745"/>
                  </a:cubicBezTo>
                  <a:cubicBezTo>
                    <a:pt x="1191" y="5783"/>
                    <a:pt x="1210" y="5827"/>
                    <a:pt x="1185" y="5925"/>
                  </a:cubicBezTo>
                  <a:cubicBezTo>
                    <a:pt x="1177" y="5953"/>
                    <a:pt x="1175" y="5983"/>
                    <a:pt x="1175" y="6013"/>
                  </a:cubicBezTo>
                  <a:cubicBezTo>
                    <a:pt x="1175" y="6048"/>
                    <a:pt x="1185" y="6065"/>
                    <a:pt x="1221" y="6037"/>
                  </a:cubicBezTo>
                  <a:cubicBezTo>
                    <a:pt x="1273" y="5996"/>
                    <a:pt x="1292" y="5876"/>
                    <a:pt x="1254" y="5819"/>
                  </a:cubicBezTo>
                  <a:cubicBezTo>
                    <a:pt x="1215" y="5764"/>
                    <a:pt x="1191" y="5704"/>
                    <a:pt x="1183" y="5639"/>
                  </a:cubicBezTo>
                  <a:cubicBezTo>
                    <a:pt x="1166" y="5521"/>
                    <a:pt x="1267" y="5390"/>
                    <a:pt x="1379" y="5349"/>
                  </a:cubicBezTo>
                  <a:cubicBezTo>
                    <a:pt x="1480" y="5314"/>
                    <a:pt x="1543" y="5371"/>
                    <a:pt x="1620" y="5423"/>
                  </a:cubicBezTo>
                  <a:cubicBezTo>
                    <a:pt x="1554" y="5213"/>
                    <a:pt x="1560" y="5202"/>
                    <a:pt x="1754" y="5103"/>
                  </a:cubicBezTo>
                  <a:cubicBezTo>
                    <a:pt x="1825" y="5065"/>
                    <a:pt x="1909" y="5079"/>
                    <a:pt x="1978" y="5027"/>
                  </a:cubicBezTo>
                  <a:cubicBezTo>
                    <a:pt x="2016" y="4997"/>
                    <a:pt x="2032" y="4975"/>
                    <a:pt x="2016" y="4926"/>
                  </a:cubicBezTo>
                  <a:cubicBezTo>
                    <a:pt x="1877" y="5043"/>
                    <a:pt x="1759" y="5013"/>
                    <a:pt x="1661" y="4858"/>
                  </a:cubicBezTo>
                  <a:cubicBezTo>
                    <a:pt x="1606" y="4773"/>
                    <a:pt x="1601" y="4688"/>
                    <a:pt x="1603" y="4595"/>
                  </a:cubicBezTo>
                  <a:cubicBezTo>
                    <a:pt x="1606" y="4522"/>
                    <a:pt x="1792" y="4352"/>
                    <a:pt x="1866" y="4358"/>
                  </a:cubicBezTo>
                  <a:cubicBezTo>
                    <a:pt x="1871" y="4358"/>
                    <a:pt x="1879" y="4361"/>
                    <a:pt x="1882" y="4363"/>
                  </a:cubicBezTo>
                  <a:cubicBezTo>
                    <a:pt x="1953" y="4437"/>
                    <a:pt x="2035" y="4445"/>
                    <a:pt x="2122" y="4391"/>
                  </a:cubicBezTo>
                  <a:cubicBezTo>
                    <a:pt x="2128" y="4388"/>
                    <a:pt x="2133" y="4388"/>
                    <a:pt x="2139" y="4391"/>
                  </a:cubicBezTo>
                  <a:cubicBezTo>
                    <a:pt x="2218" y="4401"/>
                    <a:pt x="2248" y="4352"/>
                    <a:pt x="2264" y="4288"/>
                  </a:cubicBezTo>
                  <a:cubicBezTo>
                    <a:pt x="2292" y="4181"/>
                    <a:pt x="2417" y="4108"/>
                    <a:pt x="2518" y="4146"/>
                  </a:cubicBezTo>
                  <a:cubicBezTo>
                    <a:pt x="2584" y="4170"/>
                    <a:pt x="2622" y="4135"/>
                    <a:pt x="2669" y="4099"/>
                  </a:cubicBezTo>
                  <a:cubicBezTo>
                    <a:pt x="2614" y="4039"/>
                    <a:pt x="2538" y="4031"/>
                    <a:pt x="2472" y="3996"/>
                  </a:cubicBezTo>
                  <a:cubicBezTo>
                    <a:pt x="2385" y="3949"/>
                    <a:pt x="2363" y="3897"/>
                    <a:pt x="2401" y="3804"/>
                  </a:cubicBezTo>
                  <a:cubicBezTo>
                    <a:pt x="2477" y="3624"/>
                    <a:pt x="2660" y="3610"/>
                    <a:pt x="2822" y="3733"/>
                  </a:cubicBezTo>
                  <a:cubicBezTo>
                    <a:pt x="2843" y="3750"/>
                    <a:pt x="2857" y="3780"/>
                    <a:pt x="2887" y="3761"/>
                  </a:cubicBezTo>
                  <a:cubicBezTo>
                    <a:pt x="2917" y="3742"/>
                    <a:pt x="2906" y="3709"/>
                    <a:pt x="2895" y="3679"/>
                  </a:cubicBezTo>
                  <a:cubicBezTo>
                    <a:pt x="2884" y="3649"/>
                    <a:pt x="2863" y="3630"/>
                    <a:pt x="2841" y="3610"/>
                  </a:cubicBezTo>
                  <a:cubicBezTo>
                    <a:pt x="2734" y="3518"/>
                    <a:pt x="2609" y="3441"/>
                    <a:pt x="2587" y="3280"/>
                  </a:cubicBezTo>
                  <a:cubicBezTo>
                    <a:pt x="2579" y="3228"/>
                    <a:pt x="2568" y="3184"/>
                    <a:pt x="2630" y="3187"/>
                  </a:cubicBezTo>
                  <a:cubicBezTo>
                    <a:pt x="2718" y="3187"/>
                    <a:pt x="2742" y="3133"/>
                    <a:pt x="2759" y="3067"/>
                  </a:cubicBezTo>
                  <a:cubicBezTo>
                    <a:pt x="2775" y="3001"/>
                    <a:pt x="2786" y="2933"/>
                    <a:pt x="2794" y="2865"/>
                  </a:cubicBezTo>
                  <a:cubicBezTo>
                    <a:pt x="2805" y="2788"/>
                    <a:pt x="2846" y="2739"/>
                    <a:pt x="2915" y="2712"/>
                  </a:cubicBezTo>
                  <a:cubicBezTo>
                    <a:pt x="2969" y="2690"/>
                    <a:pt x="3026" y="2674"/>
                    <a:pt x="3078" y="2649"/>
                  </a:cubicBezTo>
                  <a:cubicBezTo>
                    <a:pt x="3188" y="2597"/>
                    <a:pt x="3201" y="2523"/>
                    <a:pt x="3125" y="2431"/>
                  </a:cubicBezTo>
                  <a:cubicBezTo>
                    <a:pt x="3106" y="2409"/>
                    <a:pt x="3081" y="2392"/>
                    <a:pt x="3059" y="2373"/>
                  </a:cubicBezTo>
                  <a:cubicBezTo>
                    <a:pt x="2958" y="2291"/>
                    <a:pt x="2854" y="2212"/>
                    <a:pt x="2764" y="2119"/>
                  </a:cubicBezTo>
                  <a:cubicBezTo>
                    <a:pt x="2734" y="2087"/>
                    <a:pt x="2718" y="2051"/>
                    <a:pt x="2742" y="2007"/>
                  </a:cubicBezTo>
                  <a:cubicBezTo>
                    <a:pt x="2762" y="1975"/>
                    <a:pt x="2781" y="1925"/>
                    <a:pt x="2822" y="1936"/>
                  </a:cubicBezTo>
                  <a:cubicBezTo>
                    <a:pt x="2925" y="1964"/>
                    <a:pt x="3043" y="1931"/>
                    <a:pt x="3138" y="1999"/>
                  </a:cubicBezTo>
                  <a:cubicBezTo>
                    <a:pt x="3177" y="2026"/>
                    <a:pt x="3223" y="2035"/>
                    <a:pt x="3264" y="2005"/>
                  </a:cubicBezTo>
                  <a:cubicBezTo>
                    <a:pt x="3311" y="1972"/>
                    <a:pt x="3362" y="1961"/>
                    <a:pt x="3420" y="1950"/>
                  </a:cubicBezTo>
                  <a:cubicBezTo>
                    <a:pt x="3319" y="1904"/>
                    <a:pt x="3245" y="1830"/>
                    <a:pt x="3163" y="1767"/>
                  </a:cubicBezTo>
                  <a:cubicBezTo>
                    <a:pt x="3103" y="1718"/>
                    <a:pt x="3073" y="1655"/>
                    <a:pt x="3100" y="1579"/>
                  </a:cubicBezTo>
                  <a:cubicBezTo>
                    <a:pt x="3128" y="1505"/>
                    <a:pt x="3190" y="1488"/>
                    <a:pt x="3261" y="1502"/>
                  </a:cubicBezTo>
                  <a:cubicBezTo>
                    <a:pt x="3302" y="1510"/>
                    <a:pt x="3343" y="1518"/>
                    <a:pt x="3384" y="1524"/>
                  </a:cubicBezTo>
                  <a:cubicBezTo>
                    <a:pt x="3428" y="1529"/>
                    <a:pt x="3474" y="1543"/>
                    <a:pt x="3505" y="1497"/>
                  </a:cubicBezTo>
                  <a:cubicBezTo>
                    <a:pt x="3535" y="1447"/>
                    <a:pt x="3556" y="1398"/>
                    <a:pt x="3518" y="1341"/>
                  </a:cubicBezTo>
                  <a:cubicBezTo>
                    <a:pt x="3488" y="1297"/>
                    <a:pt x="3461" y="1251"/>
                    <a:pt x="3433" y="1204"/>
                  </a:cubicBezTo>
                  <a:cubicBezTo>
                    <a:pt x="3398" y="1139"/>
                    <a:pt x="3393" y="1071"/>
                    <a:pt x="3455" y="1019"/>
                  </a:cubicBezTo>
                  <a:cubicBezTo>
                    <a:pt x="3524" y="961"/>
                    <a:pt x="3543" y="904"/>
                    <a:pt x="3472" y="836"/>
                  </a:cubicBezTo>
                  <a:cubicBezTo>
                    <a:pt x="3453" y="817"/>
                    <a:pt x="3444" y="789"/>
                    <a:pt x="3455" y="762"/>
                  </a:cubicBezTo>
                  <a:cubicBezTo>
                    <a:pt x="3469" y="732"/>
                    <a:pt x="3499" y="737"/>
                    <a:pt x="3526" y="737"/>
                  </a:cubicBezTo>
                  <a:cubicBezTo>
                    <a:pt x="3567" y="737"/>
                    <a:pt x="3608" y="740"/>
                    <a:pt x="3652" y="743"/>
                  </a:cubicBezTo>
                  <a:cubicBezTo>
                    <a:pt x="3767" y="746"/>
                    <a:pt x="3769" y="754"/>
                    <a:pt x="3734" y="860"/>
                  </a:cubicBezTo>
                  <a:cubicBezTo>
                    <a:pt x="3726" y="888"/>
                    <a:pt x="3712" y="912"/>
                    <a:pt x="3742" y="931"/>
                  </a:cubicBezTo>
                  <a:cubicBezTo>
                    <a:pt x="3767" y="945"/>
                    <a:pt x="3794" y="942"/>
                    <a:pt x="3816" y="926"/>
                  </a:cubicBezTo>
                  <a:cubicBezTo>
                    <a:pt x="3860" y="890"/>
                    <a:pt x="3898" y="849"/>
                    <a:pt x="3925" y="800"/>
                  </a:cubicBezTo>
                  <a:cubicBezTo>
                    <a:pt x="3942" y="770"/>
                    <a:pt x="3961" y="746"/>
                    <a:pt x="3999" y="748"/>
                  </a:cubicBezTo>
                  <a:cubicBezTo>
                    <a:pt x="4198" y="754"/>
                    <a:pt x="4395" y="716"/>
                    <a:pt x="4594" y="732"/>
                  </a:cubicBezTo>
                  <a:cubicBezTo>
                    <a:pt x="5247" y="778"/>
                    <a:pt x="5903" y="795"/>
                    <a:pt x="6558" y="817"/>
                  </a:cubicBezTo>
                  <a:cubicBezTo>
                    <a:pt x="7296" y="841"/>
                    <a:pt x="8033" y="863"/>
                    <a:pt x="8774" y="888"/>
                  </a:cubicBezTo>
                  <a:cubicBezTo>
                    <a:pt x="8984" y="896"/>
                    <a:pt x="9194" y="901"/>
                    <a:pt x="9405" y="909"/>
                  </a:cubicBezTo>
                  <a:cubicBezTo>
                    <a:pt x="9448" y="912"/>
                    <a:pt x="9492" y="907"/>
                    <a:pt x="9503" y="858"/>
                  </a:cubicBezTo>
                  <a:cubicBezTo>
                    <a:pt x="9514" y="803"/>
                    <a:pt x="9533" y="748"/>
                    <a:pt x="9522" y="691"/>
                  </a:cubicBezTo>
                  <a:cubicBezTo>
                    <a:pt x="9489" y="527"/>
                    <a:pt x="9473" y="358"/>
                    <a:pt x="9410" y="199"/>
                  </a:cubicBezTo>
                  <a:cubicBezTo>
                    <a:pt x="9385" y="137"/>
                    <a:pt x="9347" y="57"/>
                    <a:pt x="9432" y="0"/>
                  </a:cubicBezTo>
                  <a:lnTo>
                    <a:pt x="9533" y="0"/>
                  </a:lnTo>
                  <a:lnTo>
                    <a:pt x="9533" y="14"/>
                  </a:lnTo>
                </a:path>
              </a:pathLst>
            </a:custGeom>
            <a:solidFill>
              <a:srgbClr val="64656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 name="Freeform 4"/>
            <p:cNvSpPr>
              <a:spLocks noChangeArrowheads="1"/>
            </p:cNvSpPr>
            <p:nvPr/>
          </p:nvSpPr>
          <p:spPr bwMode="auto">
            <a:xfrm>
              <a:off x="3065463" y="1916113"/>
              <a:ext cx="395287" cy="809625"/>
            </a:xfrm>
            <a:custGeom>
              <a:avLst/>
              <a:gdLst>
                <a:gd name="T0" fmla="*/ 1024 w 1096"/>
                <a:gd name="T1" fmla="*/ 2190 h 2248"/>
                <a:gd name="T2" fmla="*/ 828 w 1096"/>
                <a:gd name="T3" fmla="*/ 2113 h 2248"/>
                <a:gd name="T4" fmla="*/ 817 w 1096"/>
                <a:gd name="T5" fmla="*/ 2091 h 2248"/>
                <a:gd name="T6" fmla="*/ 945 w 1096"/>
                <a:gd name="T7" fmla="*/ 1772 h 2248"/>
                <a:gd name="T8" fmla="*/ 1013 w 1096"/>
                <a:gd name="T9" fmla="*/ 1537 h 2248"/>
                <a:gd name="T10" fmla="*/ 860 w 1096"/>
                <a:gd name="T11" fmla="*/ 1250 h 2248"/>
                <a:gd name="T12" fmla="*/ 852 w 1096"/>
                <a:gd name="T13" fmla="*/ 966 h 2248"/>
                <a:gd name="T14" fmla="*/ 852 w 1096"/>
                <a:gd name="T15" fmla="*/ 750 h 2248"/>
                <a:gd name="T16" fmla="*/ 929 w 1096"/>
                <a:gd name="T17" fmla="*/ 453 h 2248"/>
                <a:gd name="T18" fmla="*/ 1052 w 1096"/>
                <a:gd name="T19" fmla="*/ 305 h 2248"/>
                <a:gd name="T20" fmla="*/ 1071 w 1096"/>
                <a:gd name="T21" fmla="*/ 207 h 2248"/>
                <a:gd name="T22" fmla="*/ 967 w 1096"/>
                <a:gd name="T23" fmla="*/ 196 h 2248"/>
                <a:gd name="T24" fmla="*/ 863 w 1096"/>
                <a:gd name="T25" fmla="*/ 111 h 2248"/>
                <a:gd name="T26" fmla="*/ 746 w 1096"/>
                <a:gd name="T27" fmla="*/ 33 h 2248"/>
                <a:gd name="T28" fmla="*/ 666 w 1096"/>
                <a:gd name="T29" fmla="*/ 52 h 2248"/>
                <a:gd name="T30" fmla="*/ 415 w 1096"/>
                <a:gd name="T31" fmla="*/ 11 h 2248"/>
                <a:gd name="T32" fmla="*/ 344 w 1096"/>
                <a:gd name="T33" fmla="*/ 76 h 2248"/>
                <a:gd name="T34" fmla="*/ 287 w 1096"/>
                <a:gd name="T35" fmla="*/ 996 h 2248"/>
                <a:gd name="T36" fmla="*/ 202 w 1096"/>
                <a:gd name="T37" fmla="*/ 1280 h 2248"/>
                <a:gd name="T38" fmla="*/ 161 w 1096"/>
                <a:gd name="T39" fmla="*/ 1425 h 2248"/>
                <a:gd name="T40" fmla="*/ 126 w 1096"/>
                <a:gd name="T41" fmla="*/ 1480 h 2248"/>
                <a:gd name="T42" fmla="*/ 41 w 1096"/>
                <a:gd name="T43" fmla="*/ 1635 h 2248"/>
                <a:gd name="T44" fmla="*/ 27 w 1096"/>
                <a:gd name="T45" fmla="*/ 1848 h 2248"/>
                <a:gd name="T46" fmla="*/ 35 w 1096"/>
                <a:gd name="T47" fmla="*/ 2020 h 2248"/>
                <a:gd name="T48" fmla="*/ 205 w 1096"/>
                <a:gd name="T49" fmla="*/ 2190 h 2248"/>
                <a:gd name="T50" fmla="*/ 229 w 1096"/>
                <a:gd name="T51" fmla="*/ 2198 h 2248"/>
                <a:gd name="T52" fmla="*/ 423 w 1096"/>
                <a:gd name="T53" fmla="*/ 2217 h 2248"/>
                <a:gd name="T54" fmla="*/ 541 w 1096"/>
                <a:gd name="T55" fmla="*/ 2173 h 2248"/>
                <a:gd name="T56" fmla="*/ 828 w 1096"/>
                <a:gd name="T57" fmla="*/ 2113 h 2248"/>
                <a:gd name="T58" fmla="*/ 1024 w 1096"/>
                <a:gd name="T59" fmla="*/ 2190 h 2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6" h="2248">
                  <a:moveTo>
                    <a:pt x="1024" y="2190"/>
                  </a:moveTo>
                  <a:cubicBezTo>
                    <a:pt x="972" y="2124"/>
                    <a:pt x="890" y="2140"/>
                    <a:pt x="828" y="2113"/>
                  </a:cubicBezTo>
                  <a:cubicBezTo>
                    <a:pt x="822" y="2108"/>
                    <a:pt x="819" y="2099"/>
                    <a:pt x="817" y="2091"/>
                  </a:cubicBezTo>
                  <a:cubicBezTo>
                    <a:pt x="721" y="1927"/>
                    <a:pt x="759" y="1826"/>
                    <a:pt x="945" y="1772"/>
                  </a:cubicBezTo>
                  <a:cubicBezTo>
                    <a:pt x="1041" y="1742"/>
                    <a:pt x="1079" y="1624"/>
                    <a:pt x="1013" y="1537"/>
                  </a:cubicBezTo>
                  <a:cubicBezTo>
                    <a:pt x="945" y="1449"/>
                    <a:pt x="912" y="1343"/>
                    <a:pt x="860" y="1250"/>
                  </a:cubicBezTo>
                  <a:cubicBezTo>
                    <a:pt x="806" y="1155"/>
                    <a:pt x="798" y="1064"/>
                    <a:pt x="852" y="966"/>
                  </a:cubicBezTo>
                  <a:cubicBezTo>
                    <a:pt x="890" y="898"/>
                    <a:pt x="893" y="827"/>
                    <a:pt x="852" y="750"/>
                  </a:cubicBezTo>
                  <a:cubicBezTo>
                    <a:pt x="792" y="641"/>
                    <a:pt x="828" y="532"/>
                    <a:pt x="929" y="453"/>
                  </a:cubicBezTo>
                  <a:cubicBezTo>
                    <a:pt x="981" y="412"/>
                    <a:pt x="1032" y="371"/>
                    <a:pt x="1052" y="305"/>
                  </a:cubicBezTo>
                  <a:cubicBezTo>
                    <a:pt x="1062" y="272"/>
                    <a:pt x="1095" y="231"/>
                    <a:pt x="1071" y="207"/>
                  </a:cubicBezTo>
                  <a:cubicBezTo>
                    <a:pt x="1052" y="188"/>
                    <a:pt x="1002" y="188"/>
                    <a:pt x="967" y="196"/>
                  </a:cubicBezTo>
                  <a:cubicBezTo>
                    <a:pt x="896" y="215"/>
                    <a:pt x="863" y="190"/>
                    <a:pt x="863" y="111"/>
                  </a:cubicBezTo>
                  <a:cubicBezTo>
                    <a:pt x="866" y="28"/>
                    <a:pt x="825" y="3"/>
                    <a:pt x="746" y="33"/>
                  </a:cubicBezTo>
                  <a:cubicBezTo>
                    <a:pt x="718" y="44"/>
                    <a:pt x="696" y="69"/>
                    <a:pt x="666" y="52"/>
                  </a:cubicBezTo>
                  <a:cubicBezTo>
                    <a:pt x="587" y="11"/>
                    <a:pt x="500" y="28"/>
                    <a:pt x="415" y="11"/>
                  </a:cubicBezTo>
                  <a:cubicBezTo>
                    <a:pt x="360" y="0"/>
                    <a:pt x="347" y="22"/>
                    <a:pt x="344" y="76"/>
                  </a:cubicBezTo>
                  <a:cubicBezTo>
                    <a:pt x="328" y="384"/>
                    <a:pt x="309" y="690"/>
                    <a:pt x="287" y="996"/>
                  </a:cubicBezTo>
                  <a:cubicBezTo>
                    <a:pt x="281" y="1094"/>
                    <a:pt x="265" y="1193"/>
                    <a:pt x="202" y="1280"/>
                  </a:cubicBezTo>
                  <a:cubicBezTo>
                    <a:pt x="172" y="1321"/>
                    <a:pt x="137" y="1362"/>
                    <a:pt x="161" y="1425"/>
                  </a:cubicBezTo>
                  <a:cubicBezTo>
                    <a:pt x="169" y="1444"/>
                    <a:pt x="147" y="1474"/>
                    <a:pt x="126" y="1480"/>
                  </a:cubicBezTo>
                  <a:cubicBezTo>
                    <a:pt x="44" y="1504"/>
                    <a:pt x="41" y="1567"/>
                    <a:pt x="41" y="1635"/>
                  </a:cubicBezTo>
                  <a:cubicBezTo>
                    <a:pt x="41" y="1706"/>
                    <a:pt x="35" y="1777"/>
                    <a:pt x="27" y="1848"/>
                  </a:cubicBezTo>
                  <a:cubicBezTo>
                    <a:pt x="19" y="1906"/>
                    <a:pt x="0" y="1974"/>
                    <a:pt x="35" y="2020"/>
                  </a:cubicBezTo>
                  <a:cubicBezTo>
                    <a:pt x="82" y="2083"/>
                    <a:pt x="177" y="2102"/>
                    <a:pt x="205" y="2190"/>
                  </a:cubicBezTo>
                  <a:cubicBezTo>
                    <a:pt x="208" y="2195"/>
                    <a:pt x="224" y="2201"/>
                    <a:pt x="229" y="2198"/>
                  </a:cubicBezTo>
                  <a:cubicBezTo>
                    <a:pt x="298" y="2162"/>
                    <a:pt x="360" y="2192"/>
                    <a:pt x="423" y="2217"/>
                  </a:cubicBezTo>
                  <a:cubicBezTo>
                    <a:pt x="470" y="2233"/>
                    <a:pt x="505" y="2209"/>
                    <a:pt x="541" y="2173"/>
                  </a:cubicBezTo>
                  <a:cubicBezTo>
                    <a:pt x="666" y="2056"/>
                    <a:pt x="688" y="2050"/>
                    <a:pt x="828" y="2113"/>
                  </a:cubicBezTo>
                  <a:cubicBezTo>
                    <a:pt x="874" y="2181"/>
                    <a:pt x="923" y="2247"/>
                    <a:pt x="1024" y="2190"/>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5"/>
            <p:cNvSpPr>
              <a:spLocks noChangeArrowheads="1"/>
            </p:cNvSpPr>
            <p:nvPr/>
          </p:nvSpPr>
          <p:spPr bwMode="auto">
            <a:xfrm>
              <a:off x="6350" y="2624138"/>
              <a:ext cx="989013" cy="728662"/>
            </a:xfrm>
            <a:custGeom>
              <a:avLst/>
              <a:gdLst>
                <a:gd name="T0" fmla="*/ 2557 w 2746"/>
                <a:gd name="T1" fmla="*/ 2018 h 2022"/>
                <a:gd name="T2" fmla="*/ 2639 w 2746"/>
                <a:gd name="T3" fmla="*/ 1952 h 2022"/>
                <a:gd name="T4" fmla="*/ 2702 w 2746"/>
                <a:gd name="T5" fmla="*/ 961 h 2022"/>
                <a:gd name="T6" fmla="*/ 2740 w 2746"/>
                <a:gd name="T7" fmla="*/ 306 h 2022"/>
                <a:gd name="T8" fmla="*/ 2595 w 2746"/>
                <a:gd name="T9" fmla="*/ 150 h 2022"/>
                <a:gd name="T10" fmla="*/ 2472 w 2746"/>
                <a:gd name="T11" fmla="*/ 76 h 2022"/>
                <a:gd name="T12" fmla="*/ 2453 w 2746"/>
                <a:gd name="T13" fmla="*/ 65 h 2022"/>
                <a:gd name="T14" fmla="*/ 2237 w 2746"/>
                <a:gd name="T15" fmla="*/ 125 h 2022"/>
                <a:gd name="T16" fmla="*/ 2196 w 2746"/>
                <a:gd name="T17" fmla="*/ 131 h 2022"/>
                <a:gd name="T18" fmla="*/ 1808 w 2746"/>
                <a:gd name="T19" fmla="*/ 106 h 2022"/>
                <a:gd name="T20" fmla="*/ 1207 w 2746"/>
                <a:gd name="T21" fmla="*/ 57 h 2022"/>
                <a:gd name="T22" fmla="*/ 912 w 2746"/>
                <a:gd name="T23" fmla="*/ 325 h 2022"/>
                <a:gd name="T24" fmla="*/ 751 w 2746"/>
                <a:gd name="T25" fmla="*/ 519 h 2022"/>
                <a:gd name="T26" fmla="*/ 691 w 2746"/>
                <a:gd name="T27" fmla="*/ 513 h 2022"/>
                <a:gd name="T28" fmla="*/ 645 w 2746"/>
                <a:gd name="T29" fmla="*/ 554 h 2022"/>
                <a:gd name="T30" fmla="*/ 740 w 2746"/>
                <a:gd name="T31" fmla="*/ 647 h 2022"/>
                <a:gd name="T32" fmla="*/ 997 w 2746"/>
                <a:gd name="T33" fmla="*/ 827 h 2022"/>
                <a:gd name="T34" fmla="*/ 948 w 2746"/>
                <a:gd name="T35" fmla="*/ 988 h 2022"/>
                <a:gd name="T36" fmla="*/ 872 w 2746"/>
                <a:gd name="T37" fmla="*/ 1073 h 2022"/>
                <a:gd name="T38" fmla="*/ 962 w 2746"/>
                <a:gd name="T39" fmla="*/ 1158 h 2022"/>
                <a:gd name="T40" fmla="*/ 1011 w 2746"/>
                <a:gd name="T41" fmla="*/ 1332 h 2022"/>
                <a:gd name="T42" fmla="*/ 729 w 2746"/>
                <a:gd name="T43" fmla="*/ 1379 h 2022"/>
                <a:gd name="T44" fmla="*/ 574 w 2746"/>
                <a:gd name="T45" fmla="*/ 1420 h 2022"/>
                <a:gd name="T46" fmla="*/ 478 w 2746"/>
                <a:gd name="T47" fmla="*/ 1750 h 2022"/>
                <a:gd name="T48" fmla="*/ 306 w 2746"/>
                <a:gd name="T49" fmla="*/ 1849 h 2022"/>
                <a:gd name="T50" fmla="*/ 96 w 2746"/>
                <a:gd name="T51" fmla="*/ 1786 h 2022"/>
                <a:gd name="T52" fmla="*/ 14 w 2746"/>
                <a:gd name="T53" fmla="*/ 1884 h 2022"/>
                <a:gd name="T54" fmla="*/ 71 w 2746"/>
                <a:gd name="T55" fmla="*/ 1911 h 2022"/>
                <a:gd name="T56" fmla="*/ 2254 w 2746"/>
                <a:gd name="T57" fmla="*/ 2007 h 2022"/>
                <a:gd name="T58" fmla="*/ 2557 w 2746"/>
                <a:gd name="T59" fmla="*/ 2018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46" h="2022">
                  <a:moveTo>
                    <a:pt x="2557" y="2018"/>
                  </a:moveTo>
                  <a:cubicBezTo>
                    <a:pt x="2609" y="2021"/>
                    <a:pt x="2636" y="2015"/>
                    <a:pt x="2639" y="1952"/>
                  </a:cubicBezTo>
                  <a:cubicBezTo>
                    <a:pt x="2658" y="1622"/>
                    <a:pt x="2688" y="1291"/>
                    <a:pt x="2702" y="961"/>
                  </a:cubicBezTo>
                  <a:cubicBezTo>
                    <a:pt x="2710" y="742"/>
                    <a:pt x="2729" y="524"/>
                    <a:pt x="2740" y="306"/>
                  </a:cubicBezTo>
                  <a:cubicBezTo>
                    <a:pt x="2745" y="194"/>
                    <a:pt x="2699" y="153"/>
                    <a:pt x="2595" y="150"/>
                  </a:cubicBezTo>
                  <a:cubicBezTo>
                    <a:pt x="2540" y="147"/>
                    <a:pt x="2475" y="163"/>
                    <a:pt x="2472" y="76"/>
                  </a:cubicBezTo>
                  <a:cubicBezTo>
                    <a:pt x="2472" y="71"/>
                    <a:pt x="2453" y="62"/>
                    <a:pt x="2453" y="65"/>
                  </a:cubicBezTo>
                  <a:cubicBezTo>
                    <a:pt x="2390" y="120"/>
                    <a:pt x="2278" y="0"/>
                    <a:pt x="2237" y="125"/>
                  </a:cubicBezTo>
                  <a:cubicBezTo>
                    <a:pt x="2235" y="131"/>
                    <a:pt x="2207" y="136"/>
                    <a:pt x="2196" y="131"/>
                  </a:cubicBezTo>
                  <a:cubicBezTo>
                    <a:pt x="2068" y="95"/>
                    <a:pt x="1937" y="120"/>
                    <a:pt x="1808" y="106"/>
                  </a:cubicBezTo>
                  <a:cubicBezTo>
                    <a:pt x="1609" y="84"/>
                    <a:pt x="1407" y="79"/>
                    <a:pt x="1207" y="57"/>
                  </a:cubicBezTo>
                  <a:cubicBezTo>
                    <a:pt x="1079" y="43"/>
                    <a:pt x="921" y="202"/>
                    <a:pt x="912" y="325"/>
                  </a:cubicBezTo>
                  <a:cubicBezTo>
                    <a:pt x="904" y="480"/>
                    <a:pt x="893" y="486"/>
                    <a:pt x="751" y="519"/>
                  </a:cubicBezTo>
                  <a:cubicBezTo>
                    <a:pt x="729" y="524"/>
                    <a:pt x="713" y="521"/>
                    <a:pt x="691" y="513"/>
                  </a:cubicBezTo>
                  <a:cubicBezTo>
                    <a:pt x="653" y="499"/>
                    <a:pt x="639" y="527"/>
                    <a:pt x="645" y="554"/>
                  </a:cubicBezTo>
                  <a:cubicBezTo>
                    <a:pt x="656" y="603"/>
                    <a:pt x="672" y="661"/>
                    <a:pt x="740" y="647"/>
                  </a:cubicBezTo>
                  <a:cubicBezTo>
                    <a:pt x="893" y="617"/>
                    <a:pt x="945" y="723"/>
                    <a:pt x="997" y="827"/>
                  </a:cubicBezTo>
                  <a:cubicBezTo>
                    <a:pt x="1030" y="890"/>
                    <a:pt x="1030" y="947"/>
                    <a:pt x="948" y="988"/>
                  </a:cubicBezTo>
                  <a:cubicBezTo>
                    <a:pt x="918" y="1002"/>
                    <a:pt x="869" y="1024"/>
                    <a:pt x="872" y="1073"/>
                  </a:cubicBezTo>
                  <a:cubicBezTo>
                    <a:pt x="874" y="1125"/>
                    <a:pt x="915" y="1141"/>
                    <a:pt x="962" y="1158"/>
                  </a:cubicBezTo>
                  <a:cubicBezTo>
                    <a:pt x="1041" y="1182"/>
                    <a:pt x="1063" y="1264"/>
                    <a:pt x="1011" y="1332"/>
                  </a:cubicBezTo>
                  <a:cubicBezTo>
                    <a:pt x="929" y="1442"/>
                    <a:pt x="847" y="1455"/>
                    <a:pt x="729" y="1379"/>
                  </a:cubicBezTo>
                  <a:cubicBezTo>
                    <a:pt x="653" y="1330"/>
                    <a:pt x="590" y="1341"/>
                    <a:pt x="574" y="1420"/>
                  </a:cubicBezTo>
                  <a:cubicBezTo>
                    <a:pt x="549" y="1532"/>
                    <a:pt x="475" y="1627"/>
                    <a:pt x="478" y="1750"/>
                  </a:cubicBezTo>
                  <a:cubicBezTo>
                    <a:pt x="478" y="1832"/>
                    <a:pt x="383" y="1884"/>
                    <a:pt x="306" y="1849"/>
                  </a:cubicBezTo>
                  <a:cubicBezTo>
                    <a:pt x="238" y="1819"/>
                    <a:pt x="164" y="1810"/>
                    <a:pt x="96" y="1786"/>
                  </a:cubicBezTo>
                  <a:cubicBezTo>
                    <a:pt x="25" y="1764"/>
                    <a:pt x="25" y="1846"/>
                    <a:pt x="14" y="1884"/>
                  </a:cubicBezTo>
                  <a:cubicBezTo>
                    <a:pt x="0" y="1928"/>
                    <a:pt x="49" y="1909"/>
                    <a:pt x="71" y="1911"/>
                  </a:cubicBezTo>
                  <a:cubicBezTo>
                    <a:pt x="798" y="1944"/>
                    <a:pt x="1535" y="1974"/>
                    <a:pt x="2254" y="2007"/>
                  </a:cubicBezTo>
                  <a:cubicBezTo>
                    <a:pt x="2368" y="1996"/>
                    <a:pt x="2461" y="2012"/>
                    <a:pt x="2557" y="20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6"/>
            <p:cNvSpPr>
              <a:spLocks noChangeArrowheads="1"/>
            </p:cNvSpPr>
            <p:nvPr/>
          </p:nvSpPr>
          <p:spPr bwMode="auto">
            <a:xfrm>
              <a:off x="990600" y="2643188"/>
              <a:ext cx="666750" cy="730250"/>
            </a:xfrm>
            <a:custGeom>
              <a:avLst/>
              <a:gdLst>
                <a:gd name="T0" fmla="*/ 1155 w 1853"/>
                <a:gd name="T1" fmla="*/ 2029 h 2030"/>
                <a:gd name="T2" fmla="*/ 1671 w 1853"/>
                <a:gd name="T3" fmla="*/ 2029 h 2030"/>
                <a:gd name="T4" fmla="*/ 1737 w 1853"/>
                <a:gd name="T5" fmla="*/ 1974 h 2030"/>
                <a:gd name="T6" fmla="*/ 1805 w 1853"/>
                <a:gd name="T7" fmla="*/ 849 h 2030"/>
                <a:gd name="T8" fmla="*/ 1846 w 1853"/>
                <a:gd name="T9" fmla="*/ 185 h 2030"/>
                <a:gd name="T10" fmla="*/ 1781 w 1853"/>
                <a:gd name="T11" fmla="*/ 111 h 2030"/>
                <a:gd name="T12" fmla="*/ 1204 w 1853"/>
                <a:gd name="T13" fmla="*/ 90 h 2030"/>
                <a:gd name="T14" fmla="*/ 254 w 1853"/>
                <a:gd name="T15" fmla="*/ 79 h 2030"/>
                <a:gd name="T16" fmla="*/ 112 w 1853"/>
                <a:gd name="T17" fmla="*/ 180 h 2030"/>
                <a:gd name="T18" fmla="*/ 71 w 1853"/>
                <a:gd name="T19" fmla="*/ 710 h 2030"/>
                <a:gd name="T20" fmla="*/ 43 w 1853"/>
                <a:gd name="T21" fmla="*/ 1294 h 2030"/>
                <a:gd name="T22" fmla="*/ 2 w 1853"/>
                <a:gd name="T23" fmla="*/ 1895 h 2030"/>
                <a:gd name="T24" fmla="*/ 71 w 1853"/>
                <a:gd name="T25" fmla="*/ 1969 h 2030"/>
                <a:gd name="T26" fmla="*/ 1155 w 1853"/>
                <a:gd name="T27" fmla="*/ 2018 h 2030"/>
                <a:gd name="T28" fmla="*/ 1155 w 1853"/>
                <a:gd name="T29" fmla="*/ 2029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3" h="2030">
                  <a:moveTo>
                    <a:pt x="1155" y="2029"/>
                  </a:moveTo>
                  <a:cubicBezTo>
                    <a:pt x="1327" y="2029"/>
                    <a:pt x="1499" y="2026"/>
                    <a:pt x="1671" y="2029"/>
                  </a:cubicBezTo>
                  <a:cubicBezTo>
                    <a:pt x="1715" y="2029"/>
                    <a:pt x="1734" y="2021"/>
                    <a:pt x="1737" y="1974"/>
                  </a:cubicBezTo>
                  <a:cubicBezTo>
                    <a:pt x="1759" y="1600"/>
                    <a:pt x="1783" y="1226"/>
                    <a:pt x="1805" y="849"/>
                  </a:cubicBezTo>
                  <a:cubicBezTo>
                    <a:pt x="1819" y="628"/>
                    <a:pt x="1827" y="406"/>
                    <a:pt x="1846" y="185"/>
                  </a:cubicBezTo>
                  <a:cubicBezTo>
                    <a:pt x="1852" y="120"/>
                    <a:pt x="1838" y="114"/>
                    <a:pt x="1781" y="111"/>
                  </a:cubicBezTo>
                  <a:cubicBezTo>
                    <a:pt x="1589" y="106"/>
                    <a:pt x="1395" y="92"/>
                    <a:pt x="1204" y="90"/>
                  </a:cubicBezTo>
                  <a:cubicBezTo>
                    <a:pt x="887" y="81"/>
                    <a:pt x="571" y="0"/>
                    <a:pt x="254" y="79"/>
                  </a:cubicBezTo>
                  <a:cubicBezTo>
                    <a:pt x="194" y="92"/>
                    <a:pt x="117" y="103"/>
                    <a:pt x="112" y="180"/>
                  </a:cubicBezTo>
                  <a:cubicBezTo>
                    <a:pt x="95" y="357"/>
                    <a:pt x="82" y="532"/>
                    <a:pt x="71" y="710"/>
                  </a:cubicBezTo>
                  <a:cubicBezTo>
                    <a:pt x="60" y="904"/>
                    <a:pt x="63" y="1100"/>
                    <a:pt x="43" y="1294"/>
                  </a:cubicBezTo>
                  <a:cubicBezTo>
                    <a:pt x="22" y="1493"/>
                    <a:pt x="19" y="1696"/>
                    <a:pt x="2" y="1895"/>
                  </a:cubicBezTo>
                  <a:cubicBezTo>
                    <a:pt x="0" y="1950"/>
                    <a:pt x="13" y="1966"/>
                    <a:pt x="71" y="1969"/>
                  </a:cubicBezTo>
                  <a:cubicBezTo>
                    <a:pt x="434" y="1985"/>
                    <a:pt x="795" y="2001"/>
                    <a:pt x="1155" y="2018"/>
                  </a:cubicBezTo>
                  <a:lnTo>
                    <a:pt x="1155" y="2029"/>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7"/>
            <p:cNvSpPr>
              <a:spLocks noChangeArrowheads="1"/>
            </p:cNvSpPr>
            <p:nvPr/>
          </p:nvSpPr>
          <p:spPr bwMode="auto">
            <a:xfrm>
              <a:off x="1652588" y="2622550"/>
              <a:ext cx="598487" cy="769938"/>
            </a:xfrm>
            <a:custGeom>
              <a:avLst/>
              <a:gdLst>
                <a:gd name="T0" fmla="*/ 792 w 1664"/>
                <a:gd name="T1" fmla="*/ 2130 h 2137"/>
                <a:gd name="T2" fmla="*/ 1486 w 1664"/>
                <a:gd name="T3" fmla="*/ 2133 h 2137"/>
                <a:gd name="T4" fmla="*/ 1592 w 1664"/>
                <a:gd name="T5" fmla="*/ 2026 h 2137"/>
                <a:gd name="T6" fmla="*/ 1601 w 1664"/>
                <a:gd name="T7" fmla="*/ 1726 h 2137"/>
                <a:gd name="T8" fmla="*/ 1625 w 1664"/>
                <a:gd name="T9" fmla="*/ 770 h 2137"/>
                <a:gd name="T10" fmla="*/ 1467 w 1664"/>
                <a:gd name="T11" fmla="*/ 314 h 2137"/>
                <a:gd name="T12" fmla="*/ 1418 w 1664"/>
                <a:gd name="T13" fmla="*/ 136 h 2137"/>
                <a:gd name="T14" fmla="*/ 1352 w 1664"/>
                <a:gd name="T15" fmla="*/ 60 h 2137"/>
                <a:gd name="T16" fmla="*/ 740 w 1664"/>
                <a:gd name="T17" fmla="*/ 27 h 2137"/>
                <a:gd name="T18" fmla="*/ 191 w 1664"/>
                <a:gd name="T19" fmla="*/ 5 h 2137"/>
                <a:gd name="T20" fmla="*/ 126 w 1664"/>
                <a:gd name="T21" fmla="*/ 52 h 2137"/>
                <a:gd name="T22" fmla="*/ 109 w 1664"/>
                <a:gd name="T23" fmla="*/ 281 h 2137"/>
                <a:gd name="T24" fmla="*/ 68 w 1664"/>
                <a:gd name="T25" fmla="*/ 991 h 2137"/>
                <a:gd name="T26" fmla="*/ 3 w 1664"/>
                <a:gd name="T27" fmla="*/ 2018 h 2137"/>
                <a:gd name="T28" fmla="*/ 74 w 1664"/>
                <a:gd name="T29" fmla="*/ 2095 h 2137"/>
                <a:gd name="T30" fmla="*/ 792 w 1664"/>
                <a:gd name="T31" fmla="*/ 2108 h 2137"/>
                <a:gd name="T32" fmla="*/ 792 w 1664"/>
                <a:gd name="T33" fmla="*/ 213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4" h="2137">
                  <a:moveTo>
                    <a:pt x="792" y="2130"/>
                  </a:moveTo>
                  <a:cubicBezTo>
                    <a:pt x="1024" y="2130"/>
                    <a:pt x="1254" y="2125"/>
                    <a:pt x="1486" y="2133"/>
                  </a:cubicBezTo>
                  <a:cubicBezTo>
                    <a:pt x="1576" y="2136"/>
                    <a:pt x="1595" y="2108"/>
                    <a:pt x="1592" y="2026"/>
                  </a:cubicBezTo>
                  <a:cubicBezTo>
                    <a:pt x="1587" y="1925"/>
                    <a:pt x="1603" y="1824"/>
                    <a:pt x="1601" y="1726"/>
                  </a:cubicBezTo>
                  <a:cubicBezTo>
                    <a:pt x="1592" y="1406"/>
                    <a:pt x="1663" y="1090"/>
                    <a:pt x="1625" y="770"/>
                  </a:cubicBezTo>
                  <a:cubicBezTo>
                    <a:pt x="1606" y="606"/>
                    <a:pt x="1603" y="437"/>
                    <a:pt x="1467" y="314"/>
                  </a:cubicBezTo>
                  <a:cubicBezTo>
                    <a:pt x="1412" y="265"/>
                    <a:pt x="1401" y="202"/>
                    <a:pt x="1418" y="136"/>
                  </a:cubicBezTo>
                  <a:cubicBezTo>
                    <a:pt x="1431" y="76"/>
                    <a:pt x="1409" y="63"/>
                    <a:pt x="1352" y="60"/>
                  </a:cubicBezTo>
                  <a:cubicBezTo>
                    <a:pt x="1147" y="52"/>
                    <a:pt x="945" y="38"/>
                    <a:pt x="740" y="27"/>
                  </a:cubicBezTo>
                  <a:cubicBezTo>
                    <a:pt x="557" y="19"/>
                    <a:pt x="374" y="14"/>
                    <a:pt x="191" y="5"/>
                  </a:cubicBezTo>
                  <a:cubicBezTo>
                    <a:pt x="158" y="5"/>
                    <a:pt x="126" y="0"/>
                    <a:pt x="126" y="52"/>
                  </a:cubicBezTo>
                  <a:cubicBezTo>
                    <a:pt x="123" y="128"/>
                    <a:pt x="115" y="205"/>
                    <a:pt x="109" y="281"/>
                  </a:cubicBezTo>
                  <a:cubicBezTo>
                    <a:pt x="96" y="516"/>
                    <a:pt x="82" y="754"/>
                    <a:pt x="68" y="991"/>
                  </a:cubicBezTo>
                  <a:cubicBezTo>
                    <a:pt x="46" y="1333"/>
                    <a:pt x="27" y="1677"/>
                    <a:pt x="3" y="2018"/>
                  </a:cubicBezTo>
                  <a:cubicBezTo>
                    <a:pt x="0" y="2076"/>
                    <a:pt x="16" y="2095"/>
                    <a:pt x="74" y="2095"/>
                  </a:cubicBezTo>
                  <a:cubicBezTo>
                    <a:pt x="311" y="2086"/>
                    <a:pt x="552" y="2122"/>
                    <a:pt x="792" y="2108"/>
                  </a:cubicBezTo>
                  <a:lnTo>
                    <a:pt x="792" y="2130"/>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8"/>
            <p:cNvSpPr>
              <a:spLocks noChangeArrowheads="1"/>
            </p:cNvSpPr>
            <p:nvPr/>
          </p:nvSpPr>
          <p:spPr bwMode="auto">
            <a:xfrm>
              <a:off x="1720850" y="1238250"/>
              <a:ext cx="692150" cy="723900"/>
            </a:xfrm>
            <a:custGeom>
              <a:avLst/>
              <a:gdLst>
                <a:gd name="T0" fmla="*/ 219 w 1924"/>
                <a:gd name="T1" fmla="*/ 5 h 2013"/>
                <a:gd name="T2" fmla="*/ 164 w 1924"/>
                <a:gd name="T3" fmla="*/ 52 h 2013"/>
                <a:gd name="T4" fmla="*/ 112 w 1924"/>
                <a:gd name="T5" fmla="*/ 803 h 2013"/>
                <a:gd name="T6" fmla="*/ 44 w 1924"/>
                <a:gd name="T7" fmla="*/ 901 h 2013"/>
                <a:gd name="T8" fmla="*/ 14 w 1924"/>
                <a:gd name="T9" fmla="*/ 961 h 2013"/>
                <a:gd name="T10" fmla="*/ 82 w 1924"/>
                <a:gd name="T11" fmla="*/ 1040 h 2013"/>
                <a:gd name="T12" fmla="*/ 202 w 1924"/>
                <a:gd name="T13" fmla="*/ 1120 h 2013"/>
                <a:gd name="T14" fmla="*/ 243 w 1924"/>
                <a:gd name="T15" fmla="*/ 1395 h 2013"/>
                <a:gd name="T16" fmla="*/ 549 w 1924"/>
                <a:gd name="T17" fmla="*/ 1677 h 2013"/>
                <a:gd name="T18" fmla="*/ 664 w 1924"/>
                <a:gd name="T19" fmla="*/ 1723 h 2013"/>
                <a:gd name="T20" fmla="*/ 779 w 1924"/>
                <a:gd name="T21" fmla="*/ 1789 h 2013"/>
                <a:gd name="T22" fmla="*/ 893 w 1924"/>
                <a:gd name="T23" fmla="*/ 1832 h 2013"/>
                <a:gd name="T24" fmla="*/ 1104 w 1924"/>
                <a:gd name="T25" fmla="*/ 1968 h 2013"/>
                <a:gd name="T26" fmla="*/ 1787 w 1924"/>
                <a:gd name="T27" fmla="*/ 2009 h 2013"/>
                <a:gd name="T28" fmla="*/ 1839 w 1924"/>
                <a:gd name="T29" fmla="*/ 1968 h 2013"/>
                <a:gd name="T30" fmla="*/ 1874 w 1924"/>
                <a:gd name="T31" fmla="*/ 1510 h 2013"/>
                <a:gd name="T32" fmla="*/ 1915 w 1924"/>
                <a:gd name="T33" fmla="*/ 838 h 2013"/>
                <a:gd name="T34" fmla="*/ 1852 w 1924"/>
                <a:gd name="T35" fmla="*/ 696 h 2013"/>
                <a:gd name="T36" fmla="*/ 1683 w 1924"/>
                <a:gd name="T37" fmla="*/ 532 h 2013"/>
                <a:gd name="T38" fmla="*/ 1636 w 1924"/>
                <a:gd name="T39" fmla="*/ 513 h 2013"/>
                <a:gd name="T40" fmla="*/ 1164 w 1924"/>
                <a:gd name="T41" fmla="*/ 218 h 2013"/>
                <a:gd name="T42" fmla="*/ 926 w 1924"/>
                <a:gd name="T43" fmla="*/ 41 h 2013"/>
                <a:gd name="T44" fmla="*/ 353 w 1924"/>
                <a:gd name="T45" fmla="*/ 13 h 2013"/>
                <a:gd name="T46" fmla="*/ 219 w 1924"/>
                <a:gd name="T47" fmla="*/ 5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4" h="2013">
                  <a:moveTo>
                    <a:pt x="219" y="5"/>
                  </a:moveTo>
                  <a:cubicBezTo>
                    <a:pt x="180" y="0"/>
                    <a:pt x="167" y="11"/>
                    <a:pt x="164" y="52"/>
                  </a:cubicBezTo>
                  <a:cubicBezTo>
                    <a:pt x="148" y="303"/>
                    <a:pt x="126" y="551"/>
                    <a:pt x="112" y="803"/>
                  </a:cubicBezTo>
                  <a:cubicBezTo>
                    <a:pt x="109" y="857"/>
                    <a:pt x="90" y="890"/>
                    <a:pt x="44" y="901"/>
                  </a:cubicBezTo>
                  <a:cubicBezTo>
                    <a:pt x="0" y="909"/>
                    <a:pt x="0" y="923"/>
                    <a:pt x="14" y="961"/>
                  </a:cubicBezTo>
                  <a:cubicBezTo>
                    <a:pt x="28" y="999"/>
                    <a:pt x="41" y="1027"/>
                    <a:pt x="82" y="1040"/>
                  </a:cubicBezTo>
                  <a:cubicBezTo>
                    <a:pt x="129" y="1057"/>
                    <a:pt x="189" y="1070"/>
                    <a:pt x="202" y="1120"/>
                  </a:cubicBezTo>
                  <a:cubicBezTo>
                    <a:pt x="227" y="1210"/>
                    <a:pt x="249" y="1303"/>
                    <a:pt x="243" y="1395"/>
                  </a:cubicBezTo>
                  <a:cubicBezTo>
                    <a:pt x="230" y="1581"/>
                    <a:pt x="383" y="1679"/>
                    <a:pt x="549" y="1677"/>
                  </a:cubicBezTo>
                  <a:cubicBezTo>
                    <a:pt x="596" y="1677"/>
                    <a:pt x="642" y="1655"/>
                    <a:pt x="664" y="1723"/>
                  </a:cubicBezTo>
                  <a:cubicBezTo>
                    <a:pt x="680" y="1772"/>
                    <a:pt x="738" y="1794"/>
                    <a:pt x="779" y="1789"/>
                  </a:cubicBezTo>
                  <a:cubicBezTo>
                    <a:pt x="833" y="1780"/>
                    <a:pt x="858" y="1808"/>
                    <a:pt x="893" y="1832"/>
                  </a:cubicBezTo>
                  <a:cubicBezTo>
                    <a:pt x="964" y="1879"/>
                    <a:pt x="1019" y="1960"/>
                    <a:pt x="1104" y="1968"/>
                  </a:cubicBezTo>
                  <a:cubicBezTo>
                    <a:pt x="1330" y="1990"/>
                    <a:pt x="1557" y="1998"/>
                    <a:pt x="1787" y="2009"/>
                  </a:cubicBezTo>
                  <a:cubicBezTo>
                    <a:pt x="1817" y="2012"/>
                    <a:pt x="1836" y="2006"/>
                    <a:pt x="1839" y="1968"/>
                  </a:cubicBezTo>
                  <a:cubicBezTo>
                    <a:pt x="1849" y="1816"/>
                    <a:pt x="1863" y="1663"/>
                    <a:pt x="1874" y="1510"/>
                  </a:cubicBezTo>
                  <a:cubicBezTo>
                    <a:pt x="1888" y="1286"/>
                    <a:pt x="1893" y="1059"/>
                    <a:pt x="1915" y="838"/>
                  </a:cubicBezTo>
                  <a:cubicBezTo>
                    <a:pt x="1923" y="767"/>
                    <a:pt x="1904" y="726"/>
                    <a:pt x="1852" y="696"/>
                  </a:cubicBezTo>
                  <a:cubicBezTo>
                    <a:pt x="1781" y="655"/>
                    <a:pt x="1710" y="620"/>
                    <a:pt x="1683" y="532"/>
                  </a:cubicBezTo>
                  <a:cubicBezTo>
                    <a:pt x="1677" y="513"/>
                    <a:pt x="1656" y="516"/>
                    <a:pt x="1636" y="513"/>
                  </a:cubicBezTo>
                  <a:cubicBezTo>
                    <a:pt x="1432" y="491"/>
                    <a:pt x="1268" y="412"/>
                    <a:pt x="1164" y="218"/>
                  </a:cubicBezTo>
                  <a:cubicBezTo>
                    <a:pt x="1117" y="128"/>
                    <a:pt x="1019" y="49"/>
                    <a:pt x="926" y="41"/>
                  </a:cubicBezTo>
                  <a:cubicBezTo>
                    <a:pt x="738" y="22"/>
                    <a:pt x="547" y="22"/>
                    <a:pt x="353" y="13"/>
                  </a:cubicBezTo>
                  <a:cubicBezTo>
                    <a:pt x="309" y="11"/>
                    <a:pt x="262" y="11"/>
                    <a:pt x="219" y="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9"/>
            <p:cNvSpPr>
              <a:spLocks noChangeArrowheads="1"/>
            </p:cNvSpPr>
            <p:nvPr/>
          </p:nvSpPr>
          <p:spPr bwMode="auto">
            <a:xfrm>
              <a:off x="2417763" y="1362075"/>
              <a:ext cx="744537" cy="612775"/>
            </a:xfrm>
            <a:custGeom>
              <a:avLst/>
              <a:gdLst>
                <a:gd name="T0" fmla="*/ 1909 w 2066"/>
                <a:gd name="T1" fmla="*/ 1524 h 1704"/>
                <a:gd name="T2" fmla="*/ 1871 w 2066"/>
                <a:gd name="T3" fmla="*/ 1297 h 1704"/>
                <a:gd name="T4" fmla="*/ 1915 w 2066"/>
                <a:gd name="T5" fmla="*/ 967 h 1704"/>
                <a:gd name="T6" fmla="*/ 1942 w 2066"/>
                <a:gd name="T7" fmla="*/ 142 h 1704"/>
                <a:gd name="T8" fmla="*/ 1852 w 2066"/>
                <a:gd name="T9" fmla="*/ 44 h 1704"/>
                <a:gd name="T10" fmla="*/ 849 w 2066"/>
                <a:gd name="T11" fmla="*/ 3 h 1704"/>
                <a:gd name="T12" fmla="*/ 751 w 2066"/>
                <a:gd name="T13" fmla="*/ 82 h 1704"/>
                <a:gd name="T14" fmla="*/ 653 w 2066"/>
                <a:gd name="T15" fmla="*/ 172 h 1704"/>
                <a:gd name="T16" fmla="*/ 396 w 2066"/>
                <a:gd name="T17" fmla="*/ 167 h 1704"/>
                <a:gd name="T18" fmla="*/ 243 w 2066"/>
                <a:gd name="T19" fmla="*/ 314 h 1704"/>
                <a:gd name="T20" fmla="*/ 134 w 2066"/>
                <a:gd name="T21" fmla="*/ 431 h 1704"/>
                <a:gd name="T22" fmla="*/ 76 w 2066"/>
                <a:gd name="T23" fmla="*/ 472 h 1704"/>
                <a:gd name="T24" fmla="*/ 0 w 2066"/>
                <a:gd name="T25" fmla="*/ 1679 h 1704"/>
                <a:gd name="T26" fmla="*/ 284 w 2066"/>
                <a:gd name="T27" fmla="*/ 1695 h 1704"/>
                <a:gd name="T28" fmla="*/ 336 w 2066"/>
                <a:gd name="T29" fmla="*/ 1662 h 1704"/>
                <a:gd name="T30" fmla="*/ 604 w 2066"/>
                <a:gd name="T31" fmla="*/ 1524 h 1704"/>
                <a:gd name="T32" fmla="*/ 868 w 2066"/>
                <a:gd name="T33" fmla="*/ 1540 h 1704"/>
                <a:gd name="T34" fmla="*/ 1816 w 2066"/>
                <a:gd name="T35" fmla="*/ 1589 h 1704"/>
                <a:gd name="T36" fmla="*/ 2065 w 2066"/>
                <a:gd name="T37" fmla="*/ 1578 h 1704"/>
                <a:gd name="T38" fmla="*/ 1909 w 2066"/>
                <a:gd name="T39" fmla="*/ 1524 h 1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6" h="1704">
                  <a:moveTo>
                    <a:pt x="1909" y="1524"/>
                  </a:moveTo>
                  <a:cubicBezTo>
                    <a:pt x="1898" y="1447"/>
                    <a:pt x="1844" y="1368"/>
                    <a:pt x="1871" y="1297"/>
                  </a:cubicBezTo>
                  <a:cubicBezTo>
                    <a:pt x="1909" y="1188"/>
                    <a:pt x="1912" y="1079"/>
                    <a:pt x="1915" y="967"/>
                  </a:cubicBezTo>
                  <a:cubicBezTo>
                    <a:pt x="1923" y="691"/>
                    <a:pt x="1926" y="415"/>
                    <a:pt x="1942" y="142"/>
                  </a:cubicBezTo>
                  <a:cubicBezTo>
                    <a:pt x="1947" y="57"/>
                    <a:pt x="1926" y="44"/>
                    <a:pt x="1852" y="44"/>
                  </a:cubicBezTo>
                  <a:cubicBezTo>
                    <a:pt x="1519" y="33"/>
                    <a:pt x="1183" y="22"/>
                    <a:pt x="849" y="3"/>
                  </a:cubicBezTo>
                  <a:cubicBezTo>
                    <a:pt x="781" y="0"/>
                    <a:pt x="748" y="3"/>
                    <a:pt x="751" y="82"/>
                  </a:cubicBezTo>
                  <a:cubicBezTo>
                    <a:pt x="754" y="142"/>
                    <a:pt x="726" y="177"/>
                    <a:pt x="653" y="172"/>
                  </a:cubicBezTo>
                  <a:cubicBezTo>
                    <a:pt x="568" y="164"/>
                    <a:pt x="481" y="169"/>
                    <a:pt x="396" y="167"/>
                  </a:cubicBezTo>
                  <a:cubicBezTo>
                    <a:pt x="243" y="161"/>
                    <a:pt x="240" y="158"/>
                    <a:pt x="243" y="314"/>
                  </a:cubicBezTo>
                  <a:cubicBezTo>
                    <a:pt x="246" y="396"/>
                    <a:pt x="218" y="434"/>
                    <a:pt x="134" y="431"/>
                  </a:cubicBezTo>
                  <a:cubicBezTo>
                    <a:pt x="115" y="431"/>
                    <a:pt x="79" y="423"/>
                    <a:pt x="76" y="472"/>
                  </a:cubicBezTo>
                  <a:cubicBezTo>
                    <a:pt x="54" y="874"/>
                    <a:pt x="24" y="1278"/>
                    <a:pt x="0" y="1679"/>
                  </a:cubicBezTo>
                  <a:cubicBezTo>
                    <a:pt x="95" y="1689"/>
                    <a:pt x="191" y="1673"/>
                    <a:pt x="284" y="1695"/>
                  </a:cubicBezTo>
                  <a:cubicBezTo>
                    <a:pt x="314" y="1703"/>
                    <a:pt x="319" y="1687"/>
                    <a:pt x="336" y="1662"/>
                  </a:cubicBezTo>
                  <a:cubicBezTo>
                    <a:pt x="399" y="1568"/>
                    <a:pt x="478" y="1502"/>
                    <a:pt x="604" y="1524"/>
                  </a:cubicBezTo>
                  <a:cubicBezTo>
                    <a:pt x="691" y="1538"/>
                    <a:pt x="781" y="1538"/>
                    <a:pt x="868" y="1540"/>
                  </a:cubicBezTo>
                  <a:cubicBezTo>
                    <a:pt x="1185" y="1554"/>
                    <a:pt x="1502" y="1576"/>
                    <a:pt x="1816" y="1589"/>
                  </a:cubicBezTo>
                  <a:cubicBezTo>
                    <a:pt x="1896" y="1592"/>
                    <a:pt x="1969" y="1603"/>
                    <a:pt x="2065" y="1578"/>
                  </a:cubicBezTo>
                  <a:cubicBezTo>
                    <a:pt x="2002" y="1538"/>
                    <a:pt x="1917" y="1573"/>
                    <a:pt x="1909" y="152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10"/>
            <p:cNvSpPr>
              <a:spLocks noChangeArrowheads="1"/>
            </p:cNvSpPr>
            <p:nvPr/>
          </p:nvSpPr>
          <p:spPr bwMode="auto">
            <a:xfrm>
              <a:off x="2855913" y="2682875"/>
              <a:ext cx="566737" cy="736600"/>
            </a:xfrm>
            <a:custGeom>
              <a:avLst/>
              <a:gdLst>
                <a:gd name="T0" fmla="*/ 20 w 1575"/>
                <a:gd name="T1" fmla="*/ 1918 h 2047"/>
                <a:gd name="T2" fmla="*/ 118 w 1575"/>
                <a:gd name="T3" fmla="*/ 2019 h 2047"/>
                <a:gd name="T4" fmla="*/ 569 w 1575"/>
                <a:gd name="T5" fmla="*/ 2030 h 2047"/>
                <a:gd name="T6" fmla="*/ 640 w 1575"/>
                <a:gd name="T7" fmla="*/ 2016 h 2047"/>
                <a:gd name="T8" fmla="*/ 757 w 1575"/>
                <a:gd name="T9" fmla="*/ 1970 h 2047"/>
                <a:gd name="T10" fmla="*/ 1467 w 1575"/>
                <a:gd name="T11" fmla="*/ 1997 h 2047"/>
                <a:gd name="T12" fmla="*/ 1535 w 1575"/>
                <a:gd name="T13" fmla="*/ 1945 h 2047"/>
                <a:gd name="T14" fmla="*/ 1571 w 1575"/>
                <a:gd name="T15" fmla="*/ 691 h 2047"/>
                <a:gd name="T16" fmla="*/ 1505 w 1575"/>
                <a:gd name="T17" fmla="*/ 626 h 2047"/>
                <a:gd name="T18" fmla="*/ 1426 w 1575"/>
                <a:gd name="T19" fmla="*/ 539 h 2047"/>
                <a:gd name="T20" fmla="*/ 1410 w 1575"/>
                <a:gd name="T21" fmla="*/ 222 h 2047"/>
                <a:gd name="T22" fmla="*/ 1410 w 1575"/>
                <a:gd name="T23" fmla="*/ 205 h 2047"/>
                <a:gd name="T24" fmla="*/ 1312 w 1575"/>
                <a:gd name="T25" fmla="*/ 55 h 2047"/>
                <a:gd name="T26" fmla="*/ 1191 w 1575"/>
                <a:gd name="T27" fmla="*/ 121 h 2047"/>
                <a:gd name="T28" fmla="*/ 954 w 1575"/>
                <a:gd name="T29" fmla="*/ 178 h 2047"/>
                <a:gd name="T30" fmla="*/ 812 w 1575"/>
                <a:gd name="T31" fmla="*/ 186 h 2047"/>
                <a:gd name="T32" fmla="*/ 694 w 1575"/>
                <a:gd name="T33" fmla="*/ 145 h 2047"/>
                <a:gd name="T34" fmla="*/ 563 w 1575"/>
                <a:gd name="T35" fmla="*/ 22 h 2047"/>
                <a:gd name="T36" fmla="*/ 235 w 1575"/>
                <a:gd name="T37" fmla="*/ 3 h 2047"/>
                <a:gd name="T38" fmla="*/ 170 w 1575"/>
                <a:gd name="T39" fmla="*/ 44 h 2047"/>
                <a:gd name="T40" fmla="*/ 115 w 1575"/>
                <a:gd name="T41" fmla="*/ 361 h 2047"/>
                <a:gd name="T42" fmla="*/ 85 w 1575"/>
                <a:gd name="T43" fmla="*/ 544 h 2047"/>
                <a:gd name="T44" fmla="*/ 91 w 1575"/>
                <a:gd name="T45" fmla="*/ 790 h 2047"/>
                <a:gd name="T46" fmla="*/ 20 w 1575"/>
                <a:gd name="T47" fmla="*/ 1874 h 2047"/>
                <a:gd name="T48" fmla="*/ 20 w 1575"/>
                <a:gd name="T49" fmla="*/ 1918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5" h="2047">
                  <a:moveTo>
                    <a:pt x="20" y="1918"/>
                  </a:moveTo>
                  <a:cubicBezTo>
                    <a:pt x="0" y="2005"/>
                    <a:pt x="44" y="2019"/>
                    <a:pt x="118" y="2019"/>
                  </a:cubicBezTo>
                  <a:cubicBezTo>
                    <a:pt x="268" y="2019"/>
                    <a:pt x="418" y="2008"/>
                    <a:pt x="569" y="2030"/>
                  </a:cubicBezTo>
                  <a:cubicBezTo>
                    <a:pt x="593" y="2032"/>
                    <a:pt x="629" y="2046"/>
                    <a:pt x="640" y="2016"/>
                  </a:cubicBezTo>
                  <a:cubicBezTo>
                    <a:pt x="664" y="1950"/>
                    <a:pt x="713" y="1970"/>
                    <a:pt x="757" y="1970"/>
                  </a:cubicBezTo>
                  <a:cubicBezTo>
                    <a:pt x="995" y="1978"/>
                    <a:pt x="1230" y="1986"/>
                    <a:pt x="1467" y="1997"/>
                  </a:cubicBezTo>
                  <a:cubicBezTo>
                    <a:pt x="1505" y="2000"/>
                    <a:pt x="1533" y="2000"/>
                    <a:pt x="1535" y="1945"/>
                  </a:cubicBezTo>
                  <a:cubicBezTo>
                    <a:pt x="1546" y="1527"/>
                    <a:pt x="1557" y="1109"/>
                    <a:pt x="1571" y="691"/>
                  </a:cubicBezTo>
                  <a:cubicBezTo>
                    <a:pt x="1574" y="642"/>
                    <a:pt x="1557" y="620"/>
                    <a:pt x="1505" y="626"/>
                  </a:cubicBezTo>
                  <a:cubicBezTo>
                    <a:pt x="1443" y="631"/>
                    <a:pt x="1434" y="596"/>
                    <a:pt x="1426" y="539"/>
                  </a:cubicBezTo>
                  <a:cubicBezTo>
                    <a:pt x="1410" y="432"/>
                    <a:pt x="1516" y="323"/>
                    <a:pt x="1410" y="222"/>
                  </a:cubicBezTo>
                  <a:cubicBezTo>
                    <a:pt x="1407" y="219"/>
                    <a:pt x="1407" y="211"/>
                    <a:pt x="1410" y="205"/>
                  </a:cubicBezTo>
                  <a:cubicBezTo>
                    <a:pt x="1426" y="123"/>
                    <a:pt x="1369" y="82"/>
                    <a:pt x="1312" y="55"/>
                  </a:cubicBezTo>
                  <a:cubicBezTo>
                    <a:pt x="1260" y="31"/>
                    <a:pt x="1224" y="85"/>
                    <a:pt x="1191" y="121"/>
                  </a:cubicBezTo>
                  <a:cubicBezTo>
                    <a:pt x="1123" y="194"/>
                    <a:pt x="1044" y="222"/>
                    <a:pt x="954" y="178"/>
                  </a:cubicBezTo>
                  <a:cubicBezTo>
                    <a:pt x="902" y="153"/>
                    <a:pt x="855" y="159"/>
                    <a:pt x="812" y="186"/>
                  </a:cubicBezTo>
                  <a:cubicBezTo>
                    <a:pt x="754" y="224"/>
                    <a:pt x="719" y="219"/>
                    <a:pt x="694" y="145"/>
                  </a:cubicBezTo>
                  <a:cubicBezTo>
                    <a:pt x="672" y="85"/>
                    <a:pt x="637" y="28"/>
                    <a:pt x="563" y="22"/>
                  </a:cubicBezTo>
                  <a:cubicBezTo>
                    <a:pt x="454" y="14"/>
                    <a:pt x="345" y="11"/>
                    <a:pt x="235" y="3"/>
                  </a:cubicBezTo>
                  <a:cubicBezTo>
                    <a:pt x="200" y="0"/>
                    <a:pt x="189" y="20"/>
                    <a:pt x="170" y="44"/>
                  </a:cubicBezTo>
                  <a:cubicBezTo>
                    <a:pt x="101" y="143"/>
                    <a:pt x="134" y="257"/>
                    <a:pt x="115" y="361"/>
                  </a:cubicBezTo>
                  <a:cubicBezTo>
                    <a:pt x="104" y="424"/>
                    <a:pt x="77" y="487"/>
                    <a:pt x="85" y="544"/>
                  </a:cubicBezTo>
                  <a:cubicBezTo>
                    <a:pt x="96" y="626"/>
                    <a:pt x="96" y="708"/>
                    <a:pt x="91" y="790"/>
                  </a:cubicBezTo>
                  <a:cubicBezTo>
                    <a:pt x="69" y="1153"/>
                    <a:pt x="44" y="1514"/>
                    <a:pt x="20" y="1874"/>
                  </a:cubicBezTo>
                  <a:cubicBezTo>
                    <a:pt x="22" y="1888"/>
                    <a:pt x="25" y="1904"/>
                    <a:pt x="20" y="19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1"/>
            <p:cNvSpPr>
              <a:spLocks noChangeArrowheads="1"/>
            </p:cNvSpPr>
            <p:nvPr/>
          </p:nvSpPr>
          <p:spPr bwMode="auto">
            <a:xfrm>
              <a:off x="2693988" y="730250"/>
              <a:ext cx="742950" cy="630238"/>
            </a:xfrm>
            <a:custGeom>
              <a:avLst/>
              <a:gdLst>
                <a:gd name="T0" fmla="*/ 172 w 2063"/>
                <a:gd name="T1" fmla="*/ 3 h 1751"/>
                <a:gd name="T2" fmla="*/ 84 w 2063"/>
                <a:gd name="T3" fmla="*/ 79 h 1751"/>
                <a:gd name="T4" fmla="*/ 68 w 2063"/>
                <a:gd name="T5" fmla="*/ 478 h 1751"/>
                <a:gd name="T6" fmla="*/ 2 w 2063"/>
                <a:gd name="T7" fmla="*/ 1614 h 1751"/>
                <a:gd name="T8" fmla="*/ 43 w 2063"/>
                <a:gd name="T9" fmla="*/ 1658 h 1751"/>
                <a:gd name="T10" fmla="*/ 415 w 2063"/>
                <a:gd name="T11" fmla="*/ 1674 h 1751"/>
                <a:gd name="T12" fmla="*/ 1046 w 2063"/>
                <a:gd name="T13" fmla="*/ 1696 h 1751"/>
                <a:gd name="T14" fmla="*/ 1240 w 2063"/>
                <a:gd name="T15" fmla="*/ 1715 h 1751"/>
                <a:gd name="T16" fmla="*/ 1344 w 2063"/>
                <a:gd name="T17" fmla="*/ 1663 h 1751"/>
                <a:gd name="T18" fmla="*/ 1521 w 2063"/>
                <a:gd name="T19" fmla="*/ 1379 h 1751"/>
                <a:gd name="T20" fmla="*/ 1655 w 2063"/>
                <a:gd name="T21" fmla="*/ 1212 h 1751"/>
                <a:gd name="T22" fmla="*/ 1677 w 2063"/>
                <a:gd name="T23" fmla="*/ 1051 h 1751"/>
                <a:gd name="T24" fmla="*/ 1669 w 2063"/>
                <a:gd name="T25" fmla="*/ 721 h 1751"/>
                <a:gd name="T26" fmla="*/ 1753 w 2063"/>
                <a:gd name="T27" fmla="*/ 655 h 1751"/>
                <a:gd name="T28" fmla="*/ 1994 w 2063"/>
                <a:gd name="T29" fmla="*/ 661 h 1751"/>
                <a:gd name="T30" fmla="*/ 2029 w 2063"/>
                <a:gd name="T31" fmla="*/ 606 h 1751"/>
                <a:gd name="T32" fmla="*/ 1876 w 2063"/>
                <a:gd name="T33" fmla="*/ 371 h 1751"/>
                <a:gd name="T34" fmla="*/ 1843 w 2063"/>
                <a:gd name="T35" fmla="*/ 196 h 1751"/>
                <a:gd name="T36" fmla="*/ 1753 w 2063"/>
                <a:gd name="T37" fmla="*/ 57 h 1751"/>
                <a:gd name="T38" fmla="*/ 964 w 2063"/>
                <a:gd name="T39" fmla="*/ 30 h 1751"/>
                <a:gd name="T40" fmla="*/ 172 w 2063"/>
                <a:gd name="T41" fmla="*/ 3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3" h="1751">
                  <a:moveTo>
                    <a:pt x="172" y="3"/>
                  </a:moveTo>
                  <a:cubicBezTo>
                    <a:pt x="109" y="0"/>
                    <a:pt x="87" y="19"/>
                    <a:pt x="84" y="79"/>
                  </a:cubicBezTo>
                  <a:cubicBezTo>
                    <a:pt x="79" y="213"/>
                    <a:pt x="76" y="344"/>
                    <a:pt x="68" y="478"/>
                  </a:cubicBezTo>
                  <a:cubicBezTo>
                    <a:pt x="41" y="855"/>
                    <a:pt x="27" y="1234"/>
                    <a:pt x="2" y="1614"/>
                  </a:cubicBezTo>
                  <a:cubicBezTo>
                    <a:pt x="0" y="1658"/>
                    <a:pt x="13" y="1658"/>
                    <a:pt x="43" y="1658"/>
                  </a:cubicBezTo>
                  <a:cubicBezTo>
                    <a:pt x="166" y="1663"/>
                    <a:pt x="292" y="1671"/>
                    <a:pt x="415" y="1674"/>
                  </a:cubicBezTo>
                  <a:cubicBezTo>
                    <a:pt x="625" y="1682"/>
                    <a:pt x="836" y="1688"/>
                    <a:pt x="1046" y="1696"/>
                  </a:cubicBezTo>
                  <a:cubicBezTo>
                    <a:pt x="1111" y="1699"/>
                    <a:pt x="1182" y="1688"/>
                    <a:pt x="1240" y="1715"/>
                  </a:cubicBezTo>
                  <a:cubicBezTo>
                    <a:pt x="1314" y="1750"/>
                    <a:pt x="1333" y="1707"/>
                    <a:pt x="1344" y="1663"/>
                  </a:cubicBezTo>
                  <a:cubicBezTo>
                    <a:pt x="1368" y="1546"/>
                    <a:pt x="1472" y="1480"/>
                    <a:pt x="1521" y="1379"/>
                  </a:cubicBezTo>
                  <a:cubicBezTo>
                    <a:pt x="1548" y="1324"/>
                    <a:pt x="1625" y="1292"/>
                    <a:pt x="1655" y="1212"/>
                  </a:cubicBezTo>
                  <a:cubicBezTo>
                    <a:pt x="1677" y="1155"/>
                    <a:pt x="1701" y="1098"/>
                    <a:pt x="1677" y="1051"/>
                  </a:cubicBezTo>
                  <a:cubicBezTo>
                    <a:pt x="1619" y="939"/>
                    <a:pt x="1669" y="830"/>
                    <a:pt x="1669" y="721"/>
                  </a:cubicBezTo>
                  <a:cubicBezTo>
                    <a:pt x="1669" y="674"/>
                    <a:pt x="1701" y="653"/>
                    <a:pt x="1753" y="655"/>
                  </a:cubicBezTo>
                  <a:cubicBezTo>
                    <a:pt x="1833" y="661"/>
                    <a:pt x="1914" y="658"/>
                    <a:pt x="1994" y="661"/>
                  </a:cubicBezTo>
                  <a:cubicBezTo>
                    <a:pt x="2040" y="664"/>
                    <a:pt x="2062" y="642"/>
                    <a:pt x="2029" y="606"/>
                  </a:cubicBezTo>
                  <a:cubicBezTo>
                    <a:pt x="1966" y="535"/>
                    <a:pt x="1945" y="440"/>
                    <a:pt x="1876" y="371"/>
                  </a:cubicBezTo>
                  <a:cubicBezTo>
                    <a:pt x="1822" y="317"/>
                    <a:pt x="1811" y="265"/>
                    <a:pt x="1843" y="196"/>
                  </a:cubicBezTo>
                  <a:cubicBezTo>
                    <a:pt x="1884" y="104"/>
                    <a:pt x="1854" y="60"/>
                    <a:pt x="1753" y="57"/>
                  </a:cubicBezTo>
                  <a:cubicBezTo>
                    <a:pt x="1491" y="46"/>
                    <a:pt x="1226" y="38"/>
                    <a:pt x="964" y="30"/>
                  </a:cubicBezTo>
                  <a:cubicBezTo>
                    <a:pt x="699" y="22"/>
                    <a:pt x="437" y="14"/>
                    <a:pt x="172" y="3"/>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2"/>
            <p:cNvSpPr>
              <a:spLocks noChangeArrowheads="1"/>
            </p:cNvSpPr>
            <p:nvPr/>
          </p:nvSpPr>
          <p:spPr bwMode="auto">
            <a:xfrm>
              <a:off x="2068513" y="715963"/>
              <a:ext cx="622300" cy="762000"/>
            </a:xfrm>
            <a:custGeom>
              <a:avLst/>
              <a:gdLst>
                <a:gd name="T0" fmla="*/ 607 w 1728"/>
                <a:gd name="T1" fmla="*/ 415 h 2117"/>
                <a:gd name="T2" fmla="*/ 519 w 1728"/>
                <a:gd name="T3" fmla="*/ 464 h 2117"/>
                <a:gd name="T4" fmla="*/ 391 w 1728"/>
                <a:gd name="T5" fmla="*/ 494 h 2117"/>
                <a:gd name="T6" fmla="*/ 156 w 1728"/>
                <a:gd name="T7" fmla="*/ 505 h 2117"/>
                <a:gd name="T8" fmla="*/ 80 w 1728"/>
                <a:gd name="T9" fmla="*/ 472 h 2117"/>
                <a:gd name="T10" fmla="*/ 55 w 1728"/>
                <a:gd name="T11" fmla="*/ 559 h 2117"/>
                <a:gd name="T12" fmla="*/ 9 w 1728"/>
                <a:gd name="T13" fmla="*/ 1231 h 2117"/>
                <a:gd name="T14" fmla="*/ 112 w 1728"/>
                <a:gd name="T15" fmla="*/ 1447 h 2117"/>
                <a:gd name="T16" fmla="*/ 339 w 1728"/>
                <a:gd name="T17" fmla="*/ 1674 h 2117"/>
                <a:gd name="T18" fmla="*/ 525 w 1728"/>
                <a:gd name="T19" fmla="*/ 1819 h 2117"/>
                <a:gd name="T20" fmla="*/ 722 w 1728"/>
                <a:gd name="T21" fmla="*/ 1862 h 2117"/>
                <a:gd name="T22" fmla="*/ 809 w 1728"/>
                <a:gd name="T23" fmla="*/ 1911 h 2117"/>
                <a:gd name="T24" fmla="*/ 989 w 1728"/>
                <a:gd name="T25" fmla="*/ 2083 h 2117"/>
                <a:gd name="T26" fmla="*/ 1107 w 1728"/>
                <a:gd name="T27" fmla="*/ 2100 h 2117"/>
                <a:gd name="T28" fmla="*/ 1123 w 1728"/>
                <a:gd name="T29" fmla="*/ 2021 h 2117"/>
                <a:gd name="T30" fmla="*/ 1123 w 1728"/>
                <a:gd name="T31" fmla="*/ 1922 h 2117"/>
                <a:gd name="T32" fmla="*/ 1194 w 1728"/>
                <a:gd name="T33" fmla="*/ 1849 h 2117"/>
                <a:gd name="T34" fmla="*/ 1566 w 1728"/>
                <a:gd name="T35" fmla="*/ 1865 h 2117"/>
                <a:gd name="T36" fmla="*/ 1620 w 1728"/>
                <a:gd name="T37" fmla="*/ 1824 h 2117"/>
                <a:gd name="T38" fmla="*/ 1637 w 1728"/>
                <a:gd name="T39" fmla="*/ 1575 h 2117"/>
                <a:gd name="T40" fmla="*/ 1686 w 1728"/>
                <a:gd name="T41" fmla="*/ 822 h 2117"/>
                <a:gd name="T42" fmla="*/ 1724 w 1728"/>
                <a:gd name="T43" fmla="*/ 103 h 2117"/>
                <a:gd name="T44" fmla="*/ 1672 w 1728"/>
                <a:gd name="T45" fmla="*/ 35 h 2117"/>
                <a:gd name="T46" fmla="*/ 590 w 1728"/>
                <a:gd name="T47" fmla="*/ 0 h 2117"/>
                <a:gd name="T48" fmla="*/ 607 w 1728"/>
                <a:gd name="T49" fmla="*/ 415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8" h="2117">
                  <a:moveTo>
                    <a:pt x="607" y="415"/>
                  </a:moveTo>
                  <a:cubicBezTo>
                    <a:pt x="601" y="467"/>
                    <a:pt x="558" y="478"/>
                    <a:pt x="519" y="464"/>
                  </a:cubicBezTo>
                  <a:cubicBezTo>
                    <a:pt x="465" y="442"/>
                    <a:pt x="432" y="464"/>
                    <a:pt x="391" y="494"/>
                  </a:cubicBezTo>
                  <a:cubicBezTo>
                    <a:pt x="317" y="546"/>
                    <a:pt x="235" y="568"/>
                    <a:pt x="156" y="505"/>
                  </a:cubicBezTo>
                  <a:cubicBezTo>
                    <a:pt x="134" y="488"/>
                    <a:pt x="112" y="456"/>
                    <a:pt x="80" y="472"/>
                  </a:cubicBezTo>
                  <a:cubicBezTo>
                    <a:pt x="44" y="488"/>
                    <a:pt x="55" y="529"/>
                    <a:pt x="55" y="559"/>
                  </a:cubicBezTo>
                  <a:cubicBezTo>
                    <a:pt x="39" y="783"/>
                    <a:pt x="28" y="1007"/>
                    <a:pt x="9" y="1231"/>
                  </a:cubicBezTo>
                  <a:cubicBezTo>
                    <a:pt x="0" y="1316"/>
                    <a:pt x="36" y="1406"/>
                    <a:pt x="112" y="1447"/>
                  </a:cubicBezTo>
                  <a:cubicBezTo>
                    <a:pt x="213" y="1499"/>
                    <a:pt x="285" y="1575"/>
                    <a:pt x="339" y="1674"/>
                  </a:cubicBezTo>
                  <a:cubicBezTo>
                    <a:pt x="380" y="1745"/>
                    <a:pt x="446" y="1797"/>
                    <a:pt x="525" y="1819"/>
                  </a:cubicBezTo>
                  <a:cubicBezTo>
                    <a:pt x="588" y="1835"/>
                    <a:pt x="651" y="1868"/>
                    <a:pt x="722" y="1862"/>
                  </a:cubicBezTo>
                  <a:cubicBezTo>
                    <a:pt x="754" y="1859"/>
                    <a:pt x="798" y="1879"/>
                    <a:pt x="809" y="1911"/>
                  </a:cubicBezTo>
                  <a:cubicBezTo>
                    <a:pt x="839" y="2004"/>
                    <a:pt x="929" y="2026"/>
                    <a:pt x="989" y="2083"/>
                  </a:cubicBezTo>
                  <a:cubicBezTo>
                    <a:pt x="1022" y="2116"/>
                    <a:pt x="1071" y="2108"/>
                    <a:pt x="1107" y="2100"/>
                  </a:cubicBezTo>
                  <a:cubicBezTo>
                    <a:pt x="1139" y="2092"/>
                    <a:pt x="1120" y="2048"/>
                    <a:pt x="1123" y="2021"/>
                  </a:cubicBezTo>
                  <a:cubicBezTo>
                    <a:pt x="1126" y="1988"/>
                    <a:pt x="1126" y="1955"/>
                    <a:pt x="1123" y="1922"/>
                  </a:cubicBezTo>
                  <a:cubicBezTo>
                    <a:pt x="1118" y="1868"/>
                    <a:pt x="1139" y="1846"/>
                    <a:pt x="1194" y="1849"/>
                  </a:cubicBezTo>
                  <a:cubicBezTo>
                    <a:pt x="1317" y="1854"/>
                    <a:pt x="1443" y="1857"/>
                    <a:pt x="1566" y="1865"/>
                  </a:cubicBezTo>
                  <a:cubicBezTo>
                    <a:pt x="1604" y="1868"/>
                    <a:pt x="1620" y="1865"/>
                    <a:pt x="1620" y="1824"/>
                  </a:cubicBezTo>
                  <a:cubicBezTo>
                    <a:pt x="1623" y="1742"/>
                    <a:pt x="1631" y="1660"/>
                    <a:pt x="1637" y="1575"/>
                  </a:cubicBezTo>
                  <a:lnTo>
                    <a:pt x="1686" y="822"/>
                  </a:lnTo>
                  <a:cubicBezTo>
                    <a:pt x="1699" y="581"/>
                    <a:pt x="1713" y="344"/>
                    <a:pt x="1724" y="103"/>
                  </a:cubicBezTo>
                  <a:cubicBezTo>
                    <a:pt x="1727" y="65"/>
                    <a:pt x="1727" y="35"/>
                    <a:pt x="1672" y="35"/>
                  </a:cubicBezTo>
                  <a:cubicBezTo>
                    <a:pt x="1320" y="24"/>
                    <a:pt x="962" y="11"/>
                    <a:pt x="590" y="0"/>
                  </a:cubicBezTo>
                  <a:cubicBezTo>
                    <a:pt x="653" y="144"/>
                    <a:pt x="618" y="281"/>
                    <a:pt x="607" y="41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3"/>
            <p:cNvSpPr>
              <a:spLocks noChangeArrowheads="1"/>
            </p:cNvSpPr>
            <p:nvPr/>
          </p:nvSpPr>
          <p:spPr bwMode="auto">
            <a:xfrm>
              <a:off x="2259013" y="2735263"/>
              <a:ext cx="606425" cy="673100"/>
            </a:xfrm>
            <a:custGeom>
              <a:avLst/>
              <a:gdLst>
                <a:gd name="T0" fmla="*/ 3 w 1684"/>
                <a:gd name="T1" fmla="*/ 1765 h 1869"/>
                <a:gd name="T2" fmla="*/ 68 w 1684"/>
                <a:gd name="T3" fmla="*/ 1833 h 1869"/>
                <a:gd name="T4" fmla="*/ 1516 w 1684"/>
                <a:gd name="T5" fmla="*/ 1868 h 1869"/>
                <a:gd name="T6" fmla="*/ 1573 w 1684"/>
                <a:gd name="T7" fmla="*/ 1825 h 1869"/>
                <a:gd name="T8" fmla="*/ 1590 w 1684"/>
                <a:gd name="T9" fmla="*/ 1541 h 1869"/>
                <a:gd name="T10" fmla="*/ 1639 w 1684"/>
                <a:gd name="T11" fmla="*/ 751 h 1869"/>
                <a:gd name="T12" fmla="*/ 1642 w 1684"/>
                <a:gd name="T13" fmla="*/ 486 h 1869"/>
                <a:gd name="T14" fmla="*/ 1653 w 1684"/>
                <a:gd name="T15" fmla="*/ 290 h 1869"/>
                <a:gd name="T16" fmla="*/ 1680 w 1684"/>
                <a:gd name="T17" fmla="*/ 126 h 1869"/>
                <a:gd name="T18" fmla="*/ 1639 w 1684"/>
                <a:gd name="T19" fmla="*/ 63 h 1869"/>
                <a:gd name="T20" fmla="*/ 1451 w 1684"/>
                <a:gd name="T21" fmla="*/ 33 h 1869"/>
                <a:gd name="T22" fmla="*/ 942 w 1684"/>
                <a:gd name="T23" fmla="*/ 69 h 1869"/>
                <a:gd name="T24" fmla="*/ 861 w 1684"/>
                <a:gd name="T25" fmla="*/ 58 h 1869"/>
                <a:gd name="T26" fmla="*/ 806 w 1684"/>
                <a:gd name="T27" fmla="*/ 38 h 1869"/>
                <a:gd name="T28" fmla="*/ 634 w 1684"/>
                <a:gd name="T29" fmla="*/ 107 h 1869"/>
                <a:gd name="T30" fmla="*/ 576 w 1684"/>
                <a:gd name="T31" fmla="*/ 238 h 1869"/>
                <a:gd name="T32" fmla="*/ 497 w 1684"/>
                <a:gd name="T33" fmla="*/ 347 h 1869"/>
                <a:gd name="T34" fmla="*/ 396 w 1684"/>
                <a:gd name="T35" fmla="*/ 429 h 1869"/>
                <a:gd name="T36" fmla="*/ 342 w 1684"/>
                <a:gd name="T37" fmla="*/ 596 h 1869"/>
                <a:gd name="T38" fmla="*/ 131 w 1684"/>
                <a:gd name="T39" fmla="*/ 661 h 1869"/>
                <a:gd name="T40" fmla="*/ 41 w 1684"/>
                <a:gd name="T41" fmla="*/ 727 h 1869"/>
                <a:gd name="T42" fmla="*/ 3 w 1684"/>
                <a:gd name="T43" fmla="*/ 1478 h 1869"/>
                <a:gd name="T44" fmla="*/ 3 w 1684"/>
                <a:gd name="T45" fmla="*/ 1765 h 1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4" h="1869">
                  <a:moveTo>
                    <a:pt x="3" y="1765"/>
                  </a:moveTo>
                  <a:cubicBezTo>
                    <a:pt x="0" y="1814"/>
                    <a:pt x="19" y="1833"/>
                    <a:pt x="68" y="1833"/>
                  </a:cubicBezTo>
                  <a:cubicBezTo>
                    <a:pt x="552" y="1844"/>
                    <a:pt x="1033" y="1857"/>
                    <a:pt x="1516" y="1868"/>
                  </a:cubicBezTo>
                  <a:cubicBezTo>
                    <a:pt x="1549" y="1868"/>
                    <a:pt x="1571" y="1866"/>
                    <a:pt x="1573" y="1825"/>
                  </a:cubicBezTo>
                  <a:cubicBezTo>
                    <a:pt x="1576" y="1729"/>
                    <a:pt x="1584" y="1636"/>
                    <a:pt x="1590" y="1541"/>
                  </a:cubicBezTo>
                  <a:cubicBezTo>
                    <a:pt x="1606" y="1278"/>
                    <a:pt x="1623" y="1013"/>
                    <a:pt x="1639" y="751"/>
                  </a:cubicBezTo>
                  <a:cubicBezTo>
                    <a:pt x="1644" y="664"/>
                    <a:pt x="1661" y="571"/>
                    <a:pt x="1642" y="486"/>
                  </a:cubicBezTo>
                  <a:cubicBezTo>
                    <a:pt x="1625" y="415"/>
                    <a:pt x="1625" y="353"/>
                    <a:pt x="1653" y="290"/>
                  </a:cubicBezTo>
                  <a:cubicBezTo>
                    <a:pt x="1677" y="235"/>
                    <a:pt x="1677" y="180"/>
                    <a:pt x="1680" y="126"/>
                  </a:cubicBezTo>
                  <a:cubicBezTo>
                    <a:pt x="1683" y="93"/>
                    <a:pt x="1666" y="82"/>
                    <a:pt x="1639" y="63"/>
                  </a:cubicBezTo>
                  <a:cubicBezTo>
                    <a:pt x="1579" y="19"/>
                    <a:pt x="1513" y="44"/>
                    <a:pt x="1451" y="33"/>
                  </a:cubicBezTo>
                  <a:cubicBezTo>
                    <a:pt x="1262" y="0"/>
                    <a:pt x="1112" y="11"/>
                    <a:pt x="942" y="69"/>
                  </a:cubicBezTo>
                  <a:cubicBezTo>
                    <a:pt x="912" y="79"/>
                    <a:pt x="885" y="79"/>
                    <a:pt x="861" y="58"/>
                  </a:cubicBezTo>
                  <a:cubicBezTo>
                    <a:pt x="844" y="44"/>
                    <a:pt x="833" y="28"/>
                    <a:pt x="806" y="38"/>
                  </a:cubicBezTo>
                  <a:cubicBezTo>
                    <a:pt x="749" y="63"/>
                    <a:pt x="686" y="77"/>
                    <a:pt x="634" y="107"/>
                  </a:cubicBezTo>
                  <a:cubicBezTo>
                    <a:pt x="590" y="134"/>
                    <a:pt x="533" y="164"/>
                    <a:pt x="576" y="238"/>
                  </a:cubicBezTo>
                  <a:cubicBezTo>
                    <a:pt x="606" y="287"/>
                    <a:pt x="563" y="353"/>
                    <a:pt x="497" y="347"/>
                  </a:cubicBezTo>
                  <a:cubicBezTo>
                    <a:pt x="429" y="344"/>
                    <a:pt x="410" y="377"/>
                    <a:pt x="396" y="429"/>
                  </a:cubicBezTo>
                  <a:cubicBezTo>
                    <a:pt x="382" y="486"/>
                    <a:pt x="372" y="546"/>
                    <a:pt x="342" y="596"/>
                  </a:cubicBezTo>
                  <a:cubicBezTo>
                    <a:pt x="295" y="675"/>
                    <a:pt x="213" y="680"/>
                    <a:pt x="131" y="661"/>
                  </a:cubicBezTo>
                  <a:cubicBezTo>
                    <a:pt x="74" y="648"/>
                    <a:pt x="44" y="658"/>
                    <a:pt x="41" y="727"/>
                  </a:cubicBezTo>
                  <a:cubicBezTo>
                    <a:pt x="30" y="994"/>
                    <a:pt x="14" y="1254"/>
                    <a:pt x="3" y="1478"/>
                  </a:cubicBezTo>
                  <a:cubicBezTo>
                    <a:pt x="3" y="1598"/>
                    <a:pt x="6" y="1683"/>
                    <a:pt x="3" y="176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4"/>
            <p:cNvSpPr>
              <a:spLocks noChangeArrowheads="1"/>
            </p:cNvSpPr>
            <p:nvPr/>
          </p:nvSpPr>
          <p:spPr bwMode="auto">
            <a:xfrm>
              <a:off x="1851025" y="1981200"/>
              <a:ext cx="676275" cy="633413"/>
            </a:xfrm>
            <a:custGeom>
              <a:avLst/>
              <a:gdLst>
                <a:gd name="T0" fmla="*/ 2 w 1877"/>
                <a:gd name="T1" fmla="*/ 1658 h 1760"/>
                <a:gd name="T2" fmla="*/ 49 w 1877"/>
                <a:gd name="T3" fmla="*/ 1704 h 1760"/>
                <a:gd name="T4" fmla="*/ 980 w 1877"/>
                <a:gd name="T5" fmla="*/ 1756 h 1760"/>
                <a:gd name="T6" fmla="*/ 1071 w 1877"/>
                <a:gd name="T7" fmla="*/ 1726 h 1760"/>
                <a:gd name="T8" fmla="*/ 1396 w 1877"/>
                <a:gd name="T9" fmla="*/ 1562 h 1760"/>
                <a:gd name="T10" fmla="*/ 1781 w 1877"/>
                <a:gd name="T11" fmla="*/ 1180 h 1760"/>
                <a:gd name="T12" fmla="*/ 1822 w 1877"/>
                <a:gd name="T13" fmla="*/ 1038 h 1760"/>
                <a:gd name="T14" fmla="*/ 1852 w 1877"/>
                <a:gd name="T15" fmla="*/ 645 h 1760"/>
                <a:gd name="T16" fmla="*/ 1874 w 1877"/>
                <a:gd name="T17" fmla="*/ 131 h 1760"/>
                <a:gd name="T18" fmla="*/ 1803 w 1877"/>
                <a:gd name="T19" fmla="*/ 63 h 1760"/>
                <a:gd name="T20" fmla="*/ 1598 w 1877"/>
                <a:gd name="T21" fmla="*/ 55 h 1760"/>
                <a:gd name="T22" fmla="*/ 888 w 1877"/>
                <a:gd name="T23" fmla="*/ 11 h 1760"/>
                <a:gd name="T24" fmla="*/ 806 w 1877"/>
                <a:gd name="T25" fmla="*/ 30 h 1760"/>
                <a:gd name="T26" fmla="*/ 382 w 1877"/>
                <a:gd name="T27" fmla="*/ 473 h 1760"/>
                <a:gd name="T28" fmla="*/ 79 w 1877"/>
                <a:gd name="T29" fmla="*/ 552 h 1760"/>
                <a:gd name="T30" fmla="*/ 2 w 1877"/>
                <a:gd name="T31" fmla="*/ 1658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77" h="1760">
                  <a:moveTo>
                    <a:pt x="2" y="1658"/>
                  </a:moveTo>
                  <a:cubicBezTo>
                    <a:pt x="0" y="1694"/>
                    <a:pt x="13" y="1702"/>
                    <a:pt x="49" y="1704"/>
                  </a:cubicBezTo>
                  <a:cubicBezTo>
                    <a:pt x="360" y="1721"/>
                    <a:pt x="669" y="1737"/>
                    <a:pt x="980" y="1756"/>
                  </a:cubicBezTo>
                  <a:cubicBezTo>
                    <a:pt x="1016" y="1759"/>
                    <a:pt x="1043" y="1743"/>
                    <a:pt x="1071" y="1726"/>
                  </a:cubicBezTo>
                  <a:cubicBezTo>
                    <a:pt x="1180" y="1672"/>
                    <a:pt x="1284" y="1606"/>
                    <a:pt x="1396" y="1562"/>
                  </a:cubicBezTo>
                  <a:cubicBezTo>
                    <a:pt x="1587" y="1491"/>
                    <a:pt x="1688" y="1341"/>
                    <a:pt x="1781" y="1180"/>
                  </a:cubicBezTo>
                  <a:cubicBezTo>
                    <a:pt x="1805" y="1136"/>
                    <a:pt x="1816" y="1090"/>
                    <a:pt x="1822" y="1038"/>
                  </a:cubicBezTo>
                  <a:cubicBezTo>
                    <a:pt x="1835" y="907"/>
                    <a:pt x="1846" y="776"/>
                    <a:pt x="1852" y="645"/>
                  </a:cubicBezTo>
                  <a:cubicBezTo>
                    <a:pt x="1857" y="473"/>
                    <a:pt x="1863" y="301"/>
                    <a:pt x="1874" y="131"/>
                  </a:cubicBezTo>
                  <a:cubicBezTo>
                    <a:pt x="1876" y="71"/>
                    <a:pt x="1854" y="63"/>
                    <a:pt x="1803" y="63"/>
                  </a:cubicBezTo>
                  <a:cubicBezTo>
                    <a:pt x="1734" y="66"/>
                    <a:pt x="1666" y="60"/>
                    <a:pt x="1598" y="55"/>
                  </a:cubicBezTo>
                  <a:cubicBezTo>
                    <a:pt x="1360" y="41"/>
                    <a:pt x="1125" y="25"/>
                    <a:pt x="888" y="11"/>
                  </a:cubicBezTo>
                  <a:cubicBezTo>
                    <a:pt x="860" y="8"/>
                    <a:pt x="830" y="0"/>
                    <a:pt x="806" y="30"/>
                  </a:cubicBezTo>
                  <a:cubicBezTo>
                    <a:pt x="677" y="189"/>
                    <a:pt x="524" y="325"/>
                    <a:pt x="382" y="473"/>
                  </a:cubicBezTo>
                  <a:cubicBezTo>
                    <a:pt x="300" y="560"/>
                    <a:pt x="226" y="686"/>
                    <a:pt x="79" y="552"/>
                  </a:cubicBezTo>
                  <a:cubicBezTo>
                    <a:pt x="52" y="932"/>
                    <a:pt x="30" y="1295"/>
                    <a:pt x="2" y="16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5"/>
            <p:cNvSpPr>
              <a:spLocks noChangeArrowheads="1"/>
            </p:cNvSpPr>
            <p:nvPr/>
          </p:nvSpPr>
          <p:spPr bwMode="auto">
            <a:xfrm>
              <a:off x="1352550" y="682625"/>
              <a:ext cx="908050" cy="534988"/>
            </a:xfrm>
            <a:custGeom>
              <a:avLst/>
              <a:gdLst>
                <a:gd name="T0" fmla="*/ 237 w 2522"/>
                <a:gd name="T1" fmla="*/ 1382 h 1484"/>
                <a:gd name="T2" fmla="*/ 1316 w 2522"/>
                <a:gd name="T3" fmla="*/ 1450 h 1484"/>
                <a:gd name="T4" fmla="*/ 1830 w 2522"/>
                <a:gd name="T5" fmla="*/ 1480 h 1484"/>
                <a:gd name="T6" fmla="*/ 1884 w 2522"/>
                <a:gd name="T7" fmla="*/ 1425 h 1484"/>
                <a:gd name="T8" fmla="*/ 1953 w 2522"/>
                <a:gd name="T9" fmla="*/ 532 h 1484"/>
                <a:gd name="T10" fmla="*/ 2065 w 2522"/>
                <a:gd name="T11" fmla="*/ 434 h 1484"/>
                <a:gd name="T12" fmla="*/ 2149 w 2522"/>
                <a:gd name="T13" fmla="*/ 459 h 1484"/>
                <a:gd name="T14" fmla="*/ 2368 w 2522"/>
                <a:gd name="T15" fmla="*/ 459 h 1484"/>
                <a:gd name="T16" fmla="*/ 2392 w 2522"/>
                <a:gd name="T17" fmla="*/ 450 h 1484"/>
                <a:gd name="T18" fmla="*/ 2510 w 2522"/>
                <a:gd name="T19" fmla="*/ 276 h 1484"/>
                <a:gd name="T20" fmla="*/ 2507 w 2522"/>
                <a:gd name="T21" fmla="*/ 213 h 1484"/>
                <a:gd name="T22" fmla="*/ 2360 w 2522"/>
                <a:gd name="T23" fmla="*/ 87 h 1484"/>
                <a:gd name="T24" fmla="*/ 983 w 2522"/>
                <a:gd name="T25" fmla="*/ 30 h 1484"/>
                <a:gd name="T26" fmla="*/ 540 w 2522"/>
                <a:gd name="T27" fmla="*/ 13 h 1484"/>
                <a:gd name="T28" fmla="*/ 483 w 2522"/>
                <a:gd name="T29" fmla="*/ 54 h 1484"/>
                <a:gd name="T30" fmla="*/ 431 w 2522"/>
                <a:gd name="T31" fmla="*/ 202 h 1484"/>
                <a:gd name="T32" fmla="*/ 377 w 2522"/>
                <a:gd name="T33" fmla="*/ 360 h 1484"/>
                <a:gd name="T34" fmla="*/ 349 w 2522"/>
                <a:gd name="T35" fmla="*/ 549 h 1484"/>
                <a:gd name="T36" fmla="*/ 240 w 2522"/>
                <a:gd name="T37" fmla="*/ 710 h 1484"/>
                <a:gd name="T38" fmla="*/ 221 w 2522"/>
                <a:gd name="T39" fmla="*/ 789 h 1484"/>
                <a:gd name="T40" fmla="*/ 213 w 2522"/>
                <a:gd name="T41" fmla="*/ 893 h 1484"/>
                <a:gd name="T42" fmla="*/ 0 w 2522"/>
                <a:gd name="T43" fmla="*/ 1357 h 1484"/>
                <a:gd name="T44" fmla="*/ 237 w 2522"/>
                <a:gd name="T45" fmla="*/ 1382 h 1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2" h="1484">
                  <a:moveTo>
                    <a:pt x="237" y="1382"/>
                  </a:moveTo>
                  <a:cubicBezTo>
                    <a:pt x="598" y="1406"/>
                    <a:pt x="958" y="1428"/>
                    <a:pt x="1316" y="1450"/>
                  </a:cubicBezTo>
                  <a:cubicBezTo>
                    <a:pt x="1488" y="1461"/>
                    <a:pt x="1660" y="1466"/>
                    <a:pt x="1830" y="1480"/>
                  </a:cubicBezTo>
                  <a:cubicBezTo>
                    <a:pt x="1879" y="1483"/>
                    <a:pt x="1882" y="1464"/>
                    <a:pt x="1884" y="1425"/>
                  </a:cubicBezTo>
                  <a:cubicBezTo>
                    <a:pt x="1906" y="1128"/>
                    <a:pt x="1934" y="830"/>
                    <a:pt x="1953" y="532"/>
                  </a:cubicBezTo>
                  <a:cubicBezTo>
                    <a:pt x="1958" y="453"/>
                    <a:pt x="1994" y="426"/>
                    <a:pt x="2065" y="434"/>
                  </a:cubicBezTo>
                  <a:cubicBezTo>
                    <a:pt x="2095" y="437"/>
                    <a:pt x="2130" y="439"/>
                    <a:pt x="2149" y="459"/>
                  </a:cubicBezTo>
                  <a:cubicBezTo>
                    <a:pt x="2226" y="535"/>
                    <a:pt x="2294" y="519"/>
                    <a:pt x="2368" y="459"/>
                  </a:cubicBezTo>
                  <a:cubicBezTo>
                    <a:pt x="2373" y="453"/>
                    <a:pt x="2384" y="450"/>
                    <a:pt x="2392" y="450"/>
                  </a:cubicBezTo>
                  <a:cubicBezTo>
                    <a:pt x="2521" y="450"/>
                    <a:pt x="2518" y="366"/>
                    <a:pt x="2510" y="276"/>
                  </a:cubicBezTo>
                  <a:cubicBezTo>
                    <a:pt x="2507" y="254"/>
                    <a:pt x="2510" y="235"/>
                    <a:pt x="2507" y="213"/>
                  </a:cubicBezTo>
                  <a:cubicBezTo>
                    <a:pt x="2493" y="128"/>
                    <a:pt x="2461" y="87"/>
                    <a:pt x="2360" y="87"/>
                  </a:cubicBezTo>
                  <a:cubicBezTo>
                    <a:pt x="1901" y="76"/>
                    <a:pt x="1442" y="57"/>
                    <a:pt x="983" y="30"/>
                  </a:cubicBezTo>
                  <a:cubicBezTo>
                    <a:pt x="835" y="22"/>
                    <a:pt x="688" y="0"/>
                    <a:pt x="540" y="13"/>
                  </a:cubicBezTo>
                  <a:cubicBezTo>
                    <a:pt x="516" y="16"/>
                    <a:pt x="464" y="8"/>
                    <a:pt x="483" y="54"/>
                  </a:cubicBezTo>
                  <a:cubicBezTo>
                    <a:pt x="510" y="123"/>
                    <a:pt x="469" y="161"/>
                    <a:pt x="431" y="202"/>
                  </a:cubicBezTo>
                  <a:cubicBezTo>
                    <a:pt x="390" y="246"/>
                    <a:pt x="349" y="303"/>
                    <a:pt x="377" y="360"/>
                  </a:cubicBezTo>
                  <a:cubicBezTo>
                    <a:pt x="415" y="437"/>
                    <a:pt x="385" y="489"/>
                    <a:pt x="349" y="549"/>
                  </a:cubicBezTo>
                  <a:cubicBezTo>
                    <a:pt x="314" y="603"/>
                    <a:pt x="278" y="658"/>
                    <a:pt x="240" y="710"/>
                  </a:cubicBezTo>
                  <a:cubicBezTo>
                    <a:pt x="221" y="734"/>
                    <a:pt x="207" y="756"/>
                    <a:pt x="221" y="789"/>
                  </a:cubicBezTo>
                  <a:cubicBezTo>
                    <a:pt x="235" y="822"/>
                    <a:pt x="226" y="857"/>
                    <a:pt x="213" y="893"/>
                  </a:cubicBezTo>
                  <a:cubicBezTo>
                    <a:pt x="147" y="1048"/>
                    <a:pt x="106" y="1215"/>
                    <a:pt x="0" y="1357"/>
                  </a:cubicBezTo>
                  <a:cubicBezTo>
                    <a:pt x="79" y="1395"/>
                    <a:pt x="161" y="1376"/>
                    <a:pt x="237" y="1382"/>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6"/>
            <p:cNvSpPr>
              <a:spLocks noChangeArrowheads="1"/>
            </p:cNvSpPr>
            <p:nvPr/>
          </p:nvSpPr>
          <p:spPr bwMode="auto">
            <a:xfrm>
              <a:off x="1258888" y="1911350"/>
              <a:ext cx="585787" cy="741363"/>
            </a:xfrm>
            <a:custGeom>
              <a:avLst/>
              <a:gdLst>
                <a:gd name="T0" fmla="*/ 1617 w 1627"/>
                <a:gd name="T1" fmla="*/ 736 h 2059"/>
                <a:gd name="T2" fmla="*/ 1582 w 1627"/>
                <a:gd name="T3" fmla="*/ 681 h 2059"/>
                <a:gd name="T4" fmla="*/ 1320 w 1627"/>
                <a:gd name="T5" fmla="*/ 518 h 2059"/>
                <a:gd name="T6" fmla="*/ 1088 w 1627"/>
                <a:gd name="T7" fmla="*/ 395 h 2059"/>
                <a:gd name="T8" fmla="*/ 765 w 1627"/>
                <a:gd name="T9" fmla="*/ 291 h 2059"/>
                <a:gd name="T10" fmla="*/ 489 w 1627"/>
                <a:gd name="T11" fmla="*/ 57 h 2059"/>
                <a:gd name="T12" fmla="*/ 364 w 1627"/>
                <a:gd name="T13" fmla="*/ 49 h 2059"/>
                <a:gd name="T14" fmla="*/ 265 w 1627"/>
                <a:gd name="T15" fmla="*/ 182 h 2059"/>
                <a:gd name="T16" fmla="*/ 233 w 1627"/>
                <a:gd name="T17" fmla="*/ 272 h 2059"/>
                <a:gd name="T18" fmla="*/ 233 w 1627"/>
                <a:gd name="T19" fmla="*/ 463 h 2059"/>
                <a:gd name="T20" fmla="*/ 137 w 1627"/>
                <a:gd name="T21" fmla="*/ 679 h 2059"/>
                <a:gd name="T22" fmla="*/ 93 w 1627"/>
                <a:gd name="T23" fmla="*/ 780 h 2059"/>
                <a:gd name="T24" fmla="*/ 3 w 1627"/>
                <a:gd name="T25" fmla="*/ 1151 h 2059"/>
                <a:gd name="T26" fmla="*/ 20 w 1627"/>
                <a:gd name="T27" fmla="*/ 1189 h 2059"/>
                <a:gd name="T28" fmla="*/ 60 w 1627"/>
                <a:gd name="T29" fmla="*/ 1438 h 2059"/>
                <a:gd name="T30" fmla="*/ 39 w 1627"/>
                <a:gd name="T31" fmla="*/ 1820 h 2059"/>
                <a:gd name="T32" fmla="*/ 224 w 1627"/>
                <a:gd name="T33" fmla="*/ 2011 h 2059"/>
                <a:gd name="T34" fmla="*/ 1022 w 1627"/>
                <a:gd name="T35" fmla="*/ 2052 h 2059"/>
                <a:gd name="T36" fmla="*/ 1115 w 1627"/>
                <a:gd name="T37" fmla="*/ 1979 h 2059"/>
                <a:gd name="T38" fmla="*/ 1219 w 1627"/>
                <a:gd name="T39" fmla="*/ 1883 h 2059"/>
                <a:gd name="T40" fmla="*/ 1475 w 1627"/>
                <a:gd name="T41" fmla="*/ 1899 h 2059"/>
                <a:gd name="T42" fmla="*/ 1557 w 1627"/>
                <a:gd name="T43" fmla="*/ 1839 h 2059"/>
                <a:gd name="T44" fmla="*/ 1612 w 1627"/>
                <a:gd name="T45" fmla="*/ 859 h 2059"/>
                <a:gd name="T46" fmla="*/ 1617 w 1627"/>
                <a:gd name="T47" fmla="*/ 736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7" h="2059">
                  <a:moveTo>
                    <a:pt x="1617" y="736"/>
                  </a:moveTo>
                  <a:cubicBezTo>
                    <a:pt x="1626" y="700"/>
                    <a:pt x="1615" y="684"/>
                    <a:pt x="1582" y="681"/>
                  </a:cubicBezTo>
                  <a:cubicBezTo>
                    <a:pt x="1467" y="670"/>
                    <a:pt x="1399" y="589"/>
                    <a:pt x="1320" y="518"/>
                  </a:cubicBezTo>
                  <a:cubicBezTo>
                    <a:pt x="1254" y="457"/>
                    <a:pt x="1172" y="425"/>
                    <a:pt x="1088" y="395"/>
                  </a:cubicBezTo>
                  <a:cubicBezTo>
                    <a:pt x="984" y="356"/>
                    <a:pt x="872" y="370"/>
                    <a:pt x="765" y="291"/>
                  </a:cubicBezTo>
                  <a:cubicBezTo>
                    <a:pt x="667" y="217"/>
                    <a:pt x="552" y="171"/>
                    <a:pt x="489" y="57"/>
                  </a:cubicBezTo>
                  <a:cubicBezTo>
                    <a:pt x="457" y="0"/>
                    <a:pt x="410" y="2"/>
                    <a:pt x="364" y="49"/>
                  </a:cubicBezTo>
                  <a:cubicBezTo>
                    <a:pt x="323" y="87"/>
                    <a:pt x="309" y="143"/>
                    <a:pt x="265" y="182"/>
                  </a:cubicBezTo>
                  <a:cubicBezTo>
                    <a:pt x="243" y="201"/>
                    <a:pt x="224" y="266"/>
                    <a:pt x="233" y="272"/>
                  </a:cubicBezTo>
                  <a:cubicBezTo>
                    <a:pt x="323" y="337"/>
                    <a:pt x="249" y="403"/>
                    <a:pt x="233" y="463"/>
                  </a:cubicBezTo>
                  <a:cubicBezTo>
                    <a:pt x="211" y="539"/>
                    <a:pt x="189" y="624"/>
                    <a:pt x="137" y="679"/>
                  </a:cubicBezTo>
                  <a:cubicBezTo>
                    <a:pt x="104" y="714"/>
                    <a:pt x="101" y="741"/>
                    <a:pt x="93" y="780"/>
                  </a:cubicBezTo>
                  <a:cubicBezTo>
                    <a:pt x="63" y="903"/>
                    <a:pt x="142" y="1053"/>
                    <a:pt x="3" y="1151"/>
                  </a:cubicBezTo>
                  <a:cubicBezTo>
                    <a:pt x="0" y="1154"/>
                    <a:pt x="14" y="1176"/>
                    <a:pt x="20" y="1189"/>
                  </a:cubicBezTo>
                  <a:cubicBezTo>
                    <a:pt x="50" y="1269"/>
                    <a:pt x="66" y="1350"/>
                    <a:pt x="60" y="1438"/>
                  </a:cubicBezTo>
                  <a:cubicBezTo>
                    <a:pt x="52" y="1564"/>
                    <a:pt x="47" y="1692"/>
                    <a:pt x="39" y="1820"/>
                  </a:cubicBezTo>
                  <a:cubicBezTo>
                    <a:pt x="28" y="2009"/>
                    <a:pt x="28" y="2003"/>
                    <a:pt x="224" y="2011"/>
                  </a:cubicBezTo>
                  <a:cubicBezTo>
                    <a:pt x="489" y="2022"/>
                    <a:pt x="757" y="2033"/>
                    <a:pt x="1022" y="2052"/>
                  </a:cubicBezTo>
                  <a:cubicBezTo>
                    <a:pt x="1088" y="2058"/>
                    <a:pt x="1120" y="2058"/>
                    <a:pt x="1115" y="1979"/>
                  </a:cubicBezTo>
                  <a:cubicBezTo>
                    <a:pt x="1109" y="1913"/>
                    <a:pt x="1142" y="1875"/>
                    <a:pt x="1219" y="1883"/>
                  </a:cubicBezTo>
                  <a:cubicBezTo>
                    <a:pt x="1303" y="1891"/>
                    <a:pt x="1391" y="1883"/>
                    <a:pt x="1475" y="1899"/>
                  </a:cubicBezTo>
                  <a:cubicBezTo>
                    <a:pt x="1522" y="1908"/>
                    <a:pt x="1555" y="1899"/>
                    <a:pt x="1557" y="1839"/>
                  </a:cubicBezTo>
                  <a:cubicBezTo>
                    <a:pt x="1574" y="1509"/>
                    <a:pt x="1596" y="1184"/>
                    <a:pt x="1612" y="859"/>
                  </a:cubicBezTo>
                  <a:cubicBezTo>
                    <a:pt x="1612" y="818"/>
                    <a:pt x="1609" y="774"/>
                    <a:pt x="1617" y="736"/>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7"/>
            <p:cNvSpPr>
              <a:spLocks noChangeArrowheads="1"/>
            </p:cNvSpPr>
            <p:nvPr/>
          </p:nvSpPr>
          <p:spPr bwMode="auto">
            <a:xfrm>
              <a:off x="2530475" y="1941513"/>
              <a:ext cx="622300" cy="711200"/>
            </a:xfrm>
            <a:custGeom>
              <a:avLst/>
              <a:gdLst>
                <a:gd name="T0" fmla="*/ 1418 w 1730"/>
                <a:gd name="T1" fmla="*/ 1851 h 1975"/>
                <a:gd name="T2" fmla="*/ 1426 w 1730"/>
                <a:gd name="T3" fmla="*/ 1665 h 1975"/>
                <a:gd name="T4" fmla="*/ 1511 w 1730"/>
                <a:gd name="T5" fmla="*/ 1327 h 1975"/>
                <a:gd name="T6" fmla="*/ 1639 w 1730"/>
                <a:gd name="T7" fmla="*/ 961 h 1975"/>
                <a:gd name="T8" fmla="*/ 1639 w 1730"/>
                <a:gd name="T9" fmla="*/ 952 h 1975"/>
                <a:gd name="T10" fmla="*/ 1688 w 1730"/>
                <a:gd name="T11" fmla="*/ 679 h 1975"/>
                <a:gd name="T12" fmla="*/ 1724 w 1730"/>
                <a:gd name="T13" fmla="*/ 141 h 1975"/>
                <a:gd name="T14" fmla="*/ 1672 w 1730"/>
                <a:gd name="T15" fmla="*/ 81 h 1975"/>
                <a:gd name="T16" fmla="*/ 369 w 1730"/>
                <a:gd name="T17" fmla="*/ 10 h 1975"/>
                <a:gd name="T18" fmla="*/ 77 w 1730"/>
                <a:gd name="T19" fmla="*/ 270 h 1975"/>
                <a:gd name="T20" fmla="*/ 58 w 1730"/>
                <a:gd name="T21" fmla="*/ 660 h 1975"/>
                <a:gd name="T22" fmla="*/ 74 w 1730"/>
                <a:gd name="T23" fmla="*/ 849 h 1975"/>
                <a:gd name="T24" fmla="*/ 58 w 1730"/>
                <a:gd name="T25" fmla="*/ 974 h 1975"/>
                <a:gd name="T26" fmla="*/ 110 w 1730"/>
                <a:gd name="T27" fmla="*/ 1078 h 1975"/>
                <a:gd name="T28" fmla="*/ 238 w 1730"/>
                <a:gd name="T29" fmla="*/ 1185 h 1975"/>
                <a:gd name="T30" fmla="*/ 410 w 1730"/>
                <a:gd name="T31" fmla="*/ 1458 h 1975"/>
                <a:gd name="T32" fmla="*/ 880 w 1730"/>
                <a:gd name="T33" fmla="*/ 1594 h 1975"/>
                <a:gd name="T34" fmla="*/ 1033 w 1730"/>
                <a:gd name="T35" fmla="*/ 1695 h 1975"/>
                <a:gd name="T36" fmla="*/ 1033 w 1730"/>
                <a:gd name="T37" fmla="*/ 1750 h 1975"/>
                <a:gd name="T38" fmla="*/ 1273 w 1730"/>
                <a:gd name="T39" fmla="*/ 1974 h 1975"/>
                <a:gd name="T40" fmla="*/ 1418 w 1730"/>
                <a:gd name="T41" fmla="*/ 1851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0" h="1975">
                  <a:moveTo>
                    <a:pt x="1418" y="1851"/>
                  </a:moveTo>
                  <a:cubicBezTo>
                    <a:pt x="1429" y="1788"/>
                    <a:pt x="1426" y="1728"/>
                    <a:pt x="1426" y="1665"/>
                  </a:cubicBezTo>
                  <a:cubicBezTo>
                    <a:pt x="1429" y="1548"/>
                    <a:pt x="1448" y="1436"/>
                    <a:pt x="1511" y="1327"/>
                  </a:cubicBezTo>
                  <a:cubicBezTo>
                    <a:pt x="1574" y="1215"/>
                    <a:pt x="1688" y="1114"/>
                    <a:pt x="1639" y="961"/>
                  </a:cubicBezTo>
                  <a:lnTo>
                    <a:pt x="1639" y="952"/>
                  </a:lnTo>
                  <a:cubicBezTo>
                    <a:pt x="1699" y="870"/>
                    <a:pt x="1677" y="772"/>
                    <a:pt x="1688" y="679"/>
                  </a:cubicBezTo>
                  <a:cubicBezTo>
                    <a:pt x="1710" y="502"/>
                    <a:pt x="1699" y="322"/>
                    <a:pt x="1724" y="141"/>
                  </a:cubicBezTo>
                  <a:cubicBezTo>
                    <a:pt x="1729" y="103"/>
                    <a:pt x="1718" y="84"/>
                    <a:pt x="1672" y="81"/>
                  </a:cubicBezTo>
                  <a:cubicBezTo>
                    <a:pt x="1238" y="59"/>
                    <a:pt x="803" y="38"/>
                    <a:pt x="369" y="10"/>
                  </a:cubicBezTo>
                  <a:cubicBezTo>
                    <a:pt x="172" y="0"/>
                    <a:pt x="93" y="95"/>
                    <a:pt x="77" y="270"/>
                  </a:cubicBezTo>
                  <a:cubicBezTo>
                    <a:pt x="66" y="401"/>
                    <a:pt x="74" y="532"/>
                    <a:pt x="58" y="660"/>
                  </a:cubicBezTo>
                  <a:cubicBezTo>
                    <a:pt x="49" y="723"/>
                    <a:pt x="36" y="786"/>
                    <a:pt x="74" y="849"/>
                  </a:cubicBezTo>
                  <a:cubicBezTo>
                    <a:pt x="96" y="884"/>
                    <a:pt x="88" y="939"/>
                    <a:pt x="58" y="974"/>
                  </a:cubicBezTo>
                  <a:cubicBezTo>
                    <a:pt x="0" y="1051"/>
                    <a:pt x="49" y="1075"/>
                    <a:pt x="110" y="1078"/>
                  </a:cubicBezTo>
                  <a:cubicBezTo>
                    <a:pt x="183" y="1081"/>
                    <a:pt x="219" y="1116"/>
                    <a:pt x="238" y="1185"/>
                  </a:cubicBezTo>
                  <a:cubicBezTo>
                    <a:pt x="268" y="1291"/>
                    <a:pt x="325" y="1387"/>
                    <a:pt x="410" y="1458"/>
                  </a:cubicBezTo>
                  <a:cubicBezTo>
                    <a:pt x="547" y="1570"/>
                    <a:pt x="702" y="1638"/>
                    <a:pt x="880" y="1594"/>
                  </a:cubicBezTo>
                  <a:cubicBezTo>
                    <a:pt x="992" y="1567"/>
                    <a:pt x="1027" y="1583"/>
                    <a:pt x="1033" y="1695"/>
                  </a:cubicBezTo>
                  <a:lnTo>
                    <a:pt x="1033" y="1750"/>
                  </a:lnTo>
                  <a:cubicBezTo>
                    <a:pt x="1049" y="1971"/>
                    <a:pt x="1049" y="1971"/>
                    <a:pt x="1273" y="1974"/>
                  </a:cubicBezTo>
                  <a:cubicBezTo>
                    <a:pt x="1399" y="1974"/>
                    <a:pt x="1396" y="1974"/>
                    <a:pt x="1418" y="185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1" name="Freeform 18"/>
            <p:cNvSpPr>
              <a:spLocks noChangeArrowheads="1"/>
            </p:cNvSpPr>
            <p:nvPr/>
          </p:nvSpPr>
          <p:spPr bwMode="auto">
            <a:xfrm>
              <a:off x="941388" y="1208088"/>
              <a:ext cx="808037" cy="566737"/>
            </a:xfrm>
            <a:custGeom>
              <a:avLst/>
              <a:gdLst>
                <a:gd name="T0" fmla="*/ 325 w 2244"/>
                <a:gd name="T1" fmla="*/ 511 h 1574"/>
                <a:gd name="T2" fmla="*/ 292 w 2244"/>
                <a:gd name="T3" fmla="*/ 522 h 1574"/>
                <a:gd name="T4" fmla="*/ 175 w 2244"/>
                <a:gd name="T5" fmla="*/ 664 h 1574"/>
                <a:gd name="T6" fmla="*/ 36 w 2244"/>
                <a:gd name="T7" fmla="*/ 1016 h 1574"/>
                <a:gd name="T8" fmla="*/ 38 w 2244"/>
                <a:gd name="T9" fmla="*/ 1142 h 1574"/>
                <a:gd name="T10" fmla="*/ 235 w 2244"/>
                <a:gd name="T11" fmla="*/ 1303 h 1574"/>
                <a:gd name="T12" fmla="*/ 445 w 2244"/>
                <a:gd name="T13" fmla="*/ 1322 h 1574"/>
                <a:gd name="T14" fmla="*/ 710 w 2244"/>
                <a:gd name="T15" fmla="*/ 1286 h 1574"/>
                <a:gd name="T16" fmla="*/ 811 w 2244"/>
                <a:gd name="T17" fmla="*/ 1281 h 1574"/>
                <a:gd name="T18" fmla="*/ 989 w 2244"/>
                <a:gd name="T19" fmla="*/ 1224 h 1574"/>
                <a:gd name="T20" fmla="*/ 1202 w 2244"/>
                <a:gd name="T21" fmla="*/ 1235 h 1574"/>
                <a:gd name="T22" fmla="*/ 1287 w 2244"/>
                <a:gd name="T23" fmla="*/ 1273 h 1574"/>
                <a:gd name="T24" fmla="*/ 1472 w 2244"/>
                <a:gd name="T25" fmla="*/ 1491 h 1574"/>
                <a:gd name="T26" fmla="*/ 1620 w 2244"/>
                <a:gd name="T27" fmla="*/ 1562 h 1574"/>
                <a:gd name="T28" fmla="*/ 1729 w 2244"/>
                <a:gd name="T29" fmla="*/ 1486 h 1574"/>
                <a:gd name="T30" fmla="*/ 1776 w 2244"/>
                <a:gd name="T31" fmla="*/ 1426 h 1574"/>
                <a:gd name="T32" fmla="*/ 2041 w 2244"/>
                <a:gd name="T33" fmla="*/ 1136 h 1574"/>
                <a:gd name="T34" fmla="*/ 2024 w 2244"/>
                <a:gd name="T35" fmla="*/ 1033 h 1574"/>
                <a:gd name="T36" fmla="*/ 2035 w 2244"/>
                <a:gd name="T37" fmla="*/ 931 h 1574"/>
                <a:gd name="T38" fmla="*/ 2114 w 2244"/>
                <a:gd name="T39" fmla="*/ 896 h 1574"/>
                <a:gd name="T40" fmla="*/ 2194 w 2244"/>
                <a:gd name="T41" fmla="*/ 789 h 1574"/>
                <a:gd name="T42" fmla="*/ 2237 w 2244"/>
                <a:gd name="T43" fmla="*/ 142 h 1574"/>
                <a:gd name="T44" fmla="*/ 2183 w 2244"/>
                <a:gd name="T45" fmla="*/ 77 h 1574"/>
                <a:gd name="T46" fmla="*/ 1467 w 2244"/>
                <a:gd name="T47" fmla="*/ 27 h 1574"/>
                <a:gd name="T48" fmla="*/ 1060 w 2244"/>
                <a:gd name="T49" fmla="*/ 8 h 1574"/>
                <a:gd name="T50" fmla="*/ 1000 w 2244"/>
                <a:gd name="T51" fmla="*/ 49 h 1574"/>
                <a:gd name="T52" fmla="*/ 904 w 2244"/>
                <a:gd name="T53" fmla="*/ 120 h 1574"/>
                <a:gd name="T54" fmla="*/ 511 w 2244"/>
                <a:gd name="T55" fmla="*/ 120 h 1574"/>
                <a:gd name="T56" fmla="*/ 325 w 2244"/>
                <a:gd name="T57" fmla="*/ 511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44" h="1574">
                  <a:moveTo>
                    <a:pt x="325" y="511"/>
                  </a:moveTo>
                  <a:cubicBezTo>
                    <a:pt x="314" y="514"/>
                    <a:pt x="303" y="519"/>
                    <a:pt x="292" y="522"/>
                  </a:cubicBezTo>
                  <a:cubicBezTo>
                    <a:pt x="213" y="538"/>
                    <a:pt x="180" y="585"/>
                    <a:pt x="175" y="664"/>
                  </a:cubicBezTo>
                  <a:cubicBezTo>
                    <a:pt x="164" y="795"/>
                    <a:pt x="134" y="918"/>
                    <a:pt x="36" y="1016"/>
                  </a:cubicBezTo>
                  <a:cubicBezTo>
                    <a:pt x="0" y="1052"/>
                    <a:pt x="0" y="1106"/>
                    <a:pt x="38" y="1142"/>
                  </a:cubicBezTo>
                  <a:cubicBezTo>
                    <a:pt x="101" y="1202"/>
                    <a:pt x="161" y="1276"/>
                    <a:pt x="235" y="1303"/>
                  </a:cubicBezTo>
                  <a:cubicBezTo>
                    <a:pt x="292" y="1325"/>
                    <a:pt x="366" y="1352"/>
                    <a:pt x="445" y="1322"/>
                  </a:cubicBezTo>
                  <a:cubicBezTo>
                    <a:pt x="527" y="1292"/>
                    <a:pt x="612" y="1229"/>
                    <a:pt x="710" y="1286"/>
                  </a:cubicBezTo>
                  <a:cubicBezTo>
                    <a:pt x="738" y="1300"/>
                    <a:pt x="800" y="1306"/>
                    <a:pt x="811" y="1281"/>
                  </a:cubicBezTo>
                  <a:cubicBezTo>
                    <a:pt x="852" y="1188"/>
                    <a:pt x="926" y="1224"/>
                    <a:pt x="989" y="1224"/>
                  </a:cubicBezTo>
                  <a:cubicBezTo>
                    <a:pt x="1060" y="1224"/>
                    <a:pt x="1131" y="1235"/>
                    <a:pt x="1202" y="1235"/>
                  </a:cubicBezTo>
                  <a:cubicBezTo>
                    <a:pt x="1240" y="1235"/>
                    <a:pt x="1268" y="1254"/>
                    <a:pt x="1287" y="1273"/>
                  </a:cubicBezTo>
                  <a:cubicBezTo>
                    <a:pt x="1355" y="1338"/>
                    <a:pt x="1418" y="1415"/>
                    <a:pt x="1472" y="1491"/>
                  </a:cubicBezTo>
                  <a:cubicBezTo>
                    <a:pt x="1519" y="1557"/>
                    <a:pt x="1549" y="1573"/>
                    <a:pt x="1620" y="1562"/>
                  </a:cubicBezTo>
                  <a:cubicBezTo>
                    <a:pt x="1677" y="1554"/>
                    <a:pt x="1713" y="1543"/>
                    <a:pt x="1729" y="1486"/>
                  </a:cubicBezTo>
                  <a:cubicBezTo>
                    <a:pt x="1735" y="1461"/>
                    <a:pt x="1748" y="1437"/>
                    <a:pt x="1776" y="1426"/>
                  </a:cubicBezTo>
                  <a:cubicBezTo>
                    <a:pt x="1909" y="1371"/>
                    <a:pt x="1980" y="1259"/>
                    <a:pt x="2041" y="1136"/>
                  </a:cubicBezTo>
                  <a:cubicBezTo>
                    <a:pt x="2057" y="1101"/>
                    <a:pt x="2079" y="1068"/>
                    <a:pt x="2024" y="1033"/>
                  </a:cubicBezTo>
                  <a:cubicBezTo>
                    <a:pt x="1980" y="1005"/>
                    <a:pt x="1994" y="959"/>
                    <a:pt x="2035" y="931"/>
                  </a:cubicBezTo>
                  <a:cubicBezTo>
                    <a:pt x="2060" y="915"/>
                    <a:pt x="2087" y="901"/>
                    <a:pt x="2114" y="896"/>
                  </a:cubicBezTo>
                  <a:cubicBezTo>
                    <a:pt x="2177" y="885"/>
                    <a:pt x="2188" y="850"/>
                    <a:pt x="2194" y="789"/>
                  </a:cubicBezTo>
                  <a:cubicBezTo>
                    <a:pt x="2204" y="574"/>
                    <a:pt x="2218" y="358"/>
                    <a:pt x="2237" y="142"/>
                  </a:cubicBezTo>
                  <a:cubicBezTo>
                    <a:pt x="2243" y="90"/>
                    <a:pt x="2234" y="79"/>
                    <a:pt x="2183" y="77"/>
                  </a:cubicBezTo>
                  <a:cubicBezTo>
                    <a:pt x="1942" y="63"/>
                    <a:pt x="1705" y="44"/>
                    <a:pt x="1467" y="27"/>
                  </a:cubicBezTo>
                  <a:cubicBezTo>
                    <a:pt x="1330" y="19"/>
                    <a:pt x="1194" y="14"/>
                    <a:pt x="1060" y="8"/>
                  </a:cubicBezTo>
                  <a:cubicBezTo>
                    <a:pt x="1033" y="8"/>
                    <a:pt x="997" y="0"/>
                    <a:pt x="1000" y="49"/>
                  </a:cubicBezTo>
                  <a:cubicBezTo>
                    <a:pt x="1003" y="118"/>
                    <a:pt x="953" y="120"/>
                    <a:pt x="904" y="120"/>
                  </a:cubicBezTo>
                  <a:cubicBezTo>
                    <a:pt x="773" y="118"/>
                    <a:pt x="647" y="120"/>
                    <a:pt x="511" y="120"/>
                  </a:cubicBezTo>
                  <a:cubicBezTo>
                    <a:pt x="607" y="350"/>
                    <a:pt x="557" y="445"/>
                    <a:pt x="325" y="51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2" name="Freeform 19"/>
            <p:cNvSpPr>
              <a:spLocks noChangeArrowheads="1"/>
            </p:cNvSpPr>
            <p:nvPr/>
          </p:nvSpPr>
          <p:spPr bwMode="auto">
            <a:xfrm>
              <a:off x="568325" y="1673225"/>
              <a:ext cx="890588" cy="666750"/>
            </a:xfrm>
            <a:custGeom>
              <a:avLst/>
              <a:gdLst>
                <a:gd name="T0" fmla="*/ 2098 w 2473"/>
                <a:gd name="T1" fmla="*/ 774 h 1854"/>
                <a:gd name="T2" fmla="*/ 2201 w 2473"/>
                <a:gd name="T3" fmla="*/ 625 h 1854"/>
                <a:gd name="T4" fmla="*/ 2311 w 2473"/>
                <a:gd name="T5" fmla="*/ 565 h 1854"/>
                <a:gd name="T6" fmla="*/ 2395 w 2473"/>
                <a:gd name="T7" fmla="*/ 505 h 1854"/>
                <a:gd name="T8" fmla="*/ 2428 w 2473"/>
                <a:gd name="T9" fmla="*/ 453 h 1854"/>
                <a:gd name="T10" fmla="*/ 2431 w 2473"/>
                <a:gd name="T11" fmla="*/ 292 h 1854"/>
                <a:gd name="T12" fmla="*/ 2232 w 2473"/>
                <a:gd name="T13" fmla="*/ 57 h 1854"/>
                <a:gd name="T14" fmla="*/ 1953 w 2473"/>
                <a:gd name="T15" fmla="*/ 76 h 1854"/>
                <a:gd name="T16" fmla="*/ 1838 w 2473"/>
                <a:gd name="T17" fmla="*/ 131 h 1854"/>
                <a:gd name="T18" fmla="*/ 1540 w 2473"/>
                <a:gd name="T19" fmla="*/ 123 h 1854"/>
                <a:gd name="T20" fmla="*/ 1322 w 2473"/>
                <a:gd name="T21" fmla="*/ 245 h 1854"/>
                <a:gd name="T22" fmla="*/ 1101 w 2473"/>
                <a:gd name="T23" fmla="*/ 265 h 1854"/>
                <a:gd name="T24" fmla="*/ 945 w 2473"/>
                <a:gd name="T25" fmla="*/ 191 h 1854"/>
                <a:gd name="T26" fmla="*/ 814 w 2473"/>
                <a:gd name="T27" fmla="*/ 289 h 1854"/>
                <a:gd name="T28" fmla="*/ 893 w 2473"/>
                <a:gd name="T29" fmla="*/ 371 h 1854"/>
                <a:gd name="T30" fmla="*/ 1035 w 2473"/>
                <a:gd name="T31" fmla="*/ 445 h 1854"/>
                <a:gd name="T32" fmla="*/ 1038 w 2473"/>
                <a:gd name="T33" fmla="*/ 633 h 1854"/>
                <a:gd name="T34" fmla="*/ 822 w 2473"/>
                <a:gd name="T35" fmla="*/ 677 h 1854"/>
                <a:gd name="T36" fmla="*/ 699 w 2473"/>
                <a:gd name="T37" fmla="*/ 743 h 1854"/>
                <a:gd name="T38" fmla="*/ 467 w 2473"/>
                <a:gd name="T39" fmla="*/ 933 h 1854"/>
                <a:gd name="T40" fmla="*/ 371 w 2473"/>
                <a:gd name="T41" fmla="*/ 974 h 1854"/>
                <a:gd name="T42" fmla="*/ 257 w 2473"/>
                <a:gd name="T43" fmla="*/ 957 h 1854"/>
                <a:gd name="T44" fmla="*/ 183 w 2473"/>
                <a:gd name="T45" fmla="*/ 914 h 1854"/>
                <a:gd name="T46" fmla="*/ 27 w 2473"/>
                <a:gd name="T47" fmla="*/ 1028 h 1854"/>
                <a:gd name="T48" fmla="*/ 106 w 2473"/>
                <a:gd name="T49" fmla="*/ 1293 h 1854"/>
                <a:gd name="T50" fmla="*/ 259 w 2473"/>
                <a:gd name="T51" fmla="*/ 1299 h 1854"/>
                <a:gd name="T52" fmla="*/ 421 w 2473"/>
                <a:gd name="T53" fmla="*/ 1290 h 1854"/>
                <a:gd name="T54" fmla="*/ 366 w 2473"/>
                <a:gd name="T55" fmla="*/ 1542 h 1854"/>
                <a:gd name="T56" fmla="*/ 85 w 2473"/>
                <a:gd name="T57" fmla="*/ 1648 h 1854"/>
                <a:gd name="T58" fmla="*/ 11 w 2473"/>
                <a:gd name="T59" fmla="*/ 1725 h 1854"/>
                <a:gd name="T60" fmla="*/ 115 w 2473"/>
                <a:gd name="T61" fmla="*/ 1845 h 1854"/>
                <a:gd name="T62" fmla="*/ 186 w 2473"/>
                <a:gd name="T63" fmla="*/ 1798 h 1854"/>
                <a:gd name="T64" fmla="*/ 311 w 2473"/>
                <a:gd name="T65" fmla="*/ 1662 h 1854"/>
                <a:gd name="T66" fmla="*/ 358 w 2473"/>
                <a:gd name="T67" fmla="*/ 1640 h 1854"/>
                <a:gd name="T68" fmla="*/ 756 w 2473"/>
                <a:gd name="T69" fmla="*/ 1375 h 1854"/>
                <a:gd name="T70" fmla="*/ 817 w 2473"/>
                <a:gd name="T71" fmla="*/ 1372 h 1854"/>
                <a:gd name="T72" fmla="*/ 1114 w 2473"/>
                <a:gd name="T73" fmla="*/ 1435 h 1854"/>
                <a:gd name="T74" fmla="*/ 1163 w 2473"/>
                <a:gd name="T75" fmla="*/ 1430 h 1854"/>
                <a:gd name="T76" fmla="*/ 1428 w 2473"/>
                <a:gd name="T77" fmla="*/ 1476 h 1854"/>
                <a:gd name="T78" fmla="*/ 1478 w 2473"/>
                <a:gd name="T79" fmla="*/ 1512 h 1854"/>
                <a:gd name="T80" fmla="*/ 1770 w 2473"/>
                <a:gd name="T81" fmla="*/ 1689 h 1854"/>
                <a:gd name="T82" fmla="*/ 1898 w 2473"/>
                <a:gd name="T83" fmla="*/ 1659 h 1854"/>
                <a:gd name="T84" fmla="*/ 1909 w 2473"/>
                <a:gd name="T85" fmla="*/ 1588 h 1854"/>
                <a:gd name="T86" fmla="*/ 1928 w 2473"/>
                <a:gd name="T87" fmla="*/ 1323 h 1854"/>
                <a:gd name="T88" fmla="*/ 1953 w 2473"/>
                <a:gd name="T89" fmla="*/ 1263 h 1854"/>
                <a:gd name="T90" fmla="*/ 2035 w 2473"/>
                <a:gd name="T91" fmla="*/ 1159 h 1854"/>
                <a:gd name="T92" fmla="*/ 2043 w 2473"/>
                <a:gd name="T93" fmla="*/ 941 h 1854"/>
                <a:gd name="T94" fmla="*/ 2098 w 2473"/>
                <a:gd name="T95" fmla="*/ 774 h 1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3" h="1854">
                  <a:moveTo>
                    <a:pt x="2098" y="774"/>
                  </a:moveTo>
                  <a:cubicBezTo>
                    <a:pt x="2130" y="723"/>
                    <a:pt x="2180" y="680"/>
                    <a:pt x="2201" y="625"/>
                  </a:cubicBezTo>
                  <a:cubicBezTo>
                    <a:pt x="2223" y="565"/>
                    <a:pt x="2262" y="554"/>
                    <a:pt x="2311" y="565"/>
                  </a:cubicBezTo>
                  <a:cubicBezTo>
                    <a:pt x="2368" y="581"/>
                    <a:pt x="2395" y="573"/>
                    <a:pt x="2395" y="505"/>
                  </a:cubicBezTo>
                  <a:cubicBezTo>
                    <a:pt x="2395" y="489"/>
                    <a:pt x="2415" y="469"/>
                    <a:pt x="2428" y="453"/>
                  </a:cubicBezTo>
                  <a:cubicBezTo>
                    <a:pt x="2469" y="398"/>
                    <a:pt x="2472" y="341"/>
                    <a:pt x="2431" y="292"/>
                  </a:cubicBezTo>
                  <a:cubicBezTo>
                    <a:pt x="2368" y="210"/>
                    <a:pt x="2303" y="131"/>
                    <a:pt x="2232" y="57"/>
                  </a:cubicBezTo>
                  <a:cubicBezTo>
                    <a:pt x="2174" y="0"/>
                    <a:pt x="2016" y="22"/>
                    <a:pt x="1953" y="76"/>
                  </a:cubicBezTo>
                  <a:cubicBezTo>
                    <a:pt x="1923" y="103"/>
                    <a:pt x="1885" y="153"/>
                    <a:pt x="1838" y="131"/>
                  </a:cubicBezTo>
                  <a:cubicBezTo>
                    <a:pt x="1737" y="79"/>
                    <a:pt x="1636" y="93"/>
                    <a:pt x="1540" y="123"/>
                  </a:cubicBezTo>
                  <a:cubicBezTo>
                    <a:pt x="1464" y="144"/>
                    <a:pt x="1355" y="112"/>
                    <a:pt x="1322" y="245"/>
                  </a:cubicBezTo>
                  <a:cubicBezTo>
                    <a:pt x="1303" y="327"/>
                    <a:pt x="1161" y="333"/>
                    <a:pt x="1101" y="265"/>
                  </a:cubicBezTo>
                  <a:cubicBezTo>
                    <a:pt x="1057" y="215"/>
                    <a:pt x="1002" y="196"/>
                    <a:pt x="945" y="191"/>
                  </a:cubicBezTo>
                  <a:cubicBezTo>
                    <a:pt x="877" y="185"/>
                    <a:pt x="836" y="229"/>
                    <a:pt x="814" y="289"/>
                  </a:cubicBezTo>
                  <a:cubicBezTo>
                    <a:pt x="789" y="357"/>
                    <a:pt x="858" y="352"/>
                    <a:pt x="893" y="371"/>
                  </a:cubicBezTo>
                  <a:cubicBezTo>
                    <a:pt x="939" y="398"/>
                    <a:pt x="991" y="415"/>
                    <a:pt x="1035" y="445"/>
                  </a:cubicBezTo>
                  <a:cubicBezTo>
                    <a:pt x="1114" y="497"/>
                    <a:pt x="1114" y="581"/>
                    <a:pt x="1038" y="633"/>
                  </a:cubicBezTo>
                  <a:cubicBezTo>
                    <a:pt x="972" y="680"/>
                    <a:pt x="907" y="707"/>
                    <a:pt x="822" y="677"/>
                  </a:cubicBezTo>
                  <a:cubicBezTo>
                    <a:pt x="765" y="655"/>
                    <a:pt x="713" y="680"/>
                    <a:pt x="699" y="743"/>
                  </a:cubicBezTo>
                  <a:cubicBezTo>
                    <a:pt x="669" y="864"/>
                    <a:pt x="593" y="927"/>
                    <a:pt x="467" y="933"/>
                  </a:cubicBezTo>
                  <a:cubicBezTo>
                    <a:pt x="429" y="935"/>
                    <a:pt x="396" y="949"/>
                    <a:pt x="371" y="974"/>
                  </a:cubicBezTo>
                  <a:cubicBezTo>
                    <a:pt x="325" y="1020"/>
                    <a:pt x="292" y="1006"/>
                    <a:pt x="257" y="957"/>
                  </a:cubicBezTo>
                  <a:cubicBezTo>
                    <a:pt x="240" y="933"/>
                    <a:pt x="216" y="889"/>
                    <a:pt x="183" y="914"/>
                  </a:cubicBezTo>
                  <a:cubicBezTo>
                    <a:pt x="131" y="952"/>
                    <a:pt x="35" y="946"/>
                    <a:pt x="27" y="1028"/>
                  </a:cubicBezTo>
                  <a:cubicBezTo>
                    <a:pt x="16" y="1124"/>
                    <a:pt x="38" y="1219"/>
                    <a:pt x="106" y="1293"/>
                  </a:cubicBezTo>
                  <a:cubicBezTo>
                    <a:pt x="150" y="1340"/>
                    <a:pt x="202" y="1372"/>
                    <a:pt x="259" y="1299"/>
                  </a:cubicBezTo>
                  <a:cubicBezTo>
                    <a:pt x="309" y="1239"/>
                    <a:pt x="380" y="1241"/>
                    <a:pt x="421" y="1290"/>
                  </a:cubicBezTo>
                  <a:cubicBezTo>
                    <a:pt x="481" y="1367"/>
                    <a:pt x="448" y="1490"/>
                    <a:pt x="366" y="1542"/>
                  </a:cubicBezTo>
                  <a:cubicBezTo>
                    <a:pt x="278" y="1596"/>
                    <a:pt x="175" y="1607"/>
                    <a:pt x="85" y="1648"/>
                  </a:cubicBezTo>
                  <a:cubicBezTo>
                    <a:pt x="52" y="1662"/>
                    <a:pt x="0" y="1676"/>
                    <a:pt x="11" y="1725"/>
                  </a:cubicBezTo>
                  <a:cubicBezTo>
                    <a:pt x="24" y="1779"/>
                    <a:pt x="46" y="1834"/>
                    <a:pt x="115" y="1845"/>
                  </a:cubicBezTo>
                  <a:cubicBezTo>
                    <a:pt x="156" y="1853"/>
                    <a:pt x="180" y="1850"/>
                    <a:pt x="186" y="1798"/>
                  </a:cubicBezTo>
                  <a:cubicBezTo>
                    <a:pt x="194" y="1725"/>
                    <a:pt x="213" y="1656"/>
                    <a:pt x="311" y="1662"/>
                  </a:cubicBezTo>
                  <a:cubicBezTo>
                    <a:pt x="328" y="1662"/>
                    <a:pt x="347" y="1651"/>
                    <a:pt x="358" y="1640"/>
                  </a:cubicBezTo>
                  <a:cubicBezTo>
                    <a:pt x="470" y="1520"/>
                    <a:pt x="601" y="1427"/>
                    <a:pt x="756" y="1375"/>
                  </a:cubicBezTo>
                  <a:cubicBezTo>
                    <a:pt x="776" y="1367"/>
                    <a:pt x="795" y="1361"/>
                    <a:pt x="817" y="1372"/>
                  </a:cubicBezTo>
                  <a:cubicBezTo>
                    <a:pt x="912" y="1413"/>
                    <a:pt x="1019" y="1400"/>
                    <a:pt x="1114" y="1435"/>
                  </a:cubicBezTo>
                  <a:cubicBezTo>
                    <a:pt x="1128" y="1441"/>
                    <a:pt x="1147" y="1438"/>
                    <a:pt x="1163" y="1430"/>
                  </a:cubicBezTo>
                  <a:cubicBezTo>
                    <a:pt x="1303" y="1361"/>
                    <a:pt x="1333" y="1367"/>
                    <a:pt x="1428" y="1476"/>
                  </a:cubicBezTo>
                  <a:cubicBezTo>
                    <a:pt x="1442" y="1490"/>
                    <a:pt x="1461" y="1498"/>
                    <a:pt x="1478" y="1512"/>
                  </a:cubicBezTo>
                  <a:cubicBezTo>
                    <a:pt x="1565" y="1588"/>
                    <a:pt x="1685" y="1610"/>
                    <a:pt x="1770" y="1689"/>
                  </a:cubicBezTo>
                  <a:cubicBezTo>
                    <a:pt x="1819" y="1736"/>
                    <a:pt x="1874" y="1722"/>
                    <a:pt x="1898" y="1659"/>
                  </a:cubicBezTo>
                  <a:cubicBezTo>
                    <a:pt x="1906" y="1637"/>
                    <a:pt x="1906" y="1613"/>
                    <a:pt x="1909" y="1588"/>
                  </a:cubicBezTo>
                  <a:cubicBezTo>
                    <a:pt x="1915" y="1501"/>
                    <a:pt x="1923" y="1411"/>
                    <a:pt x="1928" y="1323"/>
                  </a:cubicBezTo>
                  <a:cubicBezTo>
                    <a:pt x="1931" y="1299"/>
                    <a:pt x="1926" y="1269"/>
                    <a:pt x="1953" y="1263"/>
                  </a:cubicBezTo>
                  <a:cubicBezTo>
                    <a:pt x="2013" y="1252"/>
                    <a:pt x="2013" y="1198"/>
                    <a:pt x="2035" y="1159"/>
                  </a:cubicBezTo>
                  <a:cubicBezTo>
                    <a:pt x="2076" y="1088"/>
                    <a:pt x="2068" y="1015"/>
                    <a:pt x="2043" y="941"/>
                  </a:cubicBezTo>
                  <a:cubicBezTo>
                    <a:pt x="2038" y="878"/>
                    <a:pt x="2068" y="826"/>
                    <a:pt x="2098" y="77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3" name="Freeform 20"/>
            <p:cNvSpPr>
              <a:spLocks noChangeArrowheads="1"/>
            </p:cNvSpPr>
            <p:nvPr/>
          </p:nvSpPr>
          <p:spPr bwMode="auto">
            <a:xfrm>
              <a:off x="414338" y="2211388"/>
              <a:ext cx="831850" cy="444500"/>
            </a:xfrm>
            <a:custGeom>
              <a:avLst/>
              <a:gdLst>
                <a:gd name="T0" fmla="*/ 989 w 2312"/>
                <a:gd name="T1" fmla="*/ 1158 h 1233"/>
                <a:gd name="T2" fmla="*/ 1038 w 2312"/>
                <a:gd name="T3" fmla="*/ 1145 h 1233"/>
                <a:gd name="T4" fmla="*/ 1134 w 2312"/>
                <a:gd name="T5" fmla="*/ 1098 h 1233"/>
                <a:gd name="T6" fmla="*/ 1278 w 2312"/>
                <a:gd name="T7" fmla="*/ 1098 h 1233"/>
                <a:gd name="T8" fmla="*/ 1448 w 2312"/>
                <a:gd name="T9" fmla="*/ 1175 h 1233"/>
                <a:gd name="T10" fmla="*/ 1461 w 2312"/>
                <a:gd name="T11" fmla="*/ 1183 h 1233"/>
                <a:gd name="T12" fmla="*/ 1745 w 2312"/>
                <a:gd name="T13" fmla="*/ 1197 h 1233"/>
                <a:gd name="T14" fmla="*/ 2213 w 2312"/>
                <a:gd name="T15" fmla="*/ 1139 h 1233"/>
                <a:gd name="T16" fmla="*/ 2284 w 2312"/>
                <a:gd name="T17" fmla="*/ 1076 h 1233"/>
                <a:gd name="T18" fmla="*/ 2300 w 2312"/>
                <a:gd name="T19" fmla="*/ 757 h 1233"/>
                <a:gd name="T20" fmla="*/ 2262 w 2312"/>
                <a:gd name="T21" fmla="*/ 418 h 1233"/>
                <a:gd name="T22" fmla="*/ 2229 w 2312"/>
                <a:gd name="T23" fmla="*/ 377 h 1233"/>
                <a:gd name="T24" fmla="*/ 2016 w 2312"/>
                <a:gd name="T25" fmla="*/ 224 h 1233"/>
                <a:gd name="T26" fmla="*/ 1740 w 2312"/>
                <a:gd name="T27" fmla="*/ 36 h 1233"/>
                <a:gd name="T28" fmla="*/ 1674 w 2312"/>
                <a:gd name="T29" fmla="*/ 33 h 1233"/>
                <a:gd name="T30" fmla="*/ 1582 w 2312"/>
                <a:gd name="T31" fmla="*/ 74 h 1233"/>
                <a:gd name="T32" fmla="*/ 1270 w 2312"/>
                <a:gd name="T33" fmla="*/ 22 h 1233"/>
                <a:gd name="T34" fmla="*/ 1049 w 2312"/>
                <a:gd name="T35" fmla="*/ 77 h 1233"/>
                <a:gd name="T36" fmla="*/ 874 w 2312"/>
                <a:gd name="T37" fmla="*/ 219 h 1233"/>
                <a:gd name="T38" fmla="*/ 710 w 2312"/>
                <a:gd name="T39" fmla="*/ 323 h 1233"/>
                <a:gd name="T40" fmla="*/ 628 w 2312"/>
                <a:gd name="T41" fmla="*/ 497 h 1233"/>
                <a:gd name="T42" fmla="*/ 516 w 2312"/>
                <a:gd name="T43" fmla="*/ 618 h 1233"/>
                <a:gd name="T44" fmla="*/ 322 w 2312"/>
                <a:gd name="T45" fmla="*/ 476 h 1233"/>
                <a:gd name="T46" fmla="*/ 208 w 2312"/>
                <a:gd name="T47" fmla="*/ 380 h 1233"/>
                <a:gd name="T48" fmla="*/ 76 w 2312"/>
                <a:gd name="T49" fmla="*/ 429 h 1233"/>
                <a:gd name="T50" fmla="*/ 115 w 2312"/>
                <a:gd name="T51" fmla="*/ 719 h 1233"/>
                <a:gd name="T52" fmla="*/ 142 w 2312"/>
                <a:gd name="T53" fmla="*/ 839 h 1233"/>
                <a:gd name="T54" fmla="*/ 0 w 2312"/>
                <a:gd name="T55" fmla="*/ 1093 h 1233"/>
                <a:gd name="T56" fmla="*/ 989 w 2312"/>
                <a:gd name="T57" fmla="*/ 1158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12" h="1233">
                  <a:moveTo>
                    <a:pt x="989" y="1158"/>
                  </a:moveTo>
                  <a:cubicBezTo>
                    <a:pt x="1008" y="1158"/>
                    <a:pt x="1033" y="1183"/>
                    <a:pt x="1038" y="1145"/>
                  </a:cubicBezTo>
                  <a:cubicBezTo>
                    <a:pt x="1049" y="1082"/>
                    <a:pt x="1095" y="1093"/>
                    <a:pt x="1134" y="1098"/>
                  </a:cubicBezTo>
                  <a:cubicBezTo>
                    <a:pt x="1183" y="1104"/>
                    <a:pt x="1229" y="1106"/>
                    <a:pt x="1278" y="1098"/>
                  </a:cubicBezTo>
                  <a:cubicBezTo>
                    <a:pt x="1349" y="1087"/>
                    <a:pt x="1440" y="1049"/>
                    <a:pt x="1448" y="1175"/>
                  </a:cubicBezTo>
                  <a:cubicBezTo>
                    <a:pt x="1448" y="1177"/>
                    <a:pt x="1456" y="1183"/>
                    <a:pt x="1461" y="1183"/>
                  </a:cubicBezTo>
                  <a:cubicBezTo>
                    <a:pt x="1557" y="1177"/>
                    <a:pt x="1650" y="1232"/>
                    <a:pt x="1745" y="1197"/>
                  </a:cubicBezTo>
                  <a:cubicBezTo>
                    <a:pt x="1896" y="1139"/>
                    <a:pt x="2054" y="1117"/>
                    <a:pt x="2213" y="1139"/>
                  </a:cubicBezTo>
                  <a:cubicBezTo>
                    <a:pt x="2278" y="1150"/>
                    <a:pt x="2284" y="1123"/>
                    <a:pt x="2284" y="1076"/>
                  </a:cubicBezTo>
                  <a:cubicBezTo>
                    <a:pt x="2284" y="970"/>
                    <a:pt x="2292" y="863"/>
                    <a:pt x="2300" y="757"/>
                  </a:cubicBezTo>
                  <a:cubicBezTo>
                    <a:pt x="2311" y="642"/>
                    <a:pt x="2305" y="527"/>
                    <a:pt x="2262" y="418"/>
                  </a:cubicBezTo>
                  <a:cubicBezTo>
                    <a:pt x="2256" y="402"/>
                    <a:pt x="2243" y="388"/>
                    <a:pt x="2229" y="377"/>
                  </a:cubicBezTo>
                  <a:cubicBezTo>
                    <a:pt x="2158" y="325"/>
                    <a:pt x="2084" y="282"/>
                    <a:pt x="2016" y="224"/>
                  </a:cubicBezTo>
                  <a:cubicBezTo>
                    <a:pt x="1928" y="153"/>
                    <a:pt x="1800" y="145"/>
                    <a:pt x="1740" y="36"/>
                  </a:cubicBezTo>
                  <a:cubicBezTo>
                    <a:pt x="1729" y="14"/>
                    <a:pt x="1699" y="3"/>
                    <a:pt x="1674" y="33"/>
                  </a:cubicBezTo>
                  <a:cubicBezTo>
                    <a:pt x="1650" y="60"/>
                    <a:pt x="1617" y="90"/>
                    <a:pt x="1582" y="74"/>
                  </a:cubicBezTo>
                  <a:cubicBezTo>
                    <a:pt x="1480" y="30"/>
                    <a:pt x="1371" y="47"/>
                    <a:pt x="1270" y="22"/>
                  </a:cubicBezTo>
                  <a:cubicBezTo>
                    <a:pt x="1185" y="0"/>
                    <a:pt x="1120" y="33"/>
                    <a:pt x="1049" y="77"/>
                  </a:cubicBezTo>
                  <a:cubicBezTo>
                    <a:pt x="986" y="118"/>
                    <a:pt x="959" y="191"/>
                    <a:pt x="874" y="219"/>
                  </a:cubicBezTo>
                  <a:cubicBezTo>
                    <a:pt x="819" y="238"/>
                    <a:pt x="748" y="265"/>
                    <a:pt x="710" y="323"/>
                  </a:cubicBezTo>
                  <a:cubicBezTo>
                    <a:pt x="675" y="377"/>
                    <a:pt x="650" y="437"/>
                    <a:pt x="628" y="497"/>
                  </a:cubicBezTo>
                  <a:cubicBezTo>
                    <a:pt x="606" y="557"/>
                    <a:pt x="585" y="615"/>
                    <a:pt x="516" y="618"/>
                  </a:cubicBezTo>
                  <a:cubicBezTo>
                    <a:pt x="429" y="623"/>
                    <a:pt x="344" y="552"/>
                    <a:pt x="322" y="476"/>
                  </a:cubicBezTo>
                  <a:cubicBezTo>
                    <a:pt x="306" y="418"/>
                    <a:pt x="262" y="383"/>
                    <a:pt x="208" y="380"/>
                  </a:cubicBezTo>
                  <a:cubicBezTo>
                    <a:pt x="161" y="377"/>
                    <a:pt x="104" y="377"/>
                    <a:pt x="76" y="429"/>
                  </a:cubicBezTo>
                  <a:cubicBezTo>
                    <a:pt x="14" y="541"/>
                    <a:pt x="25" y="620"/>
                    <a:pt x="115" y="719"/>
                  </a:cubicBezTo>
                  <a:cubicBezTo>
                    <a:pt x="150" y="757"/>
                    <a:pt x="156" y="795"/>
                    <a:pt x="142" y="839"/>
                  </a:cubicBezTo>
                  <a:cubicBezTo>
                    <a:pt x="115" y="932"/>
                    <a:pt x="107" y="1024"/>
                    <a:pt x="0" y="1093"/>
                  </a:cubicBezTo>
                  <a:cubicBezTo>
                    <a:pt x="352" y="1120"/>
                    <a:pt x="669" y="1153"/>
                    <a:pt x="989" y="11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4" name="Freeform 21"/>
            <p:cNvSpPr>
              <a:spLocks noChangeArrowheads="1"/>
            </p:cNvSpPr>
            <p:nvPr/>
          </p:nvSpPr>
          <p:spPr bwMode="auto">
            <a:xfrm>
              <a:off x="3128963" y="1000125"/>
              <a:ext cx="425450" cy="946150"/>
            </a:xfrm>
            <a:custGeom>
              <a:avLst/>
              <a:gdLst>
                <a:gd name="T0" fmla="*/ 24 w 1181"/>
                <a:gd name="T1" fmla="*/ 2242 h 2627"/>
                <a:gd name="T2" fmla="*/ 30 w 1181"/>
                <a:gd name="T3" fmla="*/ 2433 h 2627"/>
                <a:gd name="T4" fmla="*/ 221 w 1181"/>
                <a:gd name="T5" fmla="*/ 2463 h 2627"/>
                <a:gd name="T6" fmla="*/ 257 w 1181"/>
                <a:gd name="T7" fmla="*/ 2466 h 2627"/>
                <a:gd name="T8" fmla="*/ 595 w 1181"/>
                <a:gd name="T9" fmla="*/ 2455 h 2627"/>
                <a:gd name="T10" fmla="*/ 786 w 1181"/>
                <a:gd name="T11" fmla="*/ 2570 h 2627"/>
                <a:gd name="T12" fmla="*/ 852 w 1181"/>
                <a:gd name="T13" fmla="*/ 2621 h 2627"/>
                <a:gd name="T14" fmla="*/ 928 w 1181"/>
                <a:gd name="T15" fmla="*/ 2592 h 2627"/>
                <a:gd name="T16" fmla="*/ 1092 w 1181"/>
                <a:gd name="T17" fmla="*/ 2256 h 2627"/>
                <a:gd name="T18" fmla="*/ 983 w 1181"/>
                <a:gd name="T19" fmla="*/ 2114 h 2627"/>
                <a:gd name="T20" fmla="*/ 904 w 1181"/>
                <a:gd name="T21" fmla="*/ 2111 h 2627"/>
                <a:gd name="T22" fmla="*/ 732 w 1181"/>
                <a:gd name="T23" fmla="*/ 1873 h 2627"/>
                <a:gd name="T24" fmla="*/ 841 w 1181"/>
                <a:gd name="T25" fmla="*/ 1562 h 2627"/>
                <a:gd name="T26" fmla="*/ 847 w 1181"/>
                <a:gd name="T27" fmla="*/ 1554 h 2627"/>
                <a:gd name="T28" fmla="*/ 1122 w 1181"/>
                <a:gd name="T29" fmla="*/ 1155 h 2627"/>
                <a:gd name="T30" fmla="*/ 1133 w 1181"/>
                <a:gd name="T31" fmla="*/ 888 h 2627"/>
                <a:gd name="T32" fmla="*/ 1046 w 1181"/>
                <a:gd name="T33" fmla="*/ 573 h 2627"/>
                <a:gd name="T34" fmla="*/ 964 w 1181"/>
                <a:gd name="T35" fmla="*/ 65 h 2627"/>
                <a:gd name="T36" fmla="*/ 893 w 1181"/>
                <a:gd name="T37" fmla="*/ 11 h 2627"/>
                <a:gd name="T38" fmla="*/ 636 w 1181"/>
                <a:gd name="T39" fmla="*/ 3 h 2627"/>
                <a:gd name="T40" fmla="*/ 579 w 1181"/>
                <a:gd name="T41" fmla="*/ 49 h 2627"/>
                <a:gd name="T42" fmla="*/ 595 w 1181"/>
                <a:gd name="T43" fmla="*/ 371 h 2627"/>
                <a:gd name="T44" fmla="*/ 483 w 1181"/>
                <a:gd name="T45" fmla="*/ 642 h 2627"/>
                <a:gd name="T46" fmla="*/ 300 w 1181"/>
                <a:gd name="T47" fmla="*/ 857 h 2627"/>
                <a:gd name="T48" fmla="*/ 153 w 1181"/>
                <a:gd name="T49" fmla="*/ 1092 h 2627"/>
                <a:gd name="T50" fmla="*/ 65 w 1181"/>
                <a:gd name="T51" fmla="*/ 1218 h 2627"/>
                <a:gd name="T52" fmla="*/ 30 w 1181"/>
                <a:gd name="T53" fmla="*/ 2242 h 2627"/>
                <a:gd name="T54" fmla="*/ 24 w 1181"/>
                <a:gd name="T55" fmla="*/ 2242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1" h="2627">
                  <a:moveTo>
                    <a:pt x="24" y="2242"/>
                  </a:moveTo>
                  <a:cubicBezTo>
                    <a:pt x="24" y="2308"/>
                    <a:pt x="0" y="2387"/>
                    <a:pt x="30" y="2433"/>
                  </a:cubicBezTo>
                  <a:cubicBezTo>
                    <a:pt x="65" y="2488"/>
                    <a:pt x="155" y="2444"/>
                    <a:pt x="221" y="2463"/>
                  </a:cubicBezTo>
                  <a:cubicBezTo>
                    <a:pt x="232" y="2466"/>
                    <a:pt x="246" y="2469"/>
                    <a:pt x="257" y="2466"/>
                  </a:cubicBezTo>
                  <a:cubicBezTo>
                    <a:pt x="369" y="2458"/>
                    <a:pt x="480" y="2502"/>
                    <a:pt x="595" y="2455"/>
                  </a:cubicBezTo>
                  <a:cubicBezTo>
                    <a:pt x="666" y="2425"/>
                    <a:pt x="765" y="2491"/>
                    <a:pt x="786" y="2570"/>
                  </a:cubicBezTo>
                  <a:cubicBezTo>
                    <a:pt x="797" y="2611"/>
                    <a:pt x="822" y="2616"/>
                    <a:pt x="852" y="2621"/>
                  </a:cubicBezTo>
                  <a:cubicBezTo>
                    <a:pt x="882" y="2626"/>
                    <a:pt x="915" y="2619"/>
                    <a:pt x="928" y="2592"/>
                  </a:cubicBezTo>
                  <a:cubicBezTo>
                    <a:pt x="983" y="2480"/>
                    <a:pt x="1073" y="2390"/>
                    <a:pt x="1092" y="2256"/>
                  </a:cubicBezTo>
                  <a:cubicBezTo>
                    <a:pt x="1114" y="2111"/>
                    <a:pt x="1125" y="2114"/>
                    <a:pt x="983" y="2114"/>
                  </a:cubicBezTo>
                  <a:cubicBezTo>
                    <a:pt x="956" y="2114"/>
                    <a:pt x="928" y="2116"/>
                    <a:pt x="904" y="2111"/>
                  </a:cubicBezTo>
                  <a:cubicBezTo>
                    <a:pt x="784" y="2092"/>
                    <a:pt x="683" y="1972"/>
                    <a:pt x="732" y="1873"/>
                  </a:cubicBezTo>
                  <a:cubicBezTo>
                    <a:pt x="784" y="1772"/>
                    <a:pt x="808" y="1666"/>
                    <a:pt x="841" y="1562"/>
                  </a:cubicBezTo>
                  <a:cubicBezTo>
                    <a:pt x="841" y="1559"/>
                    <a:pt x="844" y="1557"/>
                    <a:pt x="847" y="1554"/>
                  </a:cubicBezTo>
                  <a:cubicBezTo>
                    <a:pt x="939" y="1420"/>
                    <a:pt x="1027" y="1286"/>
                    <a:pt x="1122" y="1155"/>
                  </a:cubicBezTo>
                  <a:cubicBezTo>
                    <a:pt x="1180" y="1076"/>
                    <a:pt x="1180" y="969"/>
                    <a:pt x="1133" y="888"/>
                  </a:cubicBezTo>
                  <a:cubicBezTo>
                    <a:pt x="1079" y="792"/>
                    <a:pt x="1019" y="688"/>
                    <a:pt x="1046" y="573"/>
                  </a:cubicBezTo>
                  <a:cubicBezTo>
                    <a:pt x="1092" y="390"/>
                    <a:pt x="1035" y="227"/>
                    <a:pt x="964" y="65"/>
                  </a:cubicBezTo>
                  <a:cubicBezTo>
                    <a:pt x="950" y="35"/>
                    <a:pt x="934" y="11"/>
                    <a:pt x="893" y="11"/>
                  </a:cubicBezTo>
                  <a:cubicBezTo>
                    <a:pt x="808" y="11"/>
                    <a:pt x="721" y="8"/>
                    <a:pt x="636" y="3"/>
                  </a:cubicBezTo>
                  <a:cubicBezTo>
                    <a:pt x="601" y="0"/>
                    <a:pt x="595" y="19"/>
                    <a:pt x="579" y="49"/>
                  </a:cubicBezTo>
                  <a:cubicBezTo>
                    <a:pt x="513" y="161"/>
                    <a:pt x="568" y="276"/>
                    <a:pt x="595" y="371"/>
                  </a:cubicBezTo>
                  <a:cubicBezTo>
                    <a:pt x="633" y="511"/>
                    <a:pt x="549" y="590"/>
                    <a:pt x="483" y="642"/>
                  </a:cubicBezTo>
                  <a:cubicBezTo>
                    <a:pt x="404" y="705"/>
                    <a:pt x="360" y="786"/>
                    <a:pt x="300" y="857"/>
                  </a:cubicBezTo>
                  <a:cubicBezTo>
                    <a:pt x="243" y="928"/>
                    <a:pt x="221" y="1024"/>
                    <a:pt x="153" y="1092"/>
                  </a:cubicBezTo>
                  <a:cubicBezTo>
                    <a:pt x="117" y="1128"/>
                    <a:pt x="68" y="1152"/>
                    <a:pt x="65" y="1218"/>
                  </a:cubicBezTo>
                  <a:cubicBezTo>
                    <a:pt x="54" y="1562"/>
                    <a:pt x="41" y="1901"/>
                    <a:pt x="30" y="2242"/>
                  </a:cubicBezTo>
                  <a:lnTo>
                    <a:pt x="24" y="2242"/>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5" name="Freeform 22"/>
            <p:cNvSpPr>
              <a:spLocks noChangeArrowheads="1"/>
            </p:cNvSpPr>
            <p:nvPr/>
          </p:nvSpPr>
          <p:spPr bwMode="auto">
            <a:xfrm>
              <a:off x="2192338" y="2368550"/>
              <a:ext cx="677862" cy="581025"/>
            </a:xfrm>
            <a:custGeom>
              <a:avLst/>
              <a:gdLst>
                <a:gd name="T0" fmla="*/ 1445 w 1885"/>
                <a:gd name="T1" fmla="*/ 445 h 1612"/>
                <a:gd name="T2" fmla="*/ 1103 w 1885"/>
                <a:gd name="T3" fmla="*/ 57 h 1612"/>
                <a:gd name="T4" fmla="*/ 1027 w 1885"/>
                <a:gd name="T5" fmla="*/ 0 h 1612"/>
                <a:gd name="T6" fmla="*/ 964 w 1885"/>
                <a:gd name="T7" fmla="*/ 54 h 1612"/>
                <a:gd name="T8" fmla="*/ 674 w 1885"/>
                <a:gd name="T9" fmla="*/ 469 h 1612"/>
                <a:gd name="T10" fmla="*/ 41 w 1885"/>
                <a:gd name="T11" fmla="*/ 775 h 1612"/>
                <a:gd name="T12" fmla="*/ 13 w 1885"/>
                <a:gd name="T13" fmla="*/ 822 h 1612"/>
                <a:gd name="T14" fmla="*/ 73 w 1885"/>
                <a:gd name="T15" fmla="*/ 996 h 1612"/>
                <a:gd name="T16" fmla="*/ 202 w 1885"/>
                <a:gd name="T17" fmla="*/ 1234 h 1612"/>
                <a:gd name="T18" fmla="*/ 224 w 1885"/>
                <a:gd name="T19" fmla="*/ 1532 h 1612"/>
                <a:gd name="T20" fmla="*/ 245 w 1885"/>
                <a:gd name="T21" fmla="*/ 1584 h 1612"/>
                <a:gd name="T22" fmla="*/ 453 w 1885"/>
                <a:gd name="T23" fmla="*/ 1507 h 1612"/>
                <a:gd name="T24" fmla="*/ 620 w 1885"/>
                <a:gd name="T25" fmla="*/ 1190 h 1612"/>
                <a:gd name="T26" fmla="*/ 1103 w 1885"/>
                <a:gd name="T27" fmla="*/ 934 h 1612"/>
                <a:gd name="T28" fmla="*/ 1802 w 1885"/>
                <a:gd name="T29" fmla="*/ 958 h 1612"/>
                <a:gd name="T30" fmla="*/ 1876 w 1885"/>
                <a:gd name="T31" fmla="*/ 893 h 1612"/>
                <a:gd name="T32" fmla="*/ 1884 w 1885"/>
                <a:gd name="T33" fmla="*/ 497 h 1612"/>
                <a:gd name="T34" fmla="*/ 1445 w 1885"/>
                <a:gd name="T35" fmla="*/ 445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5" h="1612">
                  <a:moveTo>
                    <a:pt x="1445" y="445"/>
                  </a:moveTo>
                  <a:cubicBezTo>
                    <a:pt x="1270" y="376"/>
                    <a:pt x="1169" y="226"/>
                    <a:pt x="1103" y="57"/>
                  </a:cubicBezTo>
                  <a:cubicBezTo>
                    <a:pt x="1089" y="19"/>
                    <a:pt x="1073" y="2"/>
                    <a:pt x="1027" y="0"/>
                  </a:cubicBezTo>
                  <a:cubicBezTo>
                    <a:pt x="980" y="0"/>
                    <a:pt x="977" y="24"/>
                    <a:pt x="964" y="54"/>
                  </a:cubicBezTo>
                  <a:cubicBezTo>
                    <a:pt x="898" y="215"/>
                    <a:pt x="811" y="379"/>
                    <a:pt x="674" y="469"/>
                  </a:cubicBezTo>
                  <a:cubicBezTo>
                    <a:pt x="480" y="595"/>
                    <a:pt x="270" y="710"/>
                    <a:pt x="41" y="775"/>
                  </a:cubicBezTo>
                  <a:cubicBezTo>
                    <a:pt x="11" y="783"/>
                    <a:pt x="16" y="802"/>
                    <a:pt x="13" y="822"/>
                  </a:cubicBezTo>
                  <a:cubicBezTo>
                    <a:pt x="0" y="893"/>
                    <a:pt x="35" y="945"/>
                    <a:pt x="73" y="996"/>
                  </a:cubicBezTo>
                  <a:cubicBezTo>
                    <a:pt x="128" y="1067"/>
                    <a:pt x="204" y="1141"/>
                    <a:pt x="202" y="1234"/>
                  </a:cubicBezTo>
                  <a:cubicBezTo>
                    <a:pt x="202" y="1335"/>
                    <a:pt x="218" y="1433"/>
                    <a:pt x="224" y="1532"/>
                  </a:cubicBezTo>
                  <a:cubicBezTo>
                    <a:pt x="224" y="1551"/>
                    <a:pt x="221" y="1573"/>
                    <a:pt x="245" y="1584"/>
                  </a:cubicBezTo>
                  <a:cubicBezTo>
                    <a:pt x="308" y="1611"/>
                    <a:pt x="428" y="1570"/>
                    <a:pt x="453" y="1507"/>
                  </a:cubicBezTo>
                  <a:cubicBezTo>
                    <a:pt x="497" y="1395"/>
                    <a:pt x="554" y="1294"/>
                    <a:pt x="620" y="1190"/>
                  </a:cubicBezTo>
                  <a:cubicBezTo>
                    <a:pt x="743" y="1002"/>
                    <a:pt x="920" y="958"/>
                    <a:pt x="1103" y="934"/>
                  </a:cubicBezTo>
                  <a:cubicBezTo>
                    <a:pt x="1335" y="904"/>
                    <a:pt x="1570" y="928"/>
                    <a:pt x="1802" y="958"/>
                  </a:cubicBezTo>
                  <a:cubicBezTo>
                    <a:pt x="1860" y="966"/>
                    <a:pt x="1876" y="947"/>
                    <a:pt x="1876" y="893"/>
                  </a:cubicBezTo>
                  <a:cubicBezTo>
                    <a:pt x="1884" y="770"/>
                    <a:pt x="1884" y="641"/>
                    <a:pt x="1884" y="497"/>
                  </a:cubicBezTo>
                  <a:cubicBezTo>
                    <a:pt x="1715" y="595"/>
                    <a:pt x="1581" y="499"/>
                    <a:pt x="1445" y="44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6" name="Freeform 23"/>
            <p:cNvSpPr>
              <a:spLocks noChangeArrowheads="1"/>
            </p:cNvSpPr>
            <p:nvPr/>
          </p:nvSpPr>
          <p:spPr bwMode="auto">
            <a:xfrm>
              <a:off x="1466850" y="1633538"/>
              <a:ext cx="625475" cy="534987"/>
            </a:xfrm>
            <a:custGeom>
              <a:avLst/>
              <a:gdLst>
                <a:gd name="T0" fmla="*/ 185 w 1738"/>
                <a:gd name="T1" fmla="*/ 925 h 1485"/>
                <a:gd name="T2" fmla="*/ 276 w 1738"/>
                <a:gd name="T3" fmla="*/ 971 h 1485"/>
                <a:gd name="T4" fmla="*/ 418 w 1738"/>
                <a:gd name="T5" fmla="*/ 1047 h 1485"/>
                <a:gd name="T6" fmla="*/ 838 w 1738"/>
                <a:gd name="T7" fmla="*/ 1239 h 1485"/>
                <a:gd name="T8" fmla="*/ 1010 w 1738"/>
                <a:gd name="T9" fmla="*/ 1331 h 1485"/>
                <a:gd name="T10" fmla="*/ 1174 w 1738"/>
                <a:gd name="T11" fmla="*/ 1411 h 1485"/>
                <a:gd name="T12" fmla="*/ 1319 w 1738"/>
                <a:gd name="T13" fmla="*/ 1433 h 1485"/>
                <a:gd name="T14" fmla="*/ 1712 w 1738"/>
                <a:gd name="T15" fmla="*/ 1034 h 1485"/>
                <a:gd name="T16" fmla="*/ 1715 w 1738"/>
                <a:gd name="T17" fmla="*/ 976 h 1485"/>
                <a:gd name="T18" fmla="*/ 1439 w 1738"/>
                <a:gd name="T19" fmla="*/ 800 h 1485"/>
                <a:gd name="T20" fmla="*/ 1344 w 1738"/>
                <a:gd name="T21" fmla="*/ 762 h 1485"/>
                <a:gd name="T22" fmla="*/ 1163 w 1738"/>
                <a:gd name="T23" fmla="*/ 688 h 1485"/>
                <a:gd name="T24" fmla="*/ 945 w 1738"/>
                <a:gd name="T25" fmla="*/ 614 h 1485"/>
                <a:gd name="T26" fmla="*/ 909 w 1738"/>
                <a:gd name="T27" fmla="*/ 568 h 1485"/>
                <a:gd name="T28" fmla="*/ 866 w 1738"/>
                <a:gd name="T29" fmla="*/ 453 h 1485"/>
                <a:gd name="T30" fmla="*/ 838 w 1738"/>
                <a:gd name="T31" fmla="*/ 300 h 1485"/>
                <a:gd name="T32" fmla="*/ 816 w 1738"/>
                <a:gd name="T33" fmla="*/ 112 h 1485"/>
                <a:gd name="T34" fmla="*/ 691 w 1738"/>
                <a:gd name="T35" fmla="*/ 13 h 1485"/>
                <a:gd name="T36" fmla="*/ 631 w 1738"/>
                <a:gd name="T37" fmla="*/ 76 h 1485"/>
                <a:gd name="T38" fmla="*/ 371 w 1738"/>
                <a:gd name="T39" fmla="*/ 336 h 1485"/>
                <a:gd name="T40" fmla="*/ 344 w 1738"/>
                <a:gd name="T41" fmla="*/ 379 h 1485"/>
                <a:gd name="T42" fmla="*/ 177 w 1738"/>
                <a:gd name="T43" fmla="*/ 483 h 1485"/>
                <a:gd name="T44" fmla="*/ 87 w 1738"/>
                <a:gd name="T45" fmla="*/ 494 h 1485"/>
                <a:gd name="T46" fmla="*/ 0 w 1738"/>
                <a:gd name="T47" fmla="*/ 693 h 1485"/>
                <a:gd name="T48" fmla="*/ 185 w 1738"/>
                <a:gd name="T49" fmla="*/ 92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38" h="1485">
                  <a:moveTo>
                    <a:pt x="185" y="925"/>
                  </a:moveTo>
                  <a:cubicBezTo>
                    <a:pt x="218" y="933"/>
                    <a:pt x="256" y="935"/>
                    <a:pt x="276" y="971"/>
                  </a:cubicBezTo>
                  <a:cubicBezTo>
                    <a:pt x="306" y="1028"/>
                    <a:pt x="360" y="1042"/>
                    <a:pt x="418" y="1047"/>
                  </a:cubicBezTo>
                  <a:cubicBezTo>
                    <a:pt x="579" y="1064"/>
                    <a:pt x="718" y="1132"/>
                    <a:pt x="838" y="1239"/>
                  </a:cubicBezTo>
                  <a:cubicBezTo>
                    <a:pt x="890" y="1285"/>
                    <a:pt x="942" y="1323"/>
                    <a:pt x="1010" y="1331"/>
                  </a:cubicBezTo>
                  <a:cubicBezTo>
                    <a:pt x="1073" y="1340"/>
                    <a:pt x="1125" y="1370"/>
                    <a:pt x="1174" y="1411"/>
                  </a:cubicBezTo>
                  <a:cubicBezTo>
                    <a:pt x="1213" y="1441"/>
                    <a:pt x="1267" y="1484"/>
                    <a:pt x="1319" y="1433"/>
                  </a:cubicBezTo>
                  <a:cubicBezTo>
                    <a:pt x="1453" y="1301"/>
                    <a:pt x="1581" y="1168"/>
                    <a:pt x="1712" y="1034"/>
                  </a:cubicBezTo>
                  <a:cubicBezTo>
                    <a:pt x="1734" y="1012"/>
                    <a:pt x="1737" y="1001"/>
                    <a:pt x="1715" y="976"/>
                  </a:cubicBezTo>
                  <a:cubicBezTo>
                    <a:pt x="1639" y="892"/>
                    <a:pt x="1557" y="819"/>
                    <a:pt x="1439" y="800"/>
                  </a:cubicBezTo>
                  <a:cubicBezTo>
                    <a:pt x="1406" y="794"/>
                    <a:pt x="1371" y="781"/>
                    <a:pt x="1344" y="762"/>
                  </a:cubicBezTo>
                  <a:cubicBezTo>
                    <a:pt x="1289" y="723"/>
                    <a:pt x="1237" y="696"/>
                    <a:pt x="1163" y="688"/>
                  </a:cubicBezTo>
                  <a:cubicBezTo>
                    <a:pt x="1090" y="680"/>
                    <a:pt x="1024" y="625"/>
                    <a:pt x="945" y="614"/>
                  </a:cubicBezTo>
                  <a:cubicBezTo>
                    <a:pt x="928" y="611"/>
                    <a:pt x="907" y="592"/>
                    <a:pt x="909" y="568"/>
                  </a:cubicBezTo>
                  <a:cubicBezTo>
                    <a:pt x="915" y="521"/>
                    <a:pt x="887" y="489"/>
                    <a:pt x="866" y="453"/>
                  </a:cubicBezTo>
                  <a:cubicBezTo>
                    <a:pt x="833" y="404"/>
                    <a:pt x="827" y="349"/>
                    <a:pt x="838" y="300"/>
                  </a:cubicBezTo>
                  <a:cubicBezTo>
                    <a:pt x="855" y="232"/>
                    <a:pt x="827" y="175"/>
                    <a:pt x="816" y="112"/>
                  </a:cubicBezTo>
                  <a:cubicBezTo>
                    <a:pt x="806" y="46"/>
                    <a:pt x="737" y="35"/>
                    <a:pt x="691" y="13"/>
                  </a:cubicBezTo>
                  <a:cubicBezTo>
                    <a:pt x="658" y="0"/>
                    <a:pt x="647" y="52"/>
                    <a:pt x="631" y="76"/>
                  </a:cubicBezTo>
                  <a:cubicBezTo>
                    <a:pt x="560" y="177"/>
                    <a:pt x="494" y="284"/>
                    <a:pt x="371" y="336"/>
                  </a:cubicBezTo>
                  <a:cubicBezTo>
                    <a:pt x="358" y="341"/>
                    <a:pt x="347" y="363"/>
                    <a:pt x="344" y="379"/>
                  </a:cubicBezTo>
                  <a:cubicBezTo>
                    <a:pt x="325" y="472"/>
                    <a:pt x="256" y="489"/>
                    <a:pt x="177" y="483"/>
                  </a:cubicBezTo>
                  <a:cubicBezTo>
                    <a:pt x="145" y="480"/>
                    <a:pt x="87" y="472"/>
                    <a:pt x="87" y="494"/>
                  </a:cubicBezTo>
                  <a:cubicBezTo>
                    <a:pt x="79" y="573"/>
                    <a:pt x="11" y="628"/>
                    <a:pt x="0" y="693"/>
                  </a:cubicBezTo>
                  <a:cubicBezTo>
                    <a:pt x="8" y="786"/>
                    <a:pt x="101" y="903"/>
                    <a:pt x="185" y="92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24"/>
            <p:cNvSpPr>
              <a:spLocks noChangeArrowheads="1"/>
            </p:cNvSpPr>
            <p:nvPr/>
          </p:nvSpPr>
          <p:spPr bwMode="auto">
            <a:xfrm>
              <a:off x="990600" y="688975"/>
              <a:ext cx="503238" cy="530225"/>
            </a:xfrm>
            <a:custGeom>
              <a:avLst/>
              <a:gdLst>
                <a:gd name="T0" fmla="*/ 216 w 1397"/>
                <a:gd name="T1" fmla="*/ 1439 h 1473"/>
                <a:gd name="T2" fmla="*/ 265 w 1397"/>
                <a:gd name="T3" fmla="*/ 1453 h 1473"/>
                <a:gd name="T4" fmla="*/ 691 w 1397"/>
                <a:gd name="T5" fmla="*/ 1469 h 1473"/>
                <a:gd name="T6" fmla="*/ 768 w 1397"/>
                <a:gd name="T7" fmla="*/ 1401 h 1473"/>
                <a:gd name="T8" fmla="*/ 880 w 1397"/>
                <a:gd name="T9" fmla="*/ 1278 h 1473"/>
                <a:gd name="T10" fmla="*/ 962 w 1397"/>
                <a:gd name="T11" fmla="*/ 1224 h 1473"/>
                <a:gd name="T12" fmla="*/ 1115 w 1397"/>
                <a:gd name="T13" fmla="*/ 860 h 1473"/>
                <a:gd name="T14" fmla="*/ 1120 w 1397"/>
                <a:gd name="T15" fmla="*/ 773 h 1473"/>
                <a:gd name="T16" fmla="*/ 1159 w 1397"/>
                <a:gd name="T17" fmla="*/ 639 h 1473"/>
                <a:gd name="T18" fmla="*/ 1268 w 1397"/>
                <a:gd name="T19" fmla="*/ 322 h 1473"/>
                <a:gd name="T20" fmla="*/ 1273 w 1397"/>
                <a:gd name="T21" fmla="*/ 287 h 1473"/>
                <a:gd name="T22" fmla="*/ 1369 w 1397"/>
                <a:gd name="T23" fmla="*/ 112 h 1473"/>
                <a:gd name="T24" fmla="*/ 1380 w 1397"/>
                <a:gd name="T25" fmla="*/ 30 h 1473"/>
                <a:gd name="T26" fmla="*/ 1317 w 1397"/>
                <a:gd name="T27" fmla="*/ 17 h 1473"/>
                <a:gd name="T28" fmla="*/ 1066 w 1397"/>
                <a:gd name="T29" fmla="*/ 142 h 1473"/>
                <a:gd name="T30" fmla="*/ 997 w 1397"/>
                <a:gd name="T31" fmla="*/ 200 h 1473"/>
                <a:gd name="T32" fmla="*/ 776 w 1397"/>
                <a:gd name="T33" fmla="*/ 77 h 1473"/>
                <a:gd name="T34" fmla="*/ 754 w 1397"/>
                <a:gd name="T35" fmla="*/ 11 h 1473"/>
                <a:gd name="T36" fmla="*/ 672 w 1397"/>
                <a:gd name="T37" fmla="*/ 271 h 1473"/>
                <a:gd name="T38" fmla="*/ 672 w 1397"/>
                <a:gd name="T39" fmla="*/ 350 h 1473"/>
                <a:gd name="T40" fmla="*/ 763 w 1397"/>
                <a:gd name="T41" fmla="*/ 503 h 1473"/>
                <a:gd name="T42" fmla="*/ 730 w 1397"/>
                <a:gd name="T43" fmla="*/ 743 h 1473"/>
                <a:gd name="T44" fmla="*/ 522 w 1397"/>
                <a:gd name="T45" fmla="*/ 803 h 1473"/>
                <a:gd name="T46" fmla="*/ 394 w 1397"/>
                <a:gd name="T47" fmla="*/ 776 h 1473"/>
                <a:gd name="T48" fmla="*/ 356 w 1397"/>
                <a:gd name="T49" fmla="*/ 850 h 1473"/>
                <a:gd name="T50" fmla="*/ 582 w 1397"/>
                <a:gd name="T51" fmla="*/ 1002 h 1473"/>
                <a:gd name="T52" fmla="*/ 670 w 1397"/>
                <a:gd name="T53" fmla="*/ 1144 h 1473"/>
                <a:gd name="T54" fmla="*/ 590 w 1397"/>
                <a:gd name="T55" fmla="*/ 1251 h 1473"/>
                <a:gd name="T56" fmla="*/ 424 w 1397"/>
                <a:gd name="T57" fmla="*/ 1284 h 1473"/>
                <a:gd name="T58" fmla="*/ 268 w 1397"/>
                <a:gd name="T59" fmla="*/ 1273 h 1473"/>
                <a:gd name="T60" fmla="*/ 0 w 1397"/>
                <a:gd name="T61" fmla="*/ 1248 h 1473"/>
                <a:gd name="T62" fmla="*/ 216 w 1397"/>
                <a:gd name="T63" fmla="*/ 1439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7" h="1473">
                  <a:moveTo>
                    <a:pt x="216" y="1439"/>
                  </a:moveTo>
                  <a:cubicBezTo>
                    <a:pt x="227" y="1450"/>
                    <a:pt x="249" y="1453"/>
                    <a:pt x="265" y="1453"/>
                  </a:cubicBezTo>
                  <a:cubicBezTo>
                    <a:pt x="407" y="1459"/>
                    <a:pt x="549" y="1461"/>
                    <a:pt x="691" y="1469"/>
                  </a:cubicBezTo>
                  <a:cubicBezTo>
                    <a:pt x="746" y="1472"/>
                    <a:pt x="773" y="1450"/>
                    <a:pt x="768" y="1401"/>
                  </a:cubicBezTo>
                  <a:cubicBezTo>
                    <a:pt x="757" y="1311"/>
                    <a:pt x="812" y="1284"/>
                    <a:pt x="880" y="1278"/>
                  </a:cubicBezTo>
                  <a:cubicBezTo>
                    <a:pt x="924" y="1273"/>
                    <a:pt x="943" y="1256"/>
                    <a:pt x="962" y="1224"/>
                  </a:cubicBezTo>
                  <a:cubicBezTo>
                    <a:pt x="1030" y="1109"/>
                    <a:pt x="1063" y="981"/>
                    <a:pt x="1115" y="860"/>
                  </a:cubicBezTo>
                  <a:cubicBezTo>
                    <a:pt x="1126" y="836"/>
                    <a:pt x="1129" y="800"/>
                    <a:pt x="1120" y="773"/>
                  </a:cubicBezTo>
                  <a:cubicBezTo>
                    <a:pt x="1101" y="718"/>
                    <a:pt x="1123" y="683"/>
                    <a:pt x="1159" y="639"/>
                  </a:cubicBezTo>
                  <a:cubicBezTo>
                    <a:pt x="1232" y="549"/>
                    <a:pt x="1333" y="462"/>
                    <a:pt x="1268" y="322"/>
                  </a:cubicBezTo>
                  <a:cubicBezTo>
                    <a:pt x="1265" y="314"/>
                    <a:pt x="1273" y="301"/>
                    <a:pt x="1273" y="287"/>
                  </a:cubicBezTo>
                  <a:cubicBezTo>
                    <a:pt x="1287" y="219"/>
                    <a:pt x="1317" y="159"/>
                    <a:pt x="1369" y="112"/>
                  </a:cubicBezTo>
                  <a:cubicBezTo>
                    <a:pt x="1396" y="88"/>
                    <a:pt x="1391" y="58"/>
                    <a:pt x="1380" y="30"/>
                  </a:cubicBezTo>
                  <a:cubicBezTo>
                    <a:pt x="1366" y="0"/>
                    <a:pt x="1339" y="17"/>
                    <a:pt x="1317" y="17"/>
                  </a:cubicBezTo>
                  <a:cubicBezTo>
                    <a:pt x="1210" y="11"/>
                    <a:pt x="1123" y="44"/>
                    <a:pt x="1066" y="142"/>
                  </a:cubicBezTo>
                  <a:cubicBezTo>
                    <a:pt x="1052" y="167"/>
                    <a:pt x="1025" y="183"/>
                    <a:pt x="997" y="200"/>
                  </a:cubicBezTo>
                  <a:cubicBezTo>
                    <a:pt x="896" y="260"/>
                    <a:pt x="779" y="194"/>
                    <a:pt x="776" y="77"/>
                  </a:cubicBezTo>
                  <a:cubicBezTo>
                    <a:pt x="776" y="58"/>
                    <a:pt x="798" y="30"/>
                    <a:pt x="754" y="11"/>
                  </a:cubicBezTo>
                  <a:cubicBezTo>
                    <a:pt x="782" y="118"/>
                    <a:pt x="754" y="205"/>
                    <a:pt x="672" y="271"/>
                  </a:cubicBezTo>
                  <a:cubicBezTo>
                    <a:pt x="642" y="295"/>
                    <a:pt x="656" y="322"/>
                    <a:pt x="672" y="350"/>
                  </a:cubicBezTo>
                  <a:cubicBezTo>
                    <a:pt x="702" y="402"/>
                    <a:pt x="735" y="451"/>
                    <a:pt x="763" y="503"/>
                  </a:cubicBezTo>
                  <a:cubicBezTo>
                    <a:pt x="809" y="590"/>
                    <a:pt x="782" y="672"/>
                    <a:pt x="730" y="743"/>
                  </a:cubicBezTo>
                  <a:cubicBezTo>
                    <a:pt x="678" y="814"/>
                    <a:pt x="604" y="822"/>
                    <a:pt x="522" y="803"/>
                  </a:cubicBezTo>
                  <a:cubicBezTo>
                    <a:pt x="478" y="792"/>
                    <a:pt x="437" y="773"/>
                    <a:pt x="394" y="776"/>
                  </a:cubicBezTo>
                  <a:cubicBezTo>
                    <a:pt x="339" y="781"/>
                    <a:pt x="317" y="814"/>
                    <a:pt x="356" y="850"/>
                  </a:cubicBezTo>
                  <a:cubicBezTo>
                    <a:pt x="424" y="910"/>
                    <a:pt x="476" y="992"/>
                    <a:pt x="582" y="1002"/>
                  </a:cubicBezTo>
                  <a:cubicBezTo>
                    <a:pt x="664" y="1011"/>
                    <a:pt x="664" y="1084"/>
                    <a:pt x="670" y="1144"/>
                  </a:cubicBezTo>
                  <a:cubicBezTo>
                    <a:pt x="672" y="1199"/>
                    <a:pt x="651" y="1256"/>
                    <a:pt x="590" y="1251"/>
                  </a:cubicBezTo>
                  <a:cubicBezTo>
                    <a:pt x="528" y="1246"/>
                    <a:pt x="478" y="1267"/>
                    <a:pt x="424" y="1284"/>
                  </a:cubicBezTo>
                  <a:cubicBezTo>
                    <a:pt x="372" y="1297"/>
                    <a:pt x="317" y="1300"/>
                    <a:pt x="268" y="1273"/>
                  </a:cubicBezTo>
                  <a:cubicBezTo>
                    <a:pt x="192" y="1226"/>
                    <a:pt x="104" y="1213"/>
                    <a:pt x="0" y="1248"/>
                  </a:cubicBezTo>
                  <a:cubicBezTo>
                    <a:pt x="66" y="1327"/>
                    <a:pt x="148" y="1374"/>
                    <a:pt x="216" y="1439"/>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25"/>
            <p:cNvSpPr>
              <a:spLocks noChangeArrowheads="1"/>
            </p:cNvSpPr>
            <p:nvPr/>
          </p:nvSpPr>
          <p:spPr bwMode="auto">
            <a:xfrm>
              <a:off x="7461250" y="1381125"/>
              <a:ext cx="811213" cy="708025"/>
            </a:xfrm>
            <a:custGeom>
              <a:avLst/>
              <a:gdLst>
                <a:gd name="T0" fmla="*/ 153 w 2254"/>
                <a:gd name="T1" fmla="*/ 1344 h 1966"/>
                <a:gd name="T2" fmla="*/ 60 w 2254"/>
                <a:gd name="T3" fmla="*/ 1779 h 1966"/>
                <a:gd name="T4" fmla="*/ 134 w 2254"/>
                <a:gd name="T5" fmla="*/ 1878 h 1966"/>
                <a:gd name="T6" fmla="*/ 461 w 2254"/>
                <a:gd name="T7" fmla="*/ 1864 h 1966"/>
                <a:gd name="T8" fmla="*/ 666 w 2254"/>
                <a:gd name="T9" fmla="*/ 1897 h 1966"/>
                <a:gd name="T10" fmla="*/ 737 w 2254"/>
                <a:gd name="T11" fmla="*/ 1889 h 1966"/>
                <a:gd name="T12" fmla="*/ 929 w 2254"/>
                <a:gd name="T13" fmla="*/ 1938 h 1966"/>
                <a:gd name="T14" fmla="*/ 967 w 2254"/>
                <a:gd name="T15" fmla="*/ 1960 h 1966"/>
                <a:gd name="T16" fmla="*/ 1363 w 2254"/>
                <a:gd name="T17" fmla="*/ 1856 h 1966"/>
                <a:gd name="T18" fmla="*/ 1666 w 2254"/>
                <a:gd name="T19" fmla="*/ 1684 h 1966"/>
                <a:gd name="T20" fmla="*/ 1827 w 2254"/>
                <a:gd name="T21" fmla="*/ 1577 h 1966"/>
                <a:gd name="T22" fmla="*/ 2117 w 2254"/>
                <a:gd name="T23" fmla="*/ 1341 h 1966"/>
                <a:gd name="T24" fmla="*/ 2226 w 2254"/>
                <a:gd name="T25" fmla="*/ 1196 h 1966"/>
                <a:gd name="T26" fmla="*/ 2234 w 2254"/>
                <a:gd name="T27" fmla="*/ 1141 h 1966"/>
                <a:gd name="T28" fmla="*/ 1956 w 2254"/>
                <a:gd name="T29" fmla="*/ 636 h 1966"/>
                <a:gd name="T30" fmla="*/ 1773 w 2254"/>
                <a:gd name="T31" fmla="*/ 390 h 1966"/>
                <a:gd name="T32" fmla="*/ 1734 w 2254"/>
                <a:gd name="T33" fmla="*/ 363 h 1966"/>
                <a:gd name="T34" fmla="*/ 1603 w 2254"/>
                <a:gd name="T35" fmla="*/ 292 h 1966"/>
                <a:gd name="T36" fmla="*/ 1508 w 2254"/>
                <a:gd name="T37" fmla="*/ 142 h 1966"/>
                <a:gd name="T38" fmla="*/ 1308 w 2254"/>
                <a:gd name="T39" fmla="*/ 68 h 1966"/>
                <a:gd name="T40" fmla="*/ 1139 w 2254"/>
                <a:gd name="T41" fmla="*/ 46 h 1966"/>
                <a:gd name="T42" fmla="*/ 885 w 2254"/>
                <a:gd name="T43" fmla="*/ 0 h 1966"/>
                <a:gd name="T44" fmla="*/ 868 w 2254"/>
                <a:gd name="T45" fmla="*/ 8 h 1966"/>
                <a:gd name="T46" fmla="*/ 740 w 2254"/>
                <a:gd name="T47" fmla="*/ 104 h 1966"/>
                <a:gd name="T48" fmla="*/ 631 w 2254"/>
                <a:gd name="T49" fmla="*/ 139 h 1966"/>
                <a:gd name="T50" fmla="*/ 461 w 2254"/>
                <a:gd name="T51" fmla="*/ 227 h 1966"/>
                <a:gd name="T52" fmla="*/ 325 w 2254"/>
                <a:gd name="T53" fmla="*/ 308 h 1966"/>
                <a:gd name="T54" fmla="*/ 131 w 2254"/>
                <a:gd name="T55" fmla="*/ 289 h 1966"/>
                <a:gd name="T56" fmla="*/ 54 w 2254"/>
                <a:gd name="T57" fmla="*/ 330 h 1966"/>
                <a:gd name="T58" fmla="*/ 11 w 2254"/>
                <a:gd name="T59" fmla="*/ 825 h 1966"/>
                <a:gd name="T60" fmla="*/ 44 w 2254"/>
                <a:gd name="T61" fmla="*/ 1092 h 1966"/>
                <a:gd name="T62" fmla="*/ 128 w 2254"/>
                <a:gd name="T63" fmla="*/ 1161 h 1966"/>
                <a:gd name="T64" fmla="*/ 191 w 2254"/>
                <a:gd name="T65" fmla="*/ 1245 h 1966"/>
                <a:gd name="T66" fmla="*/ 153 w 2254"/>
                <a:gd name="T67" fmla="*/ 1344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4" h="1966">
                  <a:moveTo>
                    <a:pt x="153" y="1344"/>
                  </a:moveTo>
                  <a:cubicBezTo>
                    <a:pt x="147" y="1496"/>
                    <a:pt x="106" y="1637"/>
                    <a:pt x="60" y="1779"/>
                  </a:cubicBezTo>
                  <a:cubicBezTo>
                    <a:pt x="35" y="1853"/>
                    <a:pt x="60" y="1883"/>
                    <a:pt x="134" y="1878"/>
                  </a:cubicBezTo>
                  <a:cubicBezTo>
                    <a:pt x="243" y="1870"/>
                    <a:pt x="352" y="1881"/>
                    <a:pt x="461" y="1864"/>
                  </a:cubicBezTo>
                  <a:cubicBezTo>
                    <a:pt x="527" y="1853"/>
                    <a:pt x="604" y="1840"/>
                    <a:pt x="666" y="1897"/>
                  </a:cubicBezTo>
                  <a:cubicBezTo>
                    <a:pt x="694" y="1922"/>
                    <a:pt x="713" y="1897"/>
                    <a:pt x="737" y="1889"/>
                  </a:cubicBezTo>
                  <a:cubicBezTo>
                    <a:pt x="811" y="1864"/>
                    <a:pt x="890" y="1820"/>
                    <a:pt x="929" y="1938"/>
                  </a:cubicBezTo>
                  <a:cubicBezTo>
                    <a:pt x="934" y="1957"/>
                    <a:pt x="942" y="1965"/>
                    <a:pt x="967" y="1960"/>
                  </a:cubicBezTo>
                  <a:cubicBezTo>
                    <a:pt x="1098" y="1924"/>
                    <a:pt x="1229" y="1886"/>
                    <a:pt x="1363" y="1856"/>
                  </a:cubicBezTo>
                  <a:cubicBezTo>
                    <a:pt x="1478" y="1831"/>
                    <a:pt x="1573" y="1752"/>
                    <a:pt x="1666" y="1684"/>
                  </a:cubicBezTo>
                  <a:cubicBezTo>
                    <a:pt x="1718" y="1646"/>
                    <a:pt x="1770" y="1597"/>
                    <a:pt x="1827" y="1577"/>
                  </a:cubicBezTo>
                  <a:cubicBezTo>
                    <a:pt x="1958" y="1537"/>
                    <a:pt x="2040" y="1442"/>
                    <a:pt x="2117" y="1341"/>
                  </a:cubicBezTo>
                  <a:cubicBezTo>
                    <a:pt x="2152" y="1294"/>
                    <a:pt x="2158" y="1223"/>
                    <a:pt x="2226" y="1196"/>
                  </a:cubicBezTo>
                  <a:cubicBezTo>
                    <a:pt x="2253" y="1185"/>
                    <a:pt x="2242" y="1161"/>
                    <a:pt x="2234" y="1141"/>
                  </a:cubicBezTo>
                  <a:cubicBezTo>
                    <a:pt x="2160" y="964"/>
                    <a:pt x="2111" y="773"/>
                    <a:pt x="1956" y="636"/>
                  </a:cubicBezTo>
                  <a:cubicBezTo>
                    <a:pt x="1879" y="571"/>
                    <a:pt x="1800" y="497"/>
                    <a:pt x="1773" y="390"/>
                  </a:cubicBezTo>
                  <a:cubicBezTo>
                    <a:pt x="1767" y="369"/>
                    <a:pt x="1751" y="355"/>
                    <a:pt x="1734" y="363"/>
                  </a:cubicBezTo>
                  <a:cubicBezTo>
                    <a:pt x="1650" y="409"/>
                    <a:pt x="1633" y="338"/>
                    <a:pt x="1603" y="292"/>
                  </a:cubicBezTo>
                  <a:cubicBezTo>
                    <a:pt x="1570" y="243"/>
                    <a:pt x="1546" y="188"/>
                    <a:pt x="1508" y="142"/>
                  </a:cubicBezTo>
                  <a:cubicBezTo>
                    <a:pt x="1458" y="79"/>
                    <a:pt x="1401" y="30"/>
                    <a:pt x="1308" y="68"/>
                  </a:cubicBezTo>
                  <a:cubicBezTo>
                    <a:pt x="1251" y="93"/>
                    <a:pt x="1180" y="65"/>
                    <a:pt x="1139" y="46"/>
                  </a:cubicBezTo>
                  <a:cubicBezTo>
                    <a:pt x="1054" y="5"/>
                    <a:pt x="953" y="90"/>
                    <a:pt x="885" y="0"/>
                  </a:cubicBezTo>
                  <a:cubicBezTo>
                    <a:pt x="885" y="0"/>
                    <a:pt x="871" y="3"/>
                    <a:pt x="868" y="8"/>
                  </a:cubicBezTo>
                  <a:cubicBezTo>
                    <a:pt x="844" y="63"/>
                    <a:pt x="773" y="57"/>
                    <a:pt x="740" y="104"/>
                  </a:cubicBezTo>
                  <a:cubicBezTo>
                    <a:pt x="718" y="134"/>
                    <a:pt x="683" y="145"/>
                    <a:pt x="631" y="139"/>
                  </a:cubicBezTo>
                  <a:cubicBezTo>
                    <a:pt x="568" y="134"/>
                    <a:pt x="492" y="147"/>
                    <a:pt x="461" y="227"/>
                  </a:cubicBezTo>
                  <a:cubicBezTo>
                    <a:pt x="437" y="289"/>
                    <a:pt x="399" y="317"/>
                    <a:pt x="325" y="308"/>
                  </a:cubicBezTo>
                  <a:cubicBezTo>
                    <a:pt x="262" y="300"/>
                    <a:pt x="197" y="306"/>
                    <a:pt x="131" y="289"/>
                  </a:cubicBezTo>
                  <a:cubicBezTo>
                    <a:pt x="95" y="281"/>
                    <a:pt x="44" y="295"/>
                    <a:pt x="54" y="330"/>
                  </a:cubicBezTo>
                  <a:cubicBezTo>
                    <a:pt x="104" y="500"/>
                    <a:pt x="0" y="655"/>
                    <a:pt x="11" y="825"/>
                  </a:cubicBezTo>
                  <a:cubicBezTo>
                    <a:pt x="16" y="915"/>
                    <a:pt x="8" y="1005"/>
                    <a:pt x="44" y="1092"/>
                  </a:cubicBezTo>
                  <a:cubicBezTo>
                    <a:pt x="60" y="1133"/>
                    <a:pt x="76" y="1166"/>
                    <a:pt x="128" y="1161"/>
                  </a:cubicBezTo>
                  <a:cubicBezTo>
                    <a:pt x="175" y="1163"/>
                    <a:pt x="194" y="1188"/>
                    <a:pt x="191" y="1245"/>
                  </a:cubicBezTo>
                  <a:cubicBezTo>
                    <a:pt x="199" y="1278"/>
                    <a:pt x="153" y="1308"/>
                    <a:pt x="153" y="134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9" name="Freeform 26"/>
            <p:cNvSpPr>
              <a:spLocks noChangeArrowheads="1"/>
            </p:cNvSpPr>
            <p:nvPr/>
          </p:nvSpPr>
          <p:spPr bwMode="auto">
            <a:xfrm>
              <a:off x="8551863" y="2257425"/>
              <a:ext cx="790575" cy="781050"/>
            </a:xfrm>
            <a:custGeom>
              <a:avLst/>
              <a:gdLst>
                <a:gd name="T0" fmla="*/ 716 w 2195"/>
                <a:gd name="T1" fmla="*/ 82 h 2169"/>
                <a:gd name="T2" fmla="*/ 691 w 2195"/>
                <a:gd name="T3" fmla="*/ 153 h 2169"/>
                <a:gd name="T4" fmla="*/ 628 w 2195"/>
                <a:gd name="T5" fmla="*/ 164 h 2169"/>
                <a:gd name="T6" fmla="*/ 505 w 2195"/>
                <a:gd name="T7" fmla="*/ 136 h 2169"/>
                <a:gd name="T8" fmla="*/ 385 w 2195"/>
                <a:gd name="T9" fmla="*/ 74 h 2169"/>
                <a:gd name="T10" fmla="*/ 271 w 2195"/>
                <a:gd name="T11" fmla="*/ 16 h 2169"/>
                <a:gd name="T12" fmla="*/ 148 w 2195"/>
                <a:gd name="T13" fmla="*/ 52 h 2169"/>
                <a:gd name="T14" fmla="*/ 88 w 2195"/>
                <a:gd name="T15" fmla="*/ 145 h 2169"/>
                <a:gd name="T16" fmla="*/ 77 w 2195"/>
                <a:gd name="T17" fmla="*/ 191 h 2169"/>
                <a:gd name="T18" fmla="*/ 68 w 2195"/>
                <a:gd name="T19" fmla="*/ 377 h 2169"/>
                <a:gd name="T20" fmla="*/ 385 w 2195"/>
                <a:gd name="T21" fmla="*/ 1144 h 2169"/>
                <a:gd name="T22" fmla="*/ 486 w 2195"/>
                <a:gd name="T23" fmla="*/ 1483 h 2169"/>
                <a:gd name="T24" fmla="*/ 508 w 2195"/>
                <a:gd name="T25" fmla="*/ 1548 h 2169"/>
                <a:gd name="T26" fmla="*/ 432 w 2195"/>
                <a:gd name="T27" fmla="*/ 1685 h 2169"/>
                <a:gd name="T28" fmla="*/ 219 w 2195"/>
                <a:gd name="T29" fmla="*/ 1786 h 2169"/>
                <a:gd name="T30" fmla="*/ 227 w 2195"/>
                <a:gd name="T31" fmla="*/ 1876 h 2169"/>
                <a:gd name="T32" fmla="*/ 478 w 2195"/>
                <a:gd name="T33" fmla="*/ 1985 h 2169"/>
                <a:gd name="T34" fmla="*/ 716 w 2195"/>
                <a:gd name="T35" fmla="*/ 2122 h 2169"/>
                <a:gd name="T36" fmla="*/ 869 w 2195"/>
                <a:gd name="T37" fmla="*/ 2149 h 2169"/>
                <a:gd name="T38" fmla="*/ 1106 w 2195"/>
                <a:gd name="T39" fmla="*/ 1942 h 2169"/>
                <a:gd name="T40" fmla="*/ 1322 w 2195"/>
                <a:gd name="T41" fmla="*/ 1961 h 2169"/>
                <a:gd name="T42" fmla="*/ 1371 w 2195"/>
                <a:gd name="T43" fmla="*/ 1999 h 2169"/>
                <a:gd name="T44" fmla="*/ 1838 w 2195"/>
                <a:gd name="T45" fmla="*/ 1876 h 2169"/>
                <a:gd name="T46" fmla="*/ 1934 w 2195"/>
                <a:gd name="T47" fmla="*/ 1740 h 2169"/>
                <a:gd name="T48" fmla="*/ 1904 w 2195"/>
                <a:gd name="T49" fmla="*/ 1518 h 2169"/>
                <a:gd name="T50" fmla="*/ 1937 w 2195"/>
                <a:gd name="T51" fmla="*/ 1461 h 2169"/>
                <a:gd name="T52" fmla="*/ 1975 w 2195"/>
                <a:gd name="T53" fmla="*/ 1267 h 2169"/>
                <a:gd name="T54" fmla="*/ 1980 w 2195"/>
                <a:gd name="T55" fmla="*/ 1158 h 2169"/>
                <a:gd name="T56" fmla="*/ 2166 w 2195"/>
                <a:gd name="T57" fmla="*/ 953 h 2169"/>
                <a:gd name="T58" fmla="*/ 2180 w 2195"/>
                <a:gd name="T59" fmla="*/ 874 h 2169"/>
                <a:gd name="T60" fmla="*/ 2065 w 2195"/>
                <a:gd name="T61" fmla="*/ 781 h 2169"/>
                <a:gd name="T62" fmla="*/ 2060 w 2195"/>
                <a:gd name="T63" fmla="*/ 568 h 2169"/>
                <a:gd name="T64" fmla="*/ 1811 w 2195"/>
                <a:gd name="T65" fmla="*/ 587 h 2169"/>
                <a:gd name="T66" fmla="*/ 1653 w 2195"/>
                <a:gd name="T67" fmla="*/ 497 h 2169"/>
                <a:gd name="T68" fmla="*/ 1568 w 2195"/>
                <a:gd name="T69" fmla="*/ 431 h 2169"/>
                <a:gd name="T70" fmla="*/ 1292 w 2195"/>
                <a:gd name="T71" fmla="*/ 284 h 2169"/>
                <a:gd name="T72" fmla="*/ 1207 w 2195"/>
                <a:gd name="T73" fmla="*/ 240 h 2169"/>
                <a:gd name="T74" fmla="*/ 1027 w 2195"/>
                <a:gd name="T75" fmla="*/ 224 h 2169"/>
                <a:gd name="T76" fmla="*/ 855 w 2195"/>
                <a:gd name="T77" fmla="*/ 115 h 2169"/>
                <a:gd name="T78" fmla="*/ 817 w 2195"/>
                <a:gd name="T79" fmla="*/ 79 h 2169"/>
                <a:gd name="T80" fmla="*/ 675 w 2195"/>
                <a:gd name="T81" fmla="*/ 5 h 2169"/>
                <a:gd name="T82" fmla="*/ 716 w 2195"/>
                <a:gd name="T83" fmla="*/ 82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5" h="2169">
                  <a:moveTo>
                    <a:pt x="716" y="82"/>
                  </a:moveTo>
                  <a:cubicBezTo>
                    <a:pt x="727" y="109"/>
                    <a:pt x="716" y="134"/>
                    <a:pt x="691" y="153"/>
                  </a:cubicBezTo>
                  <a:cubicBezTo>
                    <a:pt x="672" y="169"/>
                    <a:pt x="639" y="183"/>
                    <a:pt x="628" y="164"/>
                  </a:cubicBezTo>
                  <a:cubicBezTo>
                    <a:pt x="593" y="109"/>
                    <a:pt x="546" y="131"/>
                    <a:pt x="505" y="136"/>
                  </a:cubicBezTo>
                  <a:cubicBezTo>
                    <a:pt x="451" y="142"/>
                    <a:pt x="410" y="131"/>
                    <a:pt x="385" y="74"/>
                  </a:cubicBezTo>
                  <a:cubicBezTo>
                    <a:pt x="363" y="25"/>
                    <a:pt x="306" y="0"/>
                    <a:pt x="271" y="16"/>
                  </a:cubicBezTo>
                  <a:cubicBezTo>
                    <a:pt x="230" y="35"/>
                    <a:pt x="187" y="39"/>
                    <a:pt x="148" y="52"/>
                  </a:cubicBezTo>
                  <a:cubicBezTo>
                    <a:pt x="110" y="66"/>
                    <a:pt x="6" y="46"/>
                    <a:pt x="88" y="145"/>
                  </a:cubicBezTo>
                  <a:cubicBezTo>
                    <a:pt x="93" y="153"/>
                    <a:pt x="88" y="183"/>
                    <a:pt x="77" y="191"/>
                  </a:cubicBezTo>
                  <a:cubicBezTo>
                    <a:pt x="0" y="251"/>
                    <a:pt x="36" y="298"/>
                    <a:pt x="68" y="377"/>
                  </a:cubicBezTo>
                  <a:cubicBezTo>
                    <a:pt x="175" y="634"/>
                    <a:pt x="306" y="877"/>
                    <a:pt x="385" y="1144"/>
                  </a:cubicBezTo>
                  <a:cubicBezTo>
                    <a:pt x="418" y="1256"/>
                    <a:pt x="486" y="1360"/>
                    <a:pt x="486" y="1483"/>
                  </a:cubicBezTo>
                  <a:cubicBezTo>
                    <a:pt x="486" y="1505"/>
                    <a:pt x="500" y="1527"/>
                    <a:pt x="508" y="1548"/>
                  </a:cubicBezTo>
                  <a:cubicBezTo>
                    <a:pt x="535" y="1633"/>
                    <a:pt x="516" y="1660"/>
                    <a:pt x="432" y="1685"/>
                  </a:cubicBezTo>
                  <a:cubicBezTo>
                    <a:pt x="355" y="1707"/>
                    <a:pt x="281" y="1734"/>
                    <a:pt x="219" y="1786"/>
                  </a:cubicBezTo>
                  <a:cubicBezTo>
                    <a:pt x="169" y="1827"/>
                    <a:pt x="153" y="1849"/>
                    <a:pt x="227" y="1876"/>
                  </a:cubicBezTo>
                  <a:cubicBezTo>
                    <a:pt x="312" y="1909"/>
                    <a:pt x="399" y="1942"/>
                    <a:pt x="478" y="1985"/>
                  </a:cubicBezTo>
                  <a:cubicBezTo>
                    <a:pt x="557" y="2029"/>
                    <a:pt x="656" y="2035"/>
                    <a:pt x="716" y="2122"/>
                  </a:cubicBezTo>
                  <a:cubicBezTo>
                    <a:pt x="738" y="2155"/>
                    <a:pt x="852" y="2168"/>
                    <a:pt x="869" y="2149"/>
                  </a:cubicBezTo>
                  <a:cubicBezTo>
                    <a:pt x="937" y="2065"/>
                    <a:pt x="1030" y="2015"/>
                    <a:pt x="1106" y="1942"/>
                  </a:cubicBezTo>
                  <a:cubicBezTo>
                    <a:pt x="1202" y="1849"/>
                    <a:pt x="1251" y="1854"/>
                    <a:pt x="1322" y="1961"/>
                  </a:cubicBezTo>
                  <a:cubicBezTo>
                    <a:pt x="1336" y="1983"/>
                    <a:pt x="1341" y="2007"/>
                    <a:pt x="1371" y="1999"/>
                  </a:cubicBezTo>
                  <a:cubicBezTo>
                    <a:pt x="1530" y="1966"/>
                    <a:pt x="1699" y="1980"/>
                    <a:pt x="1838" y="1876"/>
                  </a:cubicBezTo>
                  <a:cubicBezTo>
                    <a:pt x="1888" y="1838"/>
                    <a:pt x="1956" y="1786"/>
                    <a:pt x="1934" y="1740"/>
                  </a:cubicBezTo>
                  <a:cubicBezTo>
                    <a:pt x="1899" y="1663"/>
                    <a:pt x="1942" y="1587"/>
                    <a:pt x="1904" y="1518"/>
                  </a:cubicBezTo>
                  <a:cubicBezTo>
                    <a:pt x="1893" y="1502"/>
                    <a:pt x="1912" y="1469"/>
                    <a:pt x="1937" y="1461"/>
                  </a:cubicBezTo>
                  <a:cubicBezTo>
                    <a:pt x="2038" y="1415"/>
                    <a:pt x="2027" y="1349"/>
                    <a:pt x="1975" y="1267"/>
                  </a:cubicBezTo>
                  <a:cubicBezTo>
                    <a:pt x="1956" y="1237"/>
                    <a:pt x="1929" y="1188"/>
                    <a:pt x="1980" y="1158"/>
                  </a:cubicBezTo>
                  <a:cubicBezTo>
                    <a:pt x="2065" y="1111"/>
                    <a:pt x="2084" y="1005"/>
                    <a:pt x="2166" y="953"/>
                  </a:cubicBezTo>
                  <a:cubicBezTo>
                    <a:pt x="2194" y="937"/>
                    <a:pt x="2188" y="871"/>
                    <a:pt x="2180" y="874"/>
                  </a:cubicBezTo>
                  <a:cubicBezTo>
                    <a:pt x="2103" y="885"/>
                    <a:pt x="2101" y="814"/>
                    <a:pt x="2065" y="781"/>
                  </a:cubicBezTo>
                  <a:cubicBezTo>
                    <a:pt x="1978" y="696"/>
                    <a:pt x="1978" y="683"/>
                    <a:pt x="2060" y="568"/>
                  </a:cubicBezTo>
                  <a:cubicBezTo>
                    <a:pt x="1970" y="595"/>
                    <a:pt x="1888" y="576"/>
                    <a:pt x="1811" y="587"/>
                  </a:cubicBezTo>
                  <a:cubicBezTo>
                    <a:pt x="1716" y="601"/>
                    <a:pt x="1664" y="587"/>
                    <a:pt x="1653" y="497"/>
                  </a:cubicBezTo>
                  <a:cubicBezTo>
                    <a:pt x="1644" y="437"/>
                    <a:pt x="1614" y="440"/>
                    <a:pt x="1568" y="431"/>
                  </a:cubicBezTo>
                  <a:cubicBezTo>
                    <a:pt x="1461" y="412"/>
                    <a:pt x="1363" y="363"/>
                    <a:pt x="1292" y="284"/>
                  </a:cubicBezTo>
                  <a:cubicBezTo>
                    <a:pt x="1265" y="254"/>
                    <a:pt x="1246" y="246"/>
                    <a:pt x="1207" y="240"/>
                  </a:cubicBezTo>
                  <a:cubicBezTo>
                    <a:pt x="1145" y="229"/>
                    <a:pt x="1054" y="268"/>
                    <a:pt x="1027" y="224"/>
                  </a:cubicBezTo>
                  <a:cubicBezTo>
                    <a:pt x="983" y="150"/>
                    <a:pt x="910" y="156"/>
                    <a:pt x="855" y="115"/>
                  </a:cubicBezTo>
                  <a:cubicBezTo>
                    <a:pt x="841" y="104"/>
                    <a:pt x="822" y="93"/>
                    <a:pt x="817" y="79"/>
                  </a:cubicBezTo>
                  <a:cubicBezTo>
                    <a:pt x="795" y="22"/>
                    <a:pt x="743" y="22"/>
                    <a:pt x="675" y="5"/>
                  </a:cubicBezTo>
                  <a:cubicBezTo>
                    <a:pt x="694" y="41"/>
                    <a:pt x="708" y="60"/>
                    <a:pt x="716" y="8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 name="Freeform 27"/>
            <p:cNvSpPr>
              <a:spLocks noChangeArrowheads="1"/>
            </p:cNvSpPr>
            <p:nvPr/>
          </p:nvSpPr>
          <p:spPr bwMode="auto">
            <a:xfrm>
              <a:off x="10498138" y="846138"/>
              <a:ext cx="846137" cy="852487"/>
            </a:xfrm>
            <a:custGeom>
              <a:avLst/>
              <a:gdLst>
                <a:gd name="T0" fmla="*/ 2264 w 2350"/>
                <a:gd name="T1" fmla="*/ 1562 h 2366"/>
                <a:gd name="T2" fmla="*/ 2078 w 2350"/>
                <a:gd name="T3" fmla="*/ 1360 h 2366"/>
                <a:gd name="T4" fmla="*/ 2048 w 2350"/>
                <a:gd name="T5" fmla="*/ 1319 h 2366"/>
                <a:gd name="T6" fmla="*/ 2029 w 2350"/>
                <a:gd name="T7" fmla="*/ 975 h 2366"/>
                <a:gd name="T8" fmla="*/ 2068 w 2350"/>
                <a:gd name="T9" fmla="*/ 44 h 2366"/>
                <a:gd name="T10" fmla="*/ 2035 w 2350"/>
                <a:gd name="T11" fmla="*/ 6 h 2366"/>
                <a:gd name="T12" fmla="*/ 1680 w 2350"/>
                <a:gd name="T13" fmla="*/ 150 h 2366"/>
                <a:gd name="T14" fmla="*/ 1390 w 2350"/>
                <a:gd name="T15" fmla="*/ 292 h 2366"/>
                <a:gd name="T16" fmla="*/ 1338 w 2350"/>
                <a:gd name="T17" fmla="*/ 287 h 2366"/>
                <a:gd name="T18" fmla="*/ 1084 w 2350"/>
                <a:gd name="T19" fmla="*/ 396 h 2366"/>
                <a:gd name="T20" fmla="*/ 915 w 2350"/>
                <a:gd name="T21" fmla="*/ 481 h 2366"/>
                <a:gd name="T22" fmla="*/ 855 w 2350"/>
                <a:gd name="T23" fmla="*/ 511 h 2366"/>
                <a:gd name="T24" fmla="*/ 713 w 2350"/>
                <a:gd name="T25" fmla="*/ 680 h 2366"/>
                <a:gd name="T26" fmla="*/ 385 w 2350"/>
                <a:gd name="T27" fmla="*/ 915 h 2366"/>
                <a:gd name="T28" fmla="*/ 199 w 2350"/>
                <a:gd name="T29" fmla="*/ 1101 h 2366"/>
                <a:gd name="T30" fmla="*/ 63 w 2350"/>
                <a:gd name="T31" fmla="*/ 1229 h 2366"/>
                <a:gd name="T32" fmla="*/ 46 w 2350"/>
                <a:gd name="T33" fmla="*/ 1317 h 2366"/>
                <a:gd name="T34" fmla="*/ 267 w 2350"/>
                <a:gd name="T35" fmla="*/ 1448 h 2366"/>
                <a:gd name="T36" fmla="*/ 303 w 2350"/>
                <a:gd name="T37" fmla="*/ 1469 h 2366"/>
                <a:gd name="T38" fmla="*/ 552 w 2350"/>
                <a:gd name="T39" fmla="*/ 1707 h 2366"/>
                <a:gd name="T40" fmla="*/ 1081 w 2350"/>
                <a:gd name="T41" fmla="*/ 2245 h 2366"/>
                <a:gd name="T42" fmla="*/ 1139 w 2350"/>
                <a:gd name="T43" fmla="*/ 2278 h 2366"/>
                <a:gd name="T44" fmla="*/ 1417 w 2350"/>
                <a:gd name="T45" fmla="*/ 2365 h 2366"/>
                <a:gd name="T46" fmla="*/ 1513 w 2350"/>
                <a:gd name="T47" fmla="*/ 2182 h 2366"/>
                <a:gd name="T48" fmla="*/ 1622 w 2350"/>
                <a:gd name="T49" fmla="*/ 1980 h 2366"/>
                <a:gd name="T50" fmla="*/ 1915 w 2350"/>
                <a:gd name="T51" fmla="*/ 1784 h 2366"/>
                <a:gd name="T52" fmla="*/ 2136 w 2350"/>
                <a:gd name="T53" fmla="*/ 1661 h 2366"/>
                <a:gd name="T54" fmla="*/ 2278 w 2350"/>
                <a:gd name="T55" fmla="*/ 1732 h 2366"/>
                <a:gd name="T56" fmla="*/ 2264 w 2350"/>
                <a:gd name="T57" fmla="*/ 1562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50" h="2366">
                  <a:moveTo>
                    <a:pt x="2264" y="1562"/>
                  </a:moveTo>
                  <a:cubicBezTo>
                    <a:pt x="2199" y="1499"/>
                    <a:pt x="2139" y="1428"/>
                    <a:pt x="2078" y="1360"/>
                  </a:cubicBezTo>
                  <a:cubicBezTo>
                    <a:pt x="2068" y="1347"/>
                    <a:pt x="2048" y="1333"/>
                    <a:pt x="2048" y="1319"/>
                  </a:cubicBezTo>
                  <a:cubicBezTo>
                    <a:pt x="2040" y="1205"/>
                    <a:pt x="2010" y="1084"/>
                    <a:pt x="2029" y="975"/>
                  </a:cubicBezTo>
                  <a:cubicBezTo>
                    <a:pt x="2084" y="667"/>
                    <a:pt x="2040" y="355"/>
                    <a:pt x="2068" y="44"/>
                  </a:cubicBezTo>
                  <a:cubicBezTo>
                    <a:pt x="2070" y="22"/>
                    <a:pt x="2068" y="0"/>
                    <a:pt x="2035" y="6"/>
                  </a:cubicBezTo>
                  <a:cubicBezTo>
                    <a:pt x="1906" y="27"/>
                    <a:pt x="1786" y="63"/>
                    <a:pt x="1680" y="150"/>
                  </a:cubicBezTo>
                  <a:cubicBezTo>
                    <a:pt x="1598" y="216"/>
                    <a:pt x="1472" y="216"/>
                    <a:pt x="1390" y="292"/>
                  </a:cubicBezTo>
                  <a:cubicBezTo>
                    <a:pt x="1382" y="301"/>
                    <a:pt x="1357" y="287"/>
                    <a:pt x="1338" y="287"/>
                  </a:cubicBezTo>
                  <a:cubicBezTo>
                    <a:pt x="1237" y="287"/>
                    <a:pt x="1153" y="336"/>
                    <a:pt x="1084" y="396"/>
                  </a:cubicBezTo>
                  <a:cubicBezTo>
                    <a:pt x="1032" y="443"/>
                    <a:pt x="994" y="497"/>
                    <a:pt x="915" y="481"/>
                  </a:cubicBezTo>
                  <a:cubicBezTo>
                    <a:pt x="888" y="475"/>
                    <a:pt x="874" y="494"/>
                    <a:pt x="855" y="511"/>
                  </a:cubicBezTo>
                  <a:cubicBezTo>
                    <a:pt x="797" y="560"/>
                    <a:pt x="765" y="628"/>
                    <a:pt x="713" y="680"/>
                  </a:cubicBezTo>
                  <a:cubicBezTo>
                    <a:pt x="617" y="776"/>
                    <a:pt x="483" y="817"/>
                    <a:pt x="385" y="915"/>
                  </a:cubicBezTo>
                  <a:cubicBezTo>
                    <a:pt x="325" y="978"/>
                    <a:pt x="243" y="1013"/>
                    <a:pt x="199" y="1101"/>
                  </a:cubicBezTo>
                  <a:cubicBezTo>
                    <a:pt x="175" y="1153"/>
                    <a:pt x="131" y="1210"/>
                    <a:pt x="63" y="1229"/>
                  </a:cubicBezTo>
                  <a:cubicBezTo>
                    <a:pt x="0" y="1248"/>
                    <a:pt x="16" y="1295"/>
                    <a:pt x="46" y="1317"/>
                  </a:cubicBezTo>
                  <a:cubicBezTo>
                    <a:pt x="115" y="1366"/>
                    <a:pt x="158" y="1461"/>
                    <a:pt x="267" y="1448"/>
                  </a:cubicBezTo>
                  <a:cubicBezTo>
                    <a:pt x="278" y="1445"/>
                    <a:pt x="295" y="1459"/>
                    <a:pt x="303" y="1469"/>
                  </a:cubicBezTo>
                  <a:cubicBezTo>
                    <a:pt x="374" y="1562"/>
                    <a:pt x="475" y="1614"/>
                    <a:pt x="552" y="1707"/>
                  </a:cubicBezTo>
                  <a:cubicBezTo>
                    <a:pt x="710" y="1901"/>
                    <a:pt x="915" y="2057"/>
                    <a:pt x="1081" y="2245"/>
                  </a:cubicBezTo>
                  <a:cubicBezTo>
                    <a:pt x="1098" y="2261"/>
                    <a:pt x="1112" y="2289"/>
                    <a:pt x="1139" y="2278"/>
                  </a:cubicBezTo>
                  <a:cubicBezTo>
                    <a:pt x="1254" y="2234"/>
                    <a:pt x="1344" y="2275"/>
                    <a:pt x="1417" y="2365"/>
                  </a:cubicBezTo>
                  <a:cubicBezTo>
                    <a:pt x="1524" y="2237"/>
                    <a:pt x="1524" y="2237"/>
                    <a:pt x="1513" y="2182"/>
                  </a:cubicBezTo>
                  <a:cubicBezTo>
                    <a:pt x="1497" y="2081"/>
                    <a:pt x="1529" y="2018"/>
                    <a:pt x="1622" y="1980"/>
                  </a:cubicBezTo>
                  <a:cubicBezTo>
                    <a:pt x="1734" y="1936"/>
                    <a:pt x="1827" y="1860"/>
                    <a:pt x="1915" y="1784"/>
                  </a:cubicBezTo>
                  <a:cubicBezTo>
                    <a:pt x="1980" y="1726"/>
                    <a:pt x="2059" y="1696"/>
                    <a:pt x="2136" y="1661"/>
                  </a:cubicBezTo>
                  <a:cubicBezTo>
                    <a:pt x="2207" y="1631"/>
                    <a:pt x="2234" y="1710"/>
                    <a:pt x="2278" y="1732"/>
                  </a:cubicBezTo>
                  <a:cubicBezTo>
                    <a:pt x="2349" y="1669"/>
                    <a:pt x="2322" y="1617"/>
                    <a:pt x="2264" y="156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28"/>
            <p:cNvSpPr>
              <a:spLocks noChangeArrowheads="1"/>
            </p:cNvSpPr>
            <p:nvPr/>
          </p:nvSpPr>
          <p:spPr bwMode="auto">
            <a:xfrm>
              <a:off x="9609138" y="1571625"/>
              <a:ext cx="760412" cy="817563"/>
            </a:xfrm>
            <a:custGeom>
              <a:avLst/>
              <a:gdLst>
                <a:gd name="T0" fmla="*/ 2027 w 2113"/>
                <a:gd name="T1" fmla="*/ 1536 h 2272"/>
                <a:gd name="T2" fmla="*/ 1964 w 2113"/>
                <a:gd name="T3" fmla="*/ 1129 h 2272"/>
                <a:gd name="T4" fmla="*/ 1981 w 2113"/>
                <a:gd name="T5" fmla="*/ 1080 h 2272"/>
                <a:gd name="T6" fmla="*/ 1956 w 2113"/>
                <a:gd name="T7" fmla="*/ 865 h 2272"/>
                <a:gd name="T8" fmla="*/ 1852 w 2113"/>
                <a:gd name="T9" fmla="*/ 693 h 2272"/>
                <a:gd name="T10" fmla="*/ 1653 w 2113"/>
                <a:gd name="T11" fmla="*/ 581 h 2272"/>
                <a:gd name="T12" fmla="*/ 1519 w 2113"/>
                <a:gd name="T13" fmla="*/ 529 h 2272"/>
                <a:gd name="T14" fmla="*/ 1451 w 2113"/>
                <a:gd name="T15" fmla="*/ 527 h 2272"/>
                <a:gd name="T16" fmla="*/ 1035 w 2113"/>
                <a:gd name="T17" fmla="*/ 418 h 2272"/>
                <a:gd name="T18" fmla="*/ 852 w 2113"/>
                <a:gd name="T19" fmla="*/ 235 h 2272"/>
                <a:gd name="T20" fmla="*/ 552 w 2113"/>
                <a:gd name="T21" fmla="*/ 35 h 2272"/>
                <a:gd name="T22" fmla="*/ 489 w 2113"/>
                <a:gd name="T23" fmla="*/ 16 h 2272"/>
                <a:gd name="T24" fmla="*/ 486 w 2113"/>
                <a:gd name="T25" fmla="*/ 82 h 2272"/>
                <a:gd name="T26" fmla="*/ 530 w 2113"/>
                <a:gd name="T27" fmla="*/ 144 h 2272"/>
                <a:gd name="T28" fmla="*/ 560 w 2113"/>
                <a:gd name="T29" fmla="*/ 226 h 2272"/>
                <a:gd name="T30" fmla="*/ 421 w 2113"/>
                <a:gd name="T31" fmla="*/ 491 h 2272"/>
                <a:gd name="T32" fmla="*/ 385 w 2113"/>
                <a:gd name="T33" fmla="*/ 508 h 2272"/>
                <a:gd name="T34" fmla="*/ 279 w 2113"/>
                <a:gd name="T35" fmla="*/ 540 h 2272"/>
                <a:gd name="T36" fmla="*/ 167 w 2113"/>
                <a:gd name="T37" fmla="*/ 606 h 2272"/>
                <a:gd name="T38" fmla="*/ 47 w 2113"/>
                <a:gd name="T39" fmla="*/ 805 h 2272"/>
                <a:gd name="T40" fmla="*/ 120 w 2113"/>
                <a:gd name="T41" fmla="*/ 975 h 2272"/>
                <a:gd name="T42" fmla="*/ 186 w 2113"/>
                <a:gd name="T43" fmla="*/ 1039 h 2272"/>
                <a:gd name="T44" fmla="*/ 227 w 2113"/>
                <a:gd name="T45" fmla="*/ 1110 h 2272"/>
                <a:gd name="T46" fmla="*/ 249 w 2113"/>
                <a:gd name="T47" fmla="*/ 1255 h 2272"/>
                <a:gd name="T48" fmla="*/ 320 w 2113"/>
                <a:gd name="T49" fmla="*/ 1413 h 2272"/>
                <a:gd name="T50" fmla="*/ 432 w 2113"/>
                <a:gd name="T51" fmla="*/ 1547 h 2272"/>
                <a:gd name="T52" fmla="*/ 555 w 2113"/>
                <a:gd name="T53" fmla="*/ 1736 h 2272"/>
                <a:gd name="T54" fmla="*/ 555 w 2113"/>
                <a:gd name="T55" fmla="*/ 2126 h 2272"/>
                <a:gd name="T56" fmla="*/ 691 w 2113"/>
                <a:gd name="T57" fmla="*/ 2203 h 2272"/>
                <a:gd name="T58" fmla="*/ 795 w 2113"/>
                <a:gd name="T59" fmla="*/ 2205 h 2272"/>
                <a:gd name="T60" fmla="*/ 948 w 2113"/>
                <a:gd name="T61" fmla="*/ 2252 h 2272"/>
                <a:gd name="T62" fmla="*/ 1134 w 2113"/>
                <a:gd name="T63" fmla="*/ 2252 h 2272"/>
                <a:gd name="T64" fmla="*/ 1202 w 2113"/>
                <a:gd name="T65" fmla="*/ 2222 h 2272"/>
                <a:gd name="T66" fmla="*/ 1341 w 2113"/>
                <a:gd name="T67" fmla="*/ 2044 h 2272"/>
                <a:gd name="T68" fmla="*/ 1423 w 2113"/>
                <a:gd name="T69" fmla="*/ 2003 h 2272"/>
                <a:gd name="T70" fmla="*/ 1705 w 2113"/>
                <a:gd name="T71" fmla="*/ 1818 h 2272"/>
                <a:gd name="T72" fmla="*/ 1920 w 2113"/>
                <a:gd name="T73" fmla="*/ 1747 h 2272"/>
                <a:gd name="T74" fmla="*/ 1959 w 2113"/>
                <a:gd name="T75" fmla="*/ 1749 h 2272"/>
                <a:gd name="T76" fmla="*/ 2112 w 2113"/>
                <a:gd name="T77" fmla="*/ 1580 h 2272"/>
                <a:gd name="T78" fmla="*/ 2027 w 2113"/>
                <a:gd name="T79" fmla="*/ 1536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3" h="2272">
                  <a:moveTo>
                    <a:pt x="2027" y="1536"/>
                  </a:moveTo>
                  <a:cubicBezTo>
                    <a:pt x="1989" y="1405"/>
                    <a:pt x="2016" y="1260"/>
                    <a:pt x="1964" y="1129"/>
                  </a:cubicBezTo>
                  <a:cubicBezTo>
                    <a:pt x="1959" y="1116"/>
                    <a:pt x="1972" y="1097"/>
                    <a:pt x="1981" y="1080"/>
                  </a:cubicBezTo>
                  <a:cubicBezTo>
                    <a:pt x="2008" y="1005"/>
                    <a:pt x="1997" y="936"/>
                    <a:pt x="1956" y="865"/>
                  </a:cubicBezTo>
                  <a:cubicBezTo>
                    <a:pt x="1923" y="808"/>
                    <a:pt x="1877" y="759"/>
                    <a:pt x="1852" y="693"/>
                  </a:cubicBezTo>
                  <a:cubicBezTo>
                    <a:pt x="1809" y="576"/>
                    <a:pt x="1781" y="568"/>
                    <a:pt x="1653" y="581"/>
                  </a:cubicBezTo>
                  <a:cubicBezTo>
                    <a:pt x="1601" y="587"/>
                    <a:pt x="1549" y="598"/>
                    <a:pt x="1519" y="529"/>
                  </a:cubicBezTo>
                  <a:cubicBezTo>
                    <a:pt x="1505" y="497"/>
                    <a:pt x="1475" y="516"/>
                    <a:pt x="1451" y="527"/>
                  </a:cubicBezTo>
                  <a:cubicBezTo>
                    <a:pt x="1311" y="590"/>
                    <a:pt x="1106" y="540"/>
                    <a:pt x="1035" y="418"/>
                  </a:cubicBezTo>
                  <a:cubicBezTo>
                    <a:pt x="989" y="336"/>
                    <a:pt x="918" y="289"/>
                    <a:pt x="852" y="235"/>
                  </a:cubicBezTo>
                  <a:cubicBezTo>
                    <a:pt x="760" y="155"/>
                    <a:pt x="642" y="120"/>
                    <a:pt x="552" y="35"/>
                  </a:cubicBezTo>
                  <a:cubicBezTo>
                    <a:pt x="533" y="19"/>
                    <a:pt x="511" y="0"/>
                    <a:pt x="489" y="16"/>
                  </a:cubicBezTo>
                  <a:cubicBezTo>
                    <a:pt x="470" y="32"/>
                    <a:pt x="478" y="62"/>
                    <a:pt x="486" y="82"/>
                  </a:cubicBezTo>
                  <a:cubicBezTo>
                    <a:pt x="495" y="103"/>
                    <a:pt x="500" y="128"/>
                    <a:pt x="530" y="144"/>
                  </a:cubicBezTo>
                  <a:cubicBezTo>
                    <a:pt x="560" y="158"/>
                    <a:pt x="560" y="188"/>
                    <a:pt x="560" y="226"/>
                  </a:cubicBezTo>
                  <a:cubicBezTo>
                    <a:pt x="555" y="338"/>
                    <a:pt x="432" y="385"/>
                    <a:pt x="421" y="491"/>
                  </a:cubicBezTo>
                  <a:cubicBezTo>
                    <a:pt x="421" y="499"/>
                    <a:pt x="391" y="513"/>
                    <a:pt x="385" y="508"/>
                  </a:cubicBezTo>
                  <a:cubicBezTo>
                    <a:pt x="333" y="475"/>
                    <a:pt x="314" y="527"/>
                    <a:pt x="279" y="540"/>
                  </a:cubicBezTo>
                  <a:cubicBezTo>
                    <a:pt x="238" y="560"/>
                    <a:pt x="216" y="600"/>
                    <a:pt x="167" y="606"/>
                  </a:cubicBezTo>
                  <a:cubicBezTo>
                    <a:pt x="60" y="620"/>
                    <a:pt x="0" y="710"/>
                    <a:pt x="47" y="805"/>
                  </a:cubicBezTo>
                  <a:cubicBezTo>
                    <a:pt x="74" y="860"/>
                    <a:pt x="96" y="917"/>
                    <a:pt x="120" y="975"/>
                  </a:cubicBezTo>
                  <a:cubicBezTo>
                    <a:pt x="134" y="1005"/>
                    <a:pt x="148" y="1032"/>
                    <a:pt x="186" y="1039"/>
                  </a:cubicBezTo>
                  <a:cubicBezTo>
                    <a:pt x="224" y="1047"/>
                    <a:pt x="246" y="1080"/>
                    <a:pt x="227" y="1110"/>
                  </a:cubicBezTo>
                  <a:cubicBezTo>
                    <a:pt x="186" y="1170"/>
                    <a:pt x="227" y="1214"/>
                    <a:pt x="249" y="1255"/>
                  </a:cubicBezTo>
                  <a:cubicBezTo>
                    <a:pt x="279" y="1307"/>
                    <a:pt x="298" y="1361"/>
                    <a:pt x="320" y="1413"/>
                  </a:cubicBezTo>
                  <a:cubicBezTo>
                    <a:pt x="344" y="1471"/>
                    <a:pt x="380" y="1506"/>
                    <a:pt x="432" y="1547"/>
                  </a:cubicBezTo>
                  <a:cubicBezTo>
                    <a:pt x="486" y="1591"/>
                    <a:pt x="560" y="1640"/>
                    <a:pt x="555" y="1736"/>
                  </a:cubicBezTo>
                  <a:cubicBezTo>
                    <a:pt x="549" y="1867"/>
                    <a:pt x="552" y="1998"/>
                    <a:pt x="555" y="2126"/>
                  </a:cubicBezTo>
                  <a:cubicBezTo>
                    <a:pt x="557" y="2260"/>
                    <a:pt x="579" y="2271"/>
                    <a:pt x="691" y="2203"/>
                  </a:cubicBezTo>
                  <a:cubicBezTo>
                    <a:pt x="730" y="2178"/>
                    <a:pt x="768" y="2173"/>
                    <a:pt x="795" y="2205"/>
                  </a:cubicBezTo>
                  <a:cubicBezTo>
                    <a:pt x="839" y="2257"/>
                    <a:pt x="893" y="2252"/>
                    <a:pt x="948" y="2252"/>
                  </a:cubicBezTo>
                  <a:cubicBezTo>
                    <a:pt x="1011" y="2252"/>
                    <a:pt x="1071" y="2238"/>
                    <a:pt x="1134" y="2252"/>
                  </a:cubicBezTo>
                  <a:cubicBezTo>
                    <a:pt x="1164" y="2260"/>
                    <a:pt x="1199" y="2241"/>
                    <a:pt x="1202" y="2222"/>
                  </a:cubicBezTo>
                  <a:cubicBezTo>
                    <a:pt x="1218" y="2137"/>
                    <a:pt x="1309" y="2113"/>
                    <a:pt x="1341" y="2044"/>
                  </a:cubicBezTo>
                  <a:cubicBezTo>
                    <a:pt x="1358" y="2011"/>
                    <a:pt x="1388" y="2006"/>
                    <a:pt x="1423" y="2003"/>
                  </a:cubicBezTo>
                  <a:cubicBezTo>
                    <a:pt x="1549" y="1992"/>
                    <a:pt x="1631" y="1899"/>
                    <a:pt x="1705" y="1818"/>
                  </a:cubicBezTo>
                  <a:cubicBezTo>
                    <a:pt x="1776" y="1741"/>
                    <a:pt x="1819" y="1708"/>
                    <a:pt x="1920" y="1747"/>
                  </a:cubicBezTo>
                  <a:cubicBezTo>
                    <a:pt x="1931" y="1752"/>
                    <a:pt x="1948" y="1782"/>
                    <a:pt x="1959" y="1749"/>
                  </a:cubicBezTo>
                  <a:cubicBezTo>
                    <a:pt x="1983" y="1673"/>
                    <a:pt x="2071" y="1659"/>
                    <a:pt x="2112" y="1580"/>
                  </a:cubicBezTo>
                  <a:cubicBezTo>
                    <a:pt x="2071" y="1580"/>
                    <a:pt x="2038" y="1572"/>
                    <a:pt x="2027" y="153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29"/>
            <p:cNvSpPr>
              <a:spLocks noChangeArrowheads="1"/>
            </p:cNvSpPr>
            <p:nvPr/>
          </p:nvSpPr>
          <p:spPr bwMode="auto">
            <a:xfrm>
              <a:off x="7212013" y="2647950"/>
              <a:ext cx="685800" cy="823913"/>
            </a:xfrm>
            <a:custGeom>
              <a:avLst/>
              <a:gdLst>
                <a:gd name="T0" fmla="*/ 210 w 1905"/>
                <a:gd name="T1" fmla="*/ 2280 h 2287"/>
                <a:gd name="T2" fmla="*/ 929 w 1905"/>
                <a:gd name="T3" fmla="*/ 2256 h 2287"/>
                <a:gd name="T4" fmla="*/ 1773 w 1905"/>
                <a:gd name="T5" fmla="*/ 2242 h 2287"/>
                <a:gd name="T6" fmla="*/ 1838 w 1905"/>
                <a:gd name="T7" fmla="*/ 2198 h 2287"/>
                <a:gd name="T8" fmla="*/ 1797 w 1905"/>
                <a:gd name="T9" fmla="*/ 2130 h 2287"/>
                <a:gd name="T10" fmla="*/ 1699 w 1905"/>
                <a:gd name="T11" fmla="*/ 1955 h 2287"/>
                <a:gd name="T12" fmla="*/ 1614 w 1905"/>
                <a:gd name="T13" fmla="*/ 1641 h 2287"/>
                <a:gd name="T14" fmla="*/ 1642 w 1905"/>
                <a:gd name="T15" fmla="*/ 1434 h 2287"/>
                <a:gd name="T16" fmla="*/ 1664 w 1905"/>
                <a:gd name="T17" fmla="*/ 1390 h 2287"/>
                <a:gd name="T18" fmla="*/ 1699 w 1905"/>
                <a:gd name="T19" fmla="*/ 1218 h 2287"/>
                <a:gd name="T20" fmla="*/ 1890 w 1905"/>
                <a:gd name="T21" fmla="*/ 830 h 2287"/>
                <a:gd name="T22" fmla="*/ 1890 w 1905"/>
                <a:gd name="T23" fmla="*/ 781 h 2287"/>
                <a:gd name="T24" fmla="*/ 1792 w 1905"/>
                <a:gd name="T25" fmla="*/ 502 h 2287"/>
                <a:gd name="T26" fmla="*/ 1691 w 1905"/>
                <a:gd name="T27" fmla="*/ 420 h 2287"/>
                <a:gd name="T28" fmla="*/ 1568 w 1905"/>
                <a:gd name="T29" fmla="*/ 268 h 2287"/>
                <a:gd name="T30" fmla="*/ 1459 w 1905"/>
                <a:gd name="T31" fmla="*/ 134 h 2287"/>
                <a:gd name="T32" fmla="*/ 1336 w 1905"/>
                <a:gd name="T33" fmla="*/ 142 h 2287"/>
                <a:gd name="T34" fmla="*/ 1276 w 1905"/>
                <a:gd name="T35" fmla="*/ 120 h 2287"/>
                <a:gd name="T36" fmla="*/ 1115 w 1905"/>
                <a:gd name="T37" fmla="*/ 57 h 2287"/>
                <a:gd name="T38" fmla="*/ 1030 w 1905"/>
                <a:gd name="T39" fmla="*/ 126 h 2287"/>
                <a:gd name="T40" fmla="*/ 697 w 1905"/>
                <a:gd name="T41" fmla="*/ 797 h 2287"/>
                <a:gd name="T42" fmla="*/ 254 w 1905"/>
                <a:gd name="T43" fmla="*/ 1461 h 2287"/>
                <a:gd name="T44" fmla="*/ 202 w 1905"/>
                <a:gd name="T45" fmla="*/ 1652 h 2287"/>
                <a:gd name="T46" fmla="*/ 273 w 1905"/>
                <a:gd name="T47" fmla="*/ 1723 h 2287"/>
                <a:gd name="T48" fmla="*/ 314 w 1905"/>
                <a:gd name="T49" fmla="*/ 1852 h 2287"/>
                <a:gd name="T50" fmla="*/ 123 w 1905"/>
                <a:gd name="T51" fmla="*/ 2095 h 2287"/>
                <a:gd name="T52" fmla="*/ 96 w 1905"/>
                <a:gd name="T53" fmla="*/ 2136 h 2287"/>
                <a:gd name="T54" fmla="*/ 0 w 1905"/>
                <a:gd name="T55" fmla="*/ 2280 h 2287"/>
                <a:gd name="T56" fmla="*/ 210 w 1905"/>
                <a:gd name="T57" fmla="*/ 2280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05" h="2287">
                  <a:moveTo>
                    <a:pt x="210" y="2280"/>
                  </a:moveTo>
                  <a:cubicBezTo>
                    <a:pt x="448" y="2261"/>
                    <a:pt x="688" y="2272"/>
                    <a:pt x="929" y="2256"/>
                  </a:cubicBezTo>
                  <a:cubicBezTo>
                    <a:pt x="1210" y="2237"/>
                    <a:pt x="1491" y="2267"/>
                    <a:pt x="1773" y="2242"/>
                  </a:cubicBezTo>
                  <a:cubicBezTo>
                    <a:pt x="1808" y="2239"/>
                    <a:pt x="1827" y="2228"/>
                    <a:pt x="1838" y="2198"/>
                  </a:cubicBezTo>
                  <a:cubicBezTo>
                    <a:pt x="1855" y="2157"/>
                    <a:pt x="1819" y="2144"/>
                    <a:pt x="1797" y="2130"/>
                  </a:cubicBezTo>
                  <a:cubicBezTo>
                    <a:pt x="1729" y="2089"/>
                    <a:pt x="1707" y="2035"/>
                    <a:pt x="1699" y="1955"/>
                  </a:cubicBezTo>
                  <a:cubicBezTo>
                    <a:pt x="1688" y="1849"/>
                    <a:pt x="1664" y="1740"/>
                    <a:pt x="1614" y="1641"/>
                  </a:cubicBezTo>
                  <a:cubicBezTo>
                    <a:pt x="1579" y="1570"/>
                    <a:pt x="1571" y="1494"/>
                    <a:pt x="1642" y="1434"/>
                  </a:cubicBezTo>
                  <a:cubicBezTo>
                    <a:pt x="1655" y="1423"/>
                    <a:pt x="1672" y="1409"/>
                    <a:pt x="1664" y="1390"/>
                  </a:cubicBezTo>
                  <a:cubicBezTo>
                    <a:pt x="1636" y="1324"/>
                    <a:pt x="1664" y="1256"/>
                    <a:pt x="1699" y="1218"/>
                  </a:cubicBezTo>
                  <a:cubicBezTo>
                    <a:pt x="1806" y="1106"/>
                    <a:pt x="1795" y="942"/>
                    <a:pt x="1890" y="830"/>
                  </a:cubicBezTo>
                  <a:cubicBezTo>
                    <a:pt x="1904" y="817"/>
                    <a:pt x="1904" y="795"/>
                    <a:pt x="1890" y="781"/>
                  </a:cubicBezTo>
                  <a:cubicBezTo>
                    <a:pt x="1817" y="702"/>
                    <a:pt x="1814" y="598"/>
                    <a:pt x="1792" y="502"/>
                  </a:cubicBezTo>
                  <a:cubicBezTo>
                    <a:pt x="1778" y="445"/>
                    <a:pt x="1743" y="423"/>
                    <a:pt x="1691" y="420"/>
                  </a:cubicBezTo>
                  <a:cubicBezTo>
                    <a:pt x="1584" y="412"/>
                    <a:pt x="1549" y="369"/>
                    <a:pt x="1568" y="268"/>
                  </a:cubicBezTo>
                  <a:cubicBezTo>
                    <a:pt x="1584" y="186"/>
                    <a:pt x="1543" y="134"/>
                    <a:pt x="1459" y="134"/>
                  </a:cubicBezTo>
                  <a:cubicBezTo>
                    <a:pt x="1418" y="134"/>
                    <a:pt x="1377" y="134"/>
                    <a:pt x="1336" y="142"/>
                  </a:cubicBezTo>
                  <a:cubicBezTo>
                    <a:pt x="1308" y="147"/>
                    <a:pt x="1281" y="139"/>
                    <a:pt x="1276" y="120"/>
                  </a:cubicBezTo>
                  <a:cubicBezTo>
                    <a:pt x="1246" y="30"/>
                    <a:pt x="1213" y="0"/>
                    <a:pt x="1115" y="57"/>
                  </a:cubicBezTo>
                  <a:cubicBezTo>
                    <a:pt x="1079" y="76"/>
                    <a:pt x="1046" y="82"/>
                    <a:pt x="1030" y="126"/>
                  </a:cubicBezTo>
                  <a:cubicBezTo>
                    <a:pt x="929" y="355"/>
                    <a:pt x="836" y="587"/>
                    <a:pt x="697" y="797"/>
                  </a:cubicBezTo>
                  <a:cubicBezTo>
                    <a:pt x="549" y="1019"/>
                    <a:pt x="407" y="1243"/>
                    <a:pt x="254" y="1461"/>
                  </a:cubicBezTo>
                  <a:cubicBezTo>
                    <a:pt x="213" y="1521"/>
                    <a:pt x="221" y="1589"/>
                    <a:pt x="202" y="1652"/>
                  </a:cubicBezTo>
                  <a:cubicBezTo>
                    <a:pt x="191" y="1682"/>
                    <a:pt x="251" y="1696"/>
                    <a:pt x="273" y="1723"/>
                  </a:cubicBezTo>
                  <a:cubicBezTo>
                    <a:pt x="306" y="1761"/>
                    <a:pt x="336" y="1802"/>
                    <a:pt x="314" y="1852"/>
                  </a:cubicBezTo>
                  <a:cubicBezTo>
                    <a:pt x="270" y="1947"/>
                    <a:pt x="262" y="2073"/>
                    <a:pt x="123" y="2095"/>
                  </a:cubicBezTo>
                  <a:cubicBezTo>
                    <a:pt x="101" y="2097"/>
                    <a:pt x="96" y="2122"/>
                    <a:pt x="96" y="2136"/>
                  </a:cubicBezTo>
                  <a:cubicBezTo>
                    <a:pt x="82" y="2187"/>
                    <a:pt x="46" y="2226"/>
                    <a:pt x="0" y="2280"/>
                  </a:cubicBezTo>
                  <a:cubicBezTo>
                    <a:pt x="85" y="2280"/>
                    <a:pt x="148" y="2286"/>
                    <a:pt x="210" y="22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 name="Freeform 30"/>
            <p:cNvSpPr>
              <a:spLocks noChangeArrowheads="1"/>
            </p:cNvSpPr>
            <p:nvPr/>
          </p:nvSpPr>
          <p:spPr bwMode="auto">
            <a:xfrm>
              <a:off x="9047163" y="1860550"/>
              <a:ext cx="733425" cy="695325"/>
            </a:xfrm>
            <a:custGeom>
              <a:avLst/>
              <a:gdLst>
                <a:gd name="T0" fmla="*/ 131 w 2036"/>
                <a:gd name="T1" fmla="*/ 1386 h 1933"/>
                <a:gd name="T2" fmla="*/ 213 w 2036"/>
                <a:gd name="T3" fmla="*/ 1397 h 1933"/>
                <a:gd name="T4" fmla="*/ 290 w 2036"/>
                <a:gd name="T5" fmla="*/ 1411 h 1933"/>
                <a:gd name="T6" fmla="*/ 391 w 2036"/>
                <a:gd name="T7" fmla="*/ 1558 h 1933"/>
                <a:gd name="T8" fmla="*/ 429 w 2036"/>
                <a:gd name="T9" fmla="*/ 1591 h 1933"/>
                <a:gd name="T10" fmla="*/ 650 w 2036"/>
                <a:gd name="T11" fmla="*/ 1555 h 1933"/>
                <a:gd name="T12" fmla="*/ 765 w 2036"/>
                <a:gd name="T13" fmla="*/ 1580 h 1933"/>
                <a:gd name="T14" fmla="*/ 765 w 2036"/>
                <a:gd name="T15" fmla="*/ 1763 h 1933"/>
                <a:gd name="T16" fmla="*/ 740 w 2036"/>
                <a:gd name="T17" fmla="*/ 1801 h 1933"/>
                <a:gd name="T18" fmla="*/ 795 w 2036"/>
                <a:gd name="T19" fmla="*/ 1815 h 1933"/>
                <a:gd name="T20" fmla="*/ 1030 w 2036"/>
                <a:gd name="T21" fmla="*/ 1932 h 1933"/>
                <a:gd name="T22" fmla="*/ 1063 w 2036"/>
                <a:gd name="T23" fmla="*/ 1878 h 1933"/>
                <a:gd name="T24" fmla="*/ 1322 w 2036"/>
                <a:gd name="T25" fmla="*/ 1697 h 1933"/>
                <a:gd name="T26" fmla="*/ 1461 w 2036"/>
                <a:gd name="T27" fmla="*/ 1632 h 1933"/>
                <a:gd name="T28" fmla="*/ 1672 w 2036"/>
                <a:gd name="T29" fmla="*/ 1484 h 1933"/>
                <a:gd name="T30" fmla="*/ 1975 w 2036"/>
                <a:gd name="T31" fmla="*/ 1441 h 1933"/>
                <a:gd name="T32" fmla="*/ 2032 w 2036"/>
                <a:gd name="T33" fmla="*/ 1378 h 1933"/>
                <a:gd name="T34" fmla="*/ 2013 w 2036"/>
                <a:gd name="T35" fmla="*/ 1006 h 1933"/>
                <a:gd name="T36" fmla="*/ 1901 w 2036"/>
                <a:gd name="T37" fmla="*/ 851 h 1933"/>
                <a:gd name="T38" fmla="*/ 1838 w 2036"/>
                <a:gd name="T39" fmla="*/ 782 h 1933"/>
                <a:gd name="T40" fmla="*/ 1696 w 2036"/>
                <a:gd name="T41" fmla="*/ 446 h 1933"/>
                <a:gd name="T42" fmla="*/ 1486 w 2036"/>
                <a:gd name="T43" fmla="*/ 0 h 1933"/>
                <a:gd name="T44" fmla="*/ 1407 w 2036"/>
                <a:gd name="T45" fmla="*/ 84 h 1933"/>
                <a:gd name="T46" fmla="*/ 1120 w 2036"/>
                <a:gd name="T47" fmla="*/ 185 h 1933"/>
                <a:gd name="T48" fmla="*/ 986 w 2036"/>
                <a:gd name="T49" fmla="*/ 109 h 1933"/>
                <a:gd name="T50" fmla="*/ 855 w 2036"/>
                <a:gd name="T51" fmla="*/ 68 h 1933"/>
                <a:gd name="T52" fmla="*/ 702 w 2036"/>
                <a:gd name="T53" fmla="*/ 49 h 1933"/>
                <a:gd name="T54" fmla="*/ 527 w 2036"/>
                <a:gd name="T55" fmla="*/ 191 h 1933"/>
                <a:gd name="T56" fmla="*/ 456 w 2036"/>
                <a:gd name="T57" fmla="*/ 280 h 1933"/>
                <a:gd name="T58" fmla="*/ 347 w 2036"/>
                <a:gd name="T59" fmla="*/ 210 h 1933"/>
                <a:gd name="T60" fmla="*/ 325 w 2036"/>
                <a:gd name="T61" fmla="*/ 183 h 1933"/>
                <a:gd name="T62" fmla="*/ 172 w 2036"/>
                <a:gd name="T63" fmla="*/ 337 h 1933"/>
                <a:gd name="T64" fmla="*/ 85 w 2036"/>
                <a:gd name="T65" fmla="*/ 455 h 1933"/>
                <a:gd name="T66" fmla="*/ 71 w 2036"/>
                <a:gd name="T67" fmla="*/ 528 h 1933"/>
                <a:gd name="T68" fmla="*/ 85 w 2036"/>
                <a:gd name="T69" fmla="*/ 654 h 1933"/>
                <a:gd name="T70" fmla="*/ 128 w 2036"/>
                <a:gd name="T71" fmla="*/ 982 h 1933"/>
                <a:gd name="T72" fmla="*/ 164 w 2036"/>
                <a:gd name="T73" fmla="*/ 1195 h 1933"/>
                <a:gd name="T74" fmla="*/ 3 w 2036"/>
                <a:gd name="T75" fmla="*/ 1353 h 1933"/>
                <a:gd name="T76" fmla="*/ 131 w 2036"/>
                <a:gd name="T77" fmla="*/ 1386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6" h="1933">
                  <a:moveTo>
                    <a:pt x="131" y="1386"/>
                  </a:moveTo>
                  <a:cubicBezTo>
                    <a:pt x="156" y="1419"/>
                    <a:pt x="180" y="1421"/>
                    <a:pt x="213" y="1397"/>
                  </a:cubicBezTo>
                  <a:cubicBezTo>
                    <a:pt x="243" y="1372"/>
                    <a:pt x="265" y="1389"/>
                    <a:pt x="290" y="1411"/>
                  </a:cubicBezTo>
                  <a:cubicBezTo>
                    <a:pt x="339" y="1452"/>
                    <a:pt x="369" y="1501"/>
                    <a:pt x="391" y="1558"/>
                  </a:cubicBezTo>
                  <a:cubicBezTo>
                    <a:pt x="399" y="1583"/>
                    <a:pt x="404" y="1591"/>
                    <a:pt x="429" y="1591"/>
                  </a:cubicBezTo>
                  <a:cubicBezTo>
                    <a:pt x="503" y="1585"/>
                    <a:pt x="579" y="1602"/>
                    <a:pt x="650" y="1555"/>
                  </a:cubicBezTo>
                  <a:cubicBezTo>
                    <a:pt x="691" y="1528"/>
                    <a:pt x="746" y="1531"/>
                    <a:pt x="765" y="1580"/>
                  </a:cubicBezTo>
                  <a:cubicBezTo>
                    <a:pt x="789" y="1637"/>
                    <a:pt x="798" y="1703"/>
                    <a:pt x="765" y="1763"/>
                  </a:cubicBezTo>
                  <a:cubicBezTo>
                    <a:pt x="757" y="1777"/>
                    <a:pt x="727" y="1777"/>
                    <a:pt x="740" y="1801"/>
                  </a:cubicBezTo>
                  <a:cubicBezTo>
                    <a:pt x="751" y="1820"/>
                    <a:pt x="779" y="1809"/>
                    <a:pt x="795" y="1815"/>
                  </a:cubicBezTo>
                  <a:cubicBezTo>
                    <a:pt x="877" y="1842"/>
                    <a:pt x="972" y="1845"/>
                    <a:pt x="1030" y="1932"/>
                  </a:cubicBezTo>
                  <a:cubicBezTo>
                    <a:pt x="1041" y="1913"/>
                    <a:pt x="1052" y="1897"/>
                    <a:pt x="1063" y="1878"/>
                  </a:cubicBezTo>
                  <a:cubicBezTo>
                    <a:pt x="1123" y="1779"/>
                    <a:pt x="1175" y="1678"/>
                    <a:pt x="1322" y="1697"/>
                  </a:cubicBezTo>
                  <a:cubicBezTo>
                    <a:pt x="1369" y="1703"/>
                    <a:pt x="1418" y="1667"/>
                    <a:pt x="1461" y="1632"/>
                  </a:cubicBezTo>
                  <a:cubicBezTo>
                    <a:pt x="1530" y="1580"/>
                    <a:pt x="1582" y="1492"/>
                    <a:pt x="1672" y="1484"/>
                  </a:cubicBezTo>
                  <a:cubicBezTo>
                    <a:pt x="1773" y="1473"/>
                    <a:pt x="1874" y="1449"/>
                    <a:pt x="1975" y="1441"/>
                  </a:cubicBezTo>
                  <a:cubicBezTo>
                    <a:pt x="2024" y="1435"/>
                    <a:pt x="2035" y="1421"/>
                    <a:pt x="2032" y="1378"/>
                  </a:cubicBezTo>
                  <a:cubicBezTo>
                    <a:pt x="2027" y="1255"/>
                    <a:pt x="2030" y="1129"/>
                    <a:pt x="2013" y="1006"/>
                  </a:cubicBezTo>
                  <a:cubicBezTo>
                    <a:pt x="2005" y="946"/>
                    <a:pt x="1959" y="886"/>
                    <a:pt x="1901" y="851"/>
                  </a:cubicBezTo>
                  <a:cubicBezTo>
                    <a:pt x="1874" y="832"/>
                    <a:pt x="1852" y="812"/>
                    <a:pt x="1838" y="782"/>
                  </a:cubicBezTo>
                  <a:cubicBezTo>
                    <a:pt x="1786" y="673"/>
                    <a:pt x="1732" y="564"/>
                    <a:pt x="1696" y="446"/>
                  </a:cubicBezTo>
                  <a:cubicBezTo>
                    <a:pt x="1650" y="288"/>
                    <a:pt x="1541" y="158"/>
                    <a:pt x="1486" y="0"/>
                  </a:cubicBezTo>
                  <a:cubicBezTo>
                    <a:pt x="1459" y="30"/>
                    <a:pt x="1423" y="51"/>
                    <a:pt x="1407" y="84"/>
                  </a:cubicBezTo>
                  <a:cubicBezTo>
                    <a:pt x="1341" y="210"/>
                    <a:pt x="1235" y="210"/>
                    <a:pt x="1120" y="185"/>
                  </a:cubicBezTo>
                  <a:cubicBezTo>
                    <a:pt x="1068" y="174"/>
                    <a:pt x="1016" y="174"/>
                    <a:pt x="986" y="109"/>
                  </a:cubicBezTo>
                  <a:cubicBezTo>
                    <a:pt x="967" y="71"/>
                    <a:pt x="896" y="43"/>
                    <a:pt x="855" y="68"/>
                  </a:cubicBezTo>
                  <a:cubicBezTo>
                    <a:pt x="795" y="109"/>
                    <a:pt x="751" y="106"/>
                    <a:pt x="702" y="49"/>
                  </a:cubicBezTo>
                  <a:cubicBezTo>
                    <a:pt x="705" y="224"/>
                    <a:pt x="612" y="258"/>
                    <a:pt x="527" y="191"/>
                  </a:cubicBezTo>
                  <a:cubicBezTo>
                    <a:pt x="516" y="229"/>
                    <a:pt x="511" y="274"/>
                    <a:pt x="456" y="280"/>
                  </a:cubicBezTo>
                  <a:cubicBezTo>
                    <a:pt x="402" y="285"/>
                    <a:pt x="369" y="261"/>
                    <a:pt x="347" y="210"/>
                  </a:cubicBezTo>
                  <a:cubicBezTo>
                    <a:pt x="344" y="202"/>
                    <a:pt x="350" y="180"/>
                    <a:pt x="325" y="183"/>
                  </a:cubicBezTo>
                  <a:cubicBezTo>
                    <a:pt x="292" y="185"/>
                    <a:pt x="178" y="302"/>
                    <a:pt x="172" y="337"/>
                  </a:cubicBezTo>
                  <a:cubicBezTo>
                    <a:pt x="167" y="392"/>
                    <a:pt x="148" y="444"/>
                    <a:pt x="85" y="455"/>
                  </a:cubicBezTo>
                  <a:cubicBezTo>
                    <a:pt x="0" y="468"/>
                    <a:pt x="33" y="501"/>
                    <a:pt x="71" y="528"/>
                  </a:cubicBezTo>
                  <a:cubicBezTo>
                    <a:pt x="126" y="567"/>
                    <a:pt x="126" y="602"/>
                    <a:pt x="85" y="654"/>
                  </a:cubicBezTo>
                  <a:cubicBezTo>
                    <a:pt x="22" y="731"/>
                    <a:pt x="49" y="927"/>
                    <a:pt x="128" y="982"/>
                  </a:cubicBezTo>
                  <a:cubicBezTo>
                    <a:pt x="213" y="1042"/>
                    <a:pt x="216" y="1102"/>
                    <a:pt x="164" y="1195"/>
                  </a:cubicBezTo>
                  <a:cubicBezTo>
                    <a:pt x="131" y="1260"/>
                    <a:pt x="71" y="1301"/>
                    <a:pt x="3" y="1353"/>
                  </a:cubicBezTo>
                  <a:cubicBezTo>
                    <a:pt x="55" y="1370"/>
                    <a:pt x="104" y="1350"/>
                    <a:pt x="131" y="138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4" name="Freeform 31"/>
            <p:cNvSpPr>
              <a:spLocks noChangeArrowheads="1"/>
            </p:cNvSpPr>
            <p:nvPr/>
          </p:nvSpPr>
          <p:spPr bwMode="auto">
            <a:xfrm>
              <a:off x="8158163" y="582613"/>
              <a:ext cx="730250" cy="750887"/>
            </a:xfrm>
            <a:custGeom>
              <a:avLst/>
              <a:gdLst>
                <a:gd name="T0" fmla="*/ 22 w 2030"/>
                <a:gd name="T1" fmla="*/ 49 h 2088"/>
                <a:gd name="T2" fmla="*/ 330 w 2030"/>
                <a:gd name="T3" fmla="*/ 732 h 2088"/>
                <a:gd name="T4" fmla="*/ 418 w 2030"/>
                <a:gd name="T5" fmla="*/ 850 h 2088"/>
                <a:gd name="T6" fmla="*/ 409 w 2030"/>
                <a:gd name="T7" fmla="*/ 1052 h 2088"/>
                <a:gd name="T8" fmla="*/ 377 w 2030"/>
                <a:gd name="T9" fmla="*/ 1180 h 2088"/>
                <a:gd name="T10" fmla="*/ 598 w 2030"/>
                <a:gd name="T11" fmla="*/ 1480 h 2088"/>
                <a:gd name="T12" fmla="*/ 699 w 2030"/>
                <a:gd name="T13" fmla="*/ 1538 h 2088"/>
                <a:gd name="T14" fmla="*/ 841 w 2030"/>
                <a:gd name="T15" fmla="*/ 1661 h 2088"/>
                <a:gd name="T16" fmla="*/ 918 w 2030"/>
                <a:gd name="T17" fmla="*/ 1759 h 2088"/>
                <a:gd name="T18" fmla="*/ 1333 w 2030"/>
                <a:gd name="T19" fmla="*/ 2038 h 2088"/>
                <a:gd name="T20" fmla="*/ 1426 w 2030"/>
                <a:gd name="T21" fmla="*/ 2035 h 2088"/>
                <a:gd name="T22" fmla="*/ 1464 w 2030"/>
                <a:gd name="T23" fmla="*/ 1967 h 2088"/>
                <a:gd name="T24" fmla="*/ 1543 w 2030"/>
                <a:gd name="T25" fmla="*/ 1732 h 2088"/>
                <a:gd name="T26" fmla="*/ 1666 w 2030"/>
                <a:gd name="T27" fmla="*/ 1519 h 2088"/>
                <a:gd name="T28" fmla="*/ 1715 w 2030"/>
                <a:gd name="T29" fmla="*/ 1467 h 2088"/>
                <a:gd name="T30" fmla="*/ 1699 w 2030"/>
                <a:gd name="T31" fmla="*/ 1158 h 2088"/>
                <a:gd name="T32" fmla="*/ 1663 w 2030"/>
                <a:gd name="T33" fmla="*/ 871 h 2088"/>
                <a:gd name="T34" fmla="*/ 1666 w 2030"/>
                <a:gd name="T35" fmla="*/ 546 h 2088"/>
                <a:gd name="T36" fmla="*/ 1669 w 2030"/>
                <a:gd name="T37" fmla="*/ 478 h 2088"/>
                <a:gd name="T38" fmla="*/ 1800 w 2030"/>
                <a:gd name="T39" fmla="*/ 361 h 2088"/>
                <a:gd name="T40" fmla="*/ 1890 w 2030"/>
                <a:gd name="T41" fmla="*/ 363 h 2088"/>
                <a:gd name="T42" fmla="*/ 1999 w 2030"/>
                <a:gd name="T43" fmla="*/ 271 h 2088"/>
                <a:gd name="T44" fmla="*/ 1986 w 2030"/>
                <a:gd name="T45" fmla="*/ 150 h 2088"/>
                <a:gd name="T46" fmla="*/ 1958 w 2030"/>
                <a:gd name="T47" fmla="*/ 107 h 2088"/>
                <a:gd name="T48" fmla="*/ 1882 w 2030"/>
                <a:gd name="T49" fmla="*/ 33 h 2088"/>
                <a:gd name="T50" fmla="*/ 308 w 2030"/>
                <a:gd name="T51" fmla="*/ 11 h 2088"/>
                <a:gd name="T52" fmla="*/ 0 w 2030"/>
                <a:gd name="T53" fmla="*/ 6 h 2088"/>
                <a:gd name="T54" fmla="*/ 22 w 2030"/>
                <a:gd name="T55" fmla="*/ 49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0" h="2088">
                  <a:moveTo>
                    <a:pt x="22" y="49"/>
                  </a:moveTo>
                  <a:cubicBezTo>
                    <a:pt x="153" y="265"/>
                    <a:pt x="270" y="484"/>
                    <a:pt x="330" y="732"/>
                  </a:cubicBezTo>
                  <a:cubicBezTo>
                    <a:pt x="341" y="781"/>
                    <a:pt x="371" y="820"/>
                    <a:pt x="418" y="850"/>
                  </a:cubicBezTo>
                  <a:cubicBezTo>
                    <a:pt x="502" y="904"/>
                    <a:pt x="497" y="1011"/>
                    <a:pt x="409" y="1052"/>
                  </a:cubicBezTo>
                  <a:cubicBezTo>
                    <a:pt x="344" y="1082"/>
                    <a:pt x="333" y="1123"/>
                    <a:pt x="377" y="1180"/>
                  </a:cubicBezTo>
                  <a:cubicBezTo>
                    <a:pt x="450" y="1278"/>
                    <a:pt x="524" y="1379"/>
                    <a:pt x="598" y="1480"/>
                  </a:cubicBezTo>
                  <a:cubicBezTo>
                    <a:pt x="623" y="1513"/>
                    <a:pt x="650" y="1532"/>
                    <a:pt x="699" y="1538"/>
                  </a:cubicBezTo>
                  <a:cubicBezTo>
                    <a:pt x="767" y="1543"/>
                    <a:pt x="836" y="1571"/>
                    <a:pt x="841" y="1661"/>
                  </a:cubicBezTo>
                  <a:cubicBezTo>
                    <a:pt x="844" y="1707"/>
                    <a:pt x="866" y="1737"/>
                    <a:pt x="918" y="1759"/>
                  </a:cubicBezTo>
                  <a:cubicBezTo>
                    <a:pt x="1071" y="1827"/>
                    <a:pt x="1254" y="1855"/>
                    <a:pt x="1333" y="2038"/>
                  </a:cubicBezTo>
                  <a:cubicBezTo>
                    <a:pt x="1355" y="2087"/>
                    <a:pt x="1398" y="2065"/>
                    <a:pt x="1426" y="2035"/>
                  </a:cubicBezTo>
                  <a:cubicBezTo>
                    <a:pt x="1442" y="2016"/>
                    <a:pt x="1456" y="1991"/>
                    <a:pt x="1464" y="1967"/>
                  </a:cubicBezTo>
                  <a:cubicBezTo>
                    <a:pt x="1491" y="1890"/>
                    <a:pt x="1576" y="1838"/>
                    <a:pt x="1543" y="1732"/>
                  </a:cubicBezTo>
                  <a:cubicBezTo>
                    <a:pt x="1502" y="1592"/>
                    <a:pt x="1576" y="1573"/>
                    <a:pt x="1666" y="1519"/>
                  </a:cubicBezTo>
                  <a:cubicBezTo>
                    <a:pt x="1688" y="1505"/>
                    <a:pt x="1718" y="1502"/>
                    <a:pt x="1715" y="1467"/>
                  </a:cubicBezTo>
                  <a:cubicBezTo>
                    <a:pt x="1712" y="1363"/>
                    <a:pt x="1723" y="1256"/>
                    <a:pt x="1699" y="1158"/>
                  </a:cubicBezTo>
                  <a:cubicBezTo>
                    <a:pt x="1677" y="1065"/>
                    <a:pt x="1707" y="972"/>
                    <a:pt x="1663" y="871"/>
                  </a:cubicBezTo>
                  <a:cubicBezTo>
                    <a:pt x="1625" y="787"/>
                    <a:pt x="1529" y="653"/>
                    <a:pt x="1666" y="546"/>
                  </a:cubicBezTo>
                  <a:cubicBezTo>
                    <a:pt x="1677" y="538"/>
                    <a:pt x="1669" y="500"/>
                    <a:pt x="1669" y="478"/>
                  </a:cubicBezTo>
                  <a:cubicBezTo>
                    <a:pt x="1663" y="391"/>
                    <a:pt x="1715" y="347"/>
                    <a:pt x="1800" y="361"/>
                  </a:cubicBezTo>
                  <a:cubicBezTo>
                    <a:pt x="1830" y="366"/>
                    <a:pt x="1860" y="361"/>
                    <a:pt x="1890" y="363"/>
                  </a:cubicBezTo>
                  <a:cubicBezTo>
                    <a:pt x="1961" y="372"/>
                    <a:pt x="1977" y="317"/>
                    <a:pt x="1999" y="271"/>
                  </a:cubicBezTo>
                  <a:cubicBezTo>
                    <a:pt x="2018" y="230"/>
                    <a:pt x="2029" y="186"/>
                    <a:pt x="1986" y="150"/>
                  </a:cubicBezTo>
                  <a:cubicBezTo>
                    <a:pt x="1972" y="139"/>
                    <a:pt x="1953" y="126"/>
                    <a:pt x="1958" y="107"/>
                  </a:cubicBezTo>
                  <a:cubicBezTo>
                    <a:pt x="1991" y="19"/>
                    <a:pt x="1928" y="36"/>
                    <a:pt x="1882" y="33"/>
                  </a:cubicBezTo>
                  <a:cubicBezTo>
                    <a:pt x="1357" y="11"/>
                    <a:pt x="833" y="38"/>
                    <a:pt x="308" y="11"/>
                  </a:cubicBezTo>
                  <a:cubicBezTo>
                    <a:pt x="207" y="0"/>
                    <a:pt x="109" y="6"/>
                    <a:pt x="0" y="6"/>
                  </a:cubicBezTo>
                  <a:cubicBezTo>
                    <a:pt x="8" y="25"/>
                    <a:pt x="13" y="38"/>
                    <a:pt x="22" y="4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32"/>
            <p:cNvSpPr>
              <a:spLocks noChangeArrowheads="1"/>
            </p:cNvSpPr>
            <p:nvPr/>
          </p:nvSpPr>
          <p:spPr bwMode="auto">
            <a:xfrm>
              <a:off x="6578600" y="2909888"/>
              <a:ext cx="714375" cy="565150"/>
            </a:xfrm>
            <a:custGeom>
              <a:avLst/>
              <a:gdLst>
                <a:gd name="T0" fmla="*/ 8 w 1984"/>
                <a:gd name="T1" fmla="*/ 1480 h 1568"/>
                <a:gd name="T2" fmla="*/ 57 w 1984"/>
                <a:gd name="T3" fmla="*/ 1543 h 1568"/>
                <a:gd name="T4" fmla="*/ 677 w 1984"/>
                <a:gd name="T5" fmla="*/ 1548 h 1568"/>
                <a:gd name="T6" fmla="*/ 1450 w 1984"/>
                <a:gd name="T7" fmla="*/ 1556 h 1568"/>
                <a:gd name="T8" fmla="*/ 1745 w 1984"/>
                <a:gd name="T9" fmla="*/ 1371 h 1568"/>
                <a:gd name="T10" fmla="*/ 1838 w 1984"/>
                <a:gd name="T11" fmla="*/ 1264 h 1568"/>
                <a:gd name="T12" fmla="*/ 1964 w 1984"/>
                <a:gd name="T13" fmla="*/ 1136 h 1568"/>
                <a:gd name="T14" fmla="*/ 1920 w 1984"/>
                <a:gd name="T15" fmla="*/ 1054 h 1568"/>
                <a:gd name="T16" fmla="*/ 1852 w 1984"/>
                <a:gd name="T17" fmla="*/ 920 h 1568"/>
                <a:gd name="T18" fmla="*/ 1811 w 1984"/>
                <a:gd name="T19" fmla="*/ 478 h 1568"/>
                <a:gd name="T20" fmla="*/ 1524 w 1984"/>
                <a:gd name="T21" fmla="*/ 229 h 1568"/>
                <a:gd name="T22" fmla="*/ 1448 w 1984"/>
                <a:gd name="T23" fmla="*/ 188 h 1568"/>
                <a:gd name="T24" fmla="*/ 1169 w 1984"/>
                <a:gd name="T25" fmla="*/ 5 h 1568"/>
                <a:gd name="T26" fmla="*/ 1136 w 1984"/>
                <a:gd name="T27" fmla="*/ 2 h 1568"/>
                <a:gd name="T28" fmla="*/ 716 w 1984"/>
                <a:gd name="T29" fmla="*/ 131 h 1568"/>
                <a:gd name="T30" fmla="*/ 680 w 1984"/>
                <a:gd name="T31" fmla="*/ 210 h 1568"/>
                <a:gd name="T32" fmla="*/ 694 w 1984"/>
                <a:gd name="T33" fmla="*/ 360 h 1568"/>
                <a:gd name="T34" fmla="*/ 442 w 1984"/>
                <a:gd name="T35" fmla="*/ 497 h 1568"/>
                <a:gd name="T36" fmla="*/ 188 w 1984"/>
                <a:gd name="T37" fmla="*/ 412 h 1568"/>
                <a:gd name="T38" fmla="*/ 49 w 1984"/>
                <a:gd name="T39" fmla="*/ 385 h 1568"/>
                <a:gd name="T40" fmla="*/ 14 w 1984"/>
                <a:gd name="T41" fmla="*/ 502 h 1568"/>
                <a:gd name="T42" fmla="*/ 8 w 1984"/>
                <a:gd name="T43" fmla="*/ 972 h 1568"/>
                <a:gd name="T44" fmla="*/ 8 w 1984"/>
                <a:gd name="T45" fmla="*/ 1480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4" h="1568">
                  <a:moveTo>
                    <a:pt x="8" y="1480"/>
                  </a:moveTo>
                  <a:cubicBezTo>
                    <a:pt x="8" y="1515"/>
                    <a:pt x="5" y="1543"/>
                    <a:pt x="57" y="1543"/>
                  </a:cubicBezTo>
                  <a:cubicBezTo>
                    <a:pt x="265" y="1543"/>
                    <a:pt x="470" y="1545"/>
                    <a:pt x="677" y="1548"/>
                  </a:cubicBezTo>
                  <a:cubicBezTo>
                    <a:pt x="934" y="1551"/>
                    <a:pt x="1194" y="1567"/>
                    <a:pt x="1450" y="1556"/>
                  </a:cubicBezTo>
                  <a:cubicBezTo>
                    <a:pt x="1571" y="1551"/>
                    <a:pt x="1696" y="1515"/>
                    <a:pt x="1745" y="1371"/>
                  </a:cubicBezTo>
                  <a:cubicBezTo>
                    <a:pt x="1759" y="1330"/>
                    <a:pt x="1775" y="1264"/>
                    <a:pt x="1838" y="1264"/>
                  </a:cubicBezTo>
                  <a:cubicBezTo>
                    <a:pt x="1926" y="1264"/>
                    <a:pt x="1934" y="1188"/>
                    <a:pt x="1964" y="1136"/>
                  </a:cubicBezTo>
                  <a:cubicBezTo>
                    <a:pt x="1983" y="1103"/>
                    <a:pt x="1956" y="1057"/>
                    <a:pt x="1920" y="1054"/>
                  </a:cubicBezTo>
                  <a:cubicBezTo>
                    <a:pt x="1816" y="1046"/>
                    <a:pt x="1838" y="980"/>
                    <a:pt x="1852" y="920"/>
                  </a:cubicBezTo>
                  <a:cubicBezTo>
                    <a:pt x="1882" y="767"/>
                    <a:pt x="1860" y="614"/>
                    <a:pt x="1811" y="478"/>
                  </a:cubicBezTo>
                  <a:cubicBezTo>
                    <a:pt x="1767" y="357"/>
                    <a:pt x="1680" y="245"/>
                    <a:pt x="1524" y="229"/>
                  </a:cubicBezTo>
                  <a:cubicBezTo>
                    <a:pt x="1497" y="226"/>
                    <a:pt x="1467" y="213"/>
                    <a:pt x="1448" y="188"/>
                  </a:cubicBezTo>
                  <a:cubicBezTo>
                    <a:pt x="1374" y="98"/>
                    <a:pt x="1251" y="82"/>
                    <a:pt x="1169" y="5"/>
                  </a:cubicBezTo>
                  <a:cubicBezTo>
                    <a:pt x="1164" y="0"/>
                    <a:pt x="1147" y="0"/>
                    <a:pt x="1136" y="2"/>
                  </a:cubicBezTo>
                  <a:cubicBezTo>
                    <a:pt x="1000" y="54"/>
                    <a:pt x="844" y="43"/>
                    <a:pt x="716" y="131"/>
                  </a:cubicBezTo>
                  <a:cubicBezTo>
                    <a:pt x="680" y="155"/>
                    <a:pt x="666" y="166"/>
                    <a:pt x="680" y="210"/>
                  </a:cubicBezTo>
                  <a:cubicBezTo>
                    <a:pt x="696" y="259"/>
                    <a:pt x="735" y="327"/>
                    <a:pt x="694" y="360"/>
                  </a:cubicBezTo>
                  <a:cubicBezTo>
                    <a:pt x="620" y="417"/>
                    <a:pt x="549" y="491"/>
                    <a:pt x="442" y="497"/>
                  </a:cubicBezTo>
                  <a:cubicBezTo>
                    <a:pt x="347" y="499"/>
                    <a:pt x="262" y="467"/>
                    <a:pt x="188" y="412"/>
                  </a:cubicBezTo>
                  <a:cubicBezTo>
                    <a:pt x="145" y="379"/>
                    <a:pt x="96" y="368"/>
                    <a:pt x="49" y="385"/>
                  </a:cubicBezTo>
                  <a:cubicBezTo>
                    <a:pt x="0" y="404"/>
                    <a:pt x="14" y="458"/>
                    <a:pt x="14" y="502"/>
                  </a:cubicBezTo>
                  <a:cubicBezTo>
                    <a:pt x="8" y="658"/>
                    <a:pt x="8" y="814"/>
                    <a:pt x="8" y="972"/>
                  </a:cubicBezTo>
                  <a:cubicBezTo>
                    <a:pt x="11" y="1141"/>
                    <a:pt x="11" y="1311"/>
                    <a:pt x="8" y="14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6" name="Freeform 33"/>
            <p:cNvSpPr>
              <a:spLocks noChangeArrowheads="1"/>
            </p:cNvSpPr>
            <p:nvPr/>
          </p:nvSpPr>
          <p:spPr bwMode="auto">
            <a:xfrm>
              <a:off x="7966075" y="1001713"/>
              <a:ext cx="790575" cy="779462"/>
            </a:xfrm>
            <a:custGeom>
              <a:avLst/>
              <a:gdLst>
                <a:gd name="T0" fmla="*/ 1229 w 2195"/>
                <a:gd name="T1" fmla="*/ 500 h 2164"/>
                <a:gd name="T2" fmla="*/ 1027 w 2195"/>
                <a:gd name="T3" fmla="*/ 342 h 2164"/>
                <a:gd name="T4" fmla="*/ 803 w 2195"/>
                <a:gd name="T5" fmla="*/ 41 h 2164"/>
                <a:gd name="T6" fmla="*/ 743 w 2195"/>
                <a:gd name="T7" fmla="*/ 33 h 2164"/>
                <a:gd name="T8" fmla="*/ 530 w 2195"/>
                <a:gd name="T9" fmla="*/ 213 h 2164"/>
                <a:gd name="T10" fmla="*/ 481 w 2195"/>
                <a:gd name="T11" fmla="*/ 268 h 2164"/>
                <a:gd name="T12" fmla="*/ 369 w 2195"/>
                <a:gd name="T13" fmla="*/ 375 h 2164"/>
                <a:gd name="T14" fmla="*/ 202 w 2195"/>
                <a:gd name="T15" fmla="*/ 410 h 2164"/>
                <a:gd name="T16" fmla="*/ 137 w 2195"/>
                <a:gd name="T17" fmla="*/ 454 h 2164"/>
                <a:gd name="T18" fmla="*/ 27 w 2195"/>
                <a:gd name="T19" fmla="*/ 740 h 2164"/>
                <a:gd name="T20" fmla="*/ 3 w 2195"/>
                <a:gd name="T21" fmla="*/ 792 h 2164"/>
                <a:gd name="T22" fmla="*/ 33 w 2195"/>
                <a:gd name="T23" fmla="*/ 1003 h 2164"/>
                <a:gd name="T24" fmla="*/ 49 w 2195"/>
                <a:gd name="T25" fmla="*/ 1019 h 2164"/>
                <a:gd name="T26" fmla="*/ 238 w 2195"/>
                <a:gd name="T27" fmla="*/ 1218 h 2164"/>
                <a:gd name="T28" fmla="*/ 331 w 2195"/>
                <a:gd name="T29" fmla="*/ 1273 h 2164"/>
                <a:gd name="T30" fmla="*/ 443 w 2195"/>
                <a:gd name="T31" fmla="*/ 1352 h 2164"/>
                <a:gd name="T32" fmla="*/ 527 w 2195"/>
                <a:gd name="T33" fmla="*/ 1516 h 2164"/>
                <a:gd name="T34" fmla="*/ 907 w 2195"/>
                <a:gd name="T35" fmla="*/ 2111 h 2164"/>
                <a:gd name="T36" fmla="*/ 915 w 2195"/>
                <a:gd name="T37" fmla="*/ 2128 h 2164"/>
                <a:gd name="T38" fmla="*/ 967 w 2195"/>
                <a:gd name="T39" fmla="*/ 2139 h 2164"/>
                <a:gd name="T40" fmla="*/ 1188 w 2195"/>
                <a:gd name="T41" fmla="*/ 1975 h 2164"/>
                <a:gd name="T42" fmla="*/ 1210 w 2195"/>
                <a:gd name="T43" fmla="*/ 1964 h 2164"/>
                <a:gd name="T44" fmla="*/ 1448 w 2195"/>
                <a:gd name="T45" fmla="*/ 1888 h 2164"/>
                <a:gd name="T46" fmla="*/ 1489 w 2195"/>
                <a:gd name="T47" fmla="*/ 1871 h 2164"/>
                <a:gd name="T48" fmla="*/ 1811 w 2195"/>
                <a:gd name="T49" fmla="*/ 1800 h 2164"/>
                <a:gd name="T50" fmla="*/ 1852 w 2195"/>
                <a:gd name="T51" fmla="*/ 1786 h 2164"/>
                <a:gd name="T52" fmla="*/ 2158 w 2195"/>
                <a:gd name="T53" fmla="*/ 1519 h 2164"/>
                <a:gd name="T54" fmla="*/ 2174 w 2195"/>
                <a:gd name="T55" fmla="*/ 1470 h 2164"/>
                <a:gd name="T56" fmla="*/ 1983 w 2195"/>
                <a:gd name="T57" fmla="*/ 1289 h 2164"/>
                <a:gd name="T58" fmla="*/ 1784 w 2195"/>
                <a:gd name="T59" fmla="*/ 1082 h 2164"/>
                <a:gd name="T60" fmla="*/ 1781 w 2195"/>
                <a:gd name="T61" fmla="*/ 1057 h 2164"/>
                <a:gd name="T62" fmla="*/ 1707 w 2195"/>
                <a:gd name="T63" fmla="*/ 833 h 2164"/>
                <a:gd name="T64" fmla="*/ 1396 w 2195"/>
                <a:gd name="T65" fmla="*/ 697 h 2164"/>
                <a:gd name="T66" fmla="*/ 1281 w 2195"/>
                <a:gd name="T67" fmla="*/ 593 h 2164"/>
                <a:gd name="T68" fmla="*/ 1229 w 2195"/>
                <a:gd name="T69" fmla="*/ 500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5" h="2164">
                  <a:moveTo>
                    <a:pt x="1229" y="500"/>
                  </a:moveTo>
                  <a:cubicBezTo>
                    <a:pt x="1120" y="497"/>
                    <a:pt x="1079" y="413"/>
                    <a:pt x="1027" y="342"/>
                  </a:cubicBezTo>
                  <a:cubicBezTo>
                    <a:pt x="953" y="241"/>
                    <a:pt x="880" y="142"/>
                    <a:pt x="803" y="41"/>
                  </a:cubicBezTo>
                  <a:cubicBezTo>
                    <a:pt x="770" y="0"/>
                    <a:pt x="762" y="0"/>
                    <a:pt x="743" y="33"/>
                  </a:cubicBezTo>
                  <a:cubicBezTo>
                    <a:pt x="694" y="121"/>
                    <a:pt x="653" y="208"/>
                    <a:pt x="530" y="213"/>
                  </a:cubicBezTo>
                  <a:cubicBezTo>
                    <a:pt x="514" y="213"/>
                    <a:pt x="481" y="249"/>
                    <a:pt x="481" y="268"/>
                  </a:cubicBezTo>
                  <a:cubicBezTo>
                    <a:pt x="481" y="347"/>
                    <a:pt x="424" y="377"/>
                    <a:pt x="369" y="375"/>
                  </a:cubicBezTo>
                  <a:cubicBezTo>
                    <a:pt x="306" y="372"/>
                    <a:pt x="260" y="435"/>
                    <a:pt x="202" y="410"/>
                  </a:cubicBezTo>
                  <a:cubicBezTo>
                    <a:pt x="148" y="388"/>
                    <a:pt x="139" y="410"/>
                    <a:pt x="137" y="454"/>
                  </a:cubicBezTo>
                  <a:cubicBezTo>
                    <a:pt x="131" y="560"/>
                    <a:pt x="98" y="656"/>
                    <a:pt x="27" y="740"/>
                  </a:cubicBezTo>
                  <a:cubicBezTo>
                    <a:pt x="17" y="754"/>
                    <a:pt x="0" y="765"/>
                    <a:pt x="3" y="792"/>
                  </a:cubicBezTo>
                  <a:cubicBezTo>
                    <a:pt x="11" y="863"/>
                    <a:pt x="74" y="926"/>
                    <a:pt x="33" y="1003"/>
                  </a:cubicBezTo>
                  <a:cubicBezTo>
                    <a:pt x="33" y="1005"/>
                    <a:pt x="44" y="1016"/>
                    <a:pt x="49" y="1019"/>
                  </a:cubicBezTo>
                  <a:cubicBezTo>
                    <a:pt x="148" y="1052"/>
                    <a:pt x="189" y="1139"/>
                    <a:pt x="238" y="1218"/>
                  </a:cubicBezTo>
                  <a:cubicBezTo>
                    <a:pt x="257" y="1251"/>
                    <a:pt x="268" y="1287"/>
                    <a:pt x="331" y="1273"/>
                  </a:cubicBezTo>
                  <a:cubicBezTo>
                    <a:pt x="377" y="1262"/>
                    <a:pt x="424" y="1298"/>
                    <a:pt x="443" y="1352"/>
                  </a:cubicBezTo>
                  <a:cubicBezTo>
                    <a:pt x="462" y="1410"/>
                    <a:pt x="478" y="1472"/>
                    <a:pt x="527" y="1516"/>
                  </a:cubicBezTo>
                  <a:cubicBezTo>
                    <a:pt x="705" y="1683"/>
                    <a:pt x="844" y="1871"/>
                    <a:pt x="907" y="2111"/>
                  </a:cubicBezTo>
                  <a:lnTo>
                    <a:pt x="915" y="2128"/>
                  </a:lnTo>
                  <a:cubicBezTo>
                    <a:pt x="926" y="2163"/>
                    <a:pt x="945" y="2161"/>
                    <a:pt x="967" y="2139"/>
                  </a:cubicBezTo>
                  <a:cubicBezTo>
                    <a:pt x="1030" y="2071"/>
                    <a:pt x="1150" y="2081"/>
                    <a:pt x="1188" y="1975"/>
                  </a:cubicBezTo>
                  <a:cubicBezTo>
                    <a:pt x="1191" y="1969"/>
                    <a:pt x="1205" y="1961"/>
                    <a:pt x="1210" y="1964"/>
                  </a:cubicBezTo>
                  <a:cubicBezTo>
                    <a:pt x="1317" y="2021"/>
                    <a:pt x="1377" y="1934"/>
                    <a:pt x="1448" y="1888"/>
                  </a:cubicBezTo>
                  <a:cubicBezTo>
                    <a:pt x="1459" y="1879"/>
                    <a:pt x="1475" y="1877"/>
                    <a:pt x="1489" y="1871"/>
                  </a:cubicBezTo>
                  <a:cubicBezTo>
                    <a:pt x="1595" y="1838"/>
                    <a:pt x="1694" y="1778"/>
                    <a:pt x="1811" y="1800"/>
                  </a:cubicBezTo>
                  <a:cubicBezTo>
                    <a:pt x="1822" y="1803"/>
                    <a:pt x="1841" y="1795"/>
                    <a:pt x="1852" y="1786"/>
                  </a:cubicBezTo>
                  <a:cubicBezTo>
                    <a:pt x="1961" y="1705"/>
                    <a:pt x="2071" y="1625"/>
                    <a:pt x="2158" y="1519"/>
                  </a:cubicBezTo>
                  <a:cubicBezTo>
                    <a:pt x="2169" y="1505"/>
                    <a:pt x="2194" y="1497"/>
                    <a:pt x="2174" y="1470"/>
                  </a:cubicBezTo>
                  <a:cubicBezTo>
                    <a:pt x="2123" y="1396"/>
                    <a:pt x="2084" y="1319"/>
                    <a:pt x="1983" y="1289"/>
                  </a:cubicBezTo>
                  <a:cubicBezTo>
                    <a:pt x="1882" y="1262"/>
                    <a:pt x="1871" y="1131"/>
                    <a:pt x="1784" y="1082"/>
                  </a:cubicBezTo>
                  <a:cubicBezTo>
                    <a:pt x="1778" y="1079"/>
                    <a:pt x="1778" y="1063"/>
                    <a:pt x="1781" y="1057"/>
                  </a:cubicBezTo>
                  <a:cubicBezTo>
                    <a:pt x="1822" y="962"/>
                    <a:pt x="1751" y="902"/>
                    <a:pt x="1707" y="833"/>
                  </a:cubicBezTo>
                  <a:cubicBezTo>
                    <a:pt x="1666" y="768"/>
                    <a:pt x="1475" y="683"/>
                    <a:pt x="1396" y="697"/>
                  </a:cubicBezTo>
                  <a:cubicBezTo>
                    <a:pt x="1306" y="719"/>
                    <a:pt x="1276" y="691"/>
                    <a:pt x="1281" y="593"/>
                  </a:cubicBezTo>
                  <a:cubicBezTo>
                    <a:pt x="1276" y="560"/>
                    <a:pt x="1300" y="503"/>
                    <a:pt x="1229" y="50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7" name="Freeform 34"/>
            <p:cNvSpPr>
              <a:spLocks noChangeArrowheads="1"/>
            </p:cNvSpPr>
            <p:nvPr/>
          </p:nvSpPr>
          <p:spPr bwMode="auto">
            <a:xfrm>
              <a:off x="8915400" y="1320800"/>
              <a:ext cx="854075" cy="654050"/>
            </a:xfrm>
            <a:custGeom>
              <a:avLst/>
              <a:gdLst>
                <a:gd name="T0" fmla="*/ 407 w 2374"/>
                <a:gd name="T1" fmla="*/ 1669 h 1819"/>
                <a:gd name="T2" fmla="*/ 461 w 2374"/>
                <a:gd name="T3" fmla="*/ 1579 h 1819"/>
                <a:gd name="T4" fmla="*/ 735 w 2374"/>
                <a:gd name="T5" fmla="*/ 1573 h 1819"/>
                <a:gd name="T6" fmla="*/ 874 w 2374"/>
                <a:gd name="T7" fmla="*/ 1486 h 1819"/>
                <a:gd name="T8" fmla="*/ 942 w 2374"/>
                <a:gd name="T9" fmla="*/ 1426 h 1819"/>
                <a:gd name="T10" fmla="*/ 1147 w 2374"/>
                <a:gd name="T11" fmla="*/ 1453 h 1819"/>
                <a:gd name="T12" fmla="*/ 1172 w 2374"/>
                <a:gd name="T13" fmla="*/ 1447 h 1819"/>
                <a:gd name="T14" fmla="*/ 1346 w 2374"/>
                <a:gd name="T15" fmla="*/ 1477 h 1819"/>
                <a:gd name="T16" fmla="*/ 1472 w 2374"/>
                <a:gd name="T17" fmla="*/ 1557 h 1819"/>
                <a:gd name="T18" fmla="*/ 1647 w 2374"/>
                <a:gd name="T19" fmla="*/ 1559 h 1819"/>
                <a:gd name="T20" fmla="*/ 1945 w 2374"/>
                <a:gd name="T21" fmla="*/ 1251 h 1819"/>
                <a:gd name="T22" fmla="*/ 2027 w 2374"/>
                <a:gd name="T23" fmla="*/ 1202 h 1819"/>
                <a:gd name="T24" fmla="*/ 2313 w 2374"/>
                <a:gd name="T25" fmla="*/ 1019 h 1819"/>
                <a:gd name="T26" fmla="*/ 2354 w 2374"/>
                <a:gd name="T27" fmla="*/ 888 h 1819"/>
                <a:gd name="T28" fmla="*/ 2289 w 2374"/>
                <a:gd name="T29" fmla="*/ 636 h 1819"/>
                <a:gd name="T30" fmla="*/ 2259 w 2374"/>
                <a:gd name="T31" fmla="*/ 598 h 1819"/>
                <a:gd name="T32" fmla="*/ 2177 w 2374"/>
                <a:gd name="T33" fmla="*/ 317 h 1819"/>
                <a:gd name="T34" fmla="*/ 2144 w 2374"/>
                <a:gd name="T35" fmla="*/ 232 h 1819"/>
                <a:gd name="T36" fmla="*/ 2073 w 2374"/>
                <a:gd name="T37" fmla="*/ 126 h 1819"/>
                <a:gd name="T38" fmla="*/ 1997 w 2374"/>
                <a:gd name="T39" fmla="*/ 66 h 1819"/>
                <a:gd name="T40" fmla="*/ 1499 w 2374"/>
                <a:gd name="T41" fmla="*/ 66 h 1819"/>
                <a:gd name="T42" fmla="*/ 1456 w 2374"/>
                <a:gd name="T43" fmla="*/ 68 h 1819"/>
                <a:gd name="T44" fmla="*/ 1273 w 2374"/>
                <a:gd name="T45" fmla="*/ 33 h 1819"/>
                <a:gd name="T46" fmla="*/ 1183 w 2374"/>
                <a:gd name="T47" fmla="*/ 41 h 1819"/>
                <a:gd name="T48" fmla="*/ 770 w 2374"/>
                <a:gd name="T49" fmla="*/ 472 h 1819"/>
                <a:gd name="T50" fmla="*/ 770 w 2374"/>
                <a:gd name="T51" fmla="*/ 595 h 1819"/>
                <a:gd name="T52" fmla="*/ 770 w 2374"/>
                <a:gd name="T53" fmla="*/ 776 h 1819"/>
                <a:gd name="T54" fmla="*/ 565 w 2374"/>
                <a:gd name="T55" fmla="*/ 920 h 1819"/>
                <a:gd name="T56" fmla="*/ 426 w 2374"/>
                <a:gd name="T57" fmla="*/ 991 h 1819"/>
                <a:gd name="T58" fmla="*/ 265 w 2374"/>
                <a:gd name="T59" fmla="*/ 1010 h 1819"/>
                <a:gd name="T60" fmla="*/ 202 w 2374"/>
                <a:gd name="T61" fmla="*/ 1155 h 1819"/>
                <a:gd name="T62" fmla="*/ 177 w 2374"/>
                <a:gd name="T63" fmla="*/ 1188 h 1819"/>
                <a:gd name="T64" fmla="*/ 38 w 2374"/>
                <a:gd name="T65" fmla="*/ 1325 h 1819"/>
                <a:gd name="T66" fmla="*/ 35 w 2374"/>
                <a:gd name="T67" fmla="*/ 1401 h 1819"/>
                <a:gd name="T68" fmla="*/ 423 w 2374"/>
                <a:gd name="T69" fmla="*/ 1818 h 1819"/>
                <a:gd name="T70" fmla="*/ 407 w 2374"/>
                <a:gd name="T71" fmla="*/ 1669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4" h="1819">
                  <a:moveTo>
                    <a:pt x="407" y="1669"/>
                  </a:moveTo>
                  <a:cubicBezTo>
                    <a:pt x="377" y="1625"/>
                    <a:pt x="410" y="1568"/>
                    <a:pt x="461" y="1579"/>
                  </a:cubicBezTo>
                  <a:cubicBezTo>
                    <a:pt x="557" y="1595"/>
                    <a:pt x="644" y="1579"/>
                    <a:pt x="735" y="1573"/>
                  </a:cubicBezTo>
                  <a:cubicBezTo>
                    <a:pt x="817" y="1570"/>
                    <a:pt x="855" y="1565"/>
                    <a:pt x="874" y="1486"/>
                  </a:cubicBezTo>
                  <a:cubicBezTo>
                    <a:pt x="882" y="1450"/>
                    <a:pt x="907" y="1428"/>
                    <a:pt x="942" y="1426"/>
                  </a:cubicBezTo>
                  <a:cubicBezTo>
                    <a:pt x="1010" y="1423"/>
                    <a:pt x="1090" y="1360"/>
                    <a:pt x="1147" y="1453"/>
                  </a:cubicBezTo>
                  <a:cubicBezTo>
                    <a:pt x="1150" y="1456"/>
                    <a:pt x="1163" y="1453"/>
                    <a:pt x="1172" y="1447"/>
                  </a:cubicBezTo>
                  <a:cubicBezTo>
                    <a:pt x="1240" y="1409"/>
                    <a:pt x="1292" y="1437"/>
                    <a:pt x="1346" y="1477"/>
                  </a:cubicBezTo>
                  <a:cubicBezTo>
                    <a:pt x="1387" y="1508"/>
                    <a:pt x="1428" y="1538"/>
                    <a:pt x="1472" y="1557"/>
                  </a:cubicBezTo>
                  <a:cubicBezTo>
                    <a:pt x="1529" y="1581"/>
                    <a:pt x="1603" y="1622"/>
                    <a:pt x="1647" y="1559"/>
                  </a:cubicBezTo>
                  <a:cubicBezTo>
                    <a:pt x="1732" y="1439"/>
                    <a:pt x="1860" y="1368"/>
                    <a:pt x="1945" y="1251"/>
                  </a:cubicBezTo>
                  <a:cubicBezTo>
                    <a:pt x="1961" y="1226"/>
                    <a:pt x="1997" y="1207"/>
                    <a:pt x="2027" y="1202"/>
                  </a:cubicBezTo>
                  <a:cubicBezTo>
                    <a:pt x="2149" y="1183"/>
                    <a:pt x="2218" y="1081"/>
                    <a:pt x="2313" y="1019"/>
                  </a:cubicBezTo>
                  <a:cubicBezTo>
                    <a:pt x="2354" y="991"/>
                    <a:pt x="2373" y="948"/>
                    <a:pt x="2354" y="888"/>
                  </a:cubicBezTo>
                  <a:cubicBezTo>
                    <a:pt x="2327" y="806"/>
                    <a:pt x="2275" y="729"/>
                    <a:pt x="2289" y="636"/>
                  </a:cubicBezTo>
                  <a:cubicBezTo>
                    <a:pt x="2292" y="617"/>
                    <a:pt x="2275" y="609"/>
                    <a:pt x="2259" y="598"/>
                  </a:cubicBezTo>
                  <a:cubicBezTo>
                    <a:pt x="2177" y="538"/>
                    <a:pt x="2141" y="415"/>
                    <a:pt x="2177" y="317"/>
                  </a:cubicBezTo>
                  <a:cubicBezTo>
                    <a:pt x="2190" y="279"/>
                    <a:pt x="2169" y="257"/>
                    <a:pt x="2144" y="232"/>
                  </a:cubicBezTo>
                  <a:cubicBezTo>
                    <a:pt x="2114" y="199"/>
                    <a:pt x="2070" y="177"/>
                    <a:pt x="2073" y="126"/>
                  </a:cubicBezTo>
                  <a:cubicBezTo>
                    <a:pt x="2076" y="71"/>
                    <a:pt x="2040" y="66"/>
                    <a:pt x="1997" y="66"/>
                  </a:cubicBezTo>
                  <a:lnTo>
                    <a:pt x="1499" y="66"/>
                  </a:lnTo>
                  <a:cubicBezTo>
                    <a:pt x="1486" y="66"/>
                    <a:pt x="1464" y="60"/>
                    <a:pt x="1456" y="68"/>
                  </a:cubicBezTo>
                  <a:cubicBezTo>
                    <a:pt x="1379" y="139"/>
                    <a:pt x="1322" y="74"/>
                    <a:pt x="1273" y="33"/>
                  </a:cubicBezTo>
                  <a:cubicBezTo>
                    <a:pt x="1232" y="0"/>
                    <a:pt x="1213" y="5"/>
                    <a:pt x="1183" y="41"/>
                  </a:cubicBezTo>
                  <a:cubicBezTo>
                    <a:pt x="1046" y="186"/>
                    <a:pt x="912" y="333"/>
                    <a:pt x="770" y="472"/>
                  </a:cubicBezTo>
                  <a:cubicBezTo>
                    <a:pt x="718" y="522"/>
                    <a:pt x="718" y="546"/>
                    <a:pt x="770" y="595"/>
                  </a:cubicBezTo>
                  <a:cubicBezTo>
                    <a:pt x="852" y="675"/>
                    <a:pt x="847" y="691"/>
                    <a:pt x="770" y="776"/>
                  </a:cubicBezTo>
                  <a:cubicBezTo>
                    <a:pt x="713" y="838"/>
                    <a:pt x="636" y="877"/>
                    <a:pt x="565" y="920"/>
                  </a:cubicBezTo>
                  <a:cubicBezTo>
                    <a:pt x="521" y="948"/>
                    <a:pt x="481" y="986"/>
                    <a:pt x="426" y="991"/>
                  </a:cubicBezTo>
                  <a:cubicBezTo>
                    <a:pt x="374" y="997"/>
                    <a:pt x="325" y="948"/>
                    <a:pt x="265" y="1010"/>
                  </a:cubicBezTo>
                  <a:cubicBezTo>
                    <a:pt x="218" y="1057"/>
                    <a:pt x="199" y="1095"/>
                    <a:pt x="202" y="1155"/>
                  </a:cubicBezTo>
                  <a:cubicBezTo>
                    <a:pt x="202" y="1166"/>
                    <a:pt x="188" y="1185"/>
                    <a:pt x="177" y="1188"/>
                  </a:cubicBezTo>
                  <a:cubicBezTo>
                    <a:pt x="112" y="1215"/>
                    <a:pt x="93" y="1286"/>
                    <a:pt x="38" y="1325"/>
                  </a:cubicBezTo>
                  <a:cubicBezTo>
                    <a:pt x="0" y="1352"/>
                    <a:pt x="11" y="1374"/>
                    <a:pt x="35" y="1401"/>
                  </a:cubicBezTo>
                  <a:cubicBezTo>
                    <a:pt x="161" y="1535"/>
                    <a:pt x="284" y="1666"/>
                    <a:pt x="423" y="1818"/>
                  </a:cubicBezTo>
                  <a:cubicBezTo>
                    <a:pt x="412" y="1755"/>
                    <a:pt x="440" y="1715"/>
                    <a:pt x="407" y="166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8" name="Freeform 35"/>
            <p:cNvSpPr>
              <a:spLocks noChangeArrowheads="1"/>
            </p:cNvSpPr>
            <p:nvPr/>
          </p:nvSpPr>
          <p:spPr bwMode="auto">
            <a:xfrm>
              <a:off x="8747125" y="582613"/>
              <a:ext cx="641350" cy="708025"/>
            </a:xfrm>
            <a:custGeom>
              <a:avLst/>
              <a:gdLst>
                <a:gd name="T0" fmla="*/ 1513 w 1782"/>
                <a:gd name="T1" fmla="*/ 1368 h 1965"/>
                <a:gd name="T2" fmla="*/ 1584 w 1782"/>
                <a:gd name="T3" fmla="*/ 951 h 1965"/>
                <a:gd name="T4" fmla="*/ 1710 w 1782"/>
                <a:gd name="T5" fmla="*/ 882 h 1965"/>
                <a:gd name="T6" fmla="*/ 1781 w 1782"/>
                <a:gd name="T7" fmla="*/ 885 h 1965"/>
                <a:gd name="T8" fmla="*/ 1650 w 1782"/>
                <a:gd name="T9" fmla="*/ 606 h 1965"/>
                <a:gd name="T10" fmla="*/ 1445 w 1782"/>
                <a:gd name="T11" fmla="*/ 55 h 1965"/>
                <a:gd name="T12" fmla="*/ 1374 w 1782"/>
                <a:gd name="T13" fmla="*/ 17 h 1965"/>
                <a:gd name="T14" fmla="*/ 680 w 1782"/>
                <a:gd name="T15" fmla="*/ 19 h 1965"/>
                <a:gd name="T16" fmla="*/ 475 w 1782"/>
                <a:gd name="T17" fmla="*/ 25 h 1965"/>
                <a:gd name="T18" fmla="*/ 445 w 1782"/>
                <a:gd name="T19" fmla="*/ 68 h 1965"/>
                <a:gd name="T20" fmla="*/ 327 w 1782"/>
                <a:gd name="T21" fmla="*/ 459 h 1965"/>
                <a:gd name="T22" fmla="*/ 196 w 1782"/>
                <a:gd name="T23" fmla="*/ 464 h 1965"/>
                <a:gd name="T24" fmla="*/ 144 w 1782"/>
                <a:gd name="T25" fmla="*/ 484 h 1965"/>
                <a:gd name="T26" fmla="*/ 106 w 1782"/>
                <a:gd name="T27" fmla="*/ 686 h 1965"/>
                <a:gd name="T28" fmla="*/ 123 w 1782"/>
                <a:gd name="T29" fmla="*/ 847 h 1965"/>
                <a:gd name="T30" fmla="*/ 221 w 1782"/>
                <a:gd name="T31" fmla="*/ 972 h 1965"/>
                <a:gd name="T32" fmla="*/ 221 w 1782"/>
                <a:gd name="T33" fmla="*/ 1071 h 1965"/>
                <a:gd name="T34" fmla="*/ 169 w 1782"/>
                <a:gd name="T35" fmla="*/ 1213 h 1965"/>
                <a:gd name="T36" fmla="*/ 180 w 1782"/>
                <a:gd name="T37" fmla="*/ 1478 h 1965"/>
                <a:gd name="T38" fmla="*/ 82 w 1782"/>
                <a:gd name="T39" fmla="*/ 1617 h 1965"/>
                <a:gd name="T40" fmla="*/ 5 w 1782"/>
                <a:gd name="T41" fmla="*/ 1702 h 1965"/>
                <a:gd name="T42" fmla="*/ 194 w 1782"/>
                <a:gd name="T43" fmla="*/ 1811 h 1965"/>
                <a:gd name="T44" fmla="*/ 338 w 1782"/>
                <a:gd name="T45" fmla="*/ 1838 h 1965"/>
                <a:gd name="T46" fmla="*/ 502 w 1782"/>
                <a:gd name="T47" fmla="*/ 1964 h 1965"/>
                <a:gd name="T48" fmla="*/ 502 w 1782"/>
                <a:gd name="T49" fmla="*/ 1713 h 1965"/>
                <a:gd name="T50" fmla="*/ 571 w 1782"/>
                <a:gd name="T51" fmla="*/ 1663 h 1965"/>
                <a:gd name="T52" fmla="*/ 920 w 1782"/>
                <a:gd name="T53" fmla="*/ 1702 h 1965"/>
                <a:gd name="T54" fmla="*/ 1133 w 1782"/>
                <a:gd name="T55" fmla="*/ 1636 h 1965"/>
                <a:gd name="T56" fmla="*/ 1144 w 1782"/>
                <a:gd name="T57" fmla="*/ 1622 h 1965"/>
                <a:gd name="T58" fmla="*/ 1262 w 1782"/>
                <a:gd name="T59" fmla="*/ 1420 h 1965"/>
                <a:gd name="T60" fmla="*/ 1319 w 1782"/>
                <a:gd name="T61" fmla="*/ 1363 h 1965"/>
                <a:gd name="T62" fmla="*/ 1393 w 1782"/>
                <a:gd name="T63" fmla="*/ 1401 h 1965"/>
                <a:gd name="T64" fmla="*/ 1415 w 1782"/>
                <a:gd name="T65" fmla="*/ 1480 h 1965"/>
                <a:gd name="T66" fmla="*/ 1513 w 1782"/>
                <a:gd name="T67" fmla="*/ 1368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2" h="1965">
                  <a:moveTo>
                    <a:pt x="1513" y="1368"/>
                  </a:moveTo>
                  <a:cubicBezTo>
                    <a:pt x="1529" y="1229"/>
                    <a:pt x="1559" y="1090"/>
                    <a:pt x="1584" y="951"/>
                  </a:cubicBezTo>
                  <a:cubicBezTo>
                    <a:pt x="1598" y="866"/>
                    <a:pt x="1633" y="847"/>
                    <a:pt x="1710" y="882"/>
                  </a:cubicBezTo>
                  <a:cubicBezTo>
                    <a:pt x="1731" y="893"/>
                    <a:pt x="1751" y="907"/>
                    <a:pt x="1781" y="885"/>
                  </a:cubicBezTo>
                  <a:cubicBezTo>
                    <a:pt x="1723" y="798"/>
                    <a:pt x="1685" y="702"/>
                    <a:pt x="1650" y="606"/>
                  </a:cubicBezTo>
                  <a:cubicBezTo>
                    <a:pt x="1581" y="424"/>
                    <a:pt x="1477" y="251"/>
                    <a:pt x="1445" y="55"/>
                  </a:cubicBezTo>
                  <a:cubicBezTo>
                    <a:pt x="1436" y="0"/>
                    <a:pt x="1401" y="17"/>
                    <a:pt x="1374" y="17"/>
                  </a:cubicBezTo>
                  <a:cubicBezTo>
                    <a:pt x="1141" y="17"/>
                    <a:pt x="912" y="17"/>
                    <a:pt x="680" y="19"/>
                  </a:cubicBezTo>
                  <a:cubicBezTo>
                    <a:pt x="612" y="19"/>
                    <a:pt x="543" y="19"/>
                    <a:pt x="475" y="25"/>
                  </a:cubicBezTo>
                  <a:cubicBezTo>
                    <a:pt x="450" y="25"/>
                    <a:pt x="412" y="22"/>
                    <a:pt x="445" y="68"/>
                  </a:cubicBezTo>
                  <a:cubicBezTo>
                    <a:pt x="532" y="197"/>
                    <a:pt x="470" y="413"/>
                    <a:pt x="327" y="459"/>
                  </a:cubicBezTo>
                  <a:cubicBezTo>
                    <a:pt x="286" y="473"/>
                    <a:pt x="240" y="462"/>
                    <a:pt x="196" y="464"/>
                  </a:cubicBezTo>
                  <a:cubicBezTo>
                    <a:pt x="177" y="464"/>
                    <a:pt x="144" y="456"/>
                    <a:pt x="144" y="484"/>
                  </a:cubicBezTo>
                  <a:cubicBezTo>
                    <a:pt x="147" y="555"/>
                    <a:pt x="103" y="617"/>
                    <a:pt x="106" y="686"/>
                  </a:cubicBezTo>
                  <a:cubicBezTo>
                    <a:pt x="109" y="738"/>
                    <a:pt x="82" y="798"/>
                    <a:pt x="123" y="847"/>
                  </a:cubicBezTo>
                  <a:cubicBezTo>
                    <a:pt x="155" y="888"/>
                    <a:pt x="185" y="931"/>
                    <a:pt x="221" y="972"/>
                  </a:cubicBezTo>
                  <a:cubicBezTo>
                    <a:pt x="251" y="1008"/>
                    <a:pt x="251" y="1033"/>
                    <a:pt x="221" y="1071"/>
                  </a:cubicBezTo>
                  <a:cubicBezTo>
                    <a:pt x="191" y="1109"/>
                    <a:pt x="166" y="1155"/>
                    <a:pt x="169" y="1213"/>
                  </a:cubicBezTo>
                  <a:cubicBezTo>
                    <a:pt x="175" y="1300"/>
                    <a:pt x="172" y="1390"/>
                    <a:pt x="180" y="1478"/>
                  </a:cubicBezTo>
                  <a:cubicBezTo>
                    <a:pt x="185" y="1554"/>
                    <a:pt x="164" y="1601"/>
                    <a:pt x="82" y="1617"/>
                  </a:cubicBezTo>
                  <a:cubicBezTo>
                    <a:pt x="38" y="1625"/>
                    <a:pt x="0" y="1639"/>
                    <a:pt x="5" y="1702"/>
                  </a:cubicBezTo>
                  <a:cubicBezTo>
                    <a:pt x="16" y="1825"/>
                    <a:pt x="82" y="1871"/>
                    <a:pt x="194" y="1811"/>
                  </a:cubicBezTo>
                  <a:cubicBezTo>
                    <a:pt x="259" y="1775"/>
                    <a:pt x="292" y="1795"/>
                    <a:pt x="338" y="1838"/>
                  </a:cubicBezTo>
                  <a:cubicBezTo>
                    <a:pt x="385" y="1882"/>
                    <a:pt x="418" y="1945"/>
                    <a:pt x="502" y="1964"/>
                  </a:cubicBezTo>
                  <a:cubicBezTo>
                    <a:pt x="453" y="1874"/>
                    <a:pt x="513" y="1797"/>
                    <a:pt x="502" y="1713"/>
                  </a:cubicBezTo>
                  <a:cubicBezTo>
                    <a:pt x="497" y="1677"/>
                    <a:pt x="535" y="1655"/>
                    <a:pt x="571" y="1663"/>
                  </a:cubicBezTo>
                  <a:cubicBezTo>
                    <a:pt x="685" y="1688"/>
                    <a:pt x="803" y="1685"/>
                    <a:pt x="920" y="1702"/>
                  </a:cubicBezTo>
                  <a:cubicBezTo>
                    <a:pt x="983" y="1713"/>
                    <a:pt x="1106" y="1792"/>
                    <a:pt x="1133" y="1636"/>
                  </a:cubicBezTo>
                  <a:cubicBezTo>
                    <a:pt x="1133" y="1631"/>
                    <a:pt x="1141" y="1625"/>
                    <a:pt x="1144" y="1622"/>
                  </a:cubicBezTo>
                  <a:cubicBezTo>
                    <a:pt x="1223" y="1579"/>
                    <a:pt x="1256" y="1508"/>
                    <a:pt x="1262" y="1420"/>
                  </a:cubicBezTo>
                  <a:cubicBezTo>
                    <a:pt x="1264" y="1382"/>
                    <a:pt x="1289" y="1368"/>
                    <a:pt x="1319" y="1363"/>
                  </a:cubicBezTo>
                  <a:cubicBezTo>
                    <a:pt x="1352" y="1358"/>
                    <a:pt x="1379" y="1374"/>
                    <a:pt x="1393" y="1401"/>
                  </a:cubicBezTo>
                  <a:cubicBezTo>
                    <a:pt x="1404" y="1426"/>
                    <a:pt x="1406" y="1453"/>
                    <a:pt x="1415" y="1480"/>
                  </a:cubicBezTo>
                  <a:cubicBezTo>
                    <a:pt x="1467" y="1459"/>
                    <a:pt x="1505" y="1437"/>
                    <a:pt x="1513" y="136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9" name="Freeform 36"/>
            <p:cNvSpPr>
              <a:spLocks noChangeArrowheads="1"/>
            </p:cNvSpPr>
            <p:nvPr/>
          </p:nvSpPr>
          <p:spPr bwMode="auto">
            <a:xfrm>
              <a:off x="10336213" y="527050"/>
              <a:ext cx="938212" cy="612775"/>
            </a:xfrm>
            <a:custGeom>
              <a:avLst/>
              <a:gdLst>
                <a:gd name="T0" fmla="*/ 142 w 2604"/>
                <a:gd name="T1" fmla="*/ 1466 h 1702"/>
                <a:gd name="T2" fmla="*/ 298 w 2604"/>
                <a:gd name="T3" fmla="*/ 1289 h 1702"/>
                <a:gd name="T4" fmla="*/ 431 w 2604"/>
                <a:gd name="T5" fmla="*/ 1220 h 1702"/>
                <a:gd name="T6" fmla="*/ 511 w 2604"/>
                <a:gd name="T7" fmla="*/ 1302 h 1702"/>
                <a:gd name="T8" fmla="*/ 672 w 2604"/>
                <a:gd name="T9" fmla="*/ 1532 h 1702"/>
                <a:gd name="T10" fmla="*/ 740 w 2604"/>
                <a:gd name="T11" fmla="*/ 1630 h 1702"/>
                <a:gd name="T12" fmla="*/ 787 w 2604"/>
                <a:gd name="T13" fmla="*/ 1698 h 1702"/>
                <a:gd name="T14" fmla="*/ 844 w 2604"/>
                <a:gd name="T15" fmla="*/ 1649 h 1702"/>
                <a:gd name="T16" fmla="*/ 950 w 2604"/>
                <a:gd name="T17" fmla="*/ 1551 h 1702"/>
                <a:gd name="T18" fmla="*/ 1153 w 2604"/>
                <a:gd name="T19" fmla="*/ 1395 h 1702"/>
                <a:gd name="T20" fmla="*/ 1204 w 2604"/>
                <a:gd name="T21" fmla="*/ 1338 h 1702"/>
                <a:gd name="T22" fmla="*/ 1420 w 2604"/>
                <a:gd name="T23" fmla="*/ 1245 h 1702"/>
                <a:gd name="T24" fmla="*/ 1464 w 2604"/>
                <a:gd name="T25" fmla="*/ 1204 h 1702"/>
                <a:gd name="T26" fmla="*/ 1743 w 2604"/>
                <a:gd name="T27" fmla="*/ 1056 h 1702"/>
                <a:gd name="T28" fmla="*/ 1917 w 2604"/>
                <a:gd name="T29" fmla="*/ 985 h 1702"/>
                <a:gd name="T30" fmla="*/ 1969 w 2604"/>
                <a:gd name="T31" fmla="*/ 961 h 1702"/>
                <a:gd name="T32" fmla="*/ 2100 w 2604"/>
                <a:gd name="T33" fmla="*/ 912 h 1702"/>
                <a:gd name="T34" fmla="*/ 2182 w 2604"/>
                <a:gd name="T35" fmla="*/ 871 h 1702"/>
                <a:gd name="T36" fmla="*/ 2248 w 2604"/>
                <a:gd name="T37" fmla="*/ 731 h 1702"/>
                <a:gd name="T38" fmla="*/ 2272 w 2604"/>
                <a:gd name="T39" fmla="*/ 581 h 1702"/>
                <a:gd name="T40" fmla="*/ 2516 w 2604"/>
                <a:gd name="T41" fmla="*/ 330 h 1702"/>
                <a:gd name="T42" fmla="*/ 2554 w 2604"/>
                <a:gd name="T43" fmla="*/ 177 h 1702"/>
                <a:gd name="T44" fmla="*/ 2540 w 2604"/>
                <a:gd name="T45" fmla="*/ 62 h 1702"/>
                <a:gd name="T46" fmla="*/ 2477 w 2604"/>
                <a:gd name="T47" fmla="*/ 5 h 1702"/>
                <a:gd name="T48" fmla="*/ 2024 w 2604"/>
                <a:gd name="T49" fmla="*/ 21 h 1702"/>
                <a:gd name="T50" fmla="*/ 1560 w 2604"/>
                <a:gd name="T51" fmla="*/ 125 h 1702"/>
                <a:gd name="T52" fmla="*/ 1371 w 2604"/>
                <a:gd name="T53" fmla="*/ 240 h 1702"/>
                <a:gd name="T54" fmla="*/ 1194 w 2604"/>
                <a:gd name="T55" fmla="*/ 270 h 1702"/>
                <a:gd name="T56" fmla="*/ 1163 w 2604"/>
                <a:gd name="T57" fmla="*/ 284 h 1702"/>
                <a:gd name="T58" fmla="*/ 1065 w 2604"/>
                <a:gd name="T59" fmla="*/ 256 h 1702"/>
                <a:gd name="T60" fmla="*/ 1005 w 2604"/>
                <a:gd name="T61" fmla="*/ 226 h 1702"/>
                <a:gd name="T62" fmla="*/ 628 w 2604"/>
                <a:gd name="T63" fmla="*/ 458 h 1702"/>
                <a:gd name="T64" fmla="*/ 461 w 2604"/>
                <a:gd name="T65" fmla="*/ 647 h 1702"/>
                <a:gd name="T66" fmla="*/ 388 w 2604"/>
                <a:gd name="T67" fmla="*/ 764 h 1702"/>
                <a:gd name="T68" fmla="*/ 330 w 2604"/>
                <a:gd name="T69" fmla="*/ 879 h 1702"/>
                <a:gd name="T70" fmla="*/ 292 w 2604"/>
                <a:gd name="T71" fmla="*/ 934 h 1702"/>
                <a:gd name="T72" fmla="*/ 74 w 2604"/>
                <a:gd name="T73" fmla="*/ 1046 h 1702"/>
                <a:gd name="T74" fmla="*/ 24 w 2604"/>
                <a:gd name="T75" fmla="*/ 1152 h 1702"/>
                <a:gd name="T76" fmla="*/ 52 w 2604"/>
                <a:gd name="T77" fmla="*/ 1395 h 1702"/>
                <a:gd name="T78" fmla="*/ 142 w 2604"/>
                <a:gd name="T79" fmla="*/ 1466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04" h="1702">
                  <a:moveTo>
                    <a:pt x="142" y="1466"/>
                  </a:moveTo>
                  <a:cubicBezTo>
                    <a:pt x="235" y="1442"/>
                    <a:pt x="243" y="1346"/>
                    <a:pt x="298" y="1289"/>
                  </a:cubicBezTo>
                  <a:cubicBezTo>
                    <a:pt x="339" y="1245"/>
                    <a:pt x="380" y="1220"/>
                    <a:pt x="431" y="1220"/>
                  </a:cubicBezTo>
                  <a:cubicBezTo>
                    <a:pt x="472" y="1220"/>
                    <a:pt x="494" y="1250"/>
                    <a:pt x="511" y="1302"/>
                  </a:cubicBezTo>
                  <a:cubicBezTo>
                    <a:pt x="541" y="1387"/>
                    <a:pt x="560" y="1496"/>
                    <a:pt x="672" y="1532"/>
                  </a:cubicBezTo>
                  <a:cubicBezTo>
                    <a:pt x="715" y="1545"/>
                    <a:pt x="735" y="1589"/>
                    <a:pt x="740" y="1630"/>
                  </a:cubicBezTo>
                  <a:cubicBezTo>
                    <a:pt x="746" y="1663"/>
                    <a:pt x="759" y="1693"/>
                    <a:pt x="787" y="1698"/>
                  </a:cubicBezTo>
                  <a:cubicBezTo>
                    <a:pt x="803" y="1701"/>
                    <a:pt x="833" y="1671"/>
                    <a:pt x="844" y="1649"/>
                  </a:cubicBezTo>
                  <a:cubicBezTo>
                    <a:pt x="868" y="1603"/>
                    <a:pt x="904" y="1554"/>
                    <a:pt x="950" y="1551"/>
                  </a:cubicBezTo>
                  <a:cubicBezTo>
                    <a:pt x="1060" y="1545"/>
                    <a:pt x="1109" y="1477"/>
                    <a:pt x="1153" y="1395"/>
                  </a:cubicBezTo>
                  <a:cubicBezTo>
                    <a:pt x="1166" y="1371"/>
                    <a:pt x="1183" y="1351"/>
                    <a:pt x="1204" y="1338"/>
                  </a:cubicBezTo>
                  <a:cubicBezTo>
                    <a:pt x="1270" y="1291"/>
                    <a:pt x="1322" y="1220"/>
                    <a:pt x="1420" y="1245"/>
                  </a:cubicBezTo>
                  <a:cubicBezTo>
                    <a:pt x="1431" y="1248"/>
                    <a:pt x="1448" y="1218"/>
                    <a:pt x="1464" y="1204"/>
                  </a:cubicBezTo>
                  <a:cubicBezTo>
                    <a:pt x="1546" y="1133"/>
                    <a:pt x="1636" y="1067"/>
                    <a:pt x="1743" y="1056"/>
                  </a:cubicBezTo>
                  <a:cubicBezTo>
                    <a:pt x="1811" y="1048"/>
                    <a:pt x="1879" y="1062"/>
                    <a:pt x="1917" y="985"/>
                  </a:cubicBezTo>
                  <a:cubicBezTo>
                    <a:pt x="1928" y="966"/>
                    <a:pt x="1953" y="953"/>
                    <a:pt x="1969" y="961"/>
                  </a:cubicBezTo>
                  <a:cubicBezTo>
                    <a:pt x="2038" y="999"/>
                    <a:pt x="2065" y="947"/>
                    <a:pt x="2100" y="912"/>
                  </a:cubicBezTo>
                  <a:cubicBezTo>
                    <a:pt x="2125" y="887"/>
                    <a:pt x="2147" y="873"/>
                    <a:pt x="2182" y="871"/>
                  </a:cubicBezTo>
                  <a:cubicBezTo>
                    <a:pt x="2270" y="857"/>
                    <a:pt x="2297" y="802"/>
                    <a:pt x="2248" y="731"/>
                  </a:cubicBezTo>
                  <a:cubicBezTo>
                    <a:pt x="2207" y="671"/>
                    <a:pt x="2215" y="630"/>
                    <a:pt x="2272" y="581"/>
                  </a:cubicBezTo>
                  <a:cubicBezTo>
                    <a:pt x="2363" y="508"/>
                    <a:pt x="2502" y="477"/>
                    <a:pt x="2516" y="330"/>
                  </a:cubicBezTo>
                  <a:cubicBezTo>
                    <a:pt x="2603" y="300"/>
                    <a:pt x="2565" y="232"/>
                    <a:pt x="2554" y="177"/>
                  </a:cubicBezTo>
                  <a:cubicBezTo>
                    <a:pt x="2546" y="139"/>
                    <a:pt x="2540" y="101"/>
                    <a:pt x="2540" y="62"/>
                  </a:cubicBezTo>
                  <a:cubicBezTo>
                    <a:pt x="2543" y="13"/>
                    <a:pt x="2521" y="0"/>
                    <a:pt x="2477" y="5"/>
                  </a:cubicBezTo>
                  <a:cubicBezTo>
                    <a:pt x="2327" y="24"/>
                    <a:pt x="2174" y="8"/>
                    <a:pt x="2024" y="21"/>
                  </a:cubicBezTo>
                  <a:cubicBezTo>
                    <a:pt x="1865" y="35"/>
                    <a:pt x="1699" y="16"/>
                    <a:pt x="1560" y="125"/>
                  </a:cubicBezTo>
                  <a:cubicBezTo>
                    <a:pt x="1502" y="169"/>
                    <a:pt x="1437" y="204"/>
                    <a:pt x="1371" y="240"/>
                  </a:cubicBezTo>
                  <a:cubicBezTo>
                    <a:pt x="1316" y="267"/>
                    <a:pt x="1267" y="346"/>
                    <a:pt x="1194" y="270"/>
                  </a:cubicBezTo>
                  <a:cubicBezTo>
                    <a:pt x="1191" y="267"/>
                    <a:pt x="1172" y="275"/>
                    <a:pt x="1163" y="284"/>
                  </a:cubicBezTo>
                  <a:cubicBezTo>
                    <a:pt x="1120" y="316"/>
                    <a:pt x="1084" y="305"/>
                    <a:pt x="1065" y="256"/>
                  </a:cubicBezTo>
                  <a:cubicBezTo>
                    <a:pt x="1054" y="226"/>
                    <a:pt x="1032" y="210"/>
                    <a:pt x="1005" y="226"/>
                  </a:cubicBezTo>
                  <a:cubicBezTo>
                    <a:pt x="879" y="303"/>
                    <a:pt x="732" y="346"/>
                    <a:pt x="628" y="458"/>
                  </a:cubicBezTo>
                  <a:cubicBezTo>
                    <a:pt x="571" y="521"/>
                    <a:pt x="486" y="565"/>
                    <a:pt x="461" y="647"/>
                  </a:cubicBezTo>
                  <a:cubicBezTo>
                    <a:pt x="445" y="699"/>
                    <a:pt x="429" y="737"/>
                    <a:pt x="388" y="764"/>
                  </a:cubicBezTo>
                  <a:cubicBezTo>
                    <a:pt x="344" y="792"/>
                    <a:pt x="298" y="811"/>
                    <a:pt x="330" y="879"/>
                  </a:cubicBezTo>
                  <a:cubicBezTo>
                    <a:pt x="341" y="901"/>
                    <a:pt x="311" y="917"/>
                    <a:pt x="292" y="934"/>
                  </a:cubicBezTo>
                  <a:cubicBezTo>
                    <a:pt x="227" y="985"/>
                    <a:pt x="150" y="1018"/>
                    <a:pt x="74" y="1046"/>
                  </a:cubicBezTo>
                  <a:cubicBezTo>
                    <a:pt x="16" y="1067"/>
                    <a:pt x="0" y="1092"/>
                    <a:pt x="24" y="1152"/>
                  </a:cubicBezTo>
                  <a:cubicBezTo>
                    <a:pt x="57" y="1226"/>
                    <a:pt x="93" y="1308"/>
                    <a:pt x="52" y="1395"/>
                  </a:cubicBezTo>
                  <a:cubicBezTo>
                    <a:pt x="44" y="1455"/>
                    <a:pt x="82" y="1482"/>
                    <a:pt x="142" y="146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 name="Freeform 37"/>
            <p:cNvSpPr>
              <a:spLocks noChangeArrowheads="1"/>
            </p:cNvSpPr>
            <p:nvPr/>
          </p:nvSpPr>
          <p:spPr bwMode="auto">
            <a:xfrm>
              <a:off x="8196263" y="2944813"/>
              <a:ext cx="668337" cy="511175"/>
            </a:xfrm>
            <a:custGeom>
              <a:avLst/>
              <a:gdLst>
                <a:gd name="T0" fmla="*/ 1669 w 1858"/>
                <a:gd name="T1" fmla="*/ 1379 h 1418"/>
                <a:gd name="T2" fmla="*/ 1770 w 1858"/>
                <a:gd name="T3" fmla="*/ 1286 h 1418"/>
                <a:gd name="T4" fmla="*/ 1847 w 1858"/>
                <a:gd name="T5" fmla="*/ 456 h 1418"/>
                <a:gd name="T6" fmla="*/ 1745 w 1858"/>
                <a:gd name="T7" fmla="*/ 379 h 1418"/>
                <a:gd name="T8" fmla="*/ 1614 w 1858"/>
                <a:gd name="T9" fmla="*/ 316 h 1418"/>
                <a:gd name="T10" fmla="*/ 1513 w 1858"/>
                <a:gd name="T11" fmla="*/ 205 h 1418"/>
                <a:gd name="T12" fmla="*/ 1188 w 1858"/>
                <a:gd name="T13" fmla="*/ 65 h 1418"/>
                <a:gd name="T14" fmla="*/ 1016 w 1858"/>
                <a:gd name="T15" fmla="*/ 87 h 1418"/>
                <a:gd name="T16" fmla="*/ 951 w 1858"/>
                <a:gd name="T17" fmla="*/ 103 h 1418"/>
                <a:gd name="T18" fmla="*/ 484 w 1858"/>
                <a:gd name="T19" fmla="*/ 112 h 1418"/>
                <a:gd name="T20" fmla="*/ 287 w 1858"/>
                <a:gd name="T21" fmla="*/ 355 h 1418"/>
                <a:gd name="T22" fmla="*/ 273 w 1858"/>
                <a:gd name="T23" fmla="*/ 581 h 1418"/>
                <a:gd name="T24" fmla="*/ 131 w 1858"/>
                <a:gd name="T25" fmla="*/ 1018 h 1418"/>
                <a:gd name="T26" fmla="*/ 30 w 1858"/>
                <a:gd name="T27" fmla="*/ 1343 h 1418"/>
                <a:gd name="T28" fmla="*/ 79 w 1858"/>
                <a:gd name="T29" fmla="*/ 1414 h 1418"/>
                <a:gd name="T30" fmla="*/ 978 w 1858"/>
                <a:gd name="T31" fmla="*/ 1393 h 1418"/>
                <a:gd name="T32" fmla="*/ 1669 w 1858"/>
                <a:gd name="T33" fmla="*/ 1379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8" h="1418">
                  <a:moveTo>
                    <a:pt x="1669" y="1379"/>
                  </a:moveTo>
                  <a:cubicBezTo>
                    <a:pt x="1740" y="1379"/>
                    <a:pt x="1765" y="1354"/>
                    <a:pt x="1770" y="1286"/>
                  </a:cubicBezTo>
                  <a:cubicBezTo>
                    <a:pt x="1792" y="1010"/>
                    <a:pt x="1822" y="732"/>
                    <a:pt x="1847" y="456"/>
                  </a:cubicBezTo>
                  <a:cubicBezTo>
                    <a:pt x="1857" y="341"/>
                    <a:pt x="1849" y="336"/>
                    <a:pt x="1745" y="379"/>
                  </a:cubicBezTo>
                  <a:cubicBezTo>
                    <a:pt x="1664" y="412"/>
                    <a:pt x="1642" y="398"/>
                    <a:pt x="1614" y="316"/>
                  </a:cubicBezTo>
                  <a:cubicBezTo>
                    <a:pt x="1598" y="267"/>
                    <a:pt x="1568" y="227"/>
                    <a:pt x="1513" y="205"/>
                  </a:cubicBezTo>
                  <a:cubicBezTo>
                    <a:pt x="1404" y="162"/>
                    <a:pt x="1298" y="112"/>
                    <a:pt x="1188" y="65"/>
                  </a:cubicBezTo>
                  <a:cubicBezTo>
                    <a:pt x="1125" y="38"/>
                    <a:pt x="1065" y="0"/>
                    <a:pt x="1016" y="87"/>
                  </a:cubicBezTo>
                  <a:cubicBezTo>
                    <a:pt x="1008" y="101"/>
                    <a:pt x="972" y="103"/>
                    <a:pt x="951" y="103"/>
                  </a:cubicBezTo>
                  <a:lnTo>
                    <a:pt x="484" y="112"/>
                  </a:lnTo>
                  <a:cubicBezTo>
                    <a:pt x="358" y="114"/>
                    <a:pt x="270" y="229"/>
                    <a:pt x="287" y="355"/>
                  </a:cubicBezTo>
                  <a:cubicBezTo>
                    <a:pt x="295" y="428"/>
                    <a:pt x="292" y="508"/>
                    <a:pt x="273" y="581"/>
                  </a:cubicBezTo>
                  <a:cubicBezTo>
                    <a:pt x="235" y="729"/>
                    <a:pt x="137" y="852"/>
                    <a:pt x="131" y="1018"/>
                  </a:cubicBezTo>
                  <a:cubicBezTo>
                    <a:pt x="128" y="1122"/>
                    <a:pt x="74" y="1240"/>
                    <a:pt x="30" y="1343"/>
                  </a:cubicBezTo>
                  <a:cubicBezTo>
                    <a:pt x="0" y="1409"/>
                    <a:pt x="19" y="1417"/>
                    <a:pt x="79" y="1414"/>
                  </a:cubicBezTo>
                  <a:cubicBezTo>
                    <a:pt x="377" y="1398"/>
                    <a:pt x="677" y="1387"/>
                    <a:pt x="978" y="1393"/>
                  </a:cubicBezTo>
                  <a:cubicBezTo>
                    <a:pt x="1210" y="1403"/>
                    <a:pt x="1440" y="1379"/>
                    <a:pt x="1669" y="137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1" name="Freeform 38"/>
            <p:cNvSpPr>
              <a:spLocks noChangeArrowheads="1"/>
            </p:cNvSpPr>
            <p:nvPr/>
          </p:nvSpPr>
          <p:spPr bwMode="auto">
            <a:xfrm>
              <a:off x="10306050" y="1358900"/>
              <a:ext cx="576263" cy="750888"/>
            </a:xfrm>
            <a:custGeom>
              <a:avLst/>
              <a:gdLst>
                <a:gd name="T0" fmla="*/ 415 w 1599"/>
                <a:gd name="T1" fmla="*/ 87 h 2084"/>
                <a:gd name="T2" fmla="*/ 328 w 1599"/>
                <a:gd name="T3" fmla="*/ 106 h 2084"/>
                <a:gd name="T4" fmla="*/ 325 w 1599"/>
                <a:gd name="T5" fmla="*/ 185 h 2084"/>
                <a:gd name="T6" fmla="*/ 347 w 1599"/>
                <a:gd name="T7" fmla="*/ 251 h 2084"/>
                <a:gd name="T8" fmla="*/ 271 w 1599"/>
                <a:gd name="T9" fmla="*/ 341 h 2084"/>
                <a:gd name="T10" fmla="*/ 265 w 1599"/>
                <a:gd name="T11" fmla="*/ 469 h 2084"/>
                <a:gd name="T12" fmla="*/ 224 w 1599"/>
                <a:gd name="T13" fmla="*/ 614 h 2084"/>
                <a:gd name="T14" fmla="*/ 156 w 1599"/>
                <a:gd name="T15" fmla="*/ 745 h 2084"/>
                <a:gd name="T16" fmla="*/ 134 w 1599"/>
                <a:gd name="T17" fmla="*/ 797 h 2084"/>
                <a:gd name="T18" fmla="*/ 82 w 1599"/>
                <a:gd name="T19" fmla="*/ 1166 h 2084"/>
                <a:gd name="T20" fmla="*/ 107 w 1599"/>
                <a:gd name="T21" fmla="*/ 1327 h 2084"/>
                <a:gd name="T22" fmla="*/ 115 w 1599"/>
                <a:gd name="T23" fmla="*/ 1360 h 2084"/>
                <a:gd name="T24" fmla="*/ 191 w 1599"/>
                <a:gd name="T25" fmla="*/ 1502 h 2084"/>
                <a:gd name="T26" fmla="*/ 200 w 1599"/>
                <a:gd name="T27" fmla="*/ 1635 h 2084"/>
                <a:gd name="T28" fmla="*/ 178 w 1599"/>
                <a:gd name="T29" fmla="*/ 1777 h 2084"/>
                <a:gd name="T30" fmla="*/ 180 w 1599"/>
                <a:gd name="T31" fmla="*/ 1878 h 2084"/>
                <a:gd name="T32" fmla="*/ 172 w 1599"/>
                <a:gd name="T33" fmla="*/ 1984 h 2084"/>
                <a:gd name="T34" fmla="*/ 246 w 1599"/>
                <a:gd name="T35" fmla="*/ 2020 h 2084"/>
                <a:gd name="T36" fmla="*/ 331 w 1599"/>
                <a:gd name="T37" fmla="*/ 2001 h 2084"/>
                <a:gd name="T38" fmla="*/ 544 w 1599"/>
                <a:gd name="T39" fmla="*/ 1864 h 2084"/>
                <a:gd name="T40" fmla="*/ 645 w 1599"/>
                <a:gd name="T41" fmla="*/ 1796 h 2084"/>
                <a:gd name="T42" fmla="*/ 828 w 1599"/>
                <a:gd name="T43" fmla="*/ 1738 h 2084"/>
                <a:gd name="T44" fmla="*/ 1191 w 1599"/>
                <a:gd name="T45" fmla="*/ 1697 h 2084"/>
                <a:gd name="T46" fmla="*/ 1371 w 1599"/>
                <a:gd name="T47" fmla="*/ 1614 h 2084"/>
                <a:gd name="T48" fmla="*/ 1440 w 1599"/>
                <a:gd name="T49" fmla="*/ 1494 h 2084"/>
                <a:gd name="T50" fmla="*/ 1574 w 1599"/>
                <a:gd name="T51" fmla="*/ 1215 h 2084"/>
                <a:gd name="T52" fmla="*/ 1565 w 1599"/>
                <a:gd name="T53" fmla="*/ 1139 h 2084"/>
                <a:gd name="T54" fmla="*/ 1522 w 1599"/>
                <a:gd name="T55" fmla="*/ 1043 h 2084"/>
                <a:gd name="T56" fmla="*/ 1541 w 1599"/>
                <a:gd name="T57" fmla="*/ 961 h 2084"/>
                <a:gd name="T58" fmla="*/ 1546 w 1599"/>
                <a:gd name="T59" fmla="*/ 885 h 2084"/>
                <a:gd name="T60" fmla="*/ 1177 w 1599"/>
                <a:gd name="T61" fmla="*/ 513 h 2084"/>
                <a:gd name="T62" fmla="*/ 945 w 1599"/>
                <a:gd name="T63" fmla="*/ 284 h 2084"/>
                <a:gd name="T64" fmla="*/ 795 w 1599"/>
                <a:gd name="T65" fmla="*/ 161 h 2084"/>
                <a:gd name="T66" fmla="*/ 555 w 1599"/>
                <a:gd name="T67" fmla="*/ 0 h 2084"/>
                <a:gd name="T68" fmla="*/ 415 w 1599"/>
                <a:gd name="T69" fmla="*/ 87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9" h="2084">
                  <a:moveTo>
                    <a:pt x="415" y="87"/>
                  </a:moveTo>
                  <a:cubicBezTo>
                    <a:pt x="380" y="73"/>
                    <a:pt x="361" y="73"/>
                    <a:pt x="328" y="106"/>
                  </a:cubicBezTo>
                  <a:cubicBezTo>
                    <a:pt x="292" y="142"/>
                    <a:pt x="314" y="158"/>
                    <a:pt x="325" y="185"/>
                  </a:cubicBezTo>
                  <a:cubicBezTo>
                    <a:pt x="333" y="207"/>
                    <a:pt x="344" y="229"/>
                    <a:pt x="347" y="251"/>
                  </a:cubicBezTo>
                  <a:cubicBezTo>
                    <a:pt x="355" y="311"/>
                    <a:pt x="265" y="333"/>
                    <a:pt x="271" y="341"/>
                  </a:cubicBezTo>
                  <a:cubicBezTo>
                    <a:pt x="292" y="390"/>
                    <a:pt x="306" y="439"/>
                    <a:pt x="265" y="469"/>
                  </a:cubicBezTo>
                  <a:cubicBezTo>
                    <a:pt x="205" y="510"/>
                    <a:pt x="224" y="562"/>
                    <a:pt x="224" y="614"/>
                  </a:cubicBezTo>
                  <a:cubicBezTo>
                    <a:pt x="224" y="669"/>
                    <a:pt x="235" y="732"/>
                    <a:pt x="156" y="745"/>
                  </a:cubicBezTo>
                  <a:cubicBezTo>
                    <a:pt x="126" y="751"/>
                    <a:pt x="137" y="778"/>
                    <a:pt x="134" y="797"/>
                  </a:cubicBezTo>
                  <a:cubicBezTo>
                    <a:pt x="118" y="920"/>
                    <a:pt x="104" y="1043"/>
                    <a:pt x="82" y="1166"/>
                  </a:cubicBezTo>
                  <a:cubicBezTo>
                    <a:pt x="71" y="1226"/>
                    <a:pt x="0" y="1289"/>
                    <a:pt x="107" y="1327"/>
                  </a:cubicBezTo>
                  <a:cubicBezTo>
                    <a:pt x="112" y="1330"/>
                    <a:pt x="115" y="1349"/>
                    <a:pt x="115" y="1360"/>
                  </a:cubicBezTo>
                  <a:cubicBezTo>
                    <a:pt x="115" y="1420"/>
                    <a:pt x="145" y="1466"/>
                    <a:pt x="191" y="1502"/>
                  </a:cubicBezTo>
                  <a:cubicBezTo>
                    <a:pt x="246" y="1543"/>
                    <a:pt x="246" y="1586"/>
                    <a:pt x="200" y="1635"/>
                  </a:cubicBezTo>
                  <a:cubicBezTo>
                    <a:pt x="159" y="1676"/>
                    <a:pt x="123" y="1717"/>
                    <a:pt x="178" y="1777"/>
                  </a:cubicBezTo>
                  <a:cubicBezTo>
                    <a:pt x="200" y="1804"/>
                    <a:pt x="194" y="1845"/>
                    <a:pt x="180" y="1878"/>
                  </a:cubicBezTo>
                  <a:cubicBezTo>
                    <a:pt x="167" y="1913"/>
                    <a:pt x="167" y="1949"/>
                    <a:pt x="172" y="1984"/>
                  </a:cubicBezTo>
                  <a:cubicBezTo>
                    <a:pt x="178" y="2028"/>
                    <a:pt x="186" y="2083"/>
                    <a:pt x="246" y="2020"/>
                  </a:cubicBezTo>
                  <a:cubicBezTo>
                    <a:pt x="268" y="1998"/>
                    <a:pt x="301" y="1995"/>
                    <a:pt x="331" y="2001"/>
                  </a:cubicBezTo>
                  <a:cubicBezTo>
                    <a:pt x="448" y="2025"/>
                    <a:pt x="505" y="1957"/>
                    <a:pt x="544" y="1864"/>
                  </a:cubicBezTo>
                  <a:cubicBezTo>
                    <a:pt x="563" y="1818"/>
                    <a:pt x="596" y="1796"/>
                    <a:pt x="645" y="1796"/>
                  </a:cubicBezTo>
                  <a:cubicBezTo>
                    <a:pt x="710" y="1796"/>
                    <a:pt x="779" y="1782"/>
                    <a:pt x="828" y="1738"/>
                  </a:cubicBezTo>
                  <a:cubicBezTo>
                    <a:pt x="943" y="1635"/>
                    <a:pt x="1065" y="1662"/>
                    <a:pt x="1191" y="1697"/>
                  </a:cubicBezTo>
                  <a:cubicBezTo>
                    <a:pt x="1292" y="1728"/>
                    <a:pt x="1328" y="1714"/>
                    <a:pt x="1371" y="1614"/>
                  </a:cubicBezTo>
                  <a:cubicBezTo>
                    <a:pt x="1390" y="1570"/>
                    <a:pt x="1401" y="1518"/>
                    <a:pt x="1440" y="1494"/>
                  </a:cubicBezTo>
                  <a:cubicBezTo>
                    <a:pt x="1541" y="1425"/>
                    <a:pt x="1494" y="1292"/>
                    <a:pt x="1574" y="1215"/>
                  </a:cubicBezTo>
                  <a:cubicBezTo>
                    <a:pt x="1587" y="1201"/>
                    <a:pt x="1579" y="1166"/>
                    <a:pt x="1565" y="1139"/>
                  </a:cubicBezTo>
                  <a:cubicBezTo>
                    <a:pt x="1549" y="1109"/>
                    <a:pt x="1538" y="1073"/>
                    <a:pt x="1522" y="1043"/>
                  </a:cubicBezTo>
                  <a:cubicBezTo>
                    <a:pt x="1502" y="1008"/>
                    <a:pt x="1502" y="977"/>
                    <a:pt x="1541" y="961"/>
                  </a:cubicBezTo>
                  <a:cubicBezTo>
                    <a:pt x="1598" y="937"/>
                    <a:pt x="1576" y="915"/>
                    <a:pt x="1546" y="885"/>
                  </a:cubicBezTo>
                  <a:cubicBezTo>
                    <a:pt x="1426" y="759"/>
                    <a:pt x="1306" y="631"/>
                    <a:pt x="1177" y="513"/>
                  </a:cubicBezTo>
                  <a:cubicBezTo>
                    <a:pt x="1095" y="439"/>
                    <a:pt x="1022" y="360"/>
                    <a:pt x="945" y="284"/>
                  </a:cubicBezTo>
                  <a:cubicBezTo>
                    <a:pt x="902" y="240"/>
                    <a:pt x="858" y="158"/>
                    <a:pt x="795" y="161"/>
                  </a:cubicBezTo>
                  <a:cubicBezTo>
                    <a:pt x="672" y="166"/>
                    <a:pt x="628" y="73"/>
                    <a:pt x="555" y="0"/>
                  </a:cubicBezTo>
                  <a:cubicBezTo>
                    <a:pt x="530" y="101"/>
                    <a:pt x="503" y="120"/>
                    <a:pt x="415" y="8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2" name="Freeform 39"/>
            <p:cNvSpPr>
              <a:spLocks noChangeArrowheads="1"/>
            </p:cNvSpPr>
            <p:nvPr/>
          </p:nvSpPr>
          <p:spPr bwMode="auto">
            <a:xfrm>
              <a:off x="9301163" y="554038"/>
              <a:ext cx="868362" cy="446087"/>
            </a:xfrm>
            <a:custGeom>
              <a:avLst/>
              <a:gdLst>
                <a:gd name="T0" fmla="*/ 1251 w 2412"/>
                <a:gd name="T1" fmla="*/ 1155 h 1241"/>
                <a:gd name="T2" fmla="*/ 1499 w 2412"/>
                <a:gd name="T3" fmla="*/ 1125 h 1241"/>
                <a:gd name="T4" fmla="*/ 1562 w 2412"/>
                <a:gd name="T5" fmla="*/ 1068 h 1241"/>
                <a:gd name="T6" fmla="*/ 1767 w 2412"/>
                <a:gd name="T7" fmla="*/ 1076 h 1241"/>
                <a:gd name="T8" fmla="*/ 1835 w 2412"/>
                <a:gd name="T9" fmla="*/ 1073 h 1241"/>
                <a:gd name="T10" fmla="*/ 2021 w 2412"/>
                <a:gd name="T11" fmla="*/ 1005 h 1241"/>
                <a:gd name="T12" fmla="*/ 2051 w 2412"/>
                <a:gd name="T13" fmla="*/ 967 h 1241"/>
                <a:gd name="T14" fmla="*/ 2289 w 2412"/>
                <a:gd name="T15" fmla="*/ 795 h 1241"/>
                <a:gd name="T16" fmla="*/ 2398 w 2412"/>
                <a:gd name="T17" fmla="*/ 680 h 1241"/>
                <a:gd name="T18" fmla="*/ 2138 w 2412"/>
                <a:gd name="T19" fmla="*/ 112 h 1241"/>
                <a:gd name="T20" fmla="*/ 1879 w 2412"/>
                <a:gd name="T21" fmla="*/ 14 h 1241"/>
                <a:gd name="T22" fmla="*/ 1313 w 2412"/>
                <a:gd name="T23" fmla="*/ 14 h 1241"/>
                <a:gd name="T24" fmla="*/ 1199 w 2412"/>
                <a:gd name="T25" fmla="*/ 60 h 1241"/>
                <a:gd name="T26" fmla="*/ 1103 w 2412"/>
                <a:gd name="T27" fmla="*/ 109 h 1241"/>
                <a:gd name="T28" fmla="*/ 661 w 2412"/>
                <a:gd name="T29" fmla="*/ 109 h 1241"/>
                <a:gd name="T30" fmla="*/ 73 w 2412"/>
                <a:gd name="T31" fmla="*/ 98 h 1241"/>
                <a:gd name="T32" fmla="*/ 16 w 2412"/>
                <a:gd name="T33" fmla="*/ 169 h 1241"/>
                <a:gd name="T34" fmla="*/ 254 w 2412"/>
                <a:gd name="T35" fmla="*/ 759 h 1241"/>
                <a:gd name="T36" fmla="*/ 314 w 2412"/>
                <a:gd name="T37" fmla="*/ 795 h 1241"/>
                <a:gd name="T38" fmla="*/ 576 w 2412"/>
                <a:gd name="T39" fmla="*/ 795 h 1241"/>
                <a:gd name="T40" fmla="*/ 658 w 2412"/>
                <a:gd name="T41" fmla="*/ 770 h 1241"/>
                <a:gd name="T42" fmla="*/ 759 w 2412"/>
                <a:gd name="T43" fmla="*/ 792 h 1241"/>
                <a:gd name="T44" fmla="*/ 964 w 2412"/>
                <a:gd name="T45" fmla="*/ 1041 h 1241"/>
                <a:gd name="T46" fmla="*/ 1035 w 2412"/>
                <a:gd name="T47" fmla="*/ 1202 h 1241"/>
                <a:gd name="T48" fmla="*/ 1251 w 2412"/>
                <a:gd name="T49" fmla="*/ 1155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12" h="1241">
                  <a:moveTo>
                    <a:pt x="1251" y="1155"/>
                  </a:moveTo>
                  <a:cubicBezTo>
                    <a:pt x="1357" y="1240"/>
                    <a:pt x="1420" y="1234"/>
                    <a:pt x="1499" y="1125"/>
                  </a:cubicBezTo>
                  <a:cubicBezTo>
                    <a:pt x="1518" y="1101"/>
                    <a:pt x="1532" y="1065"/>
                    <a:pt x="1562" y="1068"/>
                  </a:cubicBezTo>
                  <a:cubicBezTo>
                    <a:pt x="1630" y="1073"/>
                    <a:pt x="1699" y="1021"/>
                    <a:pt x="1767" y="1076"/>
                  </a:cubicBezTo>
                  <a:cubicBezTo>
                    <a:pt x="1780" y="1087"/>
                    <a:pt x="1819" y="1084"/>
                    <a:pt x="1835" y="1073"/>
                  </a:cubicBezTo>
                  <a:cubicBezTo>
                    <a:pt x="1892" y="1038"/>
                    <a:pt x="1944" y="994"/>
                    <a:pt x="2021" y="1005"/>
                  </a:cubicBezTo>
                  <a:cubicBezTo>
                    <a:pt x="2043" y="1008"/>
                    <a:pt x="2045" y="983"/>
                    <a:pt x="2051" y="967"/>
                  </a:cubicBezTo>
                  <a:cubicBezTo>
                    <a:pt x="2081" y="871"/>
                    <a:pt x="2193" y="792"/>
                    <a:pt x="2289" y="795"/>
                  </a:cubicBezTo>
                  <a:cubicBezTo>
                    <a:pt x="2376" y="797"/>
                    <a:pt x="2411" y="767"/>
                    <a:pt x="2398" y="680"/>
                  </a:cubicBezTo>
                  <a:cubicBezTo>
                    <a:pt x="2368" y="467"/>
                    <a:pt x="2299" y="265"/>
                    <a:pt x="2138" y="112"/>
                  </a:cubicBezTo>
                  <a:cubicBezTo>
                    <a:pt x="2070" y="46"/>
                    <a:pt x="1996" y="0"/>
                    <a:pt x="1879" y="14"/>
                  </a:cubicBezTo>
                  <a:cubicBezTo>
                    <a:pt x="1693" y="35"/>
                    <a:pt x="1502" y="41"/>
                    <a:pt x="1313" y="14"/>
                  </a:cubicBezTo>
                  <a:cubicBezTo>
                    <a:pt x="1267" y="8"/>
                    <a:pt x="1221" y="11"/>
                    <a:pt x="1199" y="60"/>
                  </a:cubicBezTo>
                  <a:cubicBezTo>
                    <a:pt x="1177" y="104"/>
                    <a:pt x="1139" y="109"/>
                    <a:pt x="1103" y="109"/>
                  </a:cubicBezTo>
                  <a:cubicBezTo>
                    <a:pt x="956" y="112"/>
                    <a:pt x="808" y="109"/>
                    <a:pt x="661" y="109"/>
                  </a:cubicBezTo>
                  <a:cubicBezTo>
                    <a:pt x="464" y="107"/>
                    <a:pt x="270" y="104"/>
                    <a:pt x="73" y="98"/>
                  </a:cubicBezTo>
                  <a:cubicBezTo>
                    <a:pt x="16" y="96"/>
                    <a:pt x="0" y="115"/>
                    <a:pt x="16" y="169"/>
                  </a:cubicBezTo>
                  <a:cubicBezTo>
                    <a:pt x="71" y="377"/>
                    <a:pt x="177" y="563"/>
                    <a:pt x="254" y="759"/>
                  </a:cubicBezTo>
                  <a:cubicBezTo>
                    <a:pt x="267" y="792"/>
                    <a:pt x="286" y="797"/>
                    <a:pt x="314" y="795"/>
                  </a:cubicBezTo>
                  <a:cubicBezTo>
                    <a:pt x="401" y="784"/>
                    <a:pt x="488" y="751"/>
                    <a:pt x="576" y="795"/>
                  </a:cubicBezTo>
                  <a:cubicBezTo>
                    <a:pt x="606" y="808"/>
                    <a:pt x="631" y="787"/>
                    <a:pt x="658" y="770"/>
                  </a:cubicBezTo>
                  <a:cubicBezTo>
                    <a:pt x="696" y="746"/>
                    <a:pt x="743" y="754"/>
                    <a:pt x="759" y="792"/>
                  </a:cubicBezTo>
                  <a:cubicBezTo>
                    <a:pt x="803" y="896"/>
                    <a:pt x="906" y="948"/>
                    <a:pt x="964" y="1041"/>
                  </a:cubicBezTo>
                  <a:cubicBezTo>
                    <a:pt x="991" y="1090"/>
                    <a:pt x="994" y="1155"/>
                    <a:pt x="1035" y="1202"/>
                  </a:cubicBezTo>
                  <a:cubicBezTo>
                    <a:pt x="1114" y="1071"/>
                    <a:pt x="1141" y="1065"/>
                    <a:pt x="1251" y="115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3" name="Freeform 40"/>
            <p:cNvSpPr>
              <a:spLocks noChangeArrowheads="1"/>
            </p:cNvSpPr>
            <p:nvPr/>
          </p:nvSpPr>
          <p:spPr bwMode="auto">
            <a:xfrm>
              <a:off x="8064500" y="2298700"/>
              <a:ext cx="638175" cy="677863"/>
            </a:xfrm>
            <a:custGeom>
              <a:avLst/>
              <a:gdLst>
                <a:gd name="T0" fmla="*/ 1150 w 1771"/>
                <a:gd name="T1" fmla="*/ 1799 h 1882"/>
                <a:gd name="T2" fmla="*/ 1445 w 1771"/>
                <a:gd name="T3" fmla="*/ 1657 h 1882"/>
                <a:gd name="T4" fmla="*/ 1647 w 1771"/>
                <a:gd name="T5" fmla="*/ 1510 h 1882"/>
                <a:gd name="T6" fmla="*/ 1732 w 1771"/>
                <a:gd name="T7" fmla="*/ 1458 h 1882"/>
                <a:gd name="T8" fmla="*/ 1718 w 1771"/>
                <a:gd name="T9" fmla="*/ 1229 h 1882"/>
                <a:gd name="T10" fmla="*/ 1560 w 1771"/>
                <a:gd name="T11" fmla="*/ 890 h 1882"/>
                <a:gd name="T12" fmla="*/ 1489 w 1771"/>
                <a:gd name="T13" fmla="*/ 658 h 1882"/>
                <a:gd name="T14" fmla="*/ 1262 w 1771"/>
                <a:gd name="T15" fmla="*/ 275 h 1882"/>
                <a:gd name="T16" fmla="*/ 1254 w 1771"/>
                <a:gd name="T17" fmla="*/ 243 h 1882"/>
                <a:gd name="T18" fmla="*/ 1093 w 1771"/>
                <a:gd name="T19" fmla="*/ 73 h 1882"/>
                <a:gd name="T20" fmla="*/ 992 w 1771"/>
                <a:gd name="T21" fmla="*/ 30 h 1882"/>
                <a:gd name="T22" fmla="*/ 899 w 1771"/>
                <a:gd name="T23" fmla="*/ 32 h 1882"/>
                <a:gd name="T24" fmla="*/ 683 w 1771"/>
                <a:gd name="T25" fmla="*/ 346 h 1882"/>
                <a:gd name="T26" fmla="*/ 361 w 1771"/>
                <a:gd name="T27" fmla="*/ 808 h 1882"/>
                <a:gd name="T28" fmla="*/ 197 w 1771"/>
                <a:gd name="T29" fmla="*/ 1029 h 1882"/>
                <a:gd name="T30" fmla="*/ 110 w 1771"/>
                <a:gd name="T31" fmla="*/ 1204 h 1882"/>
                <a:gd name="T32" fmla="*/ 17 w 1771"/>
                <a:gd name="T33" fmla="*/ 1360 h 1882"/>
                <a:gd name="T34" fmla="*/ 33 w 1771"/>
                <a:gd name="T35" fmla="*/ 1444 h 1882"/>
                <a:gd name="T36" fmla="*/ 186 w 1771"/>
                <a:gd name="T37" fmla="*/ 1521 h 1882"/>
                <a:gd name="T38" fmla="*/ 361 w 1771"/>
                <a:gd name="T39" fmla="*/ 1660 h 1882"/>
                <a:gd name="T40" fmla="*/ 437 w 1771"/>
                <a:gd name="T41" fmla="*/ 1690 h 1882"/>
                <a:gd name="T42" fmla="*/ 544 w 1771"/>
                <a:gd name="T43" fmla="*/ 1797 h 1882"/>
                <a:gd name="T44" fmla="*/ 568 w 1771"/>
                <a:gd name="T45" fmla="*/ 1838 h 1882"/>
                <a:gd name="T46" fmla="*/ 686 w 1771"/>
                <a:gd name="T47" fmla="*/ 1819 h 1882"/>
                <a:gd name="T48" fmla="*/ 751 w 1771"/>
                <a:gd name="T49" fmla="*/ 1799 h 1882"/>
                <a:gd name="T50" fmla="*/ 1008 w 1771"/>
                <a:gd name="T51" fmla="*/ 1799 h 1882"/>
                <a:gd name="T52" fmla="*/ 1150 w 1771"/>
                <a:gd name="T53" fmla="*/ 1799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71" h="1882">
                  <a:moveTo>
                    <a:pt x="1150" y="1799"/>
                  </a:moveTo>
                  <a:cubicBezTo>
                    <a:pt x="1281" y="1821"/>
                    <a:pt x="1371" y="1769"/>
                    <a:pt x="1445" y="1657"/>
                  </a:cubicBezTo>
                  <a:cubicBezTo>
                    <a:pt x="1492" y="1589"/>
                    <a:pt x="1563" y="1535"/>
                    <a:pt x="1647" y="1510"/>
                  </a:cubicBezTo>
                  <a:cubicBezTo>
                    <a:pt x="1677" y="1502"/>
                    <a:pt x="1729" y="1504"/>
                    <a:pt x="1732" y="1458"/>
                  </a:cubicBezTo>
                  <a:cubicBezTo>
                    <a:pt x="1735" y="1379"/>
                    <a:pt x="1770" y="1267"/>
                    <a:pt x="1718" y="1229"/>
                  </a:cubicBezTo>
                  <a:cubicBezTo>
                    <a:pt x="1601" y="1139"/>
                    <a:pt x="1604" y="1002"/>
                    <a:pt x="1560" y="890"/>
                  </a:cubicBezTo>
                  <a:cubicBezTo>
                    <a:pt x="1533" y="819"/>
                    <a:pt x="1527" y="729"/>
                    <a:pt x="1489" y="658"/>
                  </a:cubicBezTo>
                  <a:cubicBezTo>
                    <a:pt x="1418" y="529"/>
                    <a:pt x="1412" y="360"/>
                    <a:pt x="1262" y="275"/>
                  </a:cubicBezTo>
                  <a:cubicBezTo>
                    <a:pt x="1254" y="273"/>
                    <a:pt x="1257" y="254"/>
                    <a:pt x="1254" y="243"/>
                  </a:cubicBezTo>
                  <a:cubicBezTo>
                    <a:pt x="1232" y="155"/>
                    <a:pt x="1186" y="93"/>
                    <a:pt x="1093" y="73"/>
                  </a:cubicBezTo>
                  <a:cubicBezTo>
                    <a:pt x="1057" y="65"/>
                    <a:pt x="1022" y="68"/>
                    <a:pt x="992" y="30"/>
                  </a:cubicBezTo>
                  <a:cubicBezTo>
                    <a:pt x="973" y="2"/>
                    <a:pt x="926" y="0"/>
                    <a:pt x="899" y="32"/>
                  </a:cubicBezTo>
                  <a:cubicBezTo>
                    <a:pt x="817" y="131"/>
                    <a:pt x="741" y="240"/>
                    <a:pt x="683" y="346"/>
                  </a:cubicBezTo>
                  <a:cubicBezTo>
                    <a:pt x="593" y="516"/>
                    <a:pt x="446" y="639"/>
                    <a:pt x="361" y="808"/>
                  </a:cubicBezTo>
                  <a:cubicBezTo>
                    <a:pt x="320" y="893"/>
                    <a:pt x="232" y="931"/>
                    <a:pt x="197" y="1029"/>
                  </a:cubicBezTo>
                  <a:cubicBezTo>
                    <a:pt x="178" y="1084"/>
                    <a:pt x="167" y="1160"/>
                    <a:pt x="110" y="1204"/>
                  </a:cubicBezTo>
                  <a:cubicBezTo>
                    <a:pt x="58" y="1245"/>
                    <a:pt x="41" y="1305"/>
                    <a:pt x="17" y="1360"/>
                  </a:cubicBezTo>
                  <a:cubicBezTo>
                    <a:pt x="0" y="1395"/>
                    <a:pt x="8" y="1414"/>
                    <a:pt x="33" y="1444"/>
                  </a:cubicBezTo>
                  <a:cubicBezTo>
                    <a:pt x="74" y="1496"/>
                    <a:pt x="137" y="1494"/>
                    <a:pt x="186" y="1521"/>
                  </a:cubicBezTo>
                  <a:cubicBezTo>
                    <a:pt x="252" y="1556"/>
                    <a:pt x="306" y="1611"/>
                    <a:pt x="361" y="1660"/>
                  </a:cubicBezTo>
                  <a:cubicBezTo>
                    <a:pt x="385" y="1682"/>
                    <a:pt x="407" y="1696"/>
                    <a:pt x="437" y="1690"/>
                  </a:cubicBezTo>
                  <a:cubicBezTo>
                    <a:pt x="522" y="1674"/>
                    <a:pt x="552" y="1723"/>
                    <a:pt x="544" y="1797"/>
                  </a:cubicBezTo>
                  <a:cubicBezTo>
                    <a:pt x="541" y="1827"/>
                    <a:pt x="549" y="1824"/>
                    <a:pt x="568" y="1838"/>
                  </a:cubicBezTo>
                  <a:cubicBezTo>
                    <a:pt x="618" y="1865"/>
                    <a:pt x="656" y="1881"/>
                    <a:pt x="686" y="1819"/>
                  </a:cubicBezTo>
                  <a:cubicBezTo>
                    <a:pt x="700" y="1794"/>
                    <a:pt x="727" y="1799"/>
                    <a:pt x="751" y="1799"/>
                  </a:cubicBezTo>
                  <a:lnTo>
                    <a:pt x="1008" y="1799"/>
                  </a:lnTo>
                  <a:cubicBezTo>
                    <a:pt x="1055" y="1799"/>
                    <a:pt x="1104" y="1794"/>
                    <a:pt x="1150" y="179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4" name="Freeform 41"/>
            <p:cNvSpPr>
              <a:spLocks noChangeArrowheads="1"/>
            </p:cNvSpPr>
            <p:nvPr/>
          </p:nvSpPr>
          <p:spPr bwMode="auto">
            <a:xfrm>
              <a:off x="11180763" y="444500"/>
              <a:ext cx="1146175" cy="403225"/>
            </a:xfrm>
            <a:custGeom>
              <a:avLst/>
              <a:gdLst>
                <a:gd name="T0" fmla="*/ 3035 w 3186"/>
                <a:gd name="T1" fmla="*/ 85 h 1118"/>
                <a:gd name="T2" fmla="*/ 2961 w 3186"/>
                <a:gd name="T3" fmla="*/ 120 h 1118"/>
                <a:gd name="T4" fmla="*/ 1951 w 3186"/>
                <a:gd name="T5" fmla="*/ 169 h 1118"/>
                <a:gd name="T6" fmla="*/ 470 w 3186"/>
                <a:gd name="T7" fmla="*/ 227 h 1118"/>
                <a:gd name="T8" fmla="*/ 353 w 3186"/>
                <a:gd name="T9" fmla="*/ 270 h 1118"/>
                <a:gd name="T10" fmla="*/ 314 w 3186"/>
                <a:gd name="T11" fmla="*/ 407 h 1118"/>
                <a:gd name="T12" fmla="*/ 159 w 3186"/>
                <a:gd name="T13" fmla="*/ 781 h 1118"/>
                <a:gd name="T14" fmla="*/ 60 w 3186"/>
                <a:gd name="T15" fmla="*/ 838 h 1118"/>
                <a:gd name="T16" fmla="*/ 11 w 3186"/>
                <a:gd name="T17" fmla="*/ 898 h 1118"/>
                <a:gd name="T18" fmla="*/ 74 w 3186"/>
                <a:gd name="T19" fmla="*/ 898 h 1118"/>
                <a:gd name="T20" fmla="*/ 123 w 3186"/>
                <a:gd name="T21" fmla="*/ 912 h 1118"/>
                <a:gd name="T22" fmla="*/ 396 w 3186"/>
                <a:gd name="T23" fmla="*/ 964 h 1118"/>
                <a:gd name="T24" fmla="*/ 888 w 3186"/>
                <a:gd name="T25" fmla="*/ 863 h 1118"/>
                <a:gd name="T26" fmla="*/ 1273 w 3186"/>
                <a:gd name="T27" fmla="*/ 969 h 1118"/>
                <a:gd name="T28" fmla="*/ 1322 w 3186"/>
                <a:gd name="T29" fmla="*/ 1043 h 1118"/>
                <a:gd name="T30" fmla="*/ 1688 w 3186"/>
                <a:gd name="T31" fmla="*/ 983 h 1118"/>
                <a:gd name="T32" fmla="*/ 1855 w 3186"/>
                <a:gd name="T33" fmla="*/ 978 h 1118"/>
                <a:gd name="T34" fmla="*/ 2054 w 3186"/>
                <a:gd name="T35" fmla="*/ 975 h 1118"/>
                <a:gd name="T36" fmla="*/ 2434 w 3186"/>
                <a:gd name="T37" fmla="*/ 713 h 1118"/>
                <a:gd name="T38" fmla="*/ 2470 w 3186"/>
                <a:gd name="T39" fmla="*/ 677 h 1118"/>
                <a:gd name="T40" fmla="*/ 2639 w 3186"/>
                <a:gd name="T41" fmla="*/ 565 h 1118"/>
                <a:gd name="T42" fmla="*/ 2691 w 3186"/>
                <a:gd name="T43" fmla="*/ 541 h 1118"/>
                <a:gd name="T44" fmla="*/ 2915 w 3186"/>
                <a:gd name="T45" fmla="*/ 298 h 1118"/>
                <a:gd name="T46" fmla="*/ 2950 w 3186"/>
                <a:gd name="T47" fmla="*/ 248 h 1118"/>
                <a:gd name="T48" fmla="*/ 3131 w 3186"/>
                <a:gd name="T49" fmla="*/ 85 h 1118"/>
                <a:gd name="T50" fmla="*/ 3185 w 3186"/>
                <a:gd name="T51" fmla="*/ 16 h 1118"/>
                <a:gd name="T52" fmla="*/ 3035 w 3186"/>
                <a:gd name="T53" fmla="*/ 85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86" h="1118">
                  <a:moveTo>
                    <a:pt x="3035" y="85"/>
                  </a:moveTo>
                  <a:cubicBezTo>
                    <a:pt x="3027" y="120"/>
                    <a:pt x="2991" y="117"/>
                    <a:pt x="2961" y="120"/>
                  </a:cubicBezTo>
                  <a:cubicBezTo>
                    <a:pt x="2625" y="136"/>
                    <a:pt x="2289" y="164"/>
                    <a:pt x="1951" y="169"/>
                  </a:cubicBezTo>
                  <a:cubicBezTo>
                    <a:pt x="1456" y="175"/>
                    <a:pt x="964" y="196"/>
                    <a:pt x="470" y="227"/>
                  </a:cubicBezTo>
                  <a:cubicBezTo>
                    <a:pt x="432" y="229"/>
                    <a:pt x="366" y="180"/>
                    <a:pt x="353" y="270"/>
                  </a:cubicBezTo>
                  <a:cubicBezTo>
                    <a:pt x="347" y="317"/>
                    <a:pt x="301" y="347"/>
                    <a:pt x="314" y="407"/>
                  </a:cubicBezTo>
                  <a:cubicBezTo>
                    <a:pt x="350" y="562"/>
                    <a:pt x="284" y="688"/>
                    <a:pt x="159" y="781"/>
                  </a:cubicBezTo>
                  <a:cubicBezTo>
                    <a:pt x="129" y="803"/>
                    <a:pt x="90" y="816"/>
                    <a:pt x="60" y="838"/>
                  </a:cubicBezTo>
                  <a:cubicBezTo>
                    <a:pt x="38" y="852"/>
                    <a:pt x="0" y="868"/>
                    <a:pt x="11" y="898"/>
                  </a:cubicBezTo>
                  <a:cubicBezTo>
                    <a:pt x="22" y="931"/>
                    <a:pt x="52" y="893"/>
                    <a:pt x="74" y="898"/>
                  </a:cubicBezTo>
                  <a:cubicBezTo>
                    <a:pt x="90" y="904"/>
                    <a:pt x="107" y="909"/>
                    <a:pt x="123" y="912"/>
                  </a:cubicBezTo>
                  <a:cubicBezTo>
                    <a:pt x="213" y="931"/>
                    <a:pt x="309" y="972"/>
                    <a:pt x="396" y="964"/>
                  </a:cubicBezTo>
                  <a:cubicBezTo>
                    <a:pt x="563" y="948"/>
                    <a:pt x="727" y="912"/>
                    <a:pt x="888" y="863"/>
                  </a:cubicBezTo>
                  <a:cubicBezTo>
                    <a:pt x="1046" y="814"/>
                    <a:pt x="1158" y="885"/>
                    <a:pt x="1273" y="969"/>
                  </a:cubicBezTo>
                  <a:cubicBezTo>
                    <a:pt x="1303" y="991"/>
                    <a:pt x="1284" y="1043"/>
                    <a:pt x="1322" y="1043"/>
                  </a:cubicBezTo>
                  <a:cubicBezTo>
                    <a:pt x="1448" y="1049"/>
                    <a:pt x="1582" y="1117"/>
                    <a:pt x="1688" y="983"/>
                  </a:cubicBezTo>
                  <a:cubicBezTo>
                    <a:pt x="1735" y="923"/>
                    <a:pt x="1792" y="920"/>
                    <a:pt x="1855" y="978"/>
                  </a:cubicBezTo>
                  <a:cubicBezTo>
                    <a:pt x="1931" y="1049"/>
                    <a:pt x="1970" y="1032"/>
                    <a:pt x="2054" y="975"/>
                  </a:cubicBezTo>
                  <a:cubicBezTo>
                    <a:pt x="2183" y="890"/>
                    <a:pt x="2256" y="726"/>
                    <a:pt x="2434" y="713"/>
                  </a:cubicBezTo>
                  <a:cubicBezTo>
                    <a:pt x="2448" y="713"/>
                    <a:pt x="2464" y="691"/>
                    <a:pt x="2470" y="677"/>
                  </a:cubicBezTo>
                  <a:cubicBezTo>
                    <a:pt x="2502" y="603"/>
                    <a:pt x="2571" y="584"/>
                    <a:pt x="2639" y="565"/>
                  </a:cubicBezTo>
                  <a:cubicBezTo>
                    <a:pt x="2658" y="560"/>
                    <a:pt x="2672" y="557"/>
                    <a:pt x="2691" y="541"/>
                  </a:cubicBezTo>
                  <a:cubicBezTo>
                    <a:pt x="2773" y="464"/>
                    <a:pt x="2825" y="363"/>
                    <a:pt x="2915" y="298"/>
                  </a:cubicBezTo>
                  <a:cubicBezTo>
                    <a:pt x="2931" y="287"/>
                    <a:pt x="2948" y="267"/>
                    <a:pt x="2950" y="248"/>
                  </a:cubicBezTo>
                  <a:cubicBezTo>
                    <a:pt x="2967" y="142"/>
                    <a:pt x="3046" y="106"/>
                    <a:pt x="3131" y="85"/>
                  </a:cubicBezTo>
                  <a:cubicBezTo>
                    <a:pt x="3180" y="74"/>
                    <a:pt x="3169" y="44"/>
                    <a:pt x="3185" y="16"/>
                  </a:cubicBezTo>
                  <a:cubicBezTo>
                    <a:pt x="3111" y="3"/>
                    <a:pt x="3054" y="0"/>
                    <a:pt x="3035" y="8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5" name="Freeform 42"/>
            <p:cNvSpPr>
              <a:spLocks noChangeArrowheads="1"/>
            </p:cNvSpPr>
            <p:nvPr/>
          </p:nvSpPr>
          <p:spPr bwMode="auto">
            <a:xfrm>
              <a:off x="7213600" y="2084388"/>
              <a:ext cx="698500" cy="701675"/>
            </a:xfrm>
            <a:custGeom>
              <a:avLst/>
              <a:gdLst>
                <a:gd name="T0" fmla="*/ 1652 w 1940"/>
                <a:gd name="T1" fmla="*/ 104 h 1948"/>
                <a:gd name="T2" fmla="*/ 1554 w 1940"/>
                <a:gd name="T3" fmla="*/ 104 h 1948"/>
                <a:gd name="T4" fmla="*/ 1384 w 1940"/>
                <a:gd name="T5" fmla="*/ 52 h 1948"/>
                <a:gd name="T6" fmla="*/ 1335 w 1940"/>
                <a:gd name="T7" fmla="*/ 41 h 1948"/>
                <a:gd name="T8" fmla="*/ 1174 w 1940"/>
                <a:gd name="T9" fmla="*/ 8 h 1948"/>
                <a:gd name="T10" fmla="*/ 756 w 1940"/>
                <a:gd name="T11" fmla="*/ 25 h 1948"/>
                <a:gd name="T12" fmla="*/ 693 w 1940"/>
                <a:gd name="T13" fmla="*/ 71 h 1948"/>
                <a:gd name="T14" fmla="*/ 652 w 1940"/>
                <a:gd name="T15" fmla="*/ 257 h 1948"/>
                <a:gd name="T16" fmla="*/ 472 w 1940"/>
                <a:gd name="T17" fmla="*/ 489 h 1948"/>
                <a:gd name="T18" fmla="*/ 79 w 1940"/>
                <a:gd name="T19" fmla="*/ 948 h 1948"/>
                <a:gd name="T20" fmla="*/ 79 w 1940"/>
                <a:gd name="T21" fmla="*/ 1174 h 1948"/>
                <a:gd name="T22" fmla="*/ 109 w 1940"/>
                <a:gd name="T23" fmla="*/ 1254 h 1948"/>
                <a:gd name="T24" fmla="*/ 144 w 1940"/>
                <a:gd name="T25" fmla="*/ 1349 h 1948"/>
                <a:gd name="T26" fmla="*/ 742 w 1940"/>
                <a:gd name="T27" fmla="*/ 1917 h 1948"/>
                <a:gd name="T28" fmla="*/ 811 w 1940"/>
                <a:gd name="T29" fmla="*/ 1904 h 1948"/>
                <a:gd name="T30" fmla="*/ 966 w 1940"/>
                <a:gd name="T31" fmla="*/ 1549 h 1948"/>
                <a:gd name="T32" fmla="*/ 1078 w 1940"/>
                <a:gd name="T33" fmla="*/ 1499 h 1948"/>
                <a:gd name="T34" fmla="*/ 1141 w 1940"/>
                <a:gd name="T35" fmla="*/ 1461 h 1948"/>
                <a:gd name="T36" fmla="*/ 1136 w 1940"/>
                <a:gd name="T37" fmla="*/ 1420 h 1948"/>
                <a:gd name="T38" fmla="*/ 1109 w 1940"/>
                <a:gd name="T39" fmla="*/ 1256 h 1948"/>
                <a:gd name="T40" fmla="*/ 1226 w 1940"/>
                <a:gd name="T41" fmla="*/ 1005 h 1948"/>
                <a:gd name="T42" fmla="*/ 1300 w 1940"/>
                <a:gd name="T43" fmla="*/ 855 h 1948"/>
                <a:gd name="T44" fmla="*/ 1939 w 1940"/>
                <a:gd name="T45" fmla="*/ 25 h 1948"/>
                <a:gd name="T46" fmla="*/ 1652 w 1940"/>
                <a:gd name="T47" fmla="*/ 104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0" h="1948">
                  <a:moveTo>
                    <a:pt x="1652" y="104"/>
                  </a:moveTo>
                  <a:cubicBezTo>
                    <a:pt x="1617" y="115"/>
                    <a:pt x="1562" y="128"/>
                    <a:pt x="1554" y="104"/>
                  </a:cubicBezTo>
                  <a:cubicBezTo>
                    <a:pt x="1518" y="0"/>
                    <a:pt x="1455" y="25"/>
                    <a:pt x="1384" y="52"/>
                  </a:cubicBezTo>
                  <a:cubicBezTo>
                    <a:pt x="1371" y="57"/>
                    <a:pt x="1346" y="52"/>
                    <a:pt x="1335" y="41"/>
                  </a:cubicBezTo>
                  <a:cubicBezTo>
                    <a:pt x="1286" y="3"/>
                    <a:pt x="1231" y="5"/>
                    <a:pt x="1174" y="8"/>
                  </a:cubicBezTo>
                  <a:cubicBezTo>
                    <a:pt x="1035" y="14"/>
                    <a:pt x="895" y="22"/>
                    <a:pt x="756" y="25"/>
                  </a:cubicBezTo>
                  <a:cubicBezTo>
                    <a:pt x="721" y="25"/>
                    <a:pt x="710" y="41"/>
                    <a:pt x="693" y="71"/>
                  </a:cubicBezTo>
                  <a:cubicBezTo>
                    <a:pt x="661" y="131"/>
                    <a:pt x="699" y="202"/>
                    <a:pt x="652" y="257"/>
                  </a:cubicBezTo>
                  <a:cubicBezTo>
                    <a:pt x="590" y="330"/>
                    <a:pt x="535" y="412"/>
                    <a:pt x="472" y="489"/>
                  </a:cubicBezTo>
                  <a:cubicBezTo>
                    <a:pt x="344" y="645"/>
                    <a:pt x="210" y="795"/>
                    <a:pt x="79" y="948"/>
                  </a:cubicBezTo>
                  <a:cubicBezTo>
                    <a:pt x="0" y="1041"/>
                    <a:pt x="0" y="1090"/>
                    <a:pt x="79" y="1174"/>
                  </a:cubicBezTo>
                  <a:cubicBezTo>
                    <a:pt x="101" y="1199"/>
                    <a:pt x="111" y="1221"/>
                    <a:pt x="109" y="1254"/>
                  </a:cubicBezTo>
                  <a:cubicBezTo>
                    <a:pt x="106" y="1292"/>
                    <a:pt x="117" y="1325"/>
                    <a:pt x="144" y="1349"/>
                  </a:cubicBezTo>
                  <a:cubicBezTo>
                    <a:pt x="338" y="1546"/>
                    <a:pt x="527" y="1745"/>
                    <a:pt x="742" y="1917"/>
                  </a:cubicBezTo>
                  <a:cubicBezTo>
                    <a:pt x="778" y="1947"/>
                    <a:pt x="794" y="1945"/>
                    <a:pt x="811" y="1904"/>
                  </a:cubicBezTo>
                  <a:cubicBezTo>
                    <a:pt x="863" y="1783"/>
                    <a:pt x="915" y="1666"/>
                    <a:pt x="966" y="1549"/>
                  </a:cubicBezTo>
                  <a:cubicBezTo>
                    <a:pt x="988" y="1499"/>
                    <a:pt x="1010" y="1453"/>
                    <a:pt x="1078" y="1499"/>
                  </a:cubicBezTo>
                  <a:cubicBezTo>
                    <a:pt x="1119" y="1529"/>
                    <a:pt x="1122" y="1475"/>
                    <a:pt x="1141" y="1461"/>
                  </a:cubicBezTo>
                  <a:cubicBezTo>
                    <a:pt x="1163" y="1447"/>
                    <a:pt x="1152" y="1426"/>
                    <a:pt x="1136" y="1420"/>
                  </a:cubicBezTo>
                  <a:cubicBezTo>
                    <a:pt x="1037" y="1379"/>
                    <a:pt x="1081" y="1319"/>
                    <a:pt x="1109" y="1256"/>
                  </a:cubicBezTo>
                  <a:cubicBezTo>
                    <a:pt x="1147" y="1172"/>
                    <a:pt x="1237" y="1112"/>
                    <a:pt x="1226" y="1005"/>
                  </a:cubicBezTo>
                  <a:cubicBezTo>
                    <a:pt x="1220" y="939"/>
                    <a:pt x="1253" y="896"/>
                    <a:pt x="1300" y="855"/>
                  </a:cubicBezTo>
                  <a:cubicBezTo>
                    <a:pt x="1565" y="620"/>
                    <a:pt x="1734" y="311"/>
                    <a:pt x="1939" y="25"/>
                  </a:cubicBezTo>
                  <a:cubicBezTo>
                    <a:pt x="1843" y="52"/>
                    <a:pt x="1748" y="76"/>
                    <a:pt x="1652"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6" name="Freeform 43"/>
            <p:cNvSpPr>
              <a:spLocks noChangeArrowheads="1"/>
            </p:cNvSpPr>
            <p:nvPr/>
          </p:nvSpPr>
          <p:spPr bwMode="auto">
            <a:xfrm>
              <a:off x="8159750" y="1582738"/>
              <a:ext cx="708025" cy="688975"/>
            </a:xfrm>
            <a:custGeom>
              <a:avLst/>
              <a:gdLst>
                <a:gd name="T0" fmla="*/ 361 w 1965"/>
                <a:gd name="T1" fmla="*/ 1493 h 1912"/>
                <a:gd name="T2" fmla="*/ 481 w 1965"/>
                <a:gd name="T3" fmla="*/ 1534 h 1912"/>
                <a:gd name="T4" fmla="*/ 615 w 1965"/>
                <a:gd name="T5" fmla="*/ 1551 h 1912"/>
                <a:gd name="T6" fmla="*/ 653 w 1965"/>
                <a:gd name="T7" fmla="*/ 1761 h 1912"/>
                <a:gd name="T8" fmla="*/ 683 w 1965"/>
                <a:gd name="T9" fmla="*/ 1892 h 1912"/>
                <a:gd name="T10" fmla="*/ 729 w 1965"/>
                <a:gd name="T11" fmla="*/ 1898 h 1912"/>
                <a:gd name="T12" fmla="*/ 986 w 1965"/>
                <a:gd name="T13" fmla="*/ 1624 h 1912"/>
                <a:gd name="T14" fmla="*/ 1041 w 1965"/>
                <a:gd name="T15" fmla="*/ 1559 h 1912"/>
                <a:gd name="T16" fmla="*/ 1207 w 1965"/>
                <a:gd name="T17" fmla="*/ 1425 h 1912"/>
                <a:gd name="T18" fmla="*/ 1426 w 1965"/>
                <a:gd name="T19" fmla="*/ 1248 h 1912"/>
                <a:gd name="T20" fmla="*/ 1467 w 1965"/>
                <a:gd name="T21" fmla="*/ 1234 h 1912"/>
                <a:gd name="T22" fmla="*/ 1538 w 1965"/>
                <a:gd name="T23" fmla="*/ 1152 h 1912"/>
                <a:gd name="T24" fmla="*/ 1622 w 1965"/>
                <a:gd name="T25" fmla="*/ 995 h 1912"/>
                <a:gd name="T26" fmla="*/ 1715 w 1965"/>
                <a:gd name="T27" fmla="*/ 858 h 1912"/>
                <a:gd name="T28" fmla="*/ 1715 w 1965"/>
                <a:gd name="T29" fmla="*/ 768 h 1912"/>
                <a:gd name="T30" fmla="*/ 1844 w 1965"/>
                <a:gd name="T31" fmla="*/ 678 h 1912"/>
                <a:gd name="T32" fmla="*/ 1923 w 1965"/>
                <a:gd name="T33" fmla="*/ 661 h 1912"/>
                <a:gd name="T34" fmla="*/ 1939 w 1965"/>
                <a:gd name="T35" fmla="*/ 552 h 1912"/>
                <a:gd name="T36" fmla="*/ 1721 w 1965"/>
                <a:gd name="T37" fmla="*/ 61 h 1912"/>
                <a:gd name="T38" fmla="*/ 1688 w 1965"/>
                <a:gd name="T39" fmla="*/ 3 h 1912"/>
                <a:gd name="T40" fmla="*/ 1636 w 1965"/>
                <a:gd name="T41" fmla="*/ 44 h 1912"/>
                <a:gd name="T42" fmla="*/ 1161 w 1965"/>
                <a:gd name="T43" fmla="*/ 306 h 1912"/>
                <a:gd name="T44" fmla="*/ 1087 w 1965"/>
                <a:gd name="T45" fmla="*/ 328 h 1912"/>
                <a:gd name="T46" fmla="*/ 910 w 1965"/>
                <a:gd name="T47" fmla="*/ 454 h 1912"/>
                <a:gd name="T48" fmla="*/ 798 w 1965"/>
                <a:gd name="T49" fmla="*/ 481 h 1912"/>
                <a:gd name="T50" fmla="*/ 527 w 1965"/>
                <a:gd name="T51" fmla="*/ 604 h 1912"/>
                <a:gd name="T52" fmla="*/ 295 w 1965"/>
                <a:gd name="T53" fmla="*/ 779 h 1912"/>
                <a:gd name="T54" fmla="*/ 68 w 1965"/>
                <a:gd name="T55" fmla="*/ 1051 h 1912"/>
                <a:gd name="T56" fmla="*/ 90 w 1965"/>
                <a:gd name="T57" fmla="*/ 1155 h 1912"/>
                <a:gd name="T58" fmla="*/ 156 w 1965"/>
                <a:gd name="T59" fmla="*/ 1362 h 1912"/>
                <a:gd name="T60" fmla="*/ 361 w 1965"/>
                <a:gd name="T61" fmla="*/ 149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5" h="1912">
                  <a:moveTo>
                    <a:pt x="361" y="1493"/>
                  </a:moveTo>
                  <a:cubicBezTo>
                    <a:pt x="385" y="1559"/>
                    <a:pt x="423" y="1575"/>
                    <a:pt x="481" y="1534"/>
                  </a:cubicBezTo>
                  <a:cubicBezTo>
                    <a:pt x="530" y="1502"/>
                    <a:pt x="568" y="1499"/>
                    <a:pt x="615" y="1551"/>
                  </a:cubicBezTo>
                  <a:cubicBezTo>
                    <a:pt x="680" y="1616"/>
                    <a:pt x="707" y="1676"/>
                    <a:pt x="653" y="1761"/>
                  </a:cubicBezTo>
                  <a:cubicBezTo>
                    <a:pt x="620" y="1810"/>
                    <a:pt x="666" y="1848"/>
                    <a:pt x="683" y="1892"/>
                  </a:cubicBezTo>
                  <a:cubicBezTo>
                    <a:pt x="691" y="1911"/>
                    <a:pt x="713" y="1908"/>
                    <a:pt x="729" y="1898"/>
                  </a:cubicBezTo>
                  <a:cubicBezTo>
                    <a:pt x="833" y="1824"/>
                    <a:pt x="948" y="1758"/>
                    <a:pt x="986" y="1624"/>
                  </a:cubicBezTo>
                  <a:cubicBezTo>
                    <a:pt x="994" y="1594"/>
                    <a:pt x="1013" y="1562"/>
                    <a:pt x="1041" y="1559"/>
                  </a:cubicBezTo>
                  <a:cubicBezTo>
                    <a:pt x="1125" y="1548"/>
                    <a:pt x="1169" y="1488"/>
                    <a:pt x="1207" y="1425"/>
                  </a:cubicBezTo>
                  <a:cubicBezTo>
                    <a:pt x="1259" y="1338"/>
                    <a:pt x="1374" y="1332"/>
                    <a:pt x="1426" y="1248"/>
                  </a:cubicBezTo>
                  <a:cubicBezTo>
                    <a:pt x="1431" y="1237"/>
                    <a:pt x="1453" y="1231"/>
                    <a:pt x="1467" y="1234"/>
                  </a:cubicBezTo>
                  <a:cubicBezTo>
                    <a:pt x="1532" y="1242"/>
                    <a:pt x="1538" y="1204"/>
                    <a:pt x="1538" y="1152"/>
                  </a:cubicBezTo>
                  <a:cubicBezTo>
                    <a:pt x="1538" y="1084"/>
                    <a:pt x="1549" y="1010"/>
                    <a:pt x="1622" y="995"/>
                  </a:cubicBezTo>
                  <a:cubicBezTo>
                    <a:pt x="1707" y="975"/>
                    <a:pt x="1724" y="929"/>
                    <a:pt x="1715" y="858"/>
                  </a:cubicBezTo>
                  <a:cubicBezTo>
                    <a:pt x="1713" y="828"/>
                    <a:pt x="1713" y="798"/>
                    <a:pt x="1715" y="768"/>
                  </a:cubicBezTo>
                  <a:cubicBezTo>
                    <a:pt x="1726" y="683"/>
                    <a:pt x="1762" y="661"/>
                    <a:pt x="1844" y="678"/>
                  </a:cubicBezTo>
                  <a:cubicBezTo>
                    <a:pt x="1868" y="683"/>
                    <a:pt x="1907" y="700"/>
                    <a:pt x="1923" y="661"/>
                  </a:cubicBezTo>
                  <a:cubicBezTo>
                    <a:pt x="1937" y="629"/>
                    <a:pt x="1964" y="601"/>
                    <a:pt x="1939" y="552"/>
                  </a:cubicBezTo>
                  <a:cubicBezTo>
                    <a:pt x="1855" y="394"/>
                    <a:pt x="1770" y="235"/>
                    <a:pt x="1721" y="61"/>
                  </a:cubicBezTo>
                  <a:cubicBezTo>
                    <a:pt x="1715" y="39"/>
                    <a:pt x="1718" y="6"/>
                    <a:pt x="1688" y="3"/>
                  </a:cubicBezTo>
                  <a:cubicBezTo>
                    <a:pt x="1661" y="0"/>
                    <a:pt x="1653" y="30"/>
                    <a:pt x="1636" y="44"/>
                  </a:cubicBezTo>
                  <a:cubicBezTo>
                    <a:pt x="1497" y="167"/>
                    <a:pt x="1379" y="328"/>
                    <a:pt x="1161" y="306"/>
                  </a:cubicBezTo>
                  <a:cubicBezTo>
                    <a:pt x="1136" y="304"/>
                    <a:pt x="1109" y="317"/>
                    <a:pt x="1087" y="328"/>
                  </a:cubicBezTo>
                  <a:cubicBezTo>
                    <a:pt x="1024" y="361"/>
                    <a:pt x="934" y="353"/>
                    <a:pt x="910" y="454"/>
                  </a:cubicBezTo>
                  <a:cubicBezTo>
                    <a:pt x="899" y="500"/>
                    <a:pt x="839" y="481"/>
                    <a:pt x="798" y="481"/>
                  </a:cubicBezTo>
                  <a:cubicBezTo>
                    <a:pt x="691" y="487"/>
                    <a:pt x="620" y="568"/>
                    <a:pt x="527" y="604"/>
                  </a:cubicBezTo>
                  <a:cubicBezTo>
                    <a:pt x="437" y="637"/>
                    <a:pt x="341" y="702"/>
                    <a:pt x="295" y="779"/>
                  </a:cubicBezTo>
                  <a:cubicBezTo>
                    <a:pt x="232" y="883"/>
                    <a:pt x="161" y="978"/>
                    <a:pt x="68" y="1051"/>
                  </a:cubicBezTo>
                  <a:cubicBezTo>
                    <a:pt x="0" y="1106"/>
                    <a:pt x="46" y="1133"/>
                    <a:pt x="90" y="1155"/>
                  </a:cubicBezTo>
                  <a:cubicBezTo>
                    <a:pt x="197" y="1204"/>
                    <a:pt x="216" y="1261"/>
                    <a:pt x="156" y="1362"/>
                  </a:cubicBezTo>
                  <a:cubicBezTo>
                    <a:pt x="238" y="1384"/>
                    <a:pt x="328" y="1398"/>
                    <a:pt x="361" y="149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7" name="Freeform 44"/>
            <p:cNvSpPr>
              <a:spLocks noChangeArrowheads="1"/>
            </p:cNvSpPr>
            <p:nvPr/>
          </p:nvSpPr>
          <p:spPr bwMode="auto">
            <a:xfrm>
              <a:off x="11718925" y="663575"/>
              <a:ext cx="536575" cy="685800"/>
            </a:xfrm>
            <a:custGeom>
              <a:avLst/>
              <a:gdLst>
                <a:gd name="T0" fmla="*/ 333 w 1492"/>
                <a:gd name="T1" fmla="*/ 1398 h 1907"/>
                <a:gd name="T2" fmla="*/ 360 w 1492"/>
                <a:gd name="T3" fmla="*/ 1420 h 1907"/>
                <a:gd name="T4" fmla="*/ 456 w 1492"/>
                <a:gd name="T5" fmla="*/ 1584 h 1907"/>
                <a:gd name="T6" fmla="*/ 510 w 1492"/>
                <a:gd name="T7" fmla="*/ 1647 h 1907"/>
                <a:gd name="T8" fmla="*/ 696 w 1492"/>
                <a:gd name="T9" fmla="*/ 1682 h 1907"/>
                <a:gd name="T10" fmla="*/ 794 w 1492"/>
                <a:gd name="T11" fmla="*/ 1737 h 1907"/>
                <a:gd name="T12" fmla="*/ 830 w 1492"/>
                <a:gd name="T13" fmla="*/ 1846 h 1907"/>
                <a:gd name="T14" fmla="*/ 871 w 1492"/>
                <a:gd name="T15" fmla="*/ 1887 h 1907"/>
                <a:gd name="T16" fmla="*/ 1079 w 1492"/>
                <a:gd name="T17" fmla="*/ 1794 h 1907"/>
                <a:gd name="T18" fmla="*/ 1122 w 1492"/>
                <a:gd name="T19" fmla="*/ 1772 h 1907"/>
                <a:gd name="T20" fmla="*/ 1223 w 1492"/>
                <a:gd name="T21" fmla="*/ 1699 h 1907"/>
                <a:gd name="T22" fmla="*/ 1456 w 1492"/>
                <a:gd name="T23" fmla="*/ 1240 h 1907"/>
                <a:gd name="T24" fmla="*/ 1423 w 1492"/>
                <a:gd name="T25" fmla="*/ 1109 h 1907"/>
                <a:gd name="T26" fmla="*/ 1313 w 1492"/>
                <a:gd name="T27" fmla="*/ 969 h 1907"/>
                <a:gd name="T28" fmla="*/ 1180 w 1492"/>
                <a:gd name="T29" fmla="*/ 838 h 1907"/>
                <a:gd name="T30" fmla="*/ 1117 w 1492"/>
                <a:gd name="T31" fmla="*/ 784 h 1907"/>
                <a:gd name="T32" fmla="*/ 1043 w 1492"/>
                <a:gd name="T33" fmla="*/ 677 h 1907"/>
                <a:gd name="T34" fmla="*/ 1040 w 1492"/>
                <a:gd name="T35" fmla="*/ 546 h 1907"/>
                <a:gd name="T36" fmla="*/ 1354 w 1492"/>
                <a:gd name="T37" fmla="*/ 101 h 1907"/>
                <a:gd name="T38" fmla="*/ 1316 w 1492"/>
                <a:gd name="T39" fmla="*/ 14 h 1907"/>
                <a:gd name="T40" fmla="*/ 1065 w 1492"/>
                <a:gd name="T41" fmla="*/ 139 h 1907"/>
                <a:gd name="T42" fmla="*/ 928 w 1492"/>
                <a:gd name="T43" fmla="*/ 218 h 1907"/>
                <a:gd name="T44" fmla="*/ 871 w 1492"/>
                <a:gd name="T45" fmla="*/ 248 h 1907"/>
                <a:gd name="T46" fmla="*/ 655 w 1492"/>
                <a:gd name="T47" fmla="*/ 429 h 1907"/>
                <a:gd name="T48" fmla="*/ 341 w 1492"/>
                <a:gd name="T49" fmla="*/ 470 h 1907"/>
                <a:gd name="T50" fmla="*/ 120 w 1492"/>
                <a:gd name="T51" fmla="*/ 584 h 1907"/>
                <a:gd name="T52" fmla="*/ 0 w 1492"/>
                <a:gd name="T53" fmla="*/ 1136 h 1907"/>
                <a:gd name="T54" fmla="*/ 333 w 1492"/>
                <a:gd name="T55" fmla="*/ 1398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2" h="1907">
                  <a:moveTo>
                    <a:pt x="333" y="1398"/>
                  </a:moveTo>
                  <a:cubicBezTo>
                    <a:pt x="333" y="1406"/>
                    <a:pt x="352" y="1412"/>
                    <a:pt x="360" y="1420"/>
                  </a:cubicBezTo>
                  <a:cubicBezTo>
                    <a:pt x="407" y="1464"/>
                    <a:pt x="453" y="1510"/>
                    <a:pt x="456" y="1584"/>
                  </a:cubicBezTo>
                  <a:cubicBezTo>
                    <a:pt x="456" y="1611"/>
                    <a:pt x="475" y="1636"/>
                    <a:pt x="510" y="1647"/>
                  </a:cubicBezTo>
                  <a:cubicBezTo>
                    <a:pt x="571" y="1666"/>
                    <a:pt x="628" y="1704"/>
                    <a:pt x="696" y="1682"/>
                  </a:cubicBezTo>
                  <a:cubicBezTo>
                    <a:pt x="745" y="1666"/>
                    <a:pt x="775" y="1693"/>
                    <a:pt x="794" y="1737"/>
                  </a:cubicBezTo>
                  <a:cubicBezTo>
                    <a:pt x="811" y="1772"/>
                    <a:pt x="827" y="1805"/>
                    <a:pt x="830" y="1846"/>
                  </a:cubicBezTo>
                  <a:cubicBezTo>
                    <a:pt x="830" y="1871"/>
                    <a:pt x="838" y="1895"/>
                    <a:pt x="871" y="1887"/>
                  </a:cubicBezTo>
                  <a:cubicBezTo>
                    <a:pt x="945" y="1868"/>
                    <a:pt x="1043" y="1906"/>
                    <a:pt x="1079" y="1794"/>
                  </a:cubicBezTo>
                  <a:cubicBezTo>
                    <a:pt x="1084" y="1775"/>
                    <a:pt x="1106" y="1770"/>
                    <a:pt x="1122" y="1772"/>
                  </a:cubicBezTo>
                  <a:cubicBezTo>
                    <a:pt x="1185" y="1786"/>
                    <a:pt x="1201" y="1742"/>
                    <a:pt x="1223" y="1699"/>
                  </a:cubicBezTo>
                  <a:cubicBezTo>
                    <a:pt x="1297" y="1546"/>
                    <a:pt x="1374" y="1390"/>
                    <a:pt x="1456" y="1240"/>
                  </a:cubicBezTo>
                  <a:cubicBezTo>
                    <a:pt x="1491" y="1177"/>
                    <a:pt x="1470" y="1144"/>
                    <a:pt x="1423" y="1109"/>
                  </a:cubicBezTo>
                  <a:cubicBezTo>
                    <a:pt x="1377" y="1073"/>
                    <a:pt x="1333" y="1035"/>
                    <a:pt x="1313" y="969"/>
                  </a:cubicBezTo>
                  <a:cubicBezTo>
                    <a:pt x="1297" y="912"/>
                    <a:pt x="1270" y="838"/>
                    <a:pt x="1180" y="838"/>
                  </a:cubicBezTo>
                  <a:cubicBezTo>
                    <a:pt x="1155" y="838"/>
                    <a:pt x="1125" y="816"/>
                    <a:pt x="1117" y="784"/>
                  </a:cubicBezTo>
                  <a:cubicBezTo>
                    <a:pt x="1106" y="737"/>
                    <a:pt x="1073" y="702"/>
                    <a:pt x="1043" y="677"/>
                  </a:cubicBezTo>
                  <a:cubicBezTo>
                    <a:pt x="980" y="628"/>
                    <a:pt x="1002" y="595"/>
                    <a:pt x="1040" y="546"/>
                  </a:cubicBezTo>
                  <a:cubicBezTo>
                    <a:pt x="1150" y="401"/>
                    <a:pt x="1251" y="251"/>
                    <a:pt x="1354" y="101"/>
                  </a:cubicBezTo>
                  <a:cubicBezTo>
                    <a:pt x="1374" y="74"/>
                    <a:pt x="1335" y="0"/>
                    <a:pt x="1316" y="14"/>
                  </a:cubicBezTo>
                  <a:cubicBezTo>
                    <a:pt x="1240" y="71"/>
                    <a:pt x="1122" y="38"/>
                    <a:pt x="1065" y="139"/>
                  </a:cubicBezTo>
                  <a:cubicBezTo>
                    <a:pt x="1038" y="186"/>
                    <a:pt x="991" y="227"/>
                    <a:pt x="928" y="218"/>
                  </a:cubicBezTo>
                  <a:cubicBezTo>
                    <a:pt x="901" y="216"/>
                    <a:pt x="887" y="232"/>
                    <a:pt x="871" y="248"/>
                  </a:cubicBezTo>
                  <a:cubicBezTo>
                    <a:pt x="800" y="311"/>
                    <a:pt x="718" y="360"/>
                    <a:pt x="655" y="429"/>
                  </a:cubicBezTo>
                  <a:cubicBezTo>
                    <a:pt x="557" y="538"/>
                    <a:pt x="459" y="538"/>
                    <a:pt x="341" y="470"/>
                  </a:cubicBezTo>
                  <a:cubicBezTo>
                    <a:pt x="284" y="437"/>
                    <a:pt x="125" y="522"/>
                    <a:pt x="120" y="584"/>
                  </a:cubicBezTo>
                  <a:cubicBezTo>
                    <a:pt x="106" y="778"/>
                    <a:pt x="38" y="953"/>
                    <a:pt x="0" y="1136"/>
                  </a:cubicBezTo>
                  <a:cubicBezTo>
                    <a:pt x="144" y="1180"/>
                    <a:pt x="306" y="1202"/>
                    <a:pt x="333" y="139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8" name="Freeform 45"/>
            <p:cNvSpPr>
              <a:spLocks noChangeArrowheads="1"/>
            </p:cNvSpPr>
            <p:nvPr/>
          </p:nvSpPr>
          <p:spPr bwMode="auto">
            <a:xfrm>
              <a:off x="7815263" y="2830513"/>
              <a:ext cx="458787" cy="623887"/>
            </a:xfrm>
            <a:custGeom>
              <a:avLst/>
              <a:gdLst>
                <a:gd name="T0" fmla="*/ 740 w 1274"/>
                <a:gd name="T1" fmla="*/ 1729 h 1733"/>
                <a:gd name="T2" fmla="*/ 1038 w 1274"/>
                <a:gd name="T3" fmla="*/ 1491 h 1733"/>
                <a:gd name="T4" fmla="*/ 1079 w 1274"/>
                <a:gd name="T5" fmla="*/ 1336 h 1733"/>
                <a:gd name="T6" fmla="*/ 1098 w 1274"/>
                <a:gd name="T7" fmla="*/ 1188 h 1733"/>
                <a:gd name="T8" fmla="*/ 1224 w 1274"/>
                <a:gd name="T9" fmla="*/ 896 h 1733"/>
                <a:gd name="T10" fmla="*/ 1218 w 1274"/>
                <a:gd name="T11" fmla="*/ 620 h 1733"/>
                <a:gd name="T12" fmla="*/ 1194 w 1274"/>
                <a:gd name="T13" fmla="*/ 489 h 1733"/>
                <a:gd name="T14" fmla="*/ 1027 w 1274"/>
                <a:gd name="T15" fmla="*/ 358 h 1733"/>
                <a:gd name="T16" fmla="*/ 891 w 1274"/>
                <a:gd name="T17" fmla="*/ 191 h 1733"/>
                <a:gd name="T18" fmla="*/ 675 w 1274"/>
                <a:gd name="T19" fmla="*/ 52 h 1733"/>
                <a:gd name="T20" fmla="*/ 593 w 1274"/>
                <a:gd name="T21" fmla="*/ 66 h 1733"/>
                <a:gd name="T22" fmla="*/ 527 w 1274"/>
                <a:gd name="T23" fmla="*/ 159 h 1733"/>
                <a:gd name="T24" fmla="*/ 333 w 1274"/>
                <a:gd name="T25" fmla="*/ 347 h 1733"/>
                <a:gd name="T26" fmla="*/ 246 w 1274"/>
                <a:gd name="T27" fmla="*/ 522 h 1733"/>
                <a:gd name="T28" fmla="*/ 93 w 1274"/>
                <a:gd name="T29" fmla="*/ 901 h 1733"/>
                <a:gd name="T30" fmla="*/ 52 w 1274"/>
                <a:gd name="T31" fmla="*/ 997 h 1733"/>
                <a:gd name="T32" fmla="*/ 41 w 1274"/>
                <a:gd name="T33" fmla="*/ 1128 h 1733"/>
                <a:gd name="T34" fmla="*/ 142 w 1274"/>
                <a:gd name="T35" fmla="*/ 1431 h 1733"/>
                <a:gd name="T36" fmla="*/ 213 w 1274"/>
                <a:gd name="T37" fmla="*/ 1568 h 1733"/>
                <a:gd name="T38" fmla="*/ 243 w 1274"/>
                <a:gd name="T39" fmla="*/ 1729 h 1733"/>
                <a:gd name="T40" fmla="*/ 740 w 1274"/>
                <a:gd name="T41" fmla="*/ 172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4" h="1733">
                  <a:moveTo>
                    <a:pt x="740" y="1729"/>
                  </a:moveTo>
                  <a:cubicBezTo>
                    <a:pt x="981" y="1726"/>
                    <a:pt x="978" y="1723"/>
                    <a:pt x="1038" y="1491"/>
                  </a:cubicBezTo>
                  <a:cubicBezTo>
                    <a:pt x="1052" y="1437"/>
                    <a:pt x="1098" y="1371"/>
                    <a:pt x="1079" y="1336"/>
                  </a:cubicBezTo>
                  <a:cubicBezTo>
                    <a:pt x="1046" y="1273"/>
                    <a:pt x="1079" y="1232"/>
                    <a:pt x="1098" y="1188"/>
                  </a:cubicBezTo>
                  <a:cubicBezTo>
                    <a:pt x="1139" y="1090"/>
                    <a:pt x="1194" y="997"/>
                    <a:pt x="1224" y="896"/>
                  </a:cubicBezTo>
                  <a:cubicBezTo>
                    <a:pt x="1251" y="806"/>
                    <a:pt x="1273" y="702"/>
                    <a:pt x="1218" y="620"/>
                  </a:cubicBezTo>
                  <a:cubicBezTo>
                    <a:pt x="1188" y="574"/>
                    <a:pt x="1175" y="538"/>
                    <a:pt x="1194" y="489"/>
                  </a:cubicBezTo>
                  <a:cubicBezTo>
                    <a:pt x="1112" y="489"/>
                    <a:pt x="1030" y="432"/>
                    <a:pt x="1027" y="358"/>
                  </a:cubicBezTo>
                  <a:cubicBezTo>
                    <a:pt x="1025" y="260"/>
                    <a:pt x="956" y="232"/>
                    <a:pt x="891" y="191"/>
                  </a:cubicBezTo>
                  <a:cubicBezTo>
                    <a:pt x="817" y="148"/>
                    <a:pt x="727" y="134"/>
                    <a:pt x="675" y="52"/>
                  </a:cubicBezTo>
                  <a:cubicBezTo>
                    <a:pt x="656" y="22"/>
                    <a:pt x="612" y="0"/>
                    <a:pt x="593" y="66"/>
                  </a:cubicBezTo>
                  <a:cubicBezTo>
                    <a:pt x="582" y="104"/>
                    <a:pt x="555" y="134"/>
                    <a:pt x="527" y="159"/>
                  </a:cubicBezTo>
                  <a:cubicBezTo>
                    <a:pt x="465" y="224"/>
                    <a:pt x="418" y="303"/>
                    <a:pt x="333" y="347"/>
                  </a:cubicBezTo>
                  <a:cubicBezTo>
                    <a:pt x="268" y="383"/>
                    <a:pt x="262" y="462"/>
                    <a:pt x="246" y="522"/>
                  </a:cubicBezTo>
                  <a:cubicBezTo>
                    <a:pt x="211" y="656"/>
                    <a:pt x="71" y="746"/>
                    <a:pt x="93" y="901"/>
                  </a:cubicBezTo>
                  <a:cubicBezTo>
                    <a:pt x="96" y="931"/>
                    <a:pt x="77" y="975"/>
                    <a:pt x="52" y="997"/>
                  </a:cubicBezTo>
                  <a:cubicBezTo>
                    <a:pt x="0" y="1041"/>
                    <a:pt x="22" y="1079"/>
                    <a:pt x="41" y="1128"/>
                  </a:cubicBezTo>
                  <a:cubicBezTo>
                    <a:pt x="77" y="1229"/>
                    <a:pt x="159" y="1325"/>
                    <a:pt x="142" y="1431"/>
                  </a:cubicBezTo>
                  <a:cubicBezTo>
                    <a:pt x="131" y="1510"/>
                    <a:pt x="161" y="1538"/>
                    <a:pt x="213" y="1568"/>
                  </a:cubicBezTo>
                  <a:cubicBezTo>
                    <a:pt x="273" y="1606"/>
                    <a:pt x="323" y="1644"/>
                    <a:pt x="243" y="1729"/>
                  </a:cubicBezTo>
                  <a:cubicBezTo>
                    <a:pt x="426" y="1729"/>
                    <a:pt x="582" y="1732"/>
                    <a:pt x="740" y="172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9" name="Freeform 46"/>
            <p:cNvSpPr>
              <a:spLocks noChangeArrowheads="1"/>
            </p:cNvSpPr>
            <p:nvPr/>
          </p:nvSpPr>
          <p:spPr bwMode="auto">
            <a:xfrm>
              <a:off x="8647113" y="1158875"/>
              <a:ext cx="684212" cy="576263"/>
            </a:xfrm>
            <a:custGeom>
              <a:avLst/>
              <a:gdLst>
                <a:gd name="T0" fmla="*/ 1803 w 1902"/>
                <a:gd name="T1" fmla="*/ 224 h 1601"/>
                <a:gd name="T2" fmla="*/ 1705 w 1902"/>
                <a:gd name="T3" fmla="*/ 68 h 1601"/>
                <a:gd name="T4" fmla="*/ 1614 w 1902"/>
                <a:gd name="T5" fmla="*/ 0 h 1601"/>
                <a:gd name="T6" fmla="*/ 1563 w 1902"/>
                <a:gd name="T7" fmla="*/ 79 h 1601"/>
                <a:gd name="T8" fmla="*/ 1508 w 1902"/>
                <a:gd name="T9" fmla="*/ 196 h 1601"/>
                <a:gd name="T10" fmla="*/ 1344 w 1902"/>
                <a:gd name="T11" fmla="*/ 254 h 1601"/>
                <a:gd name="T12" fmla="*/ 1117 w 1902"/>
                <a:gd name="T13" fmla="*/ 199 h 1601"/>
                <a:gd name="T14" fmla="*/ 904 w 1902"/>
                <a:gd name="T15" fmla="*/ 183 h 1601"/>
                <a:gd name="T16" fmla="*/ 880 w 1902"/>
                <a:gd name="T17" fmla="*/ 393 h 1601"/>
                <a:gd name="T18" fmla="*/ 825 w 1902"/>
                <a:gd name="T19" fmla="*/ 486 h 1601"/>
                <a:gd name="T20" fmla="*/ 727 w 1902"/>
                <a:gd name="T21" fmla="*/ 480 h 1601"/>
                <a:gd name="T22" fmla="*/ 576 w 1902"/>
                <a:gd name="T23" fmla="*/ 349 h 1601"/>
                <a:gd name="T24" fmla="*/ 473 w 1902"/>
                <a:gd name="T25" fmla="*/ 336 h 1601"/>
                <a:gd name="T26" fmla="*/ 374 w 1902"/>
                <a:gd name="T27" fmla="*/ 346 h 1601"/>
                <a:gd name="T28" fmla="*/ 205 w 1902"/>
                <a:gd name="T29" fmla="*/ 407 h 1601"/>
                <a:gd name="T30" fmla="*/ 44 w 1902"/>
                <a:gd name="T31" fmla="*/ 576 h 1601"/>
                <a:gd name="T32" fmla="*/ 27 w 1902"/>
                <a:gd name="T33" fmla="*/ 641 h 1601"/>
                <a:gd name="T34" fmla="*/ 219 w 1902"/>
                <a:gd name="T35" fmla="*/ 808 h 1601"/>
                <a:gd name="T36" fmla="*/ 265 w 1902"/>
                <a:gd name="T37" fmla="*/ 844 h 1601"/>
                <a:gd name="T38" fmla="*/ 475 w 1902"/>
                <a:gd name="T39" fmla="*/ 1229 h 1601"/>
                <a:gd name="T40" fmla="*/ 598 w 1902"/>
                <a:gd name="T41" fmla="*/ 1532 h 1601"/>
                <a:gd name="T42" fmla="*/ 735 w 1902"/>
                <a:gd name="T43" fmla="*/ 1554 h 1601"/>
                <a:gd name="T44" fmla="*/ 781 w 1902"/>
                <a:gd name="T45" fmla="*/ 1515 h 1601"/>
                <a:gd name="T46" fmla="*/ 932 w 1902"/>
                <a:gd name="T47" fmla="*/ 1362 h 1601"/>
                <a:gd name="T48" fmla="*/ 1030 w 1902"/>
                <a:gd name="T49" fmla="*/ 1316 h 1601"/>
                <a:gd name="T50" fmla="*/ 1300 w 1902"/>
                <a:gd name="T51" fmla="*/ 1253 h 1601"/>
                <a:gd name="T52" fmla="*/ 1358 w 1902"/>
                <a:gd name="T53" fmla="*/ 1215 h 1601"/>
                <a:gd name="T54" fmla="*/ 1393 w 1902"/>
                <a:gd name="T55" fmla="*/ 1065 h 1601"/>
                <a:gd name="T56" fmla="*/ 1412 w 1902"/>
                <a:gd name="T57" fmla="*/ 890 h 1601"/>
                <a:gd name="T58" fmla="*/ 1461 w 1902"/>
                <a:gd name="T59" fmla="*/ 838 h 1601"/>
                <a:gd name="T60" fmla="*/ 1901 w 1902"/>
                <a:gd name="T61" fmla="*/ 366 h 1601"/>
                <a:gd name="T62" fmla="*/ 1803 w 1902"/>
                <a:gd name="T63" fmla="*/ 224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2" h="1601">
                  <a:moveTo>
                    <a:pt x="1803" y="224"/>
                  </a:moveTo>
                  <a:cubicBezTo>
                    <a:pt x="1776" y="169"/>
                    <a:pt x="1721" y="128"/>
                    <a:pt x="1705" y="68"/>
                  </a:cubicBezTo>
                  <a:cubicBezTo>
                    <a:pt x="1691" y="21"/>
                    <a:pt x="1650" y="0"/>
                    <a:pt x="1614" y="0"/>
                  </a:cubicBezTo>
                  <a:cubicBezTo>
                    <a:pt x="1579" y="0"/>
                    <a:pt x="1568" y="41"/>
                    <a:pt x="1563" y="79"/>
                  </a:cubicBezTo>
                  <a:cubicBezTo>
                    <a:pt x="1557" y="120"/>
                    <a:pt x="1538" y="163"/>
                    <a:pt x="1508" y="196"/>
                  </a:cubicBezTo>
                  <a:cubicBezTo>
                    <a:pt x="1467" y="243"/>
                    <a:pt x="1404" y="286"/>
                    <a:pt x="1344" y="254"/>
                  </a:cubicBezTo>
                  <a:cubicBezTo>
                    <a:pt x="1270" y="215"/>
                    <a:pt x="1191" y="221"/>
                    <a:pt x="1117" y="199"/>
                  </a:cubicBezTo>
                  <a:cubicBezTo>
                    <a:pt x="1046" y="177"/>
                    <a:pt x="948" y="155"/>
                    <a:pt x="904" y="183"/>
                  </a:cubicBezTo>
                  <a:cubicBezTo>
                    <a:pt x="855" y="215"/>
                    <a:pt x="871" y="319"/>
                    <a:pt x="880" y="393"/>
                  </a:cubicBezTo>
                  <a:cubicBezTo>
                    <a:pt x="885" y="437"/>
                    <a:pt x="861" y="461"/>
                    <a:pt x="825" y="486"/>
                  </a:cubicBezTo>
                  <a:cubicBezTo>
                    <a:pt x="790" y="510"/>
                    <a:pt x="759" y="499"/>
                    <a:pt x="727" y="480"/>
                  </a:cubicBezTo>
                  <a:cubicBezTo>
                    <a:pt x="667" y="448"/>
                    <a:pt x="620" y="398"/>
                    <a:pt x="576" y="349"/>
                  </a:cubicBezTo>
                  <a:cubicBezTo>
                    <a:pt x="546" y="314"/>
                    <a:pt x="519" y="297"/>
                    <a:pt x="473" y="336"/>
                  </a:cubicBezTo>
                  <a:cubicBezTo>
                    <a:pt x="448" y="357"/>
                    <a:pt x="415" y="366"/>
                    <a:pt x="374" y="346"/>
                  </a:cubicBezTo>
                  <a:cubicBezTo>
                    <a:pt x="290" y="305"/>
                    <a:pt x="240" y="322"/>
                    <a:pt x="205" y="407"/>
                  </a:cubicBezTo>
                  <a:cubicBezTo>
                    <a:pt x="172" y="486"/>
                    <a:pt x="131" y="551"/>
                    <a:pt x="44" y="576"/>
                  </a:cubicBezTo>
                  <a:cubicBezTo>
                    <a:pt x="11" y="587"/>
                    <a:pt x="0" y="603"/>
                    <a:pt x="27" y="641"/>
                  </a:cubicBezTo>
                  <a:cubicBezTo>
                    <a:pt x="79" y="712"/>
                    <a:pt x="126" y="783"/>
                    <a:pt x="219" y="808"/>
                  </a:cubicBezTo>
                  <a:cubicBezTo>
                    <a:pt x="238" y="813"/>
                    <a:pt x="257" y="827"/>
                    <a:pt x="265" y="844"/>
                  </a:cubicBezTo>
                  <a:cubicBezTo>
                    <a:pt x="331" y="975"/>
                    <a:pt x="445" y="1076"/>
                    <a:pt x="475" y="1229"/>
                  </a:cubicBezTo>
                  <a:cubicBezTo>
                    <a:pt x="494" y="1335"/>
                    <a:pt x="549" y="1433"/>
                    <a:pt x="598" y="1532"/>
                  </a:cubicBezTo>
                  <a:cubicBezTo>
                    <a:pt x="628" y="1589"/>
                    <a:pt x="686" y="1600"/>
                    <a:pt x="735" y="1554"/>
                  </a:cubicBezTo>
                  <a:cubicBezTo>
                    <a:pt x="749" y="1540"/>
                    <a:pt x="759" y="1524"/>
                    <a:pt x="781" y="1515"/>
                  </a:cubicBezTo>
                  <a:cubicBezTo>
                    <a:pt x="855" y="1488"/>
                    <a:pt x="893" y="1420"/>
                    <a:pt x="932" y="1362"/>
                  </a:cubicBezTo>
                  <a:cubicBezTo>
                    <a:pt x="959" y="1321"/>
                    <a:pt x="978" y="1302"/>
                    <a:pt x="1030" y="1316"/>
                  </a:cubicBezTo>
                  <a:cubicBezTo>
                    <a:pt x="1131" y="1346"/>
                    <a:pt x="1224" y="1321"/>
                    <a:pt x="1300" y="1253"/>
                  </a:cubicBezTo>
                  <a:cubicBezTo>
                    <a:pt x="1319" y="1237"/>
                    <a:pt x="1333" y="1223"/>
                    <a:pt x="1358" y="1215"/>
                  </a:cubicBezTo>
                  <a:cubicBezTo>
                    <a:pt x="1459" y="1171"/>
                    <a:pt x="1464" y="1144"/>
                    <a:pt x="1393" y="1065"/>
                  </a:cubicBezTo>
                  <a:cubicBezTo>
                    <a:pt x="1311" y="972"/>
                    <a:pt x="1314" y="958"/>
                    <a:pt x="1412" y="890"/>
                  </a:cubicBezTo>
                  <a:cubicBezTo>
                    <a:pt x="1431" y="876"/>
                    <a:pt x="1445" y="854"/>
                    <a:pt x="1461" y="838"/>
                  </a:cubicBezTo>
                  <a:cubicBezTo>
                    <a:pt x="1603" y="680"/>
                    <a:pt x="1748" y="524"/>
                    <a:pt x="1901" y="366"/>
                  </a:cubicBezTo>
                  <a:cubicBezTo>
                    <a:pt x="1858" y="327"/>
                    <a:pt x="1830" y="275"/>
                    <a:pt x="1803" y="22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0" name="Freeform 47"/>
            <p:cNvSpPr>
              <a:spLocks noChangeArrowheads="1"/>
            </p:cNvSpPr>
            <p:nvPr/>
          </p:nvSpPr>
          <p:spPr bwMode="auto">
            <a:xfrm>
              <a:off x="11263313" y="785813"/>
              <a:ext cx="463550" cy="588962"/>
            </a:xfrm>
            <a:custGeom>
              <a:avLst/>
              <a:gdLst>
                <a:gd name="T0" fmla="*/ 38 w 1287"/>
                <a:gd name="T1" fmla="*/ 497 h 1634"/>
                <a:gd name="T2" fmla="*/ 13 w 1287"/>
                <a:gd name="T3" fmla="*/ 1226 h 1634"/>
                <a:gd name="T4" fmla="*/ 185 w 1287"/>
                <a:gd name="T5" fmla="*/ 1633 h 1634"/>
                <a:gd name="T6" fmla="*/ 327 w 1287"/>
                <a:gd name="T7" fmla="*/ 1491 h 1634"/>
                <a:gd name="T8" fmla="*/ 560 w 1287"/>
                <a:gd name="T9" fmla="*/ 1360 h 1634"/>
                <a:gd name="T10" fmla="*/ 917 w 1287"/>
                <a:gd name="T11" fmla="*/ 1166 h 1634"/>
                <a:gd name="T12" fmla="*/ 1120 w 1287"/>
                <a:gd name="T13" fmla="*/ 849 h 1634"/>
                <a:gd name="T14" fmla="*/ 1275 w 1287"/>
                <a:gd name="T15" fmla="*/ 300 h 1634"/>
                <a:gd name="T16" fmla="*/ 1264 w 1287"/>
                <a:gd name="T17" fmla="*/ 223 h 1634"/>
                <a:gd name="T18" fmla="*/ 1029 w 1287"/>
                <a:gd name="T19" fmla="*/ 226 h 1634"/>
                <a:gd name="T20" fmla="*/ 950 w 1287"/>
                <a:gd name="T21" fmla="*/ 245 h 1634"/>
                <a:gd name="T22" fmla="*/ 926 w 1287"/>
                <a:gd name="T23" fmla="*/ 161 h 1634"/>
                <a:gd name="T24" fmla="*/ 896 w 1287"/>
                <a:gd name="T25" fmla="*/ 109 h 1634"/>
                <a:gd name="T26" fmla="*/ 844 w 1287"/>
                <a:gd name="T27" fmla="*/ 79 h 1634"/>
                <a:gd name="T28" fmla="*/ 666 w 1287"/>
                <a:gd name="T29" fmla="*/ 19 h 1634"/>
                <a:gd name="T30" fmla="*/ 235 w 1287"/>
                <a:gd name="T31" fmla="*/ 103 h 1634"/>
                <a:gd name="T32" fmla="*/ 43 w 1287"/>
                <a:gd name="T33" fmla="*/ 98 h 1634"/>
                <a:gd name="T34" fmla="*/ 38 w 1287"/>
                <a:gd name="T35" fmla="*/ 497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 h="1634">
                  <a:moveTo>
                    <a:pt x="38" y="497"/>
                  </a:moveTo>
                  <a:cubicBezTo>
                    <a:pt x="24" y="740"/>
                    <a:pt x="32" y="983"/>
                    <a:pt x="13" y="1226"/>
                  </a:cubicBezTo>
                  <a:cubicBezTo>
                    <a:pt x="0" y="1398"/>
                    <a:pt x="62" y="1526"/>
                    <a:pt x="185" y="1633"/>
                  </a:cubicBezTo>
                  <a:cubicBezTo>
                    <a:pt x="235" y="1586"/>
                    <a:pt x="286" y="1543"/>
                    <a:pt x="327" y="1491"/>
                  </a:cubicBezTo>
                  <a:cubicBezTo>
                    <a:pt x="388" y="1414"/>
                    <a:pt x="467" y="1379"/>
                    <a:pt x="560" y="1360"/>
                  </a:cubicBezTo>
                  <a:cubicBezTo>
                    <a:pt x="767" y="1313"/>
                    <a:pt x="754" y="1297"/>
                    <a:pt x="917" y="1166"/>
                  </a:cubicBezTo>
                  <a:cubicBezTo>
                    <a:pt x="1029" y="1078"/>
                    <a:pt x="1065" y="958"/>
                    <a:pt x="1120" y="849"/>
                  </a:cubicBezTo>
                  <a:cubicBezTo>
                    <a:pt x="1207" y="677"/>
                    <a:pt x="1226" y="483"/>
                    <a:pt x="1275" y="300"/>
                  </a:cubicBezTo>
                  <a:cubicBezTo>
                    <a:pt x="1283" y="275"/>
                    <a:pt x="1286" y="248"/>
                    <a:pt x="1264" y="223"/>
                  </a:cubicBezTo>
                  <a:cubicBezTo>
                    <a:pt x="1253" y="210"/>
                    <a:pt x="1043" y="213"/>
                    <a:pt x="1029" y="226"/>
                  </a:cubicBezTo>
                  <a:cubicBezTo>
                    <a:pt x="1005" y="248"/>
                    <a:pt x="980" y="262"/>
                    <a:pt x="950" y="245"/>
                  </a:cubicBezTo>
                  <a:cubicBezTo>
                    <a:pt x="915" y="226"/>
                    <a:pt x="915" y="191"/>
                    <a:pt x="926" y="161"/>
                  </a:cubicBezTo>
                  <a:cubicBezTo>
                    <a:pt x="937" y="125"/>
                    <a:pt x="934" y="112"/>
                    <a:pt x="896" y="109"/>
                  </a:cubicBezTo>
                  <a:cubicBezTo>
                    <a:pt x="874" y="109"/>
                    <a:pt x="852" y="95"/>
                    <a:pt x="844" y="79"/>
                  </a:cubicBezTo>
                  <a:cubicBezTo>
                    <a:pt x="803" y="0"/>
                    <a:pt x="721" y="10"/>
                    <a:pt x="666" y="19"/>
                  </a:cubicBezTo>
                  <a:cubicBezTo>
                    <a:pt x="521" y="35"/>
                    <a:pt x="379" y="79"/>
                    <a:pt x="235" y="103"/>
                  </a:cubicBezTo>
                  <a:cubicBezTo>
                    <a:pt x="177" y="114"/>
                    <a:pt x="112" y="163"/>
                    <a:pt x="43" y="98"/>
                  </a:cubicBezTo>
                  <a:cubicBezTo>
                    <a:pt x="24" y="240"/>
                    <a:pt x="46" y="368"/>
                    <a:pt x="38" y="4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1" name="Freeform 48"/>
            <p:cNvSpPr>
              <a:spLocks noChangeArrowheads="1"/>
            </p:cNvSpPr>
            <p:nvPr/>
          </p:nvSpPr>
          <p:spPr bwMode="auto">
            <a:xfrm>
              <a:off x="7637463" y="1990725"/>
              <a:ext cx="604837" cy="704850"/>
            </a:xfrm>
            <a:custGeom>
              <a:avLst/>
              <a:gdLst>
                <a:gd name="T0" fmla="*/ 1631 w 1678"/>
                <a:gd name="T1" fmla="*/ 453 h 1956"/>
                <a:gd name="T2" fmla="*/ 1581 w 1678"/>
                <a:gd name="T3" fmla="*/ 349 h 1956"/>
                <a:gd name="T4" fmla="*/ 1491 w 1678"/>
                <a:gd name="T5" fmla="*/ 169 h 1956"/>
                <a:gd name="T6" fmla="*/ 1508 w 1678"/>
                <a:gd name="T7" fmla="*/ 134 h 1956"/>
                <a:gd name="T8" fmla="*/ 1346 w 1678"/>
                <a:gd name="T9" fmla="*/ 13 h 1956"/>
                <a:gd name="T10" fmla="*/ 1256 w 1678"/>
                <a:gd name="T11" fmla="*/ 54 h 1956"/>
                <a:gd name="T12" fmla="*/ 1152 w 1678"/>
                <a:gd name="T13" fmla="*/ 123 h 1956"/>
                <a:gd name="T14" fmla="*/ 825 w 1678"/>
                <a:gd name="T15" fmla="*/ 393 h 1956"/>
                <a:gd name="T16" fmla="*/ 653 w 1678"/>
                <a:gd name="T17" fmla="*/ 704 h 1956"/>
                <a:gd name="T18" fmla="*/ 628 w 1678"/>
                <a:gd name="T19" fmla="*/ 729 h 1956"/>
                <a:gd name="T20" fmla="*/ 511 w 1678"/>
                <a:gd name="T21" fmla="*/ 822 h 1956"/>
                <a:gd name="T22" fmla="*/ 202 w 1678"/>
                <a:gd name="T23" fmla="*/ 1177 h 1956"/>
                <a:gd name="T24" fmla="*/ 183 w 1678"/>
                <a:gd name="T25" fmla="*/ 1313 h 1956"/>
                <a:gd name="T26" fmla="*/ 188 w 1678"/>
                <a:gd name="T27" fmla="*/ 1363 h 1956"/>
                <a:gd name="T28" fmla="*/ 79 w 1678"/>
                <a:gd name="T29" fmla="*/ 1502 h 1956"/>
                <a:gd name="T30" fmla="*/ 68 w 1678"/>
                <a:gd name="T31" fmla="*/ 1625 h 1956"/>
                <a:gd name="T32" fmla="*/ 117 w 1678"/>
                <a:gd name="T33" fmla="*/ 1715 h 1956"/>
                <a:gd name="T34" fmla="*/ 216 w 1678"/>
                <a:gd name="T35" fmla="*/ 1841 h 1956"/>
                <a:gd name="T36" fmla="*/ 404 w 1678"/>
                <a:gd name="T37" fmla="*/ 1909 h 1956"/>
                <a:gd name="T38" fmla="*/ 543 w 1678"/>
                <a:gd name="T39" fmla="*/ 1887 h 1956"/>
                <a:gd name="T40" fmla="*/ 557 w 1678"/>
                <a:gd name="T41" fmla="*/ 1780 h 1956"/>
                <a:gd name="T42" fmla="*/ 609 w 1678"/>
                <a:gd name="T43" fmla="*/ 1663 h 1956"/>
                <a:gd name="T44" fmla="*/ 724 w 1678"/>
                <a:gd name="T45" fmla="*/ 1723 h 1956"/>
                <a:gd name="T46" fmla="*/ 745 w 1678"/>
                <a:gd name="T47" fmla="*/ 1772 h 1956"/>
                <a:gd name="T48" fmla="*/ 841 w 1678"/>
                <a:gd name="T49" fmla="*/ 1819 h 1956"/>
                <a:gd name="T50" fmla="*/ 888 w 1678"/>
                <a:gd name="T51" fmla="*/ 1734 h 1956"/>
                <a:gd name="T52" fmla="*/ 997 w 1678"/>
                <a:gd name="T53" fmla="*/ 1578 h 1956"/>
                <a:gd name="T54" fmla="*/ 1021 w 1678"/>
                <a:gd name="T55" fmla="*/ 1480 h 1956"/>
                <a:gd name="T56" fmla="*/ 997 w 1678"/>
                <a:gd name="T57" fmla="*/ 1303 h 1956"/>
                <a:gd name="T58" fmla="*/ 1155 w 1678"/>
                <a:gd name="T59" fmla="*/ 1242 h 1956"/>
                <a:gd name="T60" fmla="*/ 1295 w 1678"/>
                <a:gd name="T61" fmla="*/ 1264 h 1956"/>
                <a:gd name="T62" fmla="*/ 1270 w 1678"/>
                <a:gd name="T63" fmla="*/ 1133 h 1956"/>
                <a:gd name="T64" fmla="*/ 1366 w 1678"/>
                <a:gd name="T65" fmla="*/ 874 h 1956"/>
                <a:gd name="T66" fmla="*/ 1374 w 1678"/>
                <a:gd name="T67" fmla="*/ 704 h 1956"/>
                <a:gd name="T68" fmla="*/ 1472 w 1678"/>
                <a:gd name="T69" fmla="*/ 511 h 1956"/>
                <a:gd name="T70" fmla="*/ 1620 w 1678"/>
                <a:gd name="T71" fmla="*/ 582 h 1956"/>
                <a:gd name="T72" fmla="*/ 1631 w 1678"/>
                <a:gd name="T73" fmla="*/ 45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78" h="1956">
                  <a:moveTo>
                    <a:pt x="1631" y="453"/>
                  </a:moveTo>
                  <a:cubicBezTo>
                    <a:pt x="1677" y="385"/>
                    <a:pt x="1650" y="363"/>
                    <a:pt x="1581" y="349"/>
                  </a:cubicBezTo>
                  <a:cubicBezTo>
                    <a:pt x="1472" y="325"/>
                    <a:pt x="1450" y="278"/>
                    <a:pt x="1491" y="169"/>
                  </a:cubicBezTo>
                  <a:cubicBezTo>
                    <a:pt x="1497" y="155"/>
                    <a:pt x="1510" y="134"/>
                    <a:pt x="1508" y="134"/>
                  </a:cubicBezTo>
                  <a:cubicBezTo>
                    <a:pt x="1453" y="95"/>
                    <a:pt x="1412" y="38"/>
                    <a:pt x="1346" y="13"/>
                  </a:cubicBezTo>
                  <a:cubicBezTo>
                    <a:pt x="1305" y="0"/>
                    <a:pt x="1286" y="38"/>
                    <a:pt x="1256" y="54"/>
                  </a:cubicBezTo>
                  <a:cubicBezTo>
                    <a:pt x="1221" y="76"/>
                    <a:pt x="1188" y="101"/>
                    <a:pt x="1152" y="123"/>
                  </a:cubicBezTo>
                  <a:cubicBezTo>
                    <a:pt x="1038" y="205"/>
                    <a:pt x="893" y="251"/>
                    <a:pt x="825" y="393"/>
                  </a:cubicBezTo>
                  <a:cubicBezTo>
                    <a:pt x="776" y="500"/>
                    <a:pt x="653" y="568"/>
                    <a:pt x="653" y="704"/>
                  </a:cubicBezTo>
                  <a:cubicBezTo>
                    <a:pt x="653" y="713"/>
                    <a:pt x="636" y="729"/>
                    <a:pt x="628" y="729"/>
                  </a:cubicBezTo>
                  <a:cubicBezTo>
                    <a:pt x="560" y="724"/>
                    <a:pt x="541" y="781"/>
                    <a:pt x="511" y="822"/>
                  </a:cubicBezTo>
                  <a:cubicBezTo>
                    <a:pt x="420" y="950"/>
                    <a:pt x="317" y="1068"/>
                    <a:pt x="202" y="1177"/>
                  </a:cubicBezTo>
                  <a:cubicBezTo>
                    <a:pt x="161" y="1215"/>
                    <a:pt x="98" y="1253"/>
                    <a:pt x="183" y="1313"/>
                  </a:cubicBezTo>
                  <a:cubicBezTo>
                    <a:pt x="199" y="1324"/>
                    <a:pt x="191" y="1346"/>
                    <a:pt x="188" y="1363"/>
                  </a:cubicBezTo>
                  <a:cubicBezTo>
                    <a:pt x="183" y="1434"/>
                    <a:pt x="134" y="1475"/>
                    <a:pt x="79" y="1502"/>
                  </a:cubicBezTo>
                  <a:cubicBezTo>
                    <a:pt x="0" y="1540"/>
                    <a:pt x="27" y="1584"/>
                    <a:pt x="68" y="1625"/>
                  </a:cubicBezTo>
                  <a:cubicBezTo>
                    <a:pt x="95" y="1652"/>
                    <a:pt x="109" y="1674"/>
                    <a:pt x="117" y="1715"/>
                  </a:cubicBezTo>
                  <a:cubicBezTo>
                    <a:pt x="125" y="1759"/>
                    <a:pt x="153" y="1854"/>
                    <a:pt x="216" y="1841"/>
                  </a:cubicBezTo>
                  <a:cubicBezTo>
                    <a:pt x="303" y="1821"/>
                    <a:pt x="352" y="1868"/>
                    <a:pt x="404" y="1909"/>
                  </a:cubicBezTo>
                  <a:cubicBezTo>
                    <a:pt x="464" y="1955"/>
                    <a:pt x="502" y="1933"/>
                    <a:pt x="543" y="1887"/>
                  </a:cubicBezTo>
                  <a:cubicBezTo>
                    <a:pt x="571" y="1854"/>
                    <a:pt x="571" y="1821"/>
                    <a:pt x="557" y="1780"/>
                  </a:cubicBezTo>
                  <a:cubicBezTo>
                    <a:pt x="541" y="1731"/>
                    <a:pt x="560" y="1682"/>
                    <a:pt x="609" y="1663"/>
                  </a:cubicBezTo>
                  <a:cubicBezTo>
                    <a:pt x="664" y="1641"/>
                    <a:pt x="699" y="1677"/>
                    <a:pt x="724" y="1723"/>
                  </a:cubicBezTo>
                  <a:cubicBezTo>
                    <a:pt x="732" y="1740"/>
                    <a:pt x="735" y="1756"/>
                    <a:pt x="745" y="1772"/>
                  </a:cubicBezTo>
                  <a:cubicBezTo>
                    <a:pt x="767" y="1808"/>
                    <a:pt x="800" y="1830"/>
                    <a:pt x="841" y="1819"/>
                  </a:cubicBezTo>
                  <a:cubicBezTo>
                    <a:pt x="885" y="1808"/>
                    <a:pt x="893" y="1772"/>
                    <a:pt x="888" y="1734"/>
                  </a:cubicBezTo>
                  <a:cubicBezTo>
                    <a:pt x="877" y="1647"/>
                    <a:pt x="918" y="1597"/>
                    <a:pt x="997" y="1578"/>
                  </a:cubicBezTo>
                  <a:cubicBezTo>
                    <a:pt x="1071" y="1559"/>
                    <a:pt x="1090" y="1535"/>
                    <a:pt x="1021" y="1480"/>
                  </a:cubicBezTo>
                  <a:cubicBezTo>
                    <a:pt x="961" y="1431"/>
                    <a:pt x="964" y="1365"/>
                    <a:pt x="997" y="1303"/>
                  </a:cubicBezTo>
                  <a:cubicBezTo>
                    <a:pt x="1032" y="1240"/>
                    <a:pt x="1084" y="1223"/>
                    <a:pt x="1155" y="1242"/>
                  </a:cubicBezTo>
                  <a:cubicBezTo>
                    <a:pt x="1199" y="1253"/>
                    <a:pt x="1243" y="1281"/>
                    <a:pt x="1295" y="1264"/>
                  </a:cubicBezTo>
                  <a:cubicBezTo>
                    <a:pt x="1262" y="1221"/>
                    <a:pt x="1237" y="1155"/>
                    <a:pt x="1270" y="1133"/>
                  </a:cubicBezTo>
                  <a:cubicBezTo>
                    <a:pt x="1368" y="1065"/>
                    <a:pt x="1387" y="991"/>
                    <a:pt x="1366" y="874"/>
                  </a:cubicBezTo>
                  <a:cubicBezTo>
                    <a:pt x="1357" y="827"/>
                    <a:pt x="1382" y="765"/>
                    <a:pt x="1374" y="704"/>
                  </a:cubicBezTo>
                  <a:cubicBezTo>
                    <a:pt x="1363" y="623"/>
                    <a:pt x="1417" y="554"/>
                    <a:pt x="1472" y="511"/>
                  </a:cubicBezTo>
                  <a:cubicBezTo>
                    <a:pt x="1529" y="467"/>
                    <a:pt x="1576" y="521"/>
                    <a:pt x="1620" y="582"/>
                  </a:cubicBezTo>
                  <a:cubicBezTo>
                    <a:pt x="1611" y="524"/>
                    <a:pt x="1609" y="486"/>
                    <a:pt x="1631" y="45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2" name="Freeform 49"/>
            <p:cNvSpPr>
              <a:spLocks noChangeArrowheads="1"/>
            </p:cNvSpPr>
            <p:nvPr/>
          </p:nvSpPr>
          <p:spPr bwMode="auto">
            <a:xfrm>
              <a:off x="9744075" y="1317625"/>
              <a:ext cx="615950" cy="446088"/>
            </a:xfrm>
            <a:custGeom>
              <a:avLst/>
              <a:gdLst>
                <a:gd name="T0" fmla="*/ 1566 w 1709"/>
                <a:gd name="T1" fmla="*/ 1147 h 1241"/>
                <a:gd name="T2" fmla="*/ 1571 w 1709"/>
                <a:gd name="T3" fmla="*/ 1041 h 1241"/>
                <a:gd name="T4" fmla="*/ 1669 w 1709"/>
                <a:gd name="T5" fmla="*/ 710 h 1241"/>
                <a:gd name="T6" fmla="*/ 1672 w 1709"/>
                <a:gd name="T7" fmla="*/ 661 h 1241"/>
                <a:gd name="T8" fmla="*/ 1708 w 1709"/>
                <a:gd name="T9" fmla="*/ 361 h 1241"/>
                <a:gd name="T10" fmla="*/ 1653 w 1709"/>
                <a:gd name="T11" fmla="*/ 221 h 1241"/>
                <a:gd name="T12" fmla="*/ 1216 w 1709"/>
                <a:gd name="T13" fmla="*/ 145 h 1241"/>
                <a:gd name="T14" fmla="*/ 1164 w 1709"/>
                <a:gd name="T15" fmla="*/ 142 h 1241"/>
                <a:gd name="T16" fmla="*/ 940 w 1709"/>
                <a:gd name="T17" fmla="*/ 96 h 1241"/>
                <a:gd name="T18" fmla="*/ 864 w 1709"/>
                <a:gd name="T19" fmla="*/ 85 h 1241"/>
                <a:gd name="T20" fmla="*/ 678 w 1709"/>
                <a:gd name="T21" fmla="*/ 46 h 1241"/>
                <a:gd name="T22" fmla="*/ 528 w 1709"/>
                <a:gd name="T23" fmla="*/ 8 h 1241"/>
                <a:gd name="T24" fmla="*/ 320 w 1709"/>
                <a:gd name="T25" fmla="*/ 221 h 1241"/>
                <a:gd name="T26" fmla="*/ 260 w 1709"/>
                <a:gd name="T27" fmla="*/ 325 h 1241"/>
                <a:gd name="T28" fmla="*/ 238 w 1709"/>
                <a:gd name="T29" fmla="*/ 371 h 1241"/>
                <a:gd name="T30" fmla="*/ 0 w 1709"/>
                <a:gd name="T31" fmla="*/ 497 h 1241"/>
                <a:gd name="T32" fmla="*/ 317 w 1709"/>
                <a:gd name="T33" fmla="*/ 718 h 1241"/>
                <a:gd name="T34" fmla="*/ 743 w 1709"/>
                <a:gd name="T35" fmla="*/ 1065 h 1241"/>
                <a:gd name="T36" fmla="*/ 779 w 1709"/>
                <a:gd name="T37" fmla="*/ 1092 h 1241"/>
                <a:gd name="T38" fmla="*/ 1060 w 1709"/>
                <a:gd name="T39" fmla="*/ 1123 h 1241"/>
                <a:gd name="T40" fmla="*/ 1260 w 1709"/>
                <a:gd name="T41" fmla="*/ 1172 h 1241"/>
                <a:gd name="T42" fmla="*/ 1279 w 1709"/>
                <a:gd name="T43" fmla="*/ 1185 h 1241"/>
                <a:gd name="T44" fmla="*/ 1549 w 1709"/>
                <a:gd name="T45" fmla="*/ 1240 h 1241"/>
                <a:gd name="T46" fmla="*/ 1566 w 1709"/>
                <a:gd name="T47" fmla="*/ 1147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9" h="1241">
                  <a:moveTo>
                    <a:pt x="1566" y="1147"/>
                  </a:moveTo>
                  <a:cubicBezTo>
                    <a:pt x="1568" y="1112"/>
                    <a:pt x="1571" y="1076"/>
                    <a:pt x="1571" y="1041"/>
                  </a:cubicBezTo>
                  <a:cubicBezTo>
                    <a:pt x="1579" y="923"/>
                    <a:pt x="1563" y="798"/>
                    <a:pt x="1669" y="710"/>
                  </a:cubicBezTo>
                  <a:cubicBezTo>
                    <a:pt x="1686" y="696"/>
                    <a:pt x="1672" y="677"/>
                    <a:pt x="1672" y="661"/>
                  </a:cubicBezTo>
                  <a:cubicBezTo>
                    <a:pt x="1686" y="560"/>
                    <a:pt x="1708" y="464"/>
                    <a:pt x="1708" y="361"/>
                  </a:cubicBezTo>
                  <a:cubicBezTo>
                    <a:pt x="1708" y="292"/>
                    <a:pt x="1702" y="251"/>
                    <a:pt x="1653" y="221"/>
                  </a:cubicBezTo>
                  <a:cubicBezTo>
                    <a:pt x="1519" y="139"/>
                    <a:pt x="1374" y="96"/>
                    <a:pt x="1216" y="145"/>
                  </a:cubicBezTo>
                  <a:cubicBezTo>
                    <a:pt x="1200" y="150"/>
                    <a:pt x="1172" y="150"/>
                    <a:pt x="1164" y="142"/>
                  </a:cubicBezTo>
                  <a:cubicBezTo>
                    <a:pt x="1101" y="66"/>
                    <a:pt x="1017" y="104"/>
                    <a:pt x="940" y="96"/>
                  </a:cubicBezTo>
                  <a:cubicBezTo>
                    <a:pt x="916" y="93"/>
                    <a:pt x="877" y="109"/>
                    <a:pt x="864" y="85"/>
                  </a:cubicBezTo>
                  <a:cubicBezTo>
                    <a:pt x="814" y="0"/>
                    <a:pt x="716" y="27"/>
                    <a:pt x="678" y="46"/>
                  </a:cubicBezTo>
                  <a:cubicBezTo>
                    <a:pt x="599" y="85"/>
                    <a:pt x="563" y="55"/>
                    <a:pt x="528" y="8"/>
                  </a:cubicBezTo>
                  <a:cubicBezTo>
                    <a:pt x="457" y="79"/>
                    <a:pt x="372" y="134"/>
                    <a:pt x="320" y="221"/>
                  </a:cubicBezTo>
                  <a:cubicBezTo>
                    <a:pt x="301" y="254"/>
                    <a:pt x="257" y="273"/>
                    <a:pt x="260" y="325"/>
                  </a:cubicBezTo>
                  <a:cubicBezTo>
                    <a:pt x="260" y="341"/>
                    <a:pt x="249" y="366"/>
                    <a:pt x="238" y="371"/>
                  </a:cubicBezTo>
                  <a:cubicBezTo>
                    <a:pt x="151" y="399"/>
                    <a:pt x="115" y="513"/>
                    <a:pt x="0" y="497"/>
                  </a:cubicBezTo>
                  <a:cubicBezTo>
                    <a:pt x="107" y="574"/>
                    <a:pt x="214" y="642"/>
                    <a:pt x="317" y="718"/>
                  </a:cubicBezTo>
                  <a:cubicBezTo>
                    <a:pt x="465" y="828"/>
                    <a:pt x="642" y="899"/>
                    <a:pt x="743" y="1065"/>
                  </a:cubicBezTo>
                  <a:cubicBezTo>
                    <a:pt x="752" y="1076"/>
                    <a:pt x="765" y="1084"/>
                    <a:pt x="779" y="1092"/>
                  </a:cubicBezTo>
                  <a:cubicBezTo>
                    <a:pt x="869" y="1142"/>
                    <a:pt x="962" y="1139"/>
                    <a:pt x="1060" y="1123"/>
                  </a:cubicBezTo>
                  <a:cubicBezTo>
                    <a:pt x="1129" y="1109"/>
                    <a:pt x="1213" y="1071"/>
                    <a:pt x="1260" y="1172"/>
                  </a:cubicBezTo>
                  <a:cubicBezTo>
                    <a:pt x="1262" y="1177"/>
                    <a:pt x="1276" y="1185"/>
                    <a:pt x="1279" y="1185"/>
                  </a:cubicBezTo>
                  <a:cubicBezTo>
                    <a:pt x="1391" y="1128"/>
                    <a:pt x="1462" y="1221"/>
                    <a:pt x="1549" y="1240"/>
                  </a:cubicBezTo>
                  <a:cubicBezTo>
                    <a:pt x="1555" y="1207"/>
                    <a:pt x="1563" y="1177"/>
                    <a:pt x="1566" y="114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3" name="Freeform 50"/>
            <p:cNvSpPr>
              <a:spLocks noChangeArrowheads="1"/>
            </p:cNvSpPr>
            <p:nvPr/>
          </p:nvSpPr>
          <p:spPr bwMode="auto">
            <a:xfrm>
              <a:off x="12126913" y="441325"/>
              <a:ext cx="493712" cy="601663"/>
            </a:xfrm>
            <a:custGeom>
              <a:avLst/>
              <a:gdLst>
                <a:gd name="T0" fmla="*/ 997 w 1372"/>
                <a:gd name="T1" fmla="*/ 11 h 1672"/>
                <a:gd name="T2" fmla="*/ 615 w 1372"/>
                <a:gd name="T3" fmla="*/ 164 h 1672"/>
                <a:gd name="T4" fmla="*/ 527 w 1372"/>
                <a:gd name="T5" fmla="*/ 199 h 1672"/>
                <a:gd name="T6" fmla="*/ 440 w 1372"/>
                <a:gd name="T7" fmla="*/ 257 h 1672"/>
                <a:gd name="T8" fmla="*/ 347 w 1372"/>
                <a:gd name="T9" fmla="*/ 401 h 1672"/>
                <a:gd name="T10" fmla="*/ 336 w 1372"/>
                <a:gd name="T11" fmla="*/ 639 h 1672"/>
                <a:gd name="T12" fmla="*/ 347 w 1372"/>
                <a:gd name="T13" fmla="*/ 743 h 1672"/>
                <a:gd name="T14" fmla="*/ 35 w 1372"/>
                <a:gd name="T15" fmla="*/ 1169 h 1672"/>
                <a:gd name="T16" fmla="*/ 117 w 1372"/>
                <a:gd name="T17" fmla="*/ 1349 h 1672"/>
                <a:gd name="T18" fmla="*/ 224 w 1372"/>
                <a:gd name="T19" fmla="*/ 1431 h 1672"/>
                <a:gd name="T20" fmla="*/ 358 w 1372"/>
                <a:gd name="T21" fmla="*/ 1644 h 1672"/>
                <a:gd name="T22" fmla="*/ 434 w 1372"/>
                <a:gd name="T23" fmla="*/ 1628 h 1672"/>
                <a:gd name="T24" fmla="*/ 533 w 1372"/>
                <a:gd name="T25" fmla="*/ 1475 h 1672"/>
                <a:gd name="T26" fmla="*/ 664 w 1372"/>
                <a:gd name="T27" fmla="*/ 1360 h 1672"/>
                <a:gd name="T28" fmla="*/ 970 w 1372"/>
                <a:gd name="T29" fmla="*/ 1174 h 1672"/>
                <a:gd name="T30" fmla="*/ 1093 w 1372"/>
                <a:gd name="T31" fmla="*/ 1256 h 1672"/>
                <a:gd name="T32" fmla="*/ 1125 w 1372"/>
                <a:gd name="T33" fmla="*/ 1270 h 1672"/>
                <a:gd name="T34" fmla="*/ 1199 w 1372"/>
                <a:gd name="T35" fmla="*/ 1259 h 1672"/>
                <a:gd name="T36" fmla="*/ 1202 w 1372"/>
                <a:gd name="T37" fmla="*/ 1196 h 1672"/>
                <a:gd name="T38" fmla="*/ 1142 w 1372"/>
                <a:gd name="T39" fmla="*/ 1032 h 1672"/>
                <a:gd name="T40" fmla="*/ 1155 w 1372"/>
                <a:gd name="T41" fmla="*/ 918 h 1672"/>
                <a:gd name="T42" fmla="*/ 1224 w 1372"/>
                <a:gd name="T43" fmla="*/ 770 h 1672"/>
                <a:gd name="T44" fmla="*/ 1259 w 1372"/>
                <a:gd name="T45" fmla="*/ 683 h 1672"/>
                <a:gd name="T46" fmla="*/ 1295 w 1372"/>
                <a:gd name="T47" fmla="*/ 582 h 1672"/>
                <a:gd name="T48" fmla="*/ 1254 w 1372"/>
                <a:gd name="T49" fmla="*/ 404 h 1672"/>
                <a:gd name="T50" fmla="*/ 1270 w 1372"/>
                <a:gd name="T51" fmla="*/ 289 h 1672"/>
                <a:gd name="T52" fmla="*/ 1300 w 1372"/>
                <a:gd name="T53" fmla="*/ 229 h 1672"/>
                <a:gd name="T54" fmla="*/ 1371 w 1372"/>
                <a:gd name="T55" fmla="*/ 8 h 1672"/>
                <a:gd name="T56" fmla="*/ 997 w 1372"/>
                <a:gd name="T57" fmla="*/ 11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2" h="1672">
                  <a:moveTo>
                    <a:pt x="997" y="11"/>
                  </a:moveTo>
                  <a:cubicBezTo>
                    <a:pt x="858" y="25"/>
                    <a:pt x="702" y="8"/>
                    <a:pt x="615" y="164"/>
                  </a:cubicBezTo>
                  <a:cubicBezTo>
                    <a:pt x="601" y="191"/>
                    <a:pt x="560" y="197"/>
                    <a:pt x="527" y="199"/>
                  </a:cubicBezTo>
                  <a:cubicBezTo>
                    <a:pt x="486" y="202"/>
                    <a:pt x="440" y="227"/>
                    <a:pt x="440" y="257"/>
                  </a:cubicBezTo>
                  <a:cubicBezTo>
                    <a:pt x="437" y="328"/>
                    <a:pt x="388" y="363"/>
                    <a:pt x="347" y="401"/>
                  </a:cubicBezTo>
                  <a:cubicBezTo>
                    <a:pt x="224" y="519"/>
                    <a:pt x="221" y="519"/>
                    <a:pt x="336" y="639"/>
                  </a:cubicBezTo>
                  <a:cubicBezTo>
                    <a:pt x="371" y="674"/>
                    <a:pt x="382" y="705"/>
                    <a:pt x="347" y="743"/>
                  </a:cubicBezTo>
                  <a:cubicBezTo>
                    <a:pt x="224" y="871"/>
                    <a:pt x="139" y="1027"/>
                    <a:pt x="35" y="1169"/>
                  </a:cubicBezTo>
                  <a:cubicBezTo>
                    <a:pt x="0" y="1215"/>
                    <a:pt x="57" y="1352"/>
                    <a:pt x="117" y="1349"/>
                  </a:cubicBezTo>
                  <a:cubicBezTo>
                    <a:pt x="183" y="1349"/>
                    <a:pt x="197" y="1387"/>
                    <a:pt x="224" y="1431"/>
                  </a:cubicBezTo>
                  <a:cubicBezTo>
                    <a:pt x="268" y="1502"/>
                    <a:pt x="279" y="1592"/>
                    <a:pt x="358" y="1644"/>
                  </a:cubicBezTo>
                  <a:cubicBezTo>
                    <a:pt x="399" y="1671"/>
                    <a:pt x="412" y="1669"/>
                    <a:pt x="434" y="1628"/>
                  </a:cubicBezTo>
                  <a:cubicBezTo>
                    <a:pt x="462" y="1573"/>
                    <a:pt x="467" y="1502"/>
                    <a:pt x="533" y="1475"/>
                  </a:cubicBezTo>
                  <a:cubicBezTo>
                    <a:pt x="593" y="1450"/>
                    <a:pt x="628" y="1409"/>
                    <a:pt x="664" y="1360"/>
                  </a:cubicBezTo>
                  <a:cubicBezTo>
                    <a:pt x="740" y="1259"/>
                    <a:pt x="866" y="1232"/>
                    <a:pt x="970" y="1174"/>
                  </a:cubicBezTo>
                  <a:cubicBezTo>
                    <a:pt x="1024" y="1144"/>
                    <a:pt x="1038" y="1245"/>
                    <a:pt x="1093" y="1256"/>
                  </a:cubicBezTo>
                  <a:cubicBezTo>
                    <a:pt x="1103" y="1259"/>
                    <a:pt x="1117" y="1262"/>
                    <a:pt x="1125" y="1270"/>
                  </a:cubicBezTo>
                  <a:cubicBezTo>
                    <a:pt x="1153" y="1289"/>
                    <a:pt x="1177" y="1273"/>
                    <a:pt x="1199" y="1259"/>
                  </a:cubicBezTo>
                  <a:cubicBezTo>
                    <a:pt x="1229" y="1240"/>
                    <a:pt x="1207" y="1215"/>
                    <a:pt x="1202" y="1196"/>
                  </a:cubicBezTo>
                  <a:cubicBezTo>
                    <a:pt x="1183" y="1142"/>
                    <a:pt x="1158" y="1087"/>
                    <a:pt x="1142" y="1032"/>
                  </a:cubicBezTo>
                  <a:cubicBezTo>
                    <a:pt x="1131" y="994"/>
                    <a:pt x="1114" y="939"/>
                    <a:pt x="1155" y="918"/>
                  </a:cubicBezTo>
                  <a:cubicBezTo>
                    <a:pt x="1224" y="882"/>
                    <a:pt x="1221" y="827"/>
                    <a:pt x="1224" y="770"/>
                  </a:cubicBezTo>
                  <a:cubicBezTo>
                    <a:pt x="1224" y="735"/>
                    <a:pt x="1226" y="702"/>
                    <a:pt x="1259" y="683"/>
                  </a:cubicBezTo>
                  <a:cubicBezTo>
                    <a:pt x="1300" y="658"/>
                    <a:pt x="1303" y="620"/>
                    <a:pt x="1295" y="582"/>
                  </a:cubicBezTo>
                  <a:cubicBezTo>
                    <a:pt x="1281" y="522"/>
                    <a:pt x="1289" y="459"/>
                    <a:pt x="1254" y="404"/>
                  </a:cubicBezTo>
                  <a:cubicBezTo>
                    <a:pt x="1232" y="369"/>
                    <a:pt x="1235" y="322"/>
                    <a:pt x="1270" y="289"/>
                  </a:cubicBezTo>
                  <a:cubicBezTo>
                    <a:pt x="1289" y="273"/>
                    <a:pt x="1300" y="251"/>
                    <a:pt x="1300" y="229"/>
                  </a:cubicBezTo>
                  <a:cubicBezTo>
                    <a:pt x="1295" y="147"/>
                    <a:pt x="1352" y="87"/>
                    <a:pt x="1371" y="8"/>
                  </a:cubicBezTo>
                  <a:cubicBezTo>
                    <a:pt x="1246" y="8"/>
                    <a:pt x="1120" y="0"/>
                    <a:pt x="997" y="1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4" name="Freeform 51"/>
            <p:cNvSpPr>
              <a:spLocks noChangeArrowheads="1"/>
            </p:cNvSpPr>
            <p:nvPr/>
          </p:nvSpPr>
          <p:spPr bwMode="auto">
            <a:xfrm>
              <a:off x="9702800" y="862013"/>
              <a:ext cx="635000" cy="536575"/>
            </a:xfrm>
            <a:custGeom>
              <a:avLst/>
              <a:gdLst>
                <a:gd name="T0" fmla="*/ 1726 w 1766"/>
                <a:gd name="T1" fmla="*/ 538 h 1489"/>
                <a:gd name="T2" fmla="*/ 1696 w 1766"/>
                <a:gd name="T3" fmla="*/ 450 h 1489"/>
                <a:gd name="T4" fmla="*/ 1647 w 1766"/>
                <a:gd name="T5" fmla="*/ 232 h 1489"/>
                <a:gd name="T6" fmla="*/ 1287 w 1766"/>
                <a:gd name="T7" fmla="*/ 95 h 1489"/>
                <a:gd name="T8" fmla="*/ 1229 w 1766"/>
                <a:gd name="T9" fmla="*/ 79 h 1489"/>
                <a:gd name="T10" fmla="*/ 1071 w 1766"/>
                <a:gd name="T11" fmla="*/ 186 h 1489"/>
                <a:gd name="T12" fmla="*/ 989 w 1766"/>
                <a:gd name="T13" fmla="*/ 289 h 1489"/>
                <a:gd name="T14" fmla="*/ 768 w 1766"/>
                <a:gd name="T15" fmla="*/ 363 h 1489"/>
                <a:gd name="T16" fmla="*/ 604 w 1766"/>
                <a:gd name="T17" fmla="*/ 355 h 1489"/>
                <a:gd name="T18" fmla="*/ 440 w 1766"/>
                <a:gd name="T19" fmla="*/ 374 h 1489"/>
                <a:gd name="T20" fmla="*/ 238 w 1766"/>
                <a:gd name="T21" fmla="*/ 489 h 1489"/>
                <a:gd name="T22" fmla="*/ 142 w 1766"/>
                <a:gd name="T23" fmla="*/ 628 h 1489"/>
                <a:gd name="T24" fmla="*/ 101 w 1766"/>
                <a:gd name="T25" fmla="*/ 759 h 1489"/>
                <a:gd name="T26" fmla="*/ 90 w 1766"/>
                <a:gd name="T27" fmla="*/ 833 h 1489"/>
                <a:gd name="T28" fmla="*/ 60 w 1766"/>
                <a:gd name="T29" fmla="*/ 1128 h 1489"/>
                <a:gd name="T30" fmla="*/ 3 w 1766"/>
                <a:gd name="T31" fmla="*/ 1393 h 1489"/>
                <a:gd name="T32" fmla="*/ 85 w 1766"/>
                <a:gd name="T33" fmla="*/ 1458 h 1489"/>
                <a:gd name="T34" fmla="*/ 391 w 1766"/>
                <a:gd name="T35" fmla="*/ 1335 h 1489"/>
                <a:gd name="T36" fmla="*/ 399 w 1766"/>
                <a:gd name="T37" fmla="*/ 1303 h 1489"/>
                <a:gd name="T38" fmla="*/ 486 w 1766"/>
                <a:gd name="T39" fmla="*/ 1226 h 1489"/>
                <a:gd name="T40" fmla="*/ 530 w 1766"/>
                <a:gd name="T41" fmla="*/ 1169 h 1489"/>
                <a:gd name="T42" fmla="*/ 615 w 1766"/>
                <a:gd name="T43" fmla="*/ 1109 h 1489"/>
                <a:gd name="T44" fmla="*/ 860 w 1766"/>
                <a:gd name="T45" fmla="*/ 1201 h 1489"/>
                <a:gd name="T46" fmla="*/ 931 w 1766"/>
                <a:gd name="T47" fmla="*/ 1169 h 1489"/>
                <a:gd name="T48" fmla="*/ 1011 w 1766"/>
                <a:gd name="T49" fmla="*/ 980 h 1489"/>
                <a:gd name="T50" fmla="*/ 1071 w 1766"/>
                <a:gd name="T51" fmla="*/ 937 h 1489"/>
                <a:gd name="T52" fmla="*/ 1114 w 1766"/>
                <a:gd name="T53" fmla="*/ 915 h 1489"/>
                <a:gd name="T54" fmla="*/ 1319 w 1766"/>
                <a:gd name="T55" fmla="*/ 702 h 1489"/>
                <a:gd name="T56" fmla="*/ 1470 w 1766"/>
                <a:gd name="T57" fmla="*/ 595 h 1489"/>
                <a:gd name="T58" fmla="*/ 1614 w 1766"/>
                <a:gd name="T59" fmla="*/ 609 h 1489"/>
                <a:gd name="T60" fmla="*/ 1663 w 1766"/>
                <a:gd name="T61" fmla="*/ 633 h 1489"/>
                <a:gd name="T62" fmla="*/ 1726 w 1766"/>
                <a:gd name="T63" fmla="*/ 538 h 1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6" h="1489">
                  <a:moveTo>
                    <a:pt x="1726" y="538"/>
                  </a:moveTo>
                  <a:cubicBezTo>
                    <a:pt x="1710" y="511"/>
                    <a:pt x="1680" y="480"/>
                    <a:pt x="1696" y="450"/>
                  </a:cubicBezTo>
                  <a:cubicBezTo>
                    <a:pt x="1751" y="358"/>
                    <a:pt x="1724" y="292"/>
                    <a:pt x="1647" y="232"/>
                  </a:cubicBezTo>
                  <a:cubicBezTo>
                    <a:pt x="1541" y="147"/>
                    <a:pt x="1461" y="0"/>
                    <a:pt x="1287" y="95"/>
                  </a:cubicBezTo>
                  <a:cubicBezTo>
                    <a:pt x="1267" y="106"/>
                    <a:pt x="1248" y="87"/>
                    <a:pt x="1229" y="79"/>
                  </a:cubicBezTo>
                  <a:cubicBezTo>
                    <a:pt x="1166" y="49"/>
                    <a:pt x="1057" y="117"/>
                    <a:pt x="1071" y="186"/>
                  </a:cubicBezTo>
                  <a:cubicBezTo>
                    <a:pt x="1090" y="267"/>
                    <a:pt x="1030" y="295"/>
                    <a:pt x="989" y="289"/>
                  </a:cubicBezTo>
                  <a:cubicBezTo>
                    <a:pt x="899" y="281"/>
                    <a:pt x="841" y="338"/>
                    <a:pt x="768" y="363"/>
                  </a:cubicBezTo>
                  <a:cubicBezTo>
                    <a:pt x="713" y="379"/>
                    <a:pt x="661" y="399"/>
                    <a:pt x="604" y="355"/>
                  </a:cubicBezTo>
                  <a:cubicBezTo>
                    <a:pt x="554" y="317"/>
                    <a:pt x="489" y="325"/>
                    <a:pt x="440" y="374"/>
                  </a:cubicBezTo>
                  <a:cubicBezTo>
                    <a:pt x="382" y="431"/>
                    <a:pt x="317" y="470"/>
                    <a:pt x="238" y="489"/>
                  </a:cubicBezTo>
                  <a:cubicBezTo>
                    <a:pt x="167" y="505"/>
                    <a:pt x="131" y="551"/>
                    <a:pt x="142" y="628"/>
                  </a:cubicBezTo>
                  <a:cubicBezTo>
                    <a:pt x="150" y="677"/>
                    <a:pt x="134" y="724"/>
                    <a:pt x="101" y="759"/>
                  </a:cubicBezTo>
                  <a:cubicBezTo>
                    <a:pt x="76" y="786"/>
                    <a:pt x="79" y="797"/>
                    <a:pt x="90" y="833"/>
                  </a:cubicBezTo>
                  <a:cubicBezTo>
                    <a:pt x="123" y="934"/>
                    <a:pt x="115" y="1040"/>
                    <a:pt x="60" y="1128"/>
                  </a:cubicBezTo>
                  <a:cubicBezTo>
                    <a:pt x="5" y="1212"/>
                    <a:pt x="5" y="1303"/>
                    <a:pt x="3" y="1393"/>
                  </a:cubicBezTo>
                  <a:cubicBezTo>
                    <a:pt x="0" y="1436"/>
                    <a:pt x="49" y="1450"/>
                    <a:pt x="85" y="1458"/>
                  </a:cubicBezTo>
                  <a:cubicBezTo>
                    <a:pt x="213" y="1488"/>
                    <a:pt x="265" y="1319"/>
                    <a:pt x="391" y="1335"/>
                  </a:cubicBezTo>
                  <a:lnTo>
                    <a:pt x="399" y="1303"/>
                  </a:lnTo>
                  <a:cubicBezTo>
                    <a:pt x="412" y="1259"/>
                    <a:pt x="437" y="1229"/>
                    <a:pt x="486" y="1226"/>
                  </a:cubicBezTo>
                  <a:cubicBezTo>
                    <a:pt x="527" y="1223"/>
                    <a:pt x="530" y="1204"/>
                    <a:pt x="530" y="1169"/>
                  </a:cubicBezTo>
                  <a:cubicBezTo>
                    <a:pt x="530" y="1114"/>
                    <a:pt x="579" y="1073"/>
                    <a:pt x="615" y="1109"/>
                  </a:cubicBezTo>
                  <a:cubicBezTo>
                    <a:pt x="686" y="1180"/>
                    <a:pt x="792" y="1136"/>
                    <a:pt x="860" y="1201"/>
                  </a:cubicBezTo>
                  <a:cubicBezTo>
                    <a:pt x="874" y="1215"/>
                    <a:pt x="912" y="1221"/>
                    <a:pt x="931" y="1169"/>
                  </a:cubicBezTo>
                  <a:cubicBezTo>
                    <a:pt x="953" y="1106"/>
                    <a:pt x="1008" y="1054"/>
                    <a:pt x="1011" y="980"/>
                  </a:cubicBezTo>
                  <a:cubicBezTo>
                    <a:pt x="1011" y="956"/>
                    <a:pt x="1043" y="939"/>
                    <a:pt x="1071" y="937"/>
                  </a:cubicBezTo>
                  <a:cubicBezTo>
                    <a:pt x="1090" y="934"/>
                    <a:pt x="1106" y="934"/>
                    <a:pt x="1114" y="915"/>
                  </a:cubicBezTo>
                  <a:cubicBezTo>
                    <a:pt x="1155" y="816"/>
                    <a:pt x="1237" y="765"/>
                    <a:pt x="1319" y="702"/>
                  </a:cubicBezTo>
                  <a:cubicBezTo>
                    <a:pt x="1368" y="663"/>
                    <a:pt x="1423" y="636"/>
                    <a:pt x="1470" y="595"/>
                  </a:cubicBezTo>
                  <a:cubicBezTo>
                    <a:pt x="1530" y="541"/>
                    <a:pt x="1582" y="538"/>
                    <a:pt x="1614" y="609"/>
                  </a:cubicBezTo>
                  <a:cubicBezTo>
                    <a:pt x="1625" y="636"/>
                    <a:pt x="1633" y="647"/>
                    <a:pt x="1663" y="633"/>
                  </a:cubicBezTo>
                  <a:cubicBezTo>
                    <a:pt x="1748" y="636"/>
                    <a:pt x="1765" y="609"/>
                    <a:pt x="1726" y="53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5" name="Freeform 52"/>
            <p:cNvSpPr>
              <a:spLocks noChangeArrowheads="1"/>
            </p:cNvSpPr>
            <p:nvPr/>
          </p:nvSpPr>
          <p:spPr bwMode="auto">
            <a:xfrm>
              <a:off x="9288463" y="874713"/>
              <a:ext cx="444500" cy="441325"/>
            </a:xfrm>
            <a:custGeom>
              <a:avLst/>
              <a:gdLst>
                <a:gd name="T0" fmla="*/ 186 w 1236"/>
                <a:gd name="T1" fmla="*/ 317 h 1228"/>
                <a:gd name="T2" fmla="*/ 112 w 1236"/>
                <a:gd name="T3" fmla="*/ 596 h 1228"/>
                <a:gd name="T4" fmla="*/ 36 w 1236"/>
                <a:gd name="T5" fmla="*/ 743 h 1228"/>
                <a:gd name="T6" fmla="*/ 22 w 1236"/>
                <a:gd name="T7" fmla="*/ 809 h 1228"/>
                <a:gd name="T8" fmla="*/ 169 w 1236"/>
                <a:gd name="T9" fmla="*/ 1057 h 1228"/>
                <a:gd name="T10" fmla="*/ 500 w 1236"/>
                <a:gd name="T11" fmla="*/ 1205 h 1228"/>
                <a:gd name="T12" fmla="*/ 926 w 1236"/>
                <a:gd name="T13" fmla="*/ 1205 h 1228"/>
                <a:gd name="T14" fmla="*/ 1030 w 1236"/>
                <a:gd name="T15" fmla="*/ 1134 h 1228"/>
                <a:gd name="T16" fmla="*/ 1106 w 1236"/>
                <a:gd name="T17" fmla="*/ 1033 h 1228"/>
                <a:gd name="T18" fmla="*/ 1142 w 1236"/>
                <a:gd name="T19" fmla="*/ 880 h 1228"/>
                <a:gd name="T20" fmla="*/ 1117 w 1236"/>
                <a:gd name="T21" fmla="*/ 770 h 1228"/>
                <a:gd name="T22" fmla="*/ 1180 w 1236"/>
                <a:gd name="T23" fmla="*/ 607 h 1228"/>
                <a:gd name="T24" fmla="*/ 1226 w 1236"/>
                <a:gd name="T25" fmla="*/ 369 h 1228"/>
                <a:gd name="T26" fmla="*/ 1221 w 1236"/>
                <a:gd name="T27" fmla="*/ 342 h 1228"/>
                <a:gd name="T28" fmla="*/ 1188 w 1236"/>
                <a:gd name="T29" fmla="*/ 350 h 1228"/>
                <a:gd name="T30" fmla="*/ 1049 w 1236"/>
                <a:gd name="T31" fmla="*/ 413 h 1228"/>
                <a:gd name="T32" fmla="*/ 937 w 1236"/>
                <a:gd name="T33" fmla="*/ 282 h 1228"/>
                <a:gd name="T34" fmla="*/ 825 w 1236"/>
                <a:gd name="T35" fmla="*/ 112 h 1228"/>
                <a:gd name="T36" fmla="*/ 601 w 1236"/>
                <a:gd name="T37" fmla="*/ 28 h 1228"/>
                <a:gd name="T38" fmla="*/ 388 w 1236"/>
                <a:gd name="T39" fmla="*/ 107 h 1228"/>
                <a:gd name="T40" fmla="*/ 186 w 1236"/>
                <a:gd name="T41" fmla="*/ 186 h 1228"/>
                <a:gd name="T42" fmla="*/ 186 w 1236"/>
                <a:gd name="T43" fmla="*/ 317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6" h="1228">
                  <a:moveTo>
                    <a:pt x="186" y="317"/>
                  </a:moveTo>
                  <a:cubicBezTo>
                    <a:pt x="142" y="405"/>
                    <a:pt x="109" y="495"/>
                    <a:pt x="112" y="596"/>
                  </a:cubicBezTo>
                  <a:cubicBezTo>
                    <a:pt x="115" y="653"/>
                    <a:pt x="98" y="713"/>
                    <a:pt x="36" y="743"/>
                  </a:cubicBezTo>
                  <a:cubicBezTo>
                    <a:pt x="0" y="760"/>
                    <a:pt x="14" y="781"/>
                    <a:pt x="22" y="809"/>
                  </a:cubicBezTo>
                  <a:cubicBezTo>
                    <a:pt x="55" y="902"/>
                    <a:pt x="115" y="978"/>
                    <a:pt x="169" y="1057"/>
                  </a:cubicBezTo>
                  <a:cubicBezTo>
                    <a:pt x="246" y="1169"/>
                    <a:pt x="352" y="1224"/>
                    <a:pt x="500" y="1205"/>
                  </a:cubicBezTo>
                  <a:cubicBezTo>
                    <a:pt x="639" y="1188"/>
                    <a:pt x="784" y="1205"/>
                    <a:pt x="926" y="1205"/>
                  </a:cubicBezTo>
                  <a:cubicBezTo>
                    <a:pt x="975" y="1205"/>
                    <a:pt x="1033" y="1227"/>
                    <a:pt x="1030" y="1134"/>
                  </a:cubicBezTo>
                  <a:cubicBezTo>
                    <a:pt x="1030" y="1098"/>
                    <a:pt x="1065" y="1055"/>
                    <a:pt x="1106" y="1033"/>
                  </a:cubicBezTo>
                  <a:cubicBezTo>
                    <a:pt x="1175" y="994"/>
                    <a:pt x="1166" y="929"/>
                    <a:pt x="1142" y="880"/>
                  </a:cubicBezTo>
                  <a:cubicBezTo>
                    <a:pt x="1123" y="841"/>
                    <a:pt x="1128" y="806"/>
                    <a:pt x="1117" y="770"/>
                  </a:cubicBezTo>
                  <a:cubicBezTo>
                    <a:pt x="1093" y="697"/>
                    <a:pt x="1161" y="661"/>
                    <a:pt x="1180" y="607"/>
                  </a:cubicBezTo>
                  <a:cubicBezTo>
                    <a:pt x="1205" y="527"/>
                    <a:pt x="1188" y="443"/>
                    <a:pt x="1226" y="369"/>
                  </a:cubicBezTo>
                  <a:cubicBezTo>
                    <a:pt x="1235" y="355"/>
                    <a:pt x="1232" y="350"/>
                    <a:pt x="1221" y="342"/>
                  </a:cubicBezTo>
                  <a:cubicBezTo>
                    <a:pt x="1207" y="334"/>
                    <a:pt x="1199" y="331"/>
                    <a:pt x="1188" y="350"/>
                  </a:cubicBezTo>
                  <a:cubicBezTo>
                    <a:pt x="1161" y="407"/>
                    <a:pt x="1106" y="437"/>
                    <a:pt x="1049" y="413"/>
                  </a:cubicBezTo>
                  <a:cubicBezTo>
                    <a:pt x="997" y="391"/>
                    <a:pt x="945" y="358"/>
                    <a:pt x="937" y="282"/>
                  </a:cubicBezTo>
                  <a:cubicBezTo>
                    <a:pt x="929" y="216"/>
                    <a:pt x="890" y="153"/>
                    <a:pt x="825" y="112"/>
                  </a:cubicBezTo>
                  <a:cubicBezTo>
                    <a:pt x="754" y="66"/>
                    <a:pt x="683" y="47"/>
                    <a:pt x="601" y="28"/>
                  </a:cubicBezTo>
                  <a:cubicBezTo>
                    <a:pt x="486" y="0"/>
                    <a:pt x="434" y="0"/>
                    <a:pt x="388" y="107"/>
                  </a:cubicBezTo>
                  <a:cubicBezTo>
                    <a:pt x="341" y="197"/>
                    <a:pt x="281" y="224"/>
                    <a:pt x="186" y="186"/>
                  </a:cubicBezTo>
                  <a:cubicBezTo>
                    <a:pt x="208" y="238"/>
                    <a:pt x="205" y="276"/>
                    <a:pt x="186" y="31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 name="Freeform 53"/>
            <p:cNvSpPr>
              <a:spLocks noChangeArrowheads="1"/>
            </p:cNvSpPr>
            <p:nvPr/>
          </p:nvSpPr>
          <p:spPr bwMode="auto">
            <a:xfrm>
              <a:off x="8540750" y="1847850"/>
              <a:ext cx="539750" cy="466725"/>
            </a:xfrm>
            <a:custGeom>
              <a:avLst/>
              <a:gdLst>
                <a:gd name="T0" fmla="*/ 325 w 1498"/>
                <a:gd name="T1" fmla="*/ 731 h 1298"/>
                <a:gd name="T2" fmla="*/ 191 w 1498"/>
                <a:gd name="T3" fmla="*/ 794 h 1298"/>
                <a:gd name="T4" fmla="*/ 49 w 1498"/>
                <a:gd name="T5" fmla="*/ 897 h 1298"/>
                <a:gd name="T6" fmla="*/ 19 w 1498"/>
                <a:gd name="T7" fmla="*/ 944 h 1298"/>
                <a:gd name="T8" fmla="*/ 36 w 1498"/>
                <a:gd name="T9" fmla="*/ 1048 h 1298"/>
                <a:gd name="T10" fmla="*/ 210 w 1498"/>
                <a:gd name="T11" fmla="*/ 1064 h 1298"/>
                <a:gd name="T12" fmla="*/ 451 w 1498"/>
                <a:gd name="T13" fmla="*/ 1039 h 1298"/>
                <a:gd name="T14" fmla="*/ 541 w 1498"/>
                <a:gd name="T15" fmla="*/ 1151 h 1298"/>
                <a:gd name="T16" fmla="*/ 631 w 1498"/>
                <a:gd name="T17" fmla="*/ 1045 h 1298"/>
                <a:gd name="T18" fmla="*/ 740 w 1498"/>
                <a:gd name="T19" fmla="*/ 1018 h 1298"/>
                <a:gd name="T20" fmla="*/ 852 w 1498"/>
                <a:gd name="T21" fmla="*/ 1042 h 1298"/>
                <a:gd name="T22" fmla="*/ 994 w 1498"/>
                <a:gd name="T23" fmla="*/ 1162 h 1298"/>
                <a:gd name="T24" fmla="*/ 1175 w 1498"/>
                <a:gd name="T25" fmla="*/ 1250 h 1298"/>
                <a:gd name="T26" fmla="*/ 1363 w 1498"/>
                <a:gd name="T27" fmla="*/ 1274 h 1298"/>
                <a:gd name="T28" fmla="*/ 1483 w 1498"/>
                <a:gd name="T29" fmla="*/ 1151 h 1298"/>
                <a:gd name="T30" fmla="*/ 1470 w 1498"/>
                <a:gd name="T31" fmla="*/ 1094 h 1298"/>
                <a:gd name="T32" fmla="*/ 1369 w 1498"/>
                <a:gd name="T33" fmla="*/ 660 h 1298"/>
                <a:gd name="T34" fmla="*/ 1360 w 1498"/>
                <a:gd name="T35" fmla="*/ 613 h 1298"/>
                <a:gd name="T36" fmla="*/ 1325 w 1498"/>
                <a:gd name="T37" fmla="*/ 507 h 1298"/>
                <a:gd name="T38" fmla="*/ 1311 w 1498"/>
                <a:gd name="T39" fmla="*/ 337 h 1298"/>
                <a:gd name="T40" fmla="*/ 1005 w 1498"/>
                <a:gd name="T41" fmla="*/ 0 h 1298"/>
                <a:gd name="T42" fmla="*/ 877 w 1498"/>
                <a:gd name="T43" fmla="*/ 68 h 1298"/>
                <a:gd name="T44" fmla="*/ 784 w 1498"/>
                <a:gd name="T45" fmla="*/ 38 h 1298"/>
                <a:gd name="T46" fmla="*/ 762 w 1498"/>
                <a:gd name="T47" fmla="*/ 123 h 1298"/>
                <a:gd name="T48" fmla="*/ 631 w 1498"/>
                <a:gd name="T49" fmla="*/ 329 h 1298"/>
                <a:gd name="T50" fmla="*/ 590 w 1498"/>
                <a:gd name="T51" fmla="*/ 436 h 1298"/>
                <a:gd name="T52" fmla="*/ 541 w 1498"/>
                <a:gd name="T53" fmla="*/ 605 h 1298"/>
                <a:gd name="T54" fmla="*/ 415 w 1498"/>
                <a:gd name="T55" fmla="*/ 594 h 1298"/>
                <a:gd name="T56" fmla="*/ 325 w 1498"/>
                <a:gd name="T57" fmla="*/ 731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98" h="1298">
                  <a:moveTo>
                    <a:pt x="325" y="731"/>
                  </a:moveTo>
                  <a:cubicBezTo>
                    <a:pt x="254" y="720"/>
                    <a:pt x="230" y="755"/>
                    <a:pt x="191" y="794"/>
                  </a:cubicBezTo>
                  <a:cubicBezTo>
                    <a:pt x="153" y="837"/>
                    <a:pt x="126" y="903"/>
                    <a:pt x="49" y="897"/>
                  </a:cubicBezTo>
                  <a:cubicBezTo>
                    <a:pt x="30" y="897"/>
                    <a:pt x="16" y="922"/>
                    <a:pt x="19" y="944"/>
                  </a:cubicBezTo>
                  <a:cubicBezTo>
                    <a:pt x="25" y="979"/>
                    <a:pt x="0" y="1042"/>
                    <a:pt x="36" y="1048"/>
                  </a:cubicBezTo>
                  <a:cubicBezTo>
                    <a:pt x="93" y="1053"/>
                    <a:pt x="137" y="1132"/>
                    <a:pt x="210" y="1064"/>
                  </a:cubicBezTo>
                  <a:cubicBezTo>
                    <a:pt x="273" y="1007"/>
                    <a:pt x="363" y="998"/>
                    <a:pt x="451" y="1039"/>
                  </a:cubicBezTo>
                  <a:cubicBezTo>
                    <a:pt x="503" y="1064"/>
                    <a:pt x="492" y="1146"/>
                    <a:pt x="541" y="1151"/>
                  </a:cubicBezTo>
                  <a:cubicBezTo>
                    <a:pt x="598" y="1157"/>
                    <a:pt x="579" y="1067"/>
                    <a:pt x="631" y="1045"/>
                  </a:cubicBezTo>
                  <a:cubicBezTo>
                    <a:pt x="667" y="1031"/>
                    <a:pt x="708" y="1045"/>
                    <a:pt x="740" y="1018"/>
                  </a:cubicBezTo>
                  <a:cubicBezTo>
                    <a:pt x="784" y="982"/>
                    <a:pt x="820" y="998"/>
                    <a:pt x="852" y="1042"/>
                  </a:cubicBezTo>
                  <a:cubicBezTo>
                    <a:pt x="891" y="1094"/>
                    <a:pt x="948" y="1135"/>
                    <a:pt x="994" y="1162"/>
                  </a:cubicBezTo>
                  <a:cubicBezTo>
                    <a:pt x="1046" y="1195"/>
                    <a:pt x="1121" y="1204"/>
                    <a:pt x="1175" y="1250"/>
                  </a:cubicBezTo>
                  <a:cubicBezTo>
                    <a:pt x="1230" y="1297"/>
                    <a:pt x="1300" y="1269"/>
                    <a:pt x="1363" y="1274"/>
                  </a:cubicBezTo>
                  <a:cubicBezTo>
                    <a:pt x="1429" y="1282"/>
                    <a:pt x="1456" y="1209"/>
                    <a:pt x="1483" y="1151"/>
                  </a:cubicBezTo>
                  <a:cubicBezTo>
                    <a:pt x="1497" y="1124"/>
                    <a:pt x="1486" y="1113"/>
                    <a:pt x="1470" y="1094"/>
                  </a:cubicBezTo>
                  <a:cubicBezTo>
                    <a:pt x="1363" y="968"/>
                    <a:pt x="1306" y="826"/>
                    <a:pt x="1369" y="660"/>
                  </a:cubicBezTo>
                  <a:cubicBezTo>
                    <a:pt x="1377" y="641"/>
                    <a:pt x="1390" y="622"/>
                    <a:pt x="1360" y="613"/>
                  </a:cubicBezTo>
                  <a:cubicBezTo>
                    <a:pt x="1298" y="594"/>
                    <a:pt x="1317" y="553"/>
                    <a:pt x="1325" y="507"/>
                  </a:cubicBezTo>
                  <a:cubicBezTo>
                    <a:pt x="1339" y="449"/>
                    <a:pt x="1355" y="387"/>
                    <a:pt x="1311" y="337"/>
                  </a:cubicBezTo>
                  <a:cubicBezTo>
                    <a:pt x="1213" y="224"/>
                    <a:pt x="1109" y="115"/>
                    <a:pt x="1005" y="0"/>
                  </a:cubicBezTo>
                  <a:cubicBezTo>
                    <a:pt x="964" y="95"/>
                    <a:pt x="929" y="112"/>
                    <a:pt x="877" y="68"/>
                  </a:cubicBezTo>
                  <a:cubicBezTo>
                    <a:pt x="847" y="44"/>
                    <a:pt x="822" y="22"/>
                    <a:pt x="784" y="38"/>
                  </a:cubicBezTo>
                  <a:cubicBezTo>
                    <a:pt x="743" y="57"/>
                    <a:pt x="762" y="95"/>
                    <a:pt x="762" y="123"/>
                  </a:cubicBezTo>
                  <a:cubicBezTo>
                    <a:pt x="768" y="224"/>
                    <a:pt x="740" y="299"/>
                    <a:pt x="631" y="329"/>
                  </a:cubicBezTo>
                  <a:cubicBezTo>
                    <a:pt x="571" y="346"/>
                    <a:pt x="579" y="389"/>
                    <a:pt x="590" y="436"/>
                  </a:cubicBezTo>
                  <a:cubicBezTo>
                    <a:pt x="604" y="499"/>
                    <a:pt x="585" y="559"/>
                    <a:pt x="541" y="605"/>
                  </a:cubicBezTo>
                  <a:cubicBezTo>
                    <a:pt x="503" y="660"/>
                    <a:pt x="467" y="602"/>
                    <a:pt x="415" y="594"/>
                  </a:cubicBezTo>
                  <a:cubicBezTo>
                    <a:pt x="410" y="660"/>
                    <a:pt x="404" y="742"/>
                    <a:pt x="325" y="73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7" name="Freeform 54"/>
            <p:cNvSpPr>
              <a:spLocks noChangeArrowheads="1"/>
            </p:cNvSpPr>
            <p:nvPr/>
          </p:nvSpPr>
          <p:spPr bwMode="auto">
            <a:xfrm>
              <a:off x="10091738" y="539750"/>
              <a:ext cx="781050" cy="342900"/>
            </a:xfrm>
            <a:custGeom>
              <a:avLst/>
              <a:gdLst>
                <a:gd name="T0" fmla="*/ 289 w 2170"/>
                <a:gd name="T1" fmla="*/ 606 h 954"/>
                <a:gd name="T2" fmla="*/ 314 w 2170"/>
                <a:gd name="T3" fmla="*/ 811 h 954"/>
                <a:gd name="T4" fmla="*/ 500 w 2170"/>
                <a:gd name="T5" fmla="*/ 909 h 954"/>
                <a:gd name="T6" fmla="*/ 669 w 2170"/>
                <a:gd name="T7" fmla="*/ 926 h 954"/>
                <a:gd name="T8" fmla="*/ 846 w 2170"/>
                <a:gd name="T9" fmla="*/ 852 h 954"/>
                <a:gd name="T10" fmla="*/ 882 w 2170"/>
                <a:gd name="T11" fmla="*/ 789 h 954"/>
                <a:gd name="T12" fmla="*/ 939 w 2170"/>
                <a:gd name="T13" fmla="*/ 666 h 954"/>
                <a:gd name="T14" fmla="*/ 1040 w 2170"/>
                <a:gd name="T15" fmla="*/ 554 h 954"/>
                <a:gd name="T16" fmla="*/ 1248 w 2170"/>
                <a:gd name="T17" fmla="*/ 330 h 954"/>
                <a:gd name="T18" fmla="*/ 1622 w 2170"/>
                <a:gd name="T19" fmla="*/ 101 h 954"/>
                <a:gd name="T20" fmla="*/ 1816 w 2170"/>
                <a:gd name="T21" fmla="*/ 95 h 954"/>
                <a:gd name="T22" fmla="*/ 1977 w 2170"/>
                <a:gd name="T23" fmla="*/ 120 h 954"/>
                <a:gd name="T24" fmla="*/ 2169 w 2170"/>
                <a:gd name="T25" fmla="*/ 0 h 954"/>
                <a:gd name="T26" fmla="*/ 0 w 2170"/>
                <a:gd name="T27" fmla="*/ 52 h 954"/>
                <a:gd name="T28" fmla="*/ 289 w 2170"/>
                <a:gd name="T29" fmla="*/ 606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0" h="954">
                  <a:moveTo>
                    <a:pt x="289" y="606"/>
                  </a:moveTo>
                  <a:cubicBezTo>
                    <a:pt x="308" y="677"/>
                    <a:pt x="276" y="762"/>
                    <a:pt x="314" y="811"/>
                  </a:cubicBezTo>
                  <a:cubicBezTo>
                    <a:pt x="352" y="860"/>
                    <a:pt x="445" y="868"/>
                    <a:pt x="500" y="909"/>
                  </a:cubicBezTo>
                  <a:cubicBezTo>
                    <a:pt x="557" y="953"/>
                    <a:pt x="612" y="947"/>
                    <a:pt x="669" y="926"/>
                  </a:cubicBezTo>
                  <a:cubicBezTo>
                    <a:pt x="729" y="904"/>
                    <a:pt x="786" y="876"/>
                    <a:pt x="846" y="852"/>
                  </a:cubicBezTo>
                  <a:cubicBezTo>
                    <a:pt x="871" y="841"/>
                    <a:pt x="904" y="835"/>
                    <a:pt x="882" y="789"/>
                  </a:cubicBezTo>
                  <a:cubicBezTo>
                    <a:pt x="852" y="729"/>
                    <a:pt x="882" y="688"/>
                    <a:pt x="939" y="666"/>
                  </a:cubicBezTo>
                  <a:cubicBezTo>
                    <a:pt x="991" y="644"/>
                    <a:pt x="1013" y="603"/>
                    <a:pt x="1040" y="554"/>
                  </a:cubicBezTo>
                  <a:cubicBezTo>
                    <a:pt x="1090" y="464"/>
                    <a:pt x="1166" y="393"/>
                    <a:pt x="1248" y="330"/>
                  </a:cubicBezTo>
                  <a:cubicBezTo>
                    <a:pt x="1365" y="243"/>
                    <a:pt x="1494" y="172"/>
                    <a:pt x="1622" y="101"/>
                  </a:cubicBezTo>
                  <a:cubicBezTo>
                    <a:pt x="1696" y="60"/>
                    <a:pt x="1745" y="63"/>
                    <a:pt x="1816" y="95"/>
                  </a:cubicBezTo>
                  <a:cubicBezTo>
                    <a:pt x="1865" y="117"/>
                    <a:pt x="1928" y="131"/>
                    <a:pt x="1977" y="120"/>
                  </a:cubicBezTo>
                  <a:cubicBezTo>
                    <a:pt x="2040" y="104"/>
                    <a:pt x="2103" y="63"/>
                    <a:pt x="2169" y="0"/>
                  </a:cubicBezTo>
                  <a:cubicBezTo>
                    <a:pt x="1434" y="22"/>
                    <a:pt x="718" y="41"/>
                    <a:pt x="0" y="52"/>
                  </a:cubicBezTo>
                  <a:cubicBezTo>
                    <a:pt x="158" y="210"/>
                    <a:pt x="235" y="401"/>
                    <a:pt x="289" y="60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8" name="Freeform 55"/>
            <p:cNvSpPr>
              <a:spLocks noChangeArrowheads="1"/>
            </p:cNvSpPr>
            <p:nvPr/>
          </p:nvSpPr>
          <p:spPr bwMode="auto">
            <a:xfrm>
              <a:off x="7808913" y="2170113"/>
              <a:ext cx="563562" cy="730250"/>
            </a:xfrm>
            <a:custGeom>
              <a:avLst/>
              <a:gdLst>
                <a:gd name="T0" fmla="*/ 227 w 1564"/>
                <a:gd name="T1" fmla="*/ 1797 h 2030"/>
                <a:gd name="T2" fmla="*/ 273 w 1564"/>
                <a:gd name="T3" fmla="*/ 1985 h 2030"/>
                <a:gd name="T4" fmla="*/ 328 w 1564"/>
                <a:gd name="T5" fmla="*/ 2026 h 2030"/>
                <a:gd name="T6" fmla="*/ 522 w 1564"/>
                <a:gd name="T7" fmla="*/ 1835 h 2030"/>
                <a:gd name="T8" fmla="*/ 609 w 1564"/>
                <a:gd name="T9" fmla="*/ 1728 h 2030"/>
                <a:gd name="T10" fmla="*/ 631 w 1564"/>
                <a:gd name="T11" fmla="*/ 1698 h 2030"/>
                <a:gd name="T12" fmla="*/ 825 w 1564"/>
                <a:gd name="T13" fmla="*/ 1300 h 2030"/>
                <a:gd name="T14" fmla="*/ 1019 w 1564"/>
                <a:gd name="T15" fmla="*/ 1048 h 2030"/>
                <a:gd name="T16" fmla="*/ 1117 w 1564"/>
                <a:gd name="T17" fmla="*/ 925 h 2030"/>
                <a:gd name="T18" fmla="*/ 1237 w 1564"/>
                <a:gd name="T19" fmla="*/ 786 h 2030"/>
                <a:gd name="T20" fmla="*/ 1330 w 1564"/>
                <a:gd name="T21" fmla="*/ 603 h 2030"/>
                <a:gd name="T22" fmla="*/ 1527 w 1564"/>
                <a:gd name="T23" fmla="*/ 207 h 2030"/>
                <a:gd name="T24" fmla="*/ 1541 w 1564"/>
                <a:gd name="T25" fmla="*/ 0 h 2030"/>
                <a:gd name="T26" fmla="*/ 1502 w 1564"/>
                <a:gd name="T27" fmla="*/ 35 h 2030"/>
                <a:gd name="T28" fmla="*/ 1336 w 1564"/>
                <a:gd name="T29" fmla="*/ 32 h 2030"/>
                <a:gd name="T30" fmla="*/ 1235 w 1564"/>
                <a:gd name="T31" fmla="*/ 16 h 2030"/>
                <a:gd name="T32" fmla="*/ 1196 w 1564"/>
                <a:gd name="T33" fmla="*/ 163 h 2030"/>
                <a:gd name="T34" fmla="*/ 1106 w 1564"/>
                <a:gd name="T35" fmla="*/ 218 h 2030"/>
                <a:gd name="T36" fmla="*/ 1000 w 1564"/>
                <a:gd name="T37" fmla="*/ 177 h 2030"/>
                <a:gd name="T38" fmla="*/ 1003 w 1564"/>
                <a:gd name="T39" fmla="*/ 417 h 2030"/>
                <a:gd name="T40" fmla="*/ 888 w 1564"/>
                <a:gd name="T41" fmla="*/ 674 h 2030"/>
                <a:gd name="T42" fmla="*/ 945 w 1564"/>
                <a:gd name="T43" fmla="*/ 824 h 2030"/>
                <a:gd name="T44" fmla="*/ 779 w 1564"/>
                <a:gd name="T45" fmla="*/ 874 h 2030"/>
                <a:gd name="T46" fmla="*/ 677 w 1564"/>
                <a:gd name="T47" fmla="*/ 846 h 2030"/>
                <a:gd name="T48" fmla="*/ 617 w 1564"/>
                <a:gd name="T49" fmla="*/ 863 h 2030"/>
                <a:gd name="T50" fmla="*/ 637 w 1564"/>
                <a:gd name="T51" fmla="*/ 925 h 2030"/>
                <a:gd name="T52" fmla="*/ 571 w 1564"/>
                <a:gd name="T53" fmla="*/ 1179 h 2030"/>
                <a:gd name="T54" fmla="*/ 516 w 1564"/>
                <a:gd name="T55" fmla="*/ 1234 h 2030"/>
                <a:gd name="T56" fmla="*/ 216 w 1564"/>
                <a:gd name="T57" fmla="*/ 1373 h 2030"/>
                <a:gd name="T58" fmla="*/ 0 w 1564"/>
                <a:gd name="T59" fmla="*/ 1597 h 2030"/>
                <a:gd name="T60" fmla="*/ 227 w 1564"/>
                <a:gd name="T61" fmla="*/ 1797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4" h="2030">
                  <a:moveTo>
                    <a:pt x="227" y="1797"/>
                  </a:moveTo>
                  <a:cubicBezTo>
                    <a:pt x="240" y="1859"/>
                    <a:pt x="260" y="1922"/>
                    <a:pt x="273" y="1985"/>
                  </a:cubicBezTo>
                  <a:cubicBezTo>
                    <a:pt x="281" y="2015"/>
                    <a:pt x="295" y="2023"/>
                    <a:pt x="328" y="2026"/>
                  </a:cubicBezTo>
                  <a:cubicBezTo>
                    <a:pt x="391" y="2029"/>
                    <a:pt x="519" y="1911"/>
                    <a:pt x="522" y="1835"/>
                  </a:cubicBezTo>
                  <a:cubicBezTo>
                    <a:pt x="525" y="1775"/>
                    <a:pt x="511" y="1707"/>
                    <a:pt x="609" y="1728"/>
                  </a:cubicBezTo>
                  <a:cubicBezTo>
                    <a:pt x="631" y="1734"/>
                    <a:pt x="626" y="1709"/>
                    <a:pt x="631" y="1698"/>
                  </a:cubicBezTo>
                  <a:cubicBezTo>
                    <a:pt x="694" y="1565"/>
                    <a:pt x="754" y="1428"/>
                    <a:pt x="825" y="1300"/>
                  </a:cubicBezTo>
                  <a:cubicBezTo>
                    <a:pt x="877" y="1207"/>
                    <a:pt x="970" y="1147"/>
                    <a:pt x="1019" y="1048"/>
                  </a:cubicBezTo>
                  <a:cubicBezTo>
                    <a:pt x="1041" y="1002"/>
                    <a:pt x="1068" y="953"/>
                    <a:pt x="1117" y="925"/>
                  </a:cubicBezTo>
                  <a:cubicBezTo>
                    <a:pt x="1175" y="893"/>
                    <a:pt x="1199" y="838"/>
                    <a:pt x="1237" y="786"/>
                  </a:cubicBezTo>
                  <a:cubicBezTo>
                    <a:pt x="1278" y="729"/>
                    <a:pt x="1284" y="661"/>
                    <a:pt x="1330" y="603"/>
                  </a:cubicBezTo>
                  <a:cubicBezTo>
                    <a:pt x="1426" y="491"/>
                    <a:pt x="1563" y="390"/>
                    <a:pt x="1527" y="207"/>
                  </a:cubicBezTo>
                  <a:cubicBezTo>
                    <a:pt x="1513" y="144"/>
                    <a:pt x="1535" y="79"/>
                    <a:pt x="1541" y="0"/>
                  </a:cubicBezTo>
                  <a:cubicBezTo>
                    <a:pt x="1519" y="21"/>
                    <a:pt x="1511" y="27"/>
                    <a:pt x="1502" y="35"/>
                  </a:cubicBezTo>
                  <a:cubicBezTo>
                    <a:pt x="1445" y="90"/>
                    <a:pt x="1393" y="133"/>
                    <a:pt x="1336" y="32"/>
                  </a:cubicBezTo>
                  <a:cubicBezTo>
                    <a:pt x="1319" y="2"/>
                    <a:pt x="1276" y="5"/>
                    <a:pt x="1235" y="16"/>
                  </a:cubicBezTo>
                  <a:cubicBezTo>
                    <a:pt x="1259" y="76"/>
                    <a:pt x="1254" y="128"/>
                    <a:pt x="1196" y="163"/>
                  </a:cubicBezTo>
                  <a:cubicBezTo>
                    <a:pt x="1166" y="183"/>
                    <a:pt x="1139" y="207"/>
                    <a:pt x="1106" y="218"/>
                  </a:cubicBezTo>
                  <a:cubicBezTo>
                    <a:pt x="1068" y="232"/>
                    <a:pt x="1046" y="180"/>
                    <a:pt x="1000" y="177"/>
                  </a:cubicBezTo>
                  <a:cubicBezTo>
                    <a:pt x="1019" y="262"/>
                    <a:pt x="983" y="355"/>
                    <a:pt x="1003" y="417"/>
                  </a:cubicBezTo>
                  <a:cubicBezTo>
                    <a:pt x="1041" y="549"/>
                    <a:pt x="1024" y="628"/>
                    <a:pt x="888" y="674"/>
                  </a:cubicBezTo>
                  <a:cubicBezTo>
                    <a:pt x="948" y="715"/>
                    <a:pt x="978" y="764"/>
                    <a:pt x="945" y="824"/>
                  </a:cubicBezTo>
                  <a:cubicBezTo>
                    <a:pt x="910" y="890"/>
                    <a:pt x="844" y="887"/>
                    <a:pt x="779" y="874"/>
                  </a:cubicBezTo>
                  <a:cubicBezTo>
                    <a:pt x="743" y="865"/>
                    <a:pt x="710" y="852"/>
                    <a:pt x="677" y="846"/>
                  </a:cubicBezTo>
                  <a:cubicBezTo>
                    <a:pt x="658" y="844"/>
                    <a:pt x="628" y="830"/>
                    <a:pt x="617" y="863"/>
                  </a:cubicBezTo>
                  <a:cubicBezTo>
                    <a:pt x="609" y="887"/>
                    <a:pt x="620" y="906"/>
                    <a:pt x="637" y="925"/>
                  </a:cubicBezTo>
                  <a:cubicBezTo>
                    <a:pt x="743" y="1040"/>
                    <a:pt x="718" y="1133"/>
                    <a:pt x="571" y="1179"/>
                  </a:cubicBezTo>
                  <a:cubicBezTo>
                    <a:pt x="538" y="1190"/>
                    <a:pt x="519" y="1196"/>
                    <a:pt x="516" y="1234"/>
                  </a:cubicBezTo>
                  <a:cubicBezTo>
                    <a:pt x="497" y="1433"/>
                    <a:pt x="388" y="1485"/>
                    <a:pt x="216" y="1373"/>
                  </a:cubicBezTo>
                  <a:cubicBezTo>
                    <a:pt x="159" y="1450"/>
                    <a:pt x="82" y="1518"/>
                    <a:pt x="0" y="1597"/>
                  </a:cubicBezTo>
                  <a:cubicBezTo>
                    <a:pt x="109" y="1608"/>
                    <a:pt x="208" y="1704"/>
                    <a:pt x="227" y="17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9" name="Freeform 56"/>
            <p:cNvSpPr>
              <a:spLocks noChangeArrowheads="1"/>
            </p:cNvSpPr>
            <p:nvPr/>
          </p:nvSpPr>
          <p:spPr bwMode="auto">
            <a:xfrm>
              <a:off x="11322050" y="1111250"/>
              <a:ext cx="534988" cy="523875"/>
            </a:xfrm>
            <a:custGeom>
              <a:avLst/>
              <a:gdLst>
                <a:gd name="T0" fmla="*/ 1010 w 1484"/>
                <a:gd name="T1" fmla="*/ 104 h 1457"/>
                <a:gd name="T2" fmla="*/ 882 w 1484"/>
                <a:gd name="T3" fmla="*/ 295 h 1457"/>
                <a:gd name="T4" fmla="*/ 786 w 1484"/>
                <a:gd name="T5" fmla="*/ 399 h 1457"/>
                <a:gd name="T6" fmla="*/ 609 w 1484"/>
                <a:gd name="T7" fmla="*/ 538 h 1457"/>
                <a:gd name="T8" fmla="*/ 169 w 1484"/>
                <a:gd name="T9" fmla="*/ 727 h 1457"/>
                <a:gd name="T10" fmla="*/ 139 w 1484"/>
                <a:gd name="T11" fmla="*/ 871 h 1457"/>
                <a:gd name="T12" fmla="*/ 117 w 1484"/>
                <a:gd name="T13" fmla="*/ 970 h 1457"/>
                <a:gd name="T14" fmla="*/ 84 w 1484"/>
                <a:gd name="T15" fmla="*/ 1074 h 1457"/>
                <a:gd name="T16" fmla="*/ 65 w 1484"/>
                <a:gd name="T17" fmla="*/ 1180 h 1457"/>
                <a:gd name="T18" fmla="*/ 44 w 1484"/>
                <a:gd name="T19" fmla="*/ 1401 h 1457"/>
                <a:gd name="T20" fmla="*/ 202 w 1484"/>
                <a:gd name="T21" fmla="*/ 1423 h 1457"/>
                <a:gd name="T22" fmla="*/ 287 w 1484"/>
                <a:gd name="T23" fmla="*/ 1374 h 1457"/>
                <a:gd name="T24" fmla="*/ 625 w 1484"/>
                <a:gd name="T25" fmla="*/ 1044 h 1457"/>
                <a:gd name="T26" fmla="*/ 705 w 1484"/>
                <a:gd name="T27" fmla="*/ 877 h 1457"/>
                <a:gd name="T28" fmla="*/ 1245 w 1484"/>
                <a:gd name="T29" fmla="*/ 522 h 1457"/>
                <a:gd name="T30" fmla="*/ 1289 w 1484"/>
                <a:gd name="T31" fmla="*/ 527 h 1457"/>
                <a:gd name="T32" fmla="*/ 1464 w 1484"/>
                <a:gd name="T33" fmla="*/ 454 h 1457"/>
                <a:gd name="T34" fmla="*/ 1355 w 1484"/>
                <a:gd name="T35" fmla="*/ 252 h 1457"/>
                <a:gd name="T36" fmla="*/ 1300 w 1484"/>
                <a:gd name="T37" fmla="*/ 140 h 1457"/>
                <a:gd name="T38" fmla="*/ 1308 w 1484"/>
                <a:gd name="T39" fmla="*/ 101 h 1457"/>
                <a:gd name="T40" fmla="*/ 1120 w 1484"/>
                <a:gd name="T41" fmla="*/ 8 h 1457"/>
                <a:gd name="T42" fmla="*/ 1010 w 1484"/>
                <a:gd name="T43" fmla="*/ 104 h 1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4" h="1457">
                  <a:moveTo>
                    <a:pt x="1010" y="104"/>
                  </a:moveTo>
                  <a:cubicBezTo>
                    <a:pt x="994" y="175"/>
                    <a:pt x="964" y="254"/>
                    <a:pt x="882" y="295"/>
                  </a:cubicBezTo>
                  <a:cubicBezTo>
                    <a:pt x="838" y="317"/>
                    <a:pt x="800" y="350"/>
                    <a:pt x="786" y="399"/>
                  </a:cubicBezTo>
                  <a:cubicBezTo>
                    <a:pt x="759" y="500"/>
                    <a:pt x="710" y="546"/>
                    <a:pt x="609" y="538"/>
                  </a:cubicBezTo>
                  <a:cubicBezTo>
                    <a:pt x="426" y="525"/>
                    <a:pt x="278" y="577"/>
                    <a:pt x="169" y="727"/>
                  </a:cubicBezTo>
                  <a:cubicBezTo>
                    <a:pt x="136" y="773"/>
                    <a:pt x="76" y="803"/>
                    <a:pt x="139" y="871"/>
                  </a:cubicBezTo>
                  <a:cubicBezTo>
                    <a:pt x="164" y="899"/>
                    <a:pt x="128" y="937"/>
                    <a:pt x="117" y="970"/>
                  </a:cubicBezTo>
                  <a:cubicBezTo>
                    <a:pt x="106" y="1005"/>
                    <a:pt x="65" y="1035"/>
                    <a:pt x="84" y="1074"/>
                  </a:cubicBezTo>
                  <a:cubicBezTo>
                    <a:pt x="106" y="1117"/>
                    <a:pt x="104" y="1145"/>
                    <a:pt x="65" y="1180"/>
                  </a:cubicBezTo>
                  <a:cubicBezTo>
                    <a:pt x="0" y="1246"/>
                    <a:pt x="60" y="1328"/>
                    <a:pt x="44" y="1401"/>
                  </a:cubicBezTo>
                  <a:cubicBezTo>
                    <a:pt x="98" y="1396"/>
                    <a:pt x="145" y="1456"/>
                    <a:pt x="202" y="1423"/>
                  </a:cubicBezTo>
                  <a:cubicBezTo>
                    <a:pt x="229" y="1407"/>
                    <a:pt x="257" y="1388"/>
                    <a:pt x="287" y="1374"/>
                  </a:cubicBezTo>
                  <a:cubicBezTo>
                    <a:pt x="440" y="1306"/>
                    <a:pt x="557" y="1202"/>
                    <a:pt x="625" y="1044"/>
                  </a:cubicBezTo>
                  <a:cubicBezTo>
                    <a:pt x="650" y="986"/>
                    <a:pt x="677" y="932"/>
                    <a:pt x="705" y="877"/>
                  </a:cubicBezTo>
                  <a:cubicBezTo>
                    <a:pt x="817" y="656"/>
                    <a:pt x="1060" y="631"/>
                    <a:pt x="1245" y="522"/>
                  </a:cubicBezTo>
                  <a:cubicBezTo>
                    <a:pt x="1256" y="516"/>
                    <a:pt x="1273" y="525"/>
                    <a:pt x="1289" y="527"/>
                  </a:cubicBezTo>
                  <a:cubicBezTo>
                    <a:pt x="1357" y="541"/>
                    <a:pt x="1453" y="500"/>
                    <a:pt x="1464" y="454"/>
                  </a:cubicBezTo>
                  <a:cubicBezTo>
                    <a:pt x="1483" y="383"/>
                    <a:pt x="1423" y="273"/>
                    <a:pt x="1355" y="252"/>
                  </a:cubicBezTo>
                  <a:cubicBezTo>
                    <a:pt x="1295" y="232"/>
                    <a:pt x="1256" y="208"/>
                    <a:pt x="1300" y="140"/>
                  </a:cubicBezTo>
                  <a:cubicBezTo>
                    <a:pt x="1305" y="129"/>
                    <a:pt x="1325" y="109"/>
                    <a:pt x="1308" y="101"/>
                  </a:cubicBezTo>
                  <a:cubicBezTo>
                    <a:pt x="1251" y="71"/>
                    <a:pt x="1215" y="0"/>
                    <a:pt x="1120" y="8"/>
                  </a:cubicBezTo>
                  <a:cubicBezTo>
                    <a:pt x="1092" y="33"/>
                    <a:pt x="1030" y="22"/>
                    <a:pt x="1010"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0" name="Freeform 57"/>
            <p:cNvSpPr>
              <a:spLocks noChangeArrowheads="1"/>
            </p:cNvSpPr>
            <p:nvPr/>
          </p:nvSpPr>
          <p:spPr bwMode="auto">
            <a:xfrm>
              <a:off x="10074275" y="1046163"/>
              <a:ext cx="508000" cy="325437"/>
            </a:xfrm>
            <a:custGeom>
              <a:avLst/>
              <a:gdLst>
                <a:gd name="T0" fmla="*/ 1063 w 1413"/>
                <a:gd name="T1" fmla="*/ 775 h 902"/>
                <a:gd name="T2" fmla="*/ 1156 w 1413"/>
                <a:gd name="T3" fmla="*/ 584 h 902"/>
                <a:gd name="T4" fmla="*/ 1229 w 1413"/>
                <a:gd name="T5" fmla="*/ 546 h 902"/>
                <a:gd name="T6" fmla="*/ 1385 w 1413"/>
                <a:gd name="T7" fmla="*/ 365 h 902"/>
                <a:gd name="T8" fmla="*/ 1393 w 1413"/>
                <a:gd name="T9" fmla="*/ 281 h 902"/>
                <a:gd name="T10" fmla="*/ 1180 w 1413"/>
                <a:gd name="T11" fmla="*/ 16 h 902"/>
                <a:gd name="T12" fmla="*/ 1164 w 1413"/>
                <a:gd name="T13" fmla="*/ 0 h 902"/>
                <a:gd name="T14" fmla="*/ 1003 w 1413"/>
                <a:gd name="T15" fmla="*/ 90 h 902"/>
                <a:gd name="T16" fmla="*/ 855 w 1413"/>
                <a:gd name="T17" fmla="*/ 188 h 902"/>
                <a:gd name="T18" fmla="*/ 773 w 1413"/>
                <a:gd name="T19" fmla="*/ 229 h 902"/>
                <a:gd name="T20" fmla="*/ 533 w 1413"/>
                <a:gd name="T21" fmla="*/ 237 h 902"/>
                <a:gd name="T22" fmla="*/ 456 w 1413"/>
                <a:gd name="T23" fmla="*/ 221 h 902"/>
                <a:gd name="T24" fmla="*/ 355 w 1413"/>
                <a:gd name="T25" fmla="*/ 297 h 902"/>
                <a:gd name="T26" fmla="*/ 197 w 1413"/>
                <a:gd name="T27" fmla="*/ 486 h 902"/>
                <a:gd name="T28" fmla="*/ 178 w 1413"/>
                <a:gd name="T29" fmla="*/ 524 h 902"/>
                <a:gd name="T30" fmla="*/ 36 w 1413"/>
                <a:gd name="T31" fmla="*/ 677 h 902"/>
                <a:gd name="T32" fmla="*/ 11 w 1413"/>
                <a:gd name="T33" fmla="*/ 723 h 902"/>
                <a:gd name="T34" fmla="*/ 66 w 1413"/>
                <a:gd name="T35" fmla="*/ 756 h 902"/>
                <a:gd name="T36" fmla="*/ 205 w 1413"/>
                <a:gd name="T37" fmla="*/ 751 h 902"/>
                <a:gd name="T38" fmla="*/ 768 w 1413"/>
                <a:gd name="T39" fmla="*/ 871 h 902"/>
                <a:gd name="T40" fmla="*/ 885 w 1413"/>
                <a:gd name="T41" fmla="*/ 816 h 902"/>
                <a:gd name="T42" fmla="*/ 995 w 1413"/>
                <a:gd name="T43" fmla="*/ 764 h 902"/>
                <a:gd name="T44" fmla="*/ 1063 w 1413"/>
                <a:gd name="T45" fmla="*/ 813 h 902"/>
                <a:gd name="T46" fmla="*/ 1063 w 1413"/>
                <a:gd name="T47" fmla="*/ 775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3" h="902">
                  <a:moveTo>
                    <a:pt x="1063" y="775"/>
                  </a:moveTo>
                  <a:cubicBezTo>
                    <a:pt x="992" y="655"/>
                    <a:pt x="1033" y="628"/>
                    <a:pt x="1156" y="584"/>
                  </a:cubicBezTo>
                  <a:cubicBezTo>
                    <a:pt x="1183" y="576"/>
                    <a:pt x="1208" y="570"/>
                    <a:pt x="1229" y="546"/>
                  </a:cubicBezTo>
                  <a:cubicBezTo>
                    <a:pt x="1279" y="483"/>
                    <a:pt x="1330" y="423"/>
                    <a:pt x="1385" y="365"/>
                  </a:cubicBezTo>
                  <a:cubicBezTo>
                    <a:pt x="1412" y="338"/>
                    <a:pt x="1407" y="316"/>
                    <a:pt x="1393" y="281"/>
                  </a:cubicBezTo>
                  <a:cubicBezTo>
                    <a:pt x="1350" y="169"/>
                    <a:pt x="1238" y="114"/>
                    <a:pt x="1180" y="16"/>
                  </a:cubicBezTo>
                  <a:cubicBezTo>
                    <a:pt x="1178" y="10"/>
                    <a:pt x="1169" y="5"/>
                    <a:pt x="1164" y="0"/>
                  </a:cubicBezTo>
                  <a:cubicBezTo>
                    <a:pt x="1131" y="62"/>
                    <a:pt x="1044" y="24"/>
                    <a:pt x="1003" y="90"/>
                  </a:cubicBezTo>
                  <a:cubicBezTo>
                    <a:pt x="973" y="139"/>
                    <a:pt x="929" y="204"/>
                    <a:pt x="855" y="188"/>
                  </a:cubicBezTo>
                  <a:cubicBezTo>
                    <a:pt x="809" y="177"/>
                    <a:pt x="795" y="207"/>
                    <a:pt x="773" y="229"/>
                  </a:cubicBezTo>
                  <a:cubicBezTo>
                    <a:pt x="689" y="316"/>
                    <a:pt x="618" y="322"/>
                    <a:pt x="533" y="237"/>
                  </a:cubicBezTo>
                  <a:cubicBezTo>
                    <a:pt x="508" y="213"/>
                    <a:pt x="489" y="215"/>
                    <a:pt x="456" y="221"/>
                  </a:cubicBezTo>
                  <a:cubicBezTo>
                    <a:pt x="405" y="229"/>
                    <a:pt x="399" y="286"/>
                    <a:pt x="355" y="297"/>
                  </a:cubicBezTo>
                  <a:cubicBezTo>
                    <a:pt x="257" y="322"/>
                    <a:pt x="175" y="357"/>
                    <a:pt x="197" y="486"/>
                  </a:cubicBezTo>
                  <a:cubicBezTo>
                    <a:pt x="200" y="497"/>
                    <a:pt x="189" y="516"/>
                    <a:pt x="178" y="524"/>
                  </a:cubicBezTo>
                  <a:cubicBezTo>
                    <a:pt x="118" y="562"/>
                    <a:pt x="79" y="625"/>
                    <a:pt x="36" y="677"/>
                  </a:cubicBezTo>
                  <a:cubicBezTo>
                    <a:pt x="22" y="690"/>
                    <a:pt x="0" y="693"/>
                    <a:pt x="11" y="723"/>
                  </a:cubicBezTo>
                  <a:cubicBezTo>
                    <a:pt x="22" y="751"/>
                    <a:pt x="41" y="756"/>
                    <a:pt x="66" y="756"/>
                  </a:cubicBezTo>
                  <a:cubicBezTo>
                    <a:pt x="112" y="753"/>
                    <a:pt x="159" y="748"/>
                    <a:pt x="205" y="751"/>
                  </a:cubicBezTo>
                  <a:cubicBezTo>
                    <a:pt x="399" y="759"/>
                    <a:pt x="590" y="789"/>
                    <a:pt x="768" y="871"/>
                  </a:cubicBezTo>
                  <a:cubicBezTo>
                    <a:pt x="833" y="901"/>
                    <a:pt x="872" y="887"/>
                    <a:pt x="885" y="816"/>
                  </a:cubicBezTo>
                  <a:cubicBezTo>
                    <a:pt x="899" y="753"/>
                    <a:pt x="937" y="731"/>
                    <a:pt x="995" y="764"/>
                  </a:cubicBezTo>
                  <a:cubicBezTo>
                    <a:pt x="1014" y="778"/>
                    <a:pt x="1035" y="794"/>
                    <a:pt x="1063" y="813"/>
                  </a:cubicBezTo>
                  <a:cubicBezTo>
                    <a:pt x="1063" y="797"/>
                    <a:pt x="1068" y="783"/>
                    <a:pt x="1063" y="77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1" name="Freeform 58"/>
            <p:cNvSpPr>
              <a:spLocks noChangeArrowheads="1"/>
            </p:cNvSpPr>
            <p:nvPr/>
          </p:nvSpPr>
          <p:spPr bwMode="auto">
            <a:xfrm>
              <a:off x="3406775" y="2573338"/>
              <a:ext cx="620713" cy="846137"/>
            </a:xfrm>
            <a:custGeom>
              <a:avLst/>
              <a:gdLst>
                <a:gd name="T0" fmla="*/ 112 w 1722"/>
                <a:gd name="T1" fmla="*/ 254 h 2350"/>
                <a:gd name="T2" fmla="*/ 180 w 1722"/>
                <a:gd name="T3" fmla="*/ 394 h 2350"/>
                <a:gd name="T4" fmla="*/ 65 w 1722"/>
                <a:gd name="T5" fmla="*/ 484 h 2350"/>
                <a:gd name="T6" fmla="*/ 24 w 1722"/>
                <a:gd name="T7" fmla="*/ 547 h 2350"/>
                <a:gd name="T8" fmla="*/ 16 w 1722"/>
                <a:gd name="T9" fmla="*/ 746 h 2350"/>
                <a:gd name="T10" fmla="*/ 49 w 1722"/>
                <a:gd name="T11" fmla="*/ 828 h 2350"/>
                <a:gd name="T12" fmla="*/ 147 w 1722"/>
                <a:gd name="T13" fmla="*/ 989 h 2350"/>
                <a:gd name="T14" fmla="*/ 109 w 1722"/>
                <a:gd name="T15" fmla="*/ 2223 h 2350"/>
                <a:gd name="T16" fmla="*/ 194 w 1722"/>
                <a:gd name="T17" fmla="*/ 2308 h 2350"/>
                <a:gd name="T18" fmla="*/ 513 w 1722"/>
                <a:gd name="T19" fmla="*/ 2311 h 2350"/>
                <a:gd name="T20" fmla="*/ 1428 w 1722"/>
                <a:gd name="T21" fmla="*/ 2344 h 2350"/>
                <a:gd name="T22" fmla="*/ 1565 w 1722"/>
                <a:gd name="T23" fmla="*/ 2243 h 2350"/>
                <a:gd name="T24" fmla="*/ 1587 w 1722"/>
                <a:gd name="T25" fmla="*/ 2199 h 2350"/>
                <a:gd name="T26" fmla="*/ 1641 w 1722"/>
                <a:gd name="T27" fmla="*/ 2073 h 2350"/>
                <a:gd name="T28" fmla="*/ 1696 w 1722"/>
                <a:gd name="T29" fmla="*/ 1401 h 2350"/>
                <a:gd name="T30" fmla="*/ 1718 w 1722"/>
                <a:gd name="T31" fmla="*/ 486 h 2350"/>
                <a:gd name="T32" fmla="*/ 1685 w 1722"/>
                <a:gd name="T33" fmla="*/ 405 h 2350"/>
                <a:gd name="T34" fmla="*/ 1458 w 1722"/>
                <a:gd name="T35" fmla="*/ 241 h 2350"/>
                <a:gd name="T36" fmla="*/ 1442 w 1722"/>
                <a:gd name="T37" fmla="*/ 222 h 2350"/>
                <a:gd name="T38" fmla="*/ 1308 w 1722"/>
                <a:gd name="T39" fmla="*/ 90 h 2350"/>
                <a:gd name="T40" fmla="*/ 1270 w 1722"/>
                <a:gd name="T41" fmla="*/ 69 h 2350"/>
                <a:gd name="T42" fmla="*/ 1109 w 1722"/>
                <a:gd name="T43" fmla="*/ 3 h 2350"/>
                <a:gd name="T44" fmla="*/ 789 w 1722"/>
                <a:gd name="T45" fmla="*/ 82 h 2350"/>
                <a:gd name="T46" fmla="*/ 612 w 1722"/>
                <a:gd name="T47" fmla="*/ 115 h 2350"/>
                <a:gd name="T48" fmla="*/ 486 w 1722"/>
                <a:gd name="T49" fmla="*/ 123 h 2350"/>
                <a:gd name="T50" fmla="*/ 333 w 1722"/>
                <a:gd name="T51" fmla="*/ 142 h 2350"/>
                <a:gd name="T52" fmla="*/ 63 w 1722"/>
                <a:gd name="T53" fmla="*/ 232 h 2350"/>
                <a:gd name="T54" fmla="*/ 112 w 1722"/>
                <a:gd name="T55" fmla="*/ 254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22" h="2350">
                  <a:moveTo>
                    <a:pt x="112" y="254"/>
                  </a:moveTo>
                  <a:cubicBezTo>
                    <a:pt x="186" y="276"/>
                    <a:pt x="207" y="323"/>
                    <a:pt x="180" y="394"/>
                  </a:cubicBezTo>
                  <a:cubicBezTo>
                    <a:pt x="158" y="443"/>
                    <a:pt x="117" y="476"/>
                    <a:pt x="65" y="484"/>
                  </a:cubicBezTo>
                  <a:cubicBezTo>
                    <a:pt x="19" y="489"/>
                    <a:pt x="5" y="519"/>
                    <a:pt x="24" y="547"/>
                  </a:cubicBezTo>
                  <a:cubicBezTo>
                    <a:pt x="76" y="618"/>
                    <a:pt x="43" y="680"/>
                    <a:pt x="16" y="746"/>
                  </a:cubicBezTo>
                  <a:cubicBezTo>
                    <a:pt x="0" y="784"/>
                    <a:pt x="2" y="814"/>
                    <a:pt x="49" y="828"/>
                  </a:cubicBezTo>
                  <a:cubicBezTo>
                    <a:pt x="131" y="852"/>
                    <a:pt x="150" y="907"/>
                    <a:pt x="147" y="989"/>
                  </a:cubicBezTo>
                  <a:cubicBezTo>
                    <a:pt x="131" y="1401"/>
                    <a:pt x="123" y="1814"/>
                    <a:pt x="109" y="2223"/>
                  </a:cubicBezTo>
                  <a:cubicBezTo>
                    <a:pt x="106" y="2292"/>
                    <a:pt x="128" y="2311"/>
                    <a:pt x="194" y="2308"/>
                  </a:cubicBezTo>
                  <a:cubicBezTo>
                    <a:pt x="300" y="2303"/>
                    <a:pt x="407" y="2305"/>
                    <a:pt x="513" y="2311"/>
                  </a:cubicBezTo>
                  <a:cubicBezTo>
                    <a:pt x="819" y="2319"/>
                    <a:pt x="1122" y="2327"/>
                    <a:pt x="1428" y="2344"/>
                  </a:cubicBezTo>
                  <a:cubicBezTo>
                    <a:pt x="1513" y="2349"/>
                    <a:pt x="1551" y="2319"/>
                    <a:pt x="1565" y="2243"/>
                  </a:cubicBezTo>
                  <a:cubicBezTo>
                    <a:pt x="1568" y="2226"/>
                    <a:pt x="1579" y="2199"/>
                    <a:pt x="1587" y="2199"/>
                  </a:cubicBezTo>
                  <a:cubicBezTo>
                    <a:pt x="1680" y="2188"/>
                    <a:pt x="1647" y="2117"/>
                    <a:pt x="1641" y="2073"/>
                  </a:cubicBezTo>
                  <a:cubicBezTo>
                    <a:pt x="1611" y="1844"/>
                    <a:pt x="1691" y="1628"/>
                    <a:pt x="1696" y="1401"/>
                  </a:cubicBezTo>
                  <a:cubicBezTo>
                    <a:pt x="1702" y="1096"/>
                    <a:pt x="1710" y="790"/>
                    <a:pt x="1718" y="486"/>
                  </a:cubicBezTo>
                  <a:cubicBezTo>
                    <a:pt x="1718" y="454"/>
                    <a:pt x="1721" y="426"/>
                    <a:pt x="1685" y="405"/>
                  </a:cubicBezTo>
                  <a:cubicBezTo>
                    <a:pt x="1606" y="355"/>
                    <a:pt x="1568" y="249"/>
                    <a:pt x="1458" y="241"/>
                  </a:cubicBezTo>
                  <a:cubicBezTo>
                    <a:pt x="1453" y="241"/>
                    <a:pt x="1442" y="227"/>
                    <a:pt x="1442" y="222"/>
                  </a:cubicBezTo>
                  <a:cubicBezTo>
                    <a:pt x="1461" y="112"/>
                    <a:pt x="1393" y="93"/>
                    <a:pt x="1308" y="90"/>
                  </a:cubicBezTo>
                  <a:cubicBezTo>
                    <a:pt x="1295" y="90"/>
                    <a:pt x="1284" y="74"/>
                    <a:pt x="1270" y="69"/>
                  </a:cubicBezTo>
                  <a:cubicBezTo>
                    <a:pt x="1218" y="44"/>
                    <a:pt x="1161" y="0"/>
                    <a:pt x="1109" y="3"/>
                  </a:cubicBezTo>
                  <a:cubicBezTo>
                    <a:pt x="1000" y="11"/>
                    <a:pt x="885" y="9"/>
                    <a:pt x="789" y="82"/>
                  </a:cubicBezTo>
                  <a:cubicBezTo>
                    <a:pt x="737" y="123"/>
                    <a:pt x="669" y="131"/>
                    <a:pt x="612" y="115"/>
                  </a:cubicBezTo>
                  <a:cubicBezTo>
                    <a:pt x="565" y="101"/>
                    <a:pt x="524" y="110"/>
                    <a:pt x="486" y="123"/>
                  </a:cubicBezTo>
                  <a:cubicBezTo>
                    <a:pt x="434" y="140"/>
                    <a:pt x="382" y="134"/>
                    <a:pt x="333" y="142"/>
                  </a:cubicBezTo>
                  <a:cubicBezTo>
                    <a:pt x="235" y="148"/>
                    <a:pt x="125" y="118"/>
                    <a:pt x="63" y="232"/>
                  </a:cubicBezTo>
                  <a:cubicBezTo>
                    <a:pt x="79" y="241"/>
                    <a:pt x="95" y="249"/>
                    <a:pt x="112" y="25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2" name="Freeform 59"/>
            <p:cNvSpPr>
              <a:spLocks noChangeArrowheads="1"/>
            </p:cNvSpPr>
            <p:nvPr/>
          </p:nvSpPr>
          <p:spPr bwMode="auto">
            <a:xfrm>
              <a:off x="4005263" y="2633663"/>
              <a:ext cx="569912" cy="800100"/>
            </a:xfrm>
            <a:custGeom>
              <a:avLst/>
              <a:gdLst>
                <a:gd name="T0" fmla="*/ 158 w 1585"/>
                <a:gd name="T1" fmla="*/ 352 h 2221"/>
                <a:gd name="T2" fmla="*/ 144 w 1585"/>
                <a:gd name="T3" fmla="*/ 735 h 2221"/>
                <a:gd name="T4" fmla="*/ 147 w 1585"/>
                <a:gd name="T5" fmla="*/ 1305 h 2221"/>
                <a:gd name="T6" fmla="*/ 84 w 1585"/>
                <a:gd name="T7" fmla="*/ 1570 h 2221"/>
                <a:gd name="T8" fmla="*/ 76 w 1585"/>
                <a:gd name="T9" fmla="*/ 1630 h 2221"/>
                <a:gd name="T10" fmla="*/ 76 w 1585"/>
                <a:gd name="T11" fmla="*/ 1843 h 2221"/>
                <a:gd name="T12" fmla="*/ 101 w 1585"/>
                <a:gd name="T13" fmla="*/ 1925 h 2221"/>
                <a:gd name="T14" fmla="*/ 35 w 1585"/>
                <a:gd name="T15" fmla="*/ 2114 h 2221"/>
                <a:gd name="T16" fmla="*/ 0 w 1585"/>
                <a:gd name="T17" fmla="*/ 2155 h 2221"/>
                <a:gd name="T18" fmla="*/ 38 w 1585"/>
                <a:gd name="T19" fmla="*/ 2174 h 2221"/>
                <a:gd name="T20" fmla="*/ 295 w 1585"/>
                <a:gd name="T21" fmla="*/ 2185 h 2221"/>
                <a:gd name="T22" fmla="*/ 1423 w 1585"/>
                <a:gd name="T23" fmla="*/ 2218 h 2221"/>
                <a:gd name="T24" fmla="*/ 1483 w 1585"/>
                <a:gd name="T25" fmla="*/ 2160 h 2221"/>
                <a:gd name="T26" fmla="*/ 1551 w 1585"/>
                <a:gd name="T27" fmla="*/ 1576 h 2221"/>
                <a:gd name="T28" fmla="*/ 1537 w 1585"/>
                <a:gd name="T29" fmla="*/ 1472 h 2221"/>
                <a:gd name="T30" fmla="*/ 1502 w 1585"/>
                <a:gd name="T31" fmla="*/ 1360 h 2221"/>
                <a:gd name="T32" fmla="*/ 1524 w 1585"/>
                <a:gd name="T33" fmla="*/ 934 h 2221"/>
                <a:gd name="T34" fmla="*/ 1496 w 1585"/>
                <a:gd name="T35" fmla="*/ 868 h 2221"/>
                <a:gd name="T36" fmla="*/ 1496 w 1585"/>
                <a:gd name="T37" fmla="*/ 762 h 2221"/>
                <a:gd name="T38" fmla="*/ 1540 w 1585"/>
                <a:gd name="T39" fmla="*/ 669 h 2221"/>
                <a:gd name="T40" fmla="*/ 1546 w 1585"/>
                <a:gd name="T41" fmla="*/ 306 h 2221"/>
                <a:gd name="T42" fmla="*/ 1439 w 1585"/>
                <a:gd name="T43" fmla="*/ 147 h 2221"/>
                <a:gd name="T44" fmla="*/ 781 w 1585"/>
                <a:gd name="T45" fmla="*/ 16 h 2221"/>
                <a:gd name="T46" fmla="*/ 688 w 1585"/>
                <a:gd name="T47" fmla="*/ 109 h 2221"/>
                <a:gd name="T48" fmla="*/ 606 w 1585"/>
                <a:gd name="T49" fmla="*/ 202 h 2221"/>
                <a:gd name="T50" fmla="*/ 423 w 1585"/>
                <a:gd name="T51" fmla="*/ 254 h 2221"/>
                <a:gd name="T52" fmla="*/ 270 w 1585"/>
                <a:gd name="T53" fmla="*/ 298 h 2221"/>
                <a:gd name="T54" fmla="*/ 158 w 1585"/>
                <a:gd name="T55" fmla="*/ 352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5" h="2221">
                  <a:moveTo>
                    <a:pt x="158" y="352"/>
                  </a:moveTo>
                  <a:cubicBezTo>
                    <a:pt x="153" y="481"/>
                    <a:pt x="136" y="606"/>
                    <a:pt x="144" y="735"/>
                  </a:cubicBezTo>
                  <a:cubicBezTo>
                    <a:pt x="155" y="926"/>
                    <a:pt x="109" y="1114"/>
                    <a:pt x="147" y="1305"/>
                  </a:cubicBezTo>
                  <a:cubicBezTo>
                    <a:pt x="163" y="1385"/>
                    <a:pt x="172" y="1497"/>
                    <a:pt x="84" y="1570"/>
                  </a:cubicBezTo>
                  <a:cubicBezTo>
                    <a:pt x="73" y="1581"/>
                    <a:pt x="76" y="1609"/>
                    <a:pt x="76" y="1630"/>
                  </a:cubicBezTo>
                  <a:lnTo>
                    <a:pt x="76" y="1843"/>
                  </a:lnTo>
                  <a:cubicBezTo>
                    <a:pt x="76" y="1873"/>
                    <a:pt x="79" y="1901"/>
                    <a:pt x="101" y="1925"/>
                  </a:cubicBezTo>
                  <a:cubicBezTo>
                    <a:pt x="174" y="2010"/>
                    <a:pt x="147" y="2086"/>
                    <a:pt x="35" y="2114"/>
                  </a:cubicBezTo>
                  <a:cubicBezTo>
                    <a:pt x="8" y="2119"/>
                    <a:pt x="0" y="2133"/>
                    <a:pt x="0" y="2155"/>
                  </a:cubicBezTo>
                  <a:cubicBezTo>
                    <a:pt x="0" y="2182"/>
                    <a:pt x="24" y="2174"/>
                    <a:pt x="38" y="2174"/>
                  </a:cubicBezTo>
                  <a:cubicBezTo>
                    <a:pt x="122" y="2179"/>
                    <a:pt x="210" y="2185"/>
                    <a:pt x="295" y="2185"/>
                  </a:cubicBezTo>
                  <a:cubicBezTo>
                    <a:pt x="671" y="2185"/>
                    <a:pt x="1046" y="2198"/>
                    <a:pt x="1423" y="2218"/>
                  </a:cubicBezTo>
                  <a:cubicBezTo>
                    <a:pt x="1472" y="2220"/>
                    <a:pt x="1485" y="2207"/>
                    <a:pt x="1483" y="2160"/>
                  </a:cubicBezTo>
                  <a:cubicBezTo>
                    <a:pt x="1475" y="1961"/>
                    <a:pt x="1499" y="1767"/>
                    <a:pt x="1551" y="1576"/>
                  </a:cubicBezTo>
                  <a:cubicBezTo>
                    <a:pt x="1559" y="1546"/>
                    <a:pt x="1584" y="1499"/>
                    <a:pt x="1537" y="1472"/>
                  </a:cubicBezTo>
                  <a:cubicBezTo>
                    <a:pt x="1494" y="1445"/>
                    <a:pt x="1499" y="1401"/>
                    <a:pt x="1502" y="1360"/>
                  </a:cubicBezTo>
                  <a:cubicBezTo>
                    <a:pt x="1507" y="1218"/>
                    <a:pt x="1516" y="1076"/>
                    <a:pt x="1524" y="934"/>
                  </a:cubicBezTo>
                  <a:cubicBezTo>
                    <a:pt x="1524" y="907"/>
                    <a:pt x="1526" y="888"/>
                    <a:pt x="1496" y="868"/>
                  </a:cubicBezTo>
                  <a:cubicBezTo>
                    <a:pt x="1447" y="838"/>
                    <a:pt x="1449" y="787"/>
                    <a:pt x="1496" y="762"/>
                  </a:cubicBezTo>
                  <a:cubicBezTo>
                    <a:pt x="1542" y="738"/>
                    <a:pt x="1537" y="705"/>
                    <a:pt x="1540" y="669"/>
                  </a:cubicBezTo>
                  <a:cubicBezTo>
                    <a:pt x="1540" y="549"/>
                    <a:pt x="1535" y="426"/>
                    <a:pt x="1546" y="306"/>
                  </a:cubicBezTo>
                  <a:cubicBezTo>
                    <a:pt x="1557" y="177"/>
                    <a:pt x="1562" y="172"/>
                    <a:pt x="1439" y="147"/>
                  </a:cubicBezTo>
                  <a:cubicBezTo>
                    <a:pt x="1221" y="104"/>
                    <a:pt x="1013" y="0"/>
                    <a:pt x="781" y="16"/>
                  </a:cubicBezTo>
                  <a:cubicBezTo>
                    <a:pt x="710" y="22"/>
                    <a:pt x="677" y="33"/>
                    <a:pt x="688" y="109"/>
                  </a:cubicBezTo>
                  <a:cubicBezTo>
                    <a:pt x="696" y="169"/>
                    <a:pt x="677" y="199"/>
                    <a:pt x="606" y="202"/>
                  </a:cubicBezTo>
                  <a:cubicBezTo>
                    <a:pt x="543" y="205"/>
                    <a:pt x="453" y="213"/>
                    <a:pt x="423" y="254"/>
                  </a:cubicBezTo>
                  <a:cubicBezTo>
                    <a:pt x="368" y="306"/>
                    <a:pt x="327" y="298"/>
                    <a:pt x="270" y="298"/>
                  </a:cubicBezTo>
                  <a:cubicBezTo>
                    <a:pt x="240" y="322"/>
                    <a:pt x="161" y="251"/>
                    <a:pt x="158" y="35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3" name="Freeform 60"/>
            <p:cNvSpPr>
              <a:spLocks noChangeArrowheads="1"/>
            </p:cNvSpPr>
            <p:nvPr/>
          </p:nvSpPr>
          <p:spPr bwMode="auto">
            <a:xfrm>
              <a:off x="3825875" y="1674813"/>
              <a:ext cx="766763" cy="652462"/>
            </a:xfrm>
            <a:custGeom>
              <a:avLst/>
              <a:gdLst>
                <a:gd name="T0" fmla="*/ 1895 w 2129"/>
                <a:gd name="T1" fmla="*/ 1286 h 1814"/>
                <a:gd name="T2" fmla="*/ 1999 w 2129"/>
                <a:gd name="T3" fmla="*/ 1146 h 1814"/>
                <a:gd name="T4" fmla="*/ 2024 w 2129"/>
                <a:gd name="T5" fmla="*/ 972 h 1814"/>
                <a:gd name="T6" fmla="*/ 2117 w 2129"/>
                <a:gd name="T7" fmla="*/ 290 h 1814"/>
                <a:gd name="T8" fmla="*/ 2007 w 2129"/>
                <a:gd name="T9" fmla="*/ 172 h 1814"/>
                <a:gd name="T10" fmla="*/ 1822 w 2129"/>
                <a:gd name="T11" fmla="*/ 164 h 1814"/>
                <a:gd name="T12" fmla="*/ 1240 w 2129"/>
                <a:gd name="T13" fmla="*/ 63 h 1814"/>
                <a:gd name="T14" fmla="*/ 928 w 2129"/>
                <a:gd name="T15" fmla="*/ 20 h 1814"/>
                <a:gd name="T16" fmla="*/ 887 w 2129"/>
                <a:gd name="T17" fmla="*/ 55 h 1814"/>
                <a:gd name="T18" fmla="*/ 614 w 2129"/>
                <a:gd name="T19" fmla="*/ 224 h 1814"/>
                <a:gd name="T20" fmla="*/ 510 w 2129"/>
                <a:gd name="T21" fmla="*/ 260 h 1814"/>
                <a:gd name="T22" fmla="*/ 262 w 2129"/>
                <a:gd name="T23" fmla="*/ 385 h 1814"/>
                <a:gd name="T24" fmla="*/ 147 w 2129"/>
                <a:gd name="T25" fmla="*/ 495 h 1814"/>
                <a:gd name="T26" fmla="*/ 73 w 2129"/>
                <a:gd name="T27" fmla="*/ 1065 h 1814"/>
                <a:gd name="T28" fmla="*/ 125 w 2129"/>
                <a:gd name="T29" fmla="*/ 1335 h 1814"/>
                <a:gd name="T30" fmla="*/ 93 w 2129"/>
                <a:gd name="T31" fmla="*/ 1433 h 1814"/>
                <a:gd name="T32" fmla="*/ 2 w 2129"/>
                <a:gd name="T33" fmla="*/ 1518 h 1814"/>
                <a:gd name="T34" fmla="*/ 84 w 2129"/>
                <a:gd name="T35" fmla="*/ 1619 h 1814"/>
                <a:gd name="T36" fmla="*/ 273 w 2129"/>
                <a:gd name="T37" fmla="*/ 1764 h 1814"/>
                <a:gd name="T38" fmla="*/ 377 w 2129"/>
                <a:gd name="T39" fmla="*/ 1755 h 1814"/>
                <a:gd name="T40" fmla="*/ 565 w 2129"/>
                <a:gd name="T41" fmla="*/ 1608 h 1814"/>
                <a:gd name="T42" fmla="*/ 713 w 2129"/>
                <a:gd name="T43" fmla="*/ 1649 h 1814"/>
                <a:gd name="T44" fmla="*/ 874 w 2129"/>
                <a:gd name="T45" fmla="*/ 1728 h 1814"/>
                <a:gd name="T46" fmla="*/ 950 w 2129"/>
                <a:gd name="T47" fmla="*/ 1742 h 1814"/>
                <a:gd name="T48" fmla="*/ 1346 w 2129"/>
                <a:gd name="T49" fmla="*/ 1693 h 1814"/>
                <a:gd name="T50" fmla="*/ 1598 w 2129"/>
                <a:gd name="T51" fmla="*/ 1581 h 1814"/>
                <a:gd name="T52" fmla="*/ 1636 w 2129"/>
                <a:gd name="T53" fmla="*/ 1540 h 1814"/>
                <a:gd name="T54" fmla="*/ 1884 w 2129"/>
                <a:gd name="T55" fmla="*/ 1406 h 1814"/>
                <a:gd name="T56" fmla="*/ 1895 w 2129"/>
                <a:gd name="T57" fmla="*/ 1286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9" h="1814">
                  <a:moveTo>
                    <a:pt x="1895" y="1286"/>
                  </a:moveTo>
                  <a:cubicBezTo>
                    <a:pt x="1991" y="1275"/>
                    <a:pt x="1996" y="1220"/>
                    <a:pt x="1999" y="1146"/>
                  </a:cubicBezTo>
                  <a:cubicBezTo>
                    <a:pt x="2002" y="1089"/>
                    <a:pt x="2016" y="1029"/>
                    <a:pt x="2024" y="972"/>
                  </a:cubicBezTo>
                  <a:cubicBezTo>
                    <a:pt x="2057" y="746"/>
                    <a:pt x="2089" y="517"/>
                    <a:pt x="2117" y="290"/>
                  </a:cubicBezTo>
                  <a:cubicBezTo>
                    <a:pt x="2128" y="203"/>
                    <a:pt x="2097" y="175"/>
                    <a:pt x="2007" y="172"/>
                  </a:cubicBezTo>
                  <a:cubicBezTo>
                    <a:pt x="1945" y="170"/>
                    <a:pt x="1882" y="181"/>
                    <a:pt x="1822" y="164"/>
                  </a:cubicBezTo>
                  <a:cubicBezTo>
                    <a:pt x="1630" y="110"/>
                    <a:pt x="1431" y="104"/>
                    <a:pt x="1240" y="63"/>
                  </a:cubicBezTo>
                  <a:cubicBezTo>
                    <a:pt x="1136" y="41"/>
                    <a:pt x="1027" y="77"/>
                    <a:pt x="928" y="20"/>
                  </a:cubicBezTo>
                  <a:cubicBezTo>
                    <a:pt x="896" y="0"/>
                    <a:pt x="898" y="39"/>
                    <a:pt x="887" y="55"/>
                  </a:cubicBezTo>
                  <a:cubicBezTo>
                    <a:pt x="825" y="153"/>
                    <a:pt x="737" y="263"/>
                    <a:pt x="614" y="224"/>
                  </a:cubicBezTo>
                  <a:cubicBezTo>
                    <a:pt x="560" y="208"/>
                    <a:pt x="541" y="235"/>
                    <a:pt x="510" y="260"/>
                  </a:cubicBezTo>
                  <a:cubicBezTo>
                    <a:pt x="437" y="317"/>
                    <a:pt x="371" y="388"/>
                    <a:pt x="262" y="385"/>
                  </a:cubicBezTo>
                  <a:cubicBezTo>
                    <a:pt x="213" y="385"/>
                    <a:pt x="155" y="418"/>
                    <a:pt x="147" y="495"/>
                  </a:cubicBezTo>
                  <a:cubicBezTo>
                    <a:pt x="125" y="686"/>
                    <a:pt x="101" y="873"/>
                    <a:pt x="73" y="1065"/>
                  </a:cubicBezTo>
                  <a:cubicBezTo>
                    <a:pt x="60" y="1163"/>
                    <a:pt x="52" y="1253"/>
                    <a:pt x="125" y="1335"/>
                  </a:cubicBezTo>
                  <a:cubicBezTo>
                    <a:pt x="155" y="1368"/>
                    <a:pt x="142" y="1428"/>
                    <a:pt x="93" y="1433"/>
                  </a:cubicBezTo>
                  <a:cubicBezTo>
                    <a:pt x="35" y="1441"/>
                    <a:pt x="5" y="1461"/>
                    <a:pt x="2" y="1518"/>
                  </a:cubicBezTo>
                  <a:cubicBezTo>
                    <a:pt x="0" y="1578"/>
                    <a:pt x="49" y="1594"/>
                    <a:pt x="84" y="1619"/>
                  </a:cubicBezTo>
                  <a:cubicBezTo>
                    <a:pt x="147" y="1665"/>
                    <a:pt x="221" y="1701"/>
                    <a:pt x="273" y="1764"/>
                  </a:cubicBezTo>
                  <a:cubicBezTo>
                    <a:pt x="311" y="1813"/>
                    <a:pt x="349" y="1802"/>
                    <a:pt x="377" y="1755"/>
                  </a:cubicBezTo>
                  <a:cubicBezTo>
                    <a:pt x="420" y="1679"/>
                    <a:pt x="500" y="1646"/>
                    <a:pt x="565" y="1608"/>
                  </a:cubicBezTo>
                  <a:cubicBezTo>
                    <a:pt x="609" y="1581"/>
                    <a:pt x="677" y="1583"/>
                    <a:pt x="713" y="1649"/>
                  </a:cubicBezTo>
                  <a:cubicBezTo>
                    <a:pt x="748" y="1715"/>
                    <a:pt x="800" y="1742"/>
                    <a:pt x="874" y="1728"/>
                  </a:cubicBezTo>
                  <a:cubicBezTo>
                    <a:pt x="901" y="1723"/>
                    <a:pt x="926" y="1731"/>
                    <a:pt x="950" y="1742"/>
                  </a:cubicBezTo>
                  <a:cubicBezTo>
                    <a:pt x="1092" y="1813"/>
                    <a:pt x="1221" y="1780"/>
                    <a:pt x="1346" y="1693"/>
                  </a:cubicBezTo>
                  <a:cubicBezTo>
                    <a:pt x="1423" y="1641"/>
                    <a:pt x="1491" y="1564"/>
                    <a:pt x="1598" y="1581"/>
                  </a:cubicBezTo>
                  <a:cubicBezTo>
                    <a:pt x="1628" y="1586"/>
                    <a:pt x="1622" y="1553"/>
                    <a:pt x="1636" y="1540"/>
                  </a:cubicBezTo>
                  <a:cubicBezTo>
                    <a:pt x="1693" y="1458"/>
                    <a:pt x="1748" y="1365"/>
                    <a:pt x="1884" y="1406"/>
                  </a:cubicBezTo>
                  <a:cubicBezTo>
                    <a:pt x="1852" y="1351"/>
                    <a:pt x="1830" y="1291"/>
                    <a:pt x="1895" y="1286"/>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4" name="Freeform 61"/>
            <p:cNvSpPr>
              <a:spLocks noChangeArrowheads="1"/>
            </p:cNvSpPr>
            <p:nvPr/>
          </p:nvSpPr>
          <p:spPr bwMode="auto">
            <a:xfrm>
              <a:off x="4567238" y="2627313"/>
              <a:ext cx="560387" cy="822325"/>
            </a:xfrm>
            <a:custGeom>
              <a:avLst/>
              <a:gdLst>
                <a:gd name="T0" fmla="*/ 1549 w 1558"/>
                <a:gd name="T1" fmla="*/ 890 h 2286"/>
                <a:gd name="T2" fmla="*/ 1519 w 1558"/>
                <a:gd name="T3" fmla="*/ 830 h 2286"/>
                <a:gd name="T4" fmla="*/ 1363 w 1558"/>
                <a:gd name="T5" fmla="*/ 808 h 2286"/>
                <a:gd name="T6" fmla="*/ 1213 w 1558"/>
                <a:gd name="T7" fmla="*/ 628 h 2286"/>
                <a:gd name="T8" fmla="*/ 1202 w 1558"/>
                <a:gd name="T9" fmla="*/ 584 h 2286"/>
                <a:gd name="T10" fmla="*/ 1142 w 1558"/>
                <a:gd name="T11" fmla="*/ 341 h 2286"/>
                <a:gd name="T12" fmla="*/ 1068 w 1558"/>
                <a:gd name="T13" fmla="*/ 273 h 2286"/>
                <a:gd name="T14" fmla="*/ 839 w 1558"/>
                <a:gd name="T15" fmla="*/ 264 h 2286"/>
                <a:gd name="T16" fmla="*/ 634 w 1558"/>
                <a:gd name="T17" fmla="*/ 166 h 2286"/>
                <a:gd name="T18" fmla="*/ 257 w 1558"/>
                <a:gd name="T19" fmla="*/ 147 h 2286"/>
                <a:gd name="T20" fmla="*/ 221 w 1558"/>
                <a:gd name="T21" fmla="*/ 150 h 2286"/>
                <a:gd name="T22" fmla="*/ 71 w 1558"/>
                <a:gd name="T23" fmla="*/ 308 h 2286"/>
                <a:gd name="T24" fmla="*/ 49 w 1558"/>
                <a:gd name="T25" fmla="*/ 983 h 2286"/>
                <a:gd name="T26" fmla="*/ 35 w 1558"/>
                <a:gd name="T27" fmla="*/ 1354 h 2286"/>
                <a:gd name="T28" fmla="*/ 71 w 1558"/>
                <a:gd name="T29" fmla="*/ 1406 h 2286"/>
                <a:gd name="T30" fmla="*/ 123 w 1558"/>
                <a:gd name="T31" fmla="*/ 1499 h 2286"/>
                <a:gd name="T32" fmla="*/ 41 w 1558"/>
                <a:gd name="T33" fmla="*/ 1829 h 2286"/>
                <a:gd name="T34" fmla="*/ 3 w 1558"/>
                <a:gd name="T35" fmla="*/ 2187 h 2286"/>
                <a:gd name="T36" fmla="*/ 63 w 1558"/>
                <a:gd name="T37" fmla="*/ 2234 h 2286"/>
                <a:gd name="T38" fmla="*/ 1412 w 1558"/>
                <a:gd name="T39" fmla="*/ 2283 h 2286"/>
                <a:gd name="T40" fmla="*/ 1500 w 1558"/>
                <a:gd name="T41" fmla="*/ 2201 h 2286"/>
                <a:gd name="T42" fmla="*/ 1549 w 1558"/>
                <a:gd name="T43" fmla="*/ 988 h 2286"/>
                <a:gd name="T44" fmla="*/ 1549 w 1558"/>
                <a:gd name="T45" fmla="*/ 890 h 2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58" h="2286">
                  <a:moveTo>
                    <a:pt x="1549" y="890"/>
                  </a:moveTo>
                  <a:cubicBezTo>
                    <a:pt x="1543" y="868"/>
                    <a:pt x="1535" y="819"/>
                    <a:pt x="1519" y="830"/>
                  </a:cubicBezTo>
                  <a:cubicBezTo>
                    <a:pt x="1456" y="879"/>
                    <a:pt x="1412" y="819"/>
                    <a:pt x="1363" y="808"/>
                  </a:cubicBezTo>
                  <a:cubicBezTo>
                    <a:pt x="1232" y="778"/>
                    <a:pt x="1224" y="762"/>
                    <a:pt x="1213" y="628"/>
                  </a:cubicBezTo>
                  <a:cubicBezTo>
                    <a:pt x="1213" y="614"/>
                    <a:pt x="1210" y="598"/>
                    <a:pt x="1202" y="584"/>
                  </a:cubicBezTo>
                  <a:cubicBezTo>
                    <a:pt x="1158" y="508"/>
                    <a:pt x="1139" y="428"/>
                    <a:pt x="1142" y="341"/>
                  </a:cubicBezTo>
                  <a:cubicBezTo>
                    <a:pt x="1144" y="292"/>
                    <a:pt x="1123" y="270"/>
                    <a:pt x="1068" y="273"/>
                  </a:cubicBezTo>
                  <a:cubicBezTo>
                    <a:pt x="992" y="278"/>
                    <a:pt x="910" y="325"/>
                    <a:pt x="839" y="264"/>
                  </a:cubicBezTo>
                  <a:cubicBezTo>
                    <a:pt x="778" y="213"/>
                    <a:pt x="710" y="188"/>
                    <a:pt x="634" y="166"/>
                  </a:cubicBezTo>
                  <a:cubicBezTo>
                    <a:pt x="508" y="133"/>
                    <a:pt x="391" y="0"/>
                    <a:pt x="257" y="147"/>
                  </a:cubicBezTo>
                  <a:cubicBezTo>
                    <a:pt x="251" y="152"/>
                    <a:pt x="235" y="150"/>
                    <a:pt x="221" y="150"/>
                  </a:cubicBezTo>
                  <a:cubicBezTo>
                    <a:pt x="93" y="163"/>
                    <a:pt x="76" y="180"/>
                    <a:pt x="71" y="308"/>
                  </a:cubicBezTo>
                  <a:cubicBezTo>
                    <a:pt x="63" y="532"/>
                    <a:pt x="66" y="759"/>
                    <a:pt x="49" y="983"/>
                  </a:cubicBezTo>
                  <a:cubicBezTo>
                    <a:pt x="41" y="1106"/>
                    <a:pt x="101" y="1231"/>
                    <a:pt x="35" y="1354"/>
                  </a:cubicBezTo>
                  <a:cubicBezTo>
                    <a:pt x="22" y="1381"/>
                    <a:pt x="46" y="1395"/>
                    <a:pt x="71" y="1406"/>
                  </a:cubicBezTo>
                  <a:cubicBezTo>
                    <a:pt x="109" y="1425"/>
                    <a:pt x="131" y="1455"/>
                    <a:pt x="123" y="1499"/>
                  </a:cubicBezTo>
                  <a:cubicBezTo>
                    <a:pt x="106" y="1611"/>
                    <a:pt x="79" y="1723"/>
                    <a:pt x="41" y="1829"/>
                  </a:cubicBezTo>
                  <a:cubicBezTo>
                    <a:pt x="0" y="1947"/>
                    <a:pt x="0" y="2067"/>
                    <a:pt x="3" y="2187"/>
                  </a:cubicBezTo>
                  <a:cubicBezTo>
                    <a:pt x="3" y="2228"/>
                    <a:pt x="30" y="2231"/>
                    <a:pt x="63" y="2234"/>
                  </a:cubicBezTo>
                  <a:cubicBezTo>
                    <a:pt x="513" y="2250"/>
                    <a:pt x="961" y="2264"/>
                    <a:pt x="1412" y="2283"/>
                  </a:cubicBezTo>
                  <a:cubicBezTo>
                    <a:pt x="1478" y="2285"/>
                    <a:pt x="1497" y="2266"/>
                    <a:pt x="1500" y="2201"/>
                  </a:cubicBezTo>
                  <a:cubicBezTo>
                    <a:pt x="1516" y="1799"/>
                    <a:pt x="1532" y="1395"/>
                    <a:pt x="1549" y="988"/>
                  </a:cubicBezTo>
                  <a:cubicBezTo>
                    <a:pt x="1551" y="955"/>
                    <a:pt x="1557" y="923"/>
                    <a:pt x="1549" y="890"/>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5" name="Freeform 62"/>
            <p:cNvSpPr>
              <a:spLocks noChangeArrowheads="1"/>
            </p:cNvSpPr>
            <p:nvPr/>
          </p:nvSpPr>
          <p:spPr bwMode="auto">
            <a:xfrm>
              <a:off x="4392613" y="1938338"/>
              <a:ext cx="769937" cy="771525"/>
            </a:xfrm>
            <a:custGeom>
              <a:avLst/>
              <a:gdLst>
                <a:gd name="T0" fmla="*/ 2111 w 2140"/>
                <a:gd name="T1" fmla="*/ 655 h 2144"/>
                <a:gd name="T2" fmla="*/ 1868 w 2140"/>
                <a:gd name="T3" fmla="*/ 545 h 2144"/>
                <a:gd name="T4" fmla="*/ 1584 w 2140"/>
                <a:gd name="T5" fmla="*/ 406 h 2144"/>
                <a:gd name="T6" fmla="*/ 1243 w 2140"/>
                <a:gd name="T7" fmla="*/ 289 h 2144"/>
                <a:gd name="T8" fmla="*/ 680 w 2140"/>
                <a:gd name="T9" fmla="*/ 56 h 2144"/>
                <a:gd name="T10" fmla="*/ 560 w 2140"/>
                <a:gd name="T11" fmla="*/ 136 h 2144"/>
                <a:gd name="T12" fmla="*/ 431 w 2140"/>
                <a:gd name="T13" fmla="*/ 679 h 2144"/>
                <a:gd name="T14" fmla="*/ 287 w 2140"/>
                <a:gd name="T15" fmla="*/ 772 h 2144"/>
                <a:gd name="T16" fmla="*/ 161 w 2140"/>
                <a:gd name="T17" fmla="*/ 848 h 2144"/>
                <a:gd name="T18" fmla="*/ 22 w 2140"/>
                <a:gd name="T19" fmla="*/ 1127 h 2144"/>
                <a:gd name="T20" fmla="*/ 11 w 2140"/>
                <a:gd name="T21" fmla="*/ 1195 h 2144"/>
                <a:gd name="T22" fmla="*/ 175 w 2140"/>
                <a:gd name="T23" fmla="*/ 1397 h 2144"/>
                <a:gd name="T24" fmla="*/ 341 w 2140"/>
                <a:gd name="T25" fmla="*/ 1681 h 2144"/>
                <a:gd name="T26" fmla="*/ 303 w 2140"/>
                <a:gd name="T27" fmla="*/ 1870 h 2144"/>
                <a:gd name="T28" fmla="*/ 295 w 2140"/>
                <a:gd name="T29" fmla="*/ 1955 h 2144"/>
                <a:gd name="T30" fmla="*/ 426 w 2140"/>
                <a:gd name="T31" fmla="*/ 1968 h 2144"/>
                <a:gd name="T32" fmla="*/ 524 w 2140"/>
                <a:gd name="T33" fmla="*/ 1965 h 2144"/>
                <a:gd name="T34" fmla="*/ 737 w 2140"/>
                <a:gd name="T35" fmla="*/ 1941 h 2144"/>
                <a:gd name="T36" fmla="*/ 1005 w 2140"/>
                <a:gd name="T37" fmla="*/ 1914 h 2144"/>
                <a:gd name="T38" fmla="*/ 1273 w 2140"/>
                <a:gd name="T39" fmla="*/ 2004 h 2144"/>
                <a:gd name="T40" fmla="*/ 1341 w 2140"/>
                <a:gd name="T41" fmla="*/ 2053 h 2144"/>
                <a:gd name="T42" fmla="*/ 1494 w 2140"/>
                <a:gd name="T43" fmla="*/ 2066 h 2144"/>
                <a:gd name="T44" fmla="*/ 1518 w 2140"/>
                <a:gd name="T45" fmla="*/ 2012 h 2144"/>
                <a:gd name="T46" fmla="*/ 1628 w 2140"/>
                <a:gd name="T47" fmla="*/ 1873 h 2144"/>
                <a:gd name="T48" fmla="*/ 1849 w 2140"/>
                <a:gd name="T49" fmla="*/ 1613 h 2144"/>
                <a:gd name="T50" fmla="*/ 1901 w 2140"/>
                <a:gd name="T51" fmla="*/ 1561 h 2144"/>
                <a:gd name="T52" fmla="*/ 1988 w 2140"/>
                <a:gd name="T53" fmla="*/ 1460 h 2144"/>
                <a:gd name="T54" fmla="*/ 2016 w 2140"/>
                <a:gd name="T55" fmla="*/ 1239 h 2144"/>
                <a:gd name="T56" fmla="*/ 2084 w 2140"/>
                <a:gd name="T57" fmla="*/ 1020 h 2144"/>
                <a:gd name="T58" fmla="*/ 2139 w 2140"/>
                <a:gd name="T59" fmla="*/ 676 h 2144"/>
                <a:gd name="T60" fmla="*/ 2111 w 2140"/>
                <a:gd name="T61" fmla="*/ 655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0" h="2144">
                  <a:moveTo>
                    <a:pt x="2111" y="655"/>
                  </a:moveTo>
                  <a:cubicBezTo>
                    <a:pt x="2013" y="657"/>
                    <a:pt x="1953" y="575"/>
                    <a:pt x="1868" y="545"/>
                  </a:cubicBezTo>
                  <a:cubicBezTo>
                    <a:pt x="1767" y="513"/>
                    <a:pt x="1677" y="444"/>
                    <a:pt x="1584" y="406"/>
                  </a:cubicBezTo>
                  <a:cubicBezTo>
                    <a:pt x="1478" y="362"/>
                    <a:pt x="1355" y="338"/>
                    <a:pt x="1243" y="289"/>
                  </a:cubicBezTo>
                  <a:cubicBezTo>
                    <a:pt x="1057" y="207"/>
                    <a:pt x="866" y="138"/>
                    <a:pt x="680" y="56"/>
                  </a:cubicBezTo>
                  <a:cubicBezTo>
                    <a:pt x="552" y="0"/>
                    <a:pt x="576" y="43"/>
                    <a:pt x="560" y="136"/>
                  </a:cubicBezTo>
                  <a:cubicBezTo>
                    <a:pt x="524" y="319"/>
                    <a:pt x="554" y="515"/>
                    <a:pt x="431" y="679"/>
                  </a:cubicBezTo>
                  <a:cubicBezTo>
                    <a:pt x="393" y="731"/>
                    <a:pt x="360" y="783"/>
                    <a:pt x="287" y="772"/>
                  </a:cubicBezTo>
                  <a:cubicBezTo>
                    <a:pt x="221" y="761"/>
                    <a:pt x="186" y="805"/>
                    <a:pt x="161" y="848"/>
                  </a:cubicBezTo>
                  <a:cubicBezTo>
                    <a:pt x="109" y="939"/>
                    <a:pt x="98" y="1048"/>
                    <a:pt x="22" y="1127"/>
                  </a:cubicBezTo>
                  <a:cubicBezTo>
                    <a:pt x="5" y="1143"/>
                    <a:pt x="0" y="1173"/>
                    <a:pt x="11" y="1195"/>
                  </a:cubicBezTo>
                  <a:cubicBezTo>
                    <a:pt x="49" y="1274"/>
                    <a:pt x="150" y="1305"/>
                    <a:pt x="175" y="1397"/>
                  </a:cubicBezTo>
                  <a:cubicBezTo>
                    <a:pt x="341" y="1427"/>
                    <a:pt x="246" y="1610"/>
                    <a:pt x="341" y="1681"/>
                  </a:cubicBezTo>
                  <a:cubicBezTo>
                    <a:pt x="300" y="1739"/>
                    <a:pt x="322" y="1807"/>
                    <a:pt x="303" y="1870"/>
                  </a:cubicBezTo>
                  <a:cubicBezTo>
                    <a:pt x="295" y="1897"/>
                    <a:pt x="257" y="1939"/>
                    <a:pt x="295" y="1955"/>
                  </a:cubicBezTo>
                  <a:cubicBezTo>
                    <a:pt x="333" y="1972"/>
                    <a:pt x="379" y="2009"/>
                    <a:pt x="426" y="1968"/>
                  </a:cubicBezTo>
                  <a:cubicBezTo>
                    <a:pt x="459" y="1938"/>
                    <a:pt x="491" y="1949"/>
                    <a:pt x="524" y="1965"/>
                  </a:cubicBezTo>
                  <a:cubicBezTo>
                    <a:pt x="601" y="2001"/>
                    <a:pt x="669" y="1993"/>
                    <a:pt x="737" y="1941"/>
                  </a:cubicBezTo>
                  <a:cubicBezTo>
                    <a:pt x="819" y="1878"/>
                    <a:pt x="904" y="1864"/>
                    <a:pt x="1005" y="1914"/>
                  </a:cubicBezTo>
                  <a:cubicBezTo>
                    <a:pt x="1090" y="1952"/>
                    <a:pt x="1169" y="2020"/>
                    <a:pt x="1273" y="2004"/>
                  </a:cubicBezTo>
                  <a:cubicBezTo>
                    <a:pt x="1308" y="1998"/>
                    <a:pt x="1327" y="2028"/>
                    <a:pt x="1341" y="2053"/>
                  </a:cubicBezTo>
                  <a:cubicBezTo>
                    <a:pt x="1385" y="2143"/>
                    <a:pt x="1445" y="2026"/>
                    <a:pt x="1494" y="2066"/>
                  </a:cubicBezTo>
                  <a:cubicBezTo>
                    <a:pt x="1505" y="2075"/>
                    <a:pt x="1521" y="2028"/>
                    <a:pt x="1518" y="2012"/>
                  </a:cubicBezTo>
                  <a:cubicBezTo>
                    <a:pt x="1513" y="1930"/>
                    <a:pt x="1568" y="1905"/>
                    <a:pt x="1628" y="1873"/>
                  </a:cubicBezTo>
                  <a:cubicBezTo>
                    <a:pt x="1737" y="1818"/>
                    <a:pt x="1844" y="1761"/>
                    <a:pt x="1849" y="1613"/>
                  </a:cubicBezTo>
                  <a:cubicBezTo>
                    <a:pt x="1849" y="1589"/>
                    <a:pt x="1868" y="1556"/>
                    <a:pt x="1901" y="1561"/>
                  </a:cubicBezTo>
                  <a:cubicBezTo>
                    <a:pt x="1988" y="1575"/>
                    <a:pt x="1986" y="1518"/>
                    <a:pt x="1988" y="1460"/>
                  </a:cubicBezTo>
                  <a:cubicBezTo>
                    <a:pt x="1994" y="1384"/>
                    <a:pt x="1975" y="1280"/>
                    <a:pt x="2016" y="1239"/>
                  </a:cubicBezTo>
                  <a:cubicBezTo>
                    <a:pt x="2087" y="1171"/>
                    <a:pt x="2068" y="1094"/>
                    <a:pt x="2084" y="1020"/>
                  </a:cubicBezTo>
                  <a:cubicBezTo>
                    <a:pt x="2106" y="906"/>
                    <a:pt x="2095" y="791"/>
                    <a:pt x="2139" y="676"/>
                  </a:cubicBezTo>
                  <a:cubicBezTo>
                    <a:pt x="2139" y="668"/>
                    <a:pt x="2125" y="655"/>
                    <a:pt x="2111" y="6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6" name="Freeform 63"/>
            <p:cNvSpPr>
              <a:spLocks noChangeArrowheads="1"/>
            </p:cNvSpPr>
            <p:nvPr/>
          </p:nvSpPr>
          <p:spPr bwMode="auto">
            <a:xfrm>
              <a:off x="5349875" y="1512888"/>
              <a:ext cx="777875" cy="803275"/>
            </a:xfrm>
            <a:custGeom>
              <a:avLst/>
              <a:gdLst>
                <a:gd name="T0" fmla="*/ 1850 w 2162"/>
                <a:gd name="T1" fmla="*/ 1877 h 2231"/>
                <a:gd name="T2" fmla="*/ 1929 w 2162"/>
                <a:gd name="T3" fmla="*/ 1727 h 2231"/>
                <a:gd name="T4" fmla="*/ 1961 w 2162"/>
                <a:gd name="T5" fmla="*/ 1678 h 2231"/>
                <a:gd name="T6" fmla="*/ 1997 w 2162"/>
                <a:gd name="T7" fmla="*/ 1591 h 2231"/>
                <a:gd name="T8" fmla="*/ 2052 w 2162"/>
                <a:gd name="T9" fmla="*/ 1125 h 2231"/>
                <a:gd name="T10" fmla="*/ 2106 w 2162"/>
                <a:gd name="T11" fmla="*/ 953 h 2231"/>
                <a:gd name="T12" fmla="*/ 2158 w 2162"/>
                <a:gd name="T13" fmla="*/ 822 h 2231"/>
                <a:gd name="T14" fmla="*/ 2125 w 2162"/>
                <a:gd name="T15" fmla="*/ 680 h 2231"/>
                <a:gd name="T16" fmla="*/ 1893 w 2162"/>
                <a:gd name="T17" fmla="*/ 650 h 2231"/>
                <a:gd name="T18" fmla="*/ 1759 w 2162"/>
                <a:gd name="T19" fmla="*/ 636 h 2231"/>
                <a:gd name="T20" fmla="*/ 1661 w 2162"/>
                <a:gd name="T21" fmla="*/ 600 h 2231"/>
                <a:gd name="T22" fmla="*/ 1246 w 2162"/>
                <a:gd name="T23" fmla="*/ 365 h 2231"/>
                <a:gd name="T24" fmla="*/ 1093 w 2162"/>
                <a:gd name="T25" fmla="*/ 240 h 2231"/>
                <a:gd name="T26" fmla="*/ 831 w 2162"/>
                <a:gd name="T27" fmla="*/ 51 h 2231"/>
                <a:gd name="T28" fmla="*/ 738 w 2162"/>
                <a:gd name="T29" fmla="*/ 87 h 2231"/>
                <a:gd name="T30" fmla="*/ 620 w 2162"/>
                <a:gd name="T31" fmla="*/ 147 h 2231"/>
                <a:gd name="T32" fmla="*/ 579 w 2162"/>
                <a:gd name="T33" fmla="*/ 169 h 2231"/>
                <a:gd name="T34" fmla="*/ 476 w 2162"/>
                <a:gd name="T35" fmla="*/ 325 h 2231"/>
                <a:gd name="T36" fmla="*/ 391 w 2162"/>
                <a:gd name="T37" fmla="*/ 483 h 2231"/>
                <a:gd name="T38" fmla="*/ 361 w 2162"/>
                <a:gd name="T39" fmla="*/ 589 h 2231"/>
                <a:gd name="T40" fmla="*/ 347 w 2162"/>
                <a:gd name="T41" fmla="*/ 644 h 2231"/>
                <a:gd name="T42" fmla="*/ 342 w 2162"/>
                <a:gd name="T43" fmla="*/ 770 h 2231"/>
                <a:gd name="T44" fmla="*/ 325 w 2162"/>
                <a:gd name="T45" fmla="*/ 846 h 2231"/>
                <a:gd name="T46" fmla="*/ 421 w 2162"/>
                <a:gd name="T47" fmla="*/ 1133 h 2231"/>
                <a:gd name="T48" fmla="*/ 415 w 2162"/>
                <a:gd name="T49" fmla="*/ 1206 h 2231"/>
                <a:gd name="T50" fmla="*/ 374 w 2162"/>
                <a:gd name="T51" fmla="*/ 1416 h 2231"/>
                <a:gd name="T52" fmla="*/ 336 w 2162"/>
                <a:gd name="T53" fmla="*/ 1495 h 2231"/>
                <a:gd name="T54" fmla="*/ 142 w 2162"/>
                <a:gd name="T55" fmla="*/ 1613 h 2231"/>
                <a:gd name="T56" fmla="*/ 126 w 2162"/>
                <a:gd name="T57" fmla="*/ 1618 h 2231"/>
                <a:gd name="T58" fmla="*/ 28 w 2162"/>
                <a:gd name="T59" fmla="*/ 1725 h 2231"/>
                <a:gd name="T60" fmla="*/ 112 w 2162"/>
                <a:gd name="T61" fmla="*/ 1864 h 2231"/>
                <a:gd name="T62" fmla="*/ 189 w 2162"/>
                <a:gd name="T63" fmla="*/ 1867 h 2231"/>
                <a:gd name="T64" fmla="*/ 287 w 2162"/>
                <a:gd name="T65" fmla="*/ 1842 h 2231"/>
                <a:gd name="T66" fmla="*/ 588 w 2162"/>
                <a:gd name="T67" fmla="*/ 1872 h 2231"/>
                <a:gd name="T68" fmla="*/ 787 w 2162"/>
                <a:gd name="T69" fmla="*/ 2003 h 2231"/>
                <a:gd name="T70" fmla="*/ 1022 w 2162"/>
                <a:gd name="T71" fmla="*/ 2126 h 2231"/>
                <a:gd name="T72" fmla="*/ 1175 w 2162"/>
                <a:gd name="T73" fmla="*/ 2194 h 2231"/>
                <a:gd name="T74" fmla="*/ 1219 w 2162"/>
                <a:gd name="T75" fmla="*/ 2211 h 2231"/>
                <a:gd name="T76" fmla="*/ 1331 w 2162"/>
                <a:gd name="T77" fmla="*/ 2088 h 2231"/>
                <a:gd name="T78" fmla="*/ 1609 w 2162"/>
                <a:gd name="T79" fmla="*/ 2082 h 2231"/>
                <a:gd name="T80" fmla="*/ 1759 w 2162"/>
                <a:gd name="T81" fmla="*/ 2162 h 2231"/>
                <a:gd name="T82" fmla="*/ 1850 w 2162"/>
                <a:gd name="T83" fmla="*/ 1877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2" h="2231">
                  <a:moveTo>
                    <a:pt x="1850" y="1877"/>
                  </a:moveTo>
                  <a:cubicBezTo>
                    <a:pt x="1896" y="1850"/>
                    <a:pt x="1948" y="1804"/>
                    <a:pt x="1929" y="1727"/>
                  </a:cubicBezTo>
                  <a:cubicBezTo>
                    <a:pt x="1923" y="1708"/>
                    <a:pt x="1948" y="1692"/>
                    <a:pt x="1961" y="1678"/>
                  </a:cubicBezTo>
                  <a:cubicBezTo>
                    <a:pt x="1983" y="1654"/>
                    <a:pt x="2000" y="1624"/>
                    <a:pt x="1997" y="1591"/>
                  </a:cubicBezTo>
                  <a:cubicBezTo>
                    <a:pt x="1983" y="1432"/>
                    <a:pt x="2057" y="1285"/>
                    <a:pt x="2052" y="1125"/>
                  </a:cubicBezTo>
                  <a:cubicBezTo>
                    <a:pt x="2049" y="1067"/>
                    <a:pt x="2057" y="991"/>
                    <a:pt x="2106" y="953"/>
                  </a:cubicBezTo>
                  <a:cubicBezTo>
                    <a:pt x="2155" y="914"/>
                    <a:pt x="2161" y="852"/>
                    <a:pt x="2158" y="822"/>
                  </a:cubicBezTo>
                  <a:cubicBezTo>
                    <a:pt x="2153" y="775"/>
                    <a:pt x="2158" y="685"/>
                    <a:pt x="2125" y="680"/>
                  </a:cubicBezTo>
                  <a:cubicBezTo>
                    <a:pt x="2049" y="666"/>
                    <a:pt x="1975" y="622"/>
                    <a:pt x="1893" y="650"/>
                  </a:cubicBezTo>
                  <a:cubicBezTo>
                    <a:pt x="1847" y="666"/>
                    <a:pt x="1798" y="666"/>
                    <a:pt x="1759" y="636"/>
                  </a:cubicBezTo>
                  <a:cubicBezTo>
                    <a:pt x="1729" y="614"/>
                    <a:pt x="1699" y="606"/>
                    <a:pt x="1661" y="600"/>
                  </a:cubicBezTo>
                  <a:cubicBezTo>
                    <a:pt x="1494" y="576"/>
                    <a:pt x="1380" y="450"/>
                    <a:pt x="1246" y="365"/>
                  </a:cubicBezTo>
                  <a:cubicBezTo>
                    <a:pt x="1194" y="333"/>
                    <a:pt x="1148" y="278"/>
                    <a:pt x="1093" y="240"/>
                  </a:cubicBezTo>
                  <a:cubicBezTo>
                    <a:pt x="1003" y="180"/>
                    <a:pt x="913" y="120"/>
                    <a:pt x="831" y="51"/>
                  </a:cubicBezTo>
                  <a:cubicBezTo>
                    <a:pt x="768" y="0"/>
                    <a:pt x="749" y="21"/>
                    <a:pt x="738" y="87"/>
                  </a:cubicBezTo>
                  <a:cubicBezTo>
                    <a:pt x="727" y="163"/>
                    <a:pt x="702" y="210"/>
                    <a:pt x="620" y="147"/>
                  </a:cubicBezTo>
                  <a:cubicBezTo>
                    <a:pt x="593" y="125"/>
                    <a:pt x="574" y="152"/>
                    <a:pt x="579" y="169"/>
                  </a:cubicBezTo>
                  <a:cubicBezTo>
                    <a:pt x="612" y="267"/>
                    <a:pt x="536" y="289"/>
                    <a:pt x="476" y="325"/>
                  </a:cubicBezTo>
                  <a:cubicBezTo>
                    <a:pt x="418" y="360"/>
                    <a:pt x="364" y="398"/>
                    <a:pt x="391" y="483"/>
                  </a:cubicBezTo>
                  <a:cubicBezTo>
                    <a:pt x="402" y="521"/>
                    <a:pt x="383" y="557"/>
                    <a:pt x="361" y="589"/>
                  </a:cubicBezTo>
                  <a:cubicBezTo>
                    <a:pt x="350" y="606"/>
                    <a:pt x="331" y="622"/>
                    <a:pt x="347" y="644"/>
                  </a:cubicBezTo>
                  <a:cubicBezTo>
                    <a:pt x="380" y="688"/>
                    <a:pt x="353" y="729"/>
                    <a:pt x="342" y="770"/>
                  </a:cubicBezTo>
                  <a:cubicBezTo>
                    <a:pt x="334" y="794"/>
                    <a:pt x="309" y="824"/>
                    <a:pt x="325" y="846"/>
                  </a:cubicBezTo>
                  <a:cubicBezTo>
                    <a:pt x="396" y="928"/>
                    <a:pt x="323" y="1056"/>
                    <a:pt x="421" y="1133"/>
                  </a:cubicBezTo>
                  <a:cubicBezTo>
                    <a:pt x="440" y="1147"/>
                    <a:pt x="435" y="1188"/>
                    <a:pt x="415" y="1206"/>
                  </a:cubicBezTo>
                  <a:cubicBezTo>
                    <a:pt x="364" y="1268"/>
                    <a:pt x="374" y="1342"/>
                    <a:pt x="374" y="1416"/>
                  </a:cubicBezTo>
                  <a:cubicBezTo>
                    <a:pt x="374" y="1451"/>
                    <a:pt x="364" y="1501"/>
                    <a:pt x="336" y="1495"/>
                  </a:cubicBezTo>
                  <a:cubicBezTo>
                    <a:pt x="227" y="1471"/>
                    <a:pt x="172" y="1517"/>
                    <a:pt x="142" y="1613"/>
                  </a:cubicBezTo>
                  <a:cubicBezTo>
                    <a:pt x="142" y="1615"/>
                    <a:pt x="131" y="1615"/>
                    <a:pt x="126" y="1618"/>
                  </a:cubicBezTo>
                  <a:cubicBezTo>
                    <a:pt x="79" y="1640"/>
                    <a:pt x="49" y="1692"/>
                    <a:pt x="28" y="1725"/>
                  </a:cubicBezTo>
                  <a:cubicBezTo>
                    <a:pt x="0" y="1771"/>
                    <a:pt x="77" y="1820"/>
                    <a:pt x="112" y="1864"/>
                  </a:cubicBezTo>
                  <a:cubicBezTo>
                    <a:pt x="131" y="1888"/>
                    <a:pt x="156" y="1910"/>
                    <a:pt x="189" y="1867"/>
                  </a:cubicBezTo>
                  <a:cubicBezTo>
                    <a:pt x="211" y="1839"/>
                    <a:pt x="252" y="1839"/>
                    <a:pt x="287" y="1842"/>
                  </a:cubicBezTo>
                  <a:cubicBezTo>
                    <a:pt x="388" y="1847"/>
                    <a:pt x="489" y="1848"/>
                    <a:pt x="588" y="1872"/>
                  </a:cubicBezTo>
                  <a:cubicBezTo>
                    <a:pt x="664" y="1892"/>
                    <a:pt x="749" y="1902"/>
                    <a:pt x="787" y="2003"/>
                  </a:cubicBezTo>
                  <a:cubicBezTo>
                    <a:pt x="817" y="2085"/>
                    <a:pt x="967" y="2156"/>
                    <a:pt x="1022" y="2126"/>
                  </a:cubicBezTo>
                  <a:cubicBezTo>
                    <a:pt x="1112" y="2077"/>
                    <a:pt x="1156" y="2107"/>
                    <a:pt x="1175" y="2194"/>
                  </a:cubicBezTo>
                  <a:cubicBezTo>
                    <a:pt x="1183" y="2230"/>
                    <a:pt x="1219" y="2230"/>
                    <a:pt x="1219" y="2211"/>
                  </a:cubicBezTo>
                  <a:cubicBezTo>
                    <a:pt x="1221" y="2131"/>
                    <a:pt x="1290" y="2123"/>
                    <a:pt x="1331" y="2088"/>
                  </a:cubicBezTo>
                  <a:cubicBezTo>
                    <a:pt x="1402" y="2030"/>
                    <a:pt x="1541" y="2025"/>
                    <a:pt x="1609" y="2082"/>
                  </a:cubicBezTo>
                  <a:cubicBezTo>
                    <a:pt x="1653" y="2115"/>
                    <a:pt x="1707" y="2129"/>
                    <a:pt x="1759" y="2162"/>
                  </a:cubicBezTo>
                  <a:cubicBezTo>
                    <a:pt x="1762" y="2050"/>
                    <a:pt x="1729" y="1946"/>
                    <a:pt x="1850" y="18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7" name="Freeform 64"/>
            <p:cNvSpPr>
              <a:spLocks noChangeArrowheads="1"/>
            </p:cNvSpPr>
            <p:nvPr/>
          </p:nvSpPr>
          <p:spPr bwMode="auto">
            <a:xfrm>
              <a:off x="5902325" y="2830513"/>
              <a:ext cx="652463" cy="631825"/>
            </a:xfrm>
            <a:custGeom>
              <a:avLst/>
              <a:gdLst>
                <a:gd name="T0" fmla="*/ 907 w 1811"/>
                <a:gd name="T1" fmla="*/ 1751 h 1757"/>
                <a:gd name="T2" fmla="*/ 1722 w 1811"/>
                <a:gd name="T3" fmla="*/ 1754 h 1757"/>
                <a:gd name="T4" fmla="*/ 1796 w 1811"/>
                <a:gd name="T5" fmla="*/ 1685 h 1757"/>
                <a:gd name="T6" fmla="*/ 1799 w 1811"/>
                <a:gd name="T7" fmla="*/ 956 h 1757"/>
                <a:gd name="T8" fmla="*/ 1676 w 1811"/>
                <a:gd name="T9" fmla="*/ 492 h 1757"/>
                <a:gd name="T10" fmla="*/ 1452 w 1811"/>
                <a:gd name="T11" fmla="*/ 290 h 1757"/>
                <a:gd name="T12" fmla="*/ 1269 w 1811"/>
                <a:gd name="T13" fmla="*/ 230 h 1757"/>
                <a:gd name="T14" fmla="*/ 1220 w 1811"/>
                <a:gd name="T15" fmla="*/ 197 h 1757"/>
                <a:gd name="T16" fmla="*/ 704 w 1811"/>
                <a:gd name="T17" fmla="*/ 3 h 1757"/>
                <a:gd name="T18" fmla="*/ 669 w 1811"/>
                <a:gd name="T19" fmla="*/ 22 h 1757"/>
                <a:gd name="T20" fmla="*/ 486 w 1811"/>
                <a:gd name="T21" fmla="*/ 126 h 1757"/>
                <a:gd name="T22" fmla="*/ 428 w 1811"/>
                <a:gd name="T23" fmla="*/ 118 h 1757"/>
                <a:gd name="T24" fmla="*/ 325 w 1811"/>
                <a:gd name="T25" fmla="*/ 175 h 1757"/>
                <a:gd name="T26" fmla="*/ 308 w 1811"/>
                <a:gd name="T27" fmla="*/ 216 h 1757"/>
                <a:gd name="T28" fmla="*/ 229 w 1811"/>
                <a:gd name="T29" fmla="*/ 350 h 1757"/>
                <a:gd name="T30" fmla="*/ 120 w 1811"/>
                <a:gd name="T31" fmla="*/ 615 h 1757"/>
                <a:gd name="T32" fmla="*/ 120 w 1811"/>
                <a:gd name="T33" fmla="*/ 647 h 1757"/>
                <a:gd name="T34" fmla="*/ 95 w 1811"/>
                <a:gd name="T35" fmla="*/ 888 h 1757"/>
                <a:gd name="T36" fmla="*/ 71 w 1811"/>
                <a:gd name="T37" fmla="*/ 923 h 1757"/>
                <a:gd name="T38" fmla="*/ 32 w 1811"/>
                <a:gd name="T39" fmla="*/ 1035 h 1757"/>
                <a:gd name="T40" fmla="*/ 43 w 1811"/>
                <a:gd name="T41" fmla="*/ 1095 h 1757"/>
                <a:gd name="T42" fmla="*/ 13 w 1811"/>
                <a:gd name="T43" fmla="*/ 1680 h 1757"/>
                <a:gd name="T44" fmla="*/ 87 w 1811"/>
                <a:gd name="T45" fmla="*/ 1756 h 1757"/>
                <a:gd name="T46" fmla="*/ 907 w 1811"/>
                <a:gd name="T47" fmla="*/ 1745 h 1757"/>
                <a:gd name="T48" fmla="*/ 907 w 1811"/>
                <a:gd name="T49" fmla="*/ 1751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1" h="1757">
                  <a:moveTo>
                    <a:pt x="907" y="1751"/>
                  </a:moveTo>
                  <a:cubicBezTo>
                    <a:pt x="1179" y="1751"/>
                    <a:pt x="1449" y="1745"/>
                    <a:pt x="1722" y="1754"/>
                  </a:cubicBezTo>
                  <a:cubicBezTo>
                    <a:pt x="1788" y="1756"/>
                    <a:pt x="1796" y="1740"/>
                    <a:pt x="1796" y="1685"/>
                  </a:cubicBezTo>
                  <a:cubicBezTo>
                    <a:pt x="1793" y="1442"/>
                    <a:pt x="1785" y="1199"/>
                    <a:pt x="1799" y="956"/>
                  </a:cubicBezTo>
                  <a:cubicBezTo>
                    <a:pt x="1810" y="781"/>
                    <a:pt x="1758" y="636"/>
                    <a:pt x="1676" y="492"/>
                  </a:cubicBezTo>
                  <a:cubicBezTo>
                    <a:pt x="1624" y="396"/>
                    <a:pt x="1561" y="325"/>
                    <a:pt x="1452" y="290"/>
                  </a:cubicBezTo>
                  <a:cubicBezTo>
                    <a:pt x="1392" y="271"/>
                    <a:pt x="1340" y="221"/>
                    <a:pt x="1269" y="230"/>
                  </a:cubicBezTo>
                  <a:cubicBezTo>
                    <a:pt x="1252" y="232"/>
                    <a:pt x="1231" y="213"/>
                    <a:pt x="1220" y="197"/>
                  </a:cubicBezTo>
                  <a:cubicBezTo>
                    <a:pt x="1090" y="22"/>
                    <a:pt x="885" y="47"/>
                    <a:pt x="704" y="3"/>
                  </a:cubicBezTo>
                  <a:cubicBezTo>
                    <a:pt x="688" y="0"/>
                    <a:pt x="680" y="17"/>
                    <a:pt x="669" y="22"/>
                  </a:cubicBezTo>
                  <a:cubicBezTo>
                    <a:pt x="609" y="55"/>
                    <a:pt x="532" y="60"/>
                    <a:pt x="486" y="126"/>
                  </a:cubicBezTo>
                  <a:cubicBezTo>
                    <a:pt x="478" y="139"/>
                    <a:pt x="448" y="126"/>
                    <a:pt x="428" y="118"/>
                  </a:cubicBezTo>
                  <a:cubicBezTo>
                    <a:pt x="371" y="90"/>
                    <a:pt x="297" y="44"/>
                    <a:pt x="325" y="175"/>
                  </a:cubicBezTo>
                  <a:cubicBezTo>
                    <a:pt x="327" y="186"/>
                    <a:pt x="311" y="202"/>
                    <a:pt x="308" y="216"/>
                  </a:cubicBezTo>
                  <a:cubicBezTo>
                    <a:pt x="300" y="271"/>
                    <a:pt x="248" y="303"/>
                    <a:pt x="229" y="350"/>
                  </a:cubicBezTo>
                  <a:cubicBezTo>
                    <a:pt x="191" y="437"/>
                    <a:pt x="202" y="546"/>
                    <a:pt x="120" y="615"/>
                  </a:cubicBezTo>
                  <a:cubicBezTo>
                    <a:pt x="114" y="620"/>
                    <a:pt x="117" y="636"/>
                    <a:pt x="120" y="647"/>
                  </a:cubicBezTo>
                  <a:cubicBezTo>
                    <a:pt x="147" y="729"/>
                    <a:pt x="41" y="800"/>
                    <a:pt x="95" y="888"/>
                  </a:cubicBezTo>
                  <a:cubicBezTo>
                    <a:pt x="98" y="893"/>
                    <a:pt x="82" y="921"/>
                    <a:pt x="71" y="923"/>
                  </a:cubicBezTo>
                  <a:cubicBezTo>
                    <a:pt x="0" y="942"/>
                    <a:pt x="30" y="994"/>
                    <a:pt x="32" y="1035"/>
                  </a:cubicBezTo>
                  <a:cubicBezTo>
                    <a:pt x="32" y="1054"/>
                    <a:pt x="46" y="1076"/>
                    <a:pt x="43" y="1095"/>
                  </a:cubicBezTo>
                  <a:cubicBezTo>
                    <a:pt x="13" y="1289"/>
                    <a:pt x="24" y="1483"/>
                    <a:pt x="13" y="1680"/>
                  </a:cubicBezTo>
                  <a:cubicBezTo>
                    <a:pt x="11" y="1737"/>
                    <a:pt x="30" y="1756"/>
                    <a:pt x="87" y="1756"/>
                  </a:cubicBezTo>
                  <a:cubicBezTo>
                    <a:pt x="363" y="1745"/>
                    <a:pt x="633" y="1745"/>
                    <a:pt x="907" y="1745"/>
                  </a:cubicBezTo>
                  <a:lnTo>
                    <a:pt x="907" y="175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65"/>
            <p:cNvSpPr>
              <a:spLocks noChangeArrowheads="1"/>
            </p:cNvSpPr>
            <p:nvPr/>
          </p:nvSpPr>
          <p:spPr bwMode="auto">
            <a:xfrm>
              <a:off x="4606925" y="1581150"/>
              <a:ext cx="846138" cy="593725"/>
            </a:xfrm>
            <a:custGeom>
              <a:avLst/>
              <a:gdLst>
                <a:gd name="T0" fmla="*/ 1929 w 2350"/>
                <a:gd name="T1" fmla="*/ 1621 h 1650"/>
                <a:gd name="T2" fmla="*/ 1975 w 2350"/>
                <a:gd name="T3" fmla="*/ 1583 h 1650"/>
                <a:gd name="T4" fmla="*/ 2087 w 2350"/>
                <a:gd name="T5" fmla="*/ 1340 h 1650"/>
                <a:gd name="T6" fmla="*/ 2125 w 2350"/>
                <a:gd name="T7" fmla="*/ 1283 h 1650"/>
                <a:gd name="T8" fmla="*/ 2213 w 2350"/>
                <a:gd name="T9" fmla="*/ 1201 h 1650"/>
                <a:gd name="T10" fmla="*/ 2281 w 2350"/>
                <a:gd name="T11" fmla="*/ 1086 h 1650"/>
                <a:gd name="T12" fmla="*/ 2314 w 2350"/>
                <a:gd name="T13" fmla="*/ 1009 h 1650"/>
                <a:gd name="T14" fmla="*/ 2347 w 2350"/>
                <a:gd name="T15" fmla="*/ 972 h 1650"/>
                <a:gd name="T16" fmla="*/ 2303 w 2350"/>
                <a:gd name="T17" fmla="*/ 740 h 1650"/>
                <a:gd name="T18" fmla="*/ 2303 w 2350"/>
                <a:gd name="T19" fmla="*/ 565 h 1650"/>
                <a:gd name="T20" fmla="*/ 2232 w 2350"/>
                <a:gd name="T21" fmla="*/ 391 h 1650"/>
                <a:gd name="T22" fmla="*/ 1765 w 2350"/>
                <a:gd name="T23" fmla="*/ 134 h 1650"/>
                <a:gd name="T24" fmla="*/ 1609 w 2350"/>
                <a:gd name="T25" fmla="*/ 76 h 1650"/>
                <a:gd name="T26" fmla="*/ 1235 w 2350"/>
                <a:gd name="T27" fmla="*/ 19 h 1650"/>
                <a:gd name="T28" fmla="*/ 1041 w 2350"/>
                <a:gd name="T29" fmla="*/ 66 h 1650"/>
                <a:gd name="T30" fmla="*/ 760 w 2350"/>
                <a:gd name="T31" fmla="*/ 281 h 1650"/>
                <a:gd name="T32" fmla="*/ 601 w 2350"/>
                <a:gd name="T33" fmla="*/ 227 h 1650"/>
                <a:gd name="T34" fmla="*/ 571 w 2350"/>
                <a:gd name="T35" fmla="*/ 71 h 1650"/>
                <a:gd name="T36" fmla="*/ 547 w 2350"/>
                <a:gd name="T37" fmla="*/ 30 h 1650"/>
                <a:gd name="T38" fmla="*/ 170 w 2350"/>
                <a:gd name="T39" fmla="*/ 5 h 1650"/>
                <a:gd name="T40" fmla="*/ 120 w 2350"/>
                <a:gd name="T41" fmla="*/ 46 h 1650"/>
                <a:gd name="T42" fmla="*/ 55 w 2350"/>
                <a:gd name="T43" fmla="*/ 418 h 1650"/>
                <a:gd name="T44" fmla="*/ 8 w 2350"/>
                <a:gd name="T45" fmla="*/ 827 h 1650"/>
                <a:gd name="T46" fmla="*/ 77 w 2350"/>
                <a:gd name="T47" fmla="*/ 939 h 1650"/>
                <a:gd name="T48" fmla="*/ 803 w 2350"/>
                <a:gd name="T49" fmla="*/ 1239 h 1650"/>
                <a:gd name="T50" fmla="*/ 951 w 2350"/>
                <a:gd name="T51" fmla="*/ 1250 h 1650"/>
                <a:gd name="T52" fmla="*/ 1128 w 2350"/>
                <a:gd name="T53" fmla="*/ 1274 h 1650"/>
                <a:gd name="T54" fmla="*/ 1150 w 2350"/>
                <a:gd name="T55" fmla="*/ 1359 h 1650"/>
                <a:gd name="T56" fmla="*/ 1191 w 2350"/>
                <a:gd name="T57" fmla="*/ 1395 h 1650"/>
                <a:gd name="T58" fmla="*/ 1554 w 2350"/>
                <a:gd name="T59" fmla="*/ 1545 h 1650"/>
                <a:gd name="T60" fmla="*/ 1792 w 2350"/>
                <a:gd name="T61" fmla="*/ 1621 h 1650"/>
                <a:gd name="T62" fmla="*/ 1929 w 2350"/>
                <a:gd name="T63" fmla="*/ 1621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0" h="1650">
                  <a:moveTo>
                    <a:pt x="1929" y="1621"/>
                  </a:moveTo>
                  <a:cubicBezTo>
                    <a:pt x="1956" y="1621"/>
                    <a:pt x="1975" y="1616"/>
                    <a:pt x="1975" y="1583"/>
                  </a:cubicBezTo>
                  <a:cubicBezTo>
                    <a:pt x="1975" y="1485"/>
                    <a:pt x="2008" y="1403"/>
                    <a:pt x="2087" y="1340"/>
                  </a:cubicBezTo>
                  <a:cubicBezTo>
                    <a:pt x="2104" y="1326"/>
                    <a:pt x="2123" y="1302"/>
                    <a:pt x="2125" y="1283"/>
                  </a:cubicBezTo>
                  <a:cubicBezTo>
                    <a:pt x="2134" y="1228"/>
                    <a:pt x="2169" y="1209"/>
                    <a:pt x="2213" y="1201"/>
                  </a:cubicBezTo>
                  <a:cubicBezTo>
                    <a:pt x="2278" y="1187"/>
                    <a:pt x="2314" y="1160"/>
                    <a:pt x="2281" y="1086"/>
                  </a:cubicBezTo>
                  <a:cubicBezTo>
                    <a:pt x="2267" y="1056"/>
                    <a:pt x="2292" y="1031"/>
                    <a:pt x="2314" y="1009"/>
                  </a:cubicBezTo>
                  <a:cubicBezTo>
                    <a:pt x="2327" y="1000"/>
                    <a:pt x="2349" y="978"/>
                    <a:pt x="2347" y="972"/>
                  </a:cubicBezTo>
                  <a:cubicBezTo>
                    <a:pt x="2303" y="898"/>
                    <a:pt x="2330" y="808"/>
                    <a:pt x="2303" y="740"/>
                  </a:cubicBezTo>
                  <a:cubicBezTo>
                    <a:pt x="2278" y="675"/>
                    <a:pt x="2281" y="625"/>
                    <a:pt x="2303" y="565"/>
                  </a:cubicBezTo>
                  <a:cubicBezTo>
                    <a:pt x="2327" y="494"/>
                    <a:pt x="2295" y="423"/>
                    <a:pt x="2232" y="391"/>
                  </a:cubicBezTo>
                  <a:cubicBezTo>
                    <a:pt x="2076" y="309"/>
                    <a:pt x="1920" y="221"/>
                    <a:pt x="1765" y="134"/>
                  </a:cubicBezTo>
                  <a:cubicBezTo>
                    <a:pt x="1716" y="106"/>
                    <a:pt x="1669" y="85"/>
                    <a:pt x="1609" y="76"/>
                  </a:cubicBezTo>
                  <a:cubicBezTo>
                    <a:pt x="1483" y="63"/>
                    <a:pt x="1358" y="46"/>
                    <a:pt x="1235" y="19"/>
                  </a:cubicBezTo>
                  <a:cubicBezTo>
                    <a:pt x="1156" y="0"/>
                    <a:pt x="1098" y="16"/>
                    <a:pt x="1041" y="66"/>
                  </a:cubicBezTo>
                  <a:cubicBezTo>
                    <a:pt x="948" y="139"/>
                    <a:pt x="855" y="210"/>
                    <a:pt x="760" y="281"/>
                  </a:cubicBezTo>
                  <a:cubicBezTo>
                    <a:pt x="680" y="341"/>
                    <a:pt x="623" y="320"/>
                    <a:pt x="601" y="227"/>
                  </a:cubicBezTo>
                  <a:cubicBezTo>
                    <a:pt x="588" y="175"/>
                    <a:pt x="579" y="123"/>
                    <a:pt x="571" y="71"/>
                  </a:cubicBezTo>
                  <a:cubicBezTo>
                    <a:pt x="568" y="52"/>
                    <a:pt x="566" y="30"/>
                    <a:pt x="547" y="30"/>
                  </a:cubicBezTo>
                  <a:cubicBezTo>
                    <a:pt x="418" y="44"/>
                    <a:pt x="298" y="0"/>
                    <a:pt x="170" y="5"/>
                  </a:cubicBezTo>
                  <a:cubicBezTo>
                    <a:pt x="140" y="5"/>
                    <a:pt x="126" y="22"/>
                    <a:pt x="120" y="46"/>
                  </a:cubicBezTo>
                  <a:cubicBezTo>
                    <a:pt x="85" y="167"/>
                    <a:pt x="85" y="295"/>
                    <a:pt x="55" y="418"/>
                  </a:cubicBezTo>
                  <a:cubicBezTo>
                    <a:pt x="25" y="546"/>
                    <a:pt x="25" y="691"/>
                    <a:pt x="8" y="827"/>
                  </a:cubicBezTo>
                  <a:cubicBezTo>
                    <a:pt x="0" y="888"/>
                    <a:pt x="19" y="915"/>
                    <a:pt x="77" y="939"/>
                  </a:cubicBezTo>
                  <a:cubicBezTo>
                    <a:pt x="317" y="1042"/>
                    <a:pt x="567" y="1122"/>
                    <a:pt x="803" y="1239"/>
                  </a:cubicBezTo>
                  <a:cubicBezTo>
                    <a:pt x="841" y="1259"/>
                    <a:pt x="891" y="1285"/>
                    <a:pt x="951" y="1250"/>
                  </a:cubicBezTo>
                  <a:cubicBezTo>
                    <a:pt x="1003" y="1220"/>
                    <a:pt x="1071" y="1253"/>
                    <a:pt x="1128" y="1274"/>
                  </a:cubicBezTo>
                  <a:cubicBezTo>
                    <a:pt x="1167" y="1288"/>
                    <a:pt x="1156" y="1326"/>
                    <a:pt x="1150" y="1359"/>
                  </a:cubicBezTo>
                  <a:cubicBezTo>
                    <a:pt x="1145" y="1389"/>
                    <a:pt x="1172" y="1386"/>
                    <a:pt x="1191" y="1395"/>
                  </a:cubicBezTo>
                  <a:cubicBezTo>
                    <a:pt x="1314" y="1444"/>
                    <a:pt x="1437" y="1490"/>
                    <a:pt x="1554" y="1545"/>
                  </a:cubicBezTo>
                  <a:cubicBezTo>
                    <a:pt x="1634" y="1580"/>
                    <a:pt x="1707" y="1649"/>
                    <a:pt x="1792" y="1621"/>
                  </a:cubicBezTo>
                  <a:lnTo>
                    <a:pt x="1929" y="162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9" name="Freeform 66"/>
            <p:cNvSpPr>
              <a:spLocks noChangeArrowheads="1"/>
            </p:cNvSpPr>
            <p:nvPr/>
          </p:nvSpPr>
          <p:spPr bwMode="auto">
            <a:xfrm>
              <a:off x="5141913" y="2813050"/>
              <a:ext cx="739775" cy="647700"/>
            </a:xfrm>
            <a:custGeom>
              <a:avLst/>
              <a:gdLst>
                <a:gd name="T0" fmla="*/ 2041 w 2053"/>
                <a:gd name="T1" fmla="*/ 1281 h 1801"/>
                <a:gd name="T2" fmla="*/ 1964 w 2053"/>
                <a:gd name="T3" fmla="*/ 1213 h 1801"/>
                <a:gd name="T4" fmla="*/ 1830 w 2053"/>
                <a:gd name="T5" fmla="*/ 1095 h 1801"/>
                <a:gd name="T6" fmla="*/ 1789 w 2053"/>
                <a:gd name="T7" fmla="*/ 781 h 1801"/>
                <a:gd name="T8" fmla="*/ 1699 w 2053"/>
                <a:gd name="T9" fmla="*/ 710 h 1801"/>
                <a:gd name="T10" fmla="*/ 1647 w 2053"/>
                <a:gd name="T11" fmla="*/ 675 h 1801"/>
                <a:gd name="T12" fmla="*/ 1604 w 2053"/>
                <a:gd name="T13" fmla="*/ 527 h 1801"/>
                <a:gd name="T14" fmla="*/ 1268 w 2053"/>
                <a:gd name="T15" fmla="*/ 289 h 1801"/>
                <a:gd name="T16" fmla="*/ 1167 w 2053"/>
                <a:gd name="T17" fmla="*/ 197 h 1801"/>
                <a:gd name="T18" fmla="*/ 1153 w 2053"/>
                <a:gd name="T19" fmla="*/ 60 h 1801"/>
                <a:gd name="T20" fmla="*/ 1016 w 2053"/>
                <a:gd name="T21" fmla="*/ 3 h 1801"/>
                <a:gd name="T22" fmla="*/ 970 w 2053"/>
                <a:gd name="T23" fmla="*/ 85 h 1801"/>
                <a:gd name="T24" fmla="*/ 943 w 2053"/>
                <a:gd name="T25" fmla="*/ 197 h 1801"/>
                <a:gd name="T26" fmla="*/ 735 w 2053"/>
                <a:gd name="T27" fmla="*/ 279 h 1801"/>
                <a:gd name="T28" fmla="*/ 511 w 2053"/>
                <a:gd name="T29" fmla="*/ 404 h 1801"/>
                <a:gd name="T30" fmla="*/ 104 w 2053"/>
                <a:gd name="T31" fmla="*/ 535 h 1801"/>
                <a:gd name="T32" fmla="*/ 41 w 2053"/>
                <a:gd name="T33" fmla="*/ 587 h 1801"/>
                <a:gd name="T34" fmla="*/ 6 w 2053"/>
                <a:gd name="T35" fmla="*/ 1671 h 1801"/>
                <a:gd name="T36" fmla="*/ 118 w 2053"/>
                <a:gd name="T37" fmla="*/ 1783 h 1801"/>
                <a:gd name="T38" fmla="*/ 1243 w 2053"/>
                <a:gd name="T39" fmla="*/ 1786 h 1801"/>
                <a:gd name="T40" fmla="*/ 1959 w 2053"/>
                <a:gd name="T41" fmla="*/ 1792 h 1801"/>
                <a:gd name="T42" fmla="*/ 2027 w 2053"/>
                <a:gd name="T43" fmla="*/ 1742 h 1801"/>
                <a:gd name="T44" fmla="*/ 2041 w 2053"/>
                <a:gd name="T45" fmla="*/ 1417 h 1801"/>
                <a:gd name="T46" fmla="*/ 2041 w 2053"/>
                <a:gd name="T47" fmla="*/ 1281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53" h="1801">
                  <a:moveTo>
                    <a:pt x="2041" y="1281"/>
                  </a:moveTo>
                  <a:cubicBezTo>
                    <a:pt x="2046" y="1221"/>
                    <a:pt x="2005" y="1210"/>
                    <a:pt x="1964" y="1213"/>
                  </a:cubicBezTo>
                  <a:cubicBezTo>
                    <a:pt x="1838" y="1224"/>
                    <a:pt x="1822" y="1215"/>
                    <a:pt x="1830" y="1095"/>
                  </a:cubicBezTo>
                  <a:cubicBezTo>
                    <a:pt x="1836" y="986"/>
                    <a:pt x="1817" y="885"/>
                    <a:pt x="1789" y="781"/>
                  </a:cubicBezTo>
                  <a:cubicBezTo>
                    <a:pt x="1778" y="740"/>
                    <a:pt x="1770" y="685"/>
                    <a:pt x="1699" y="710"/>
                  </a:cubicBezTo>
                  <a:cubicBezTo>
                    <a:pt x="1675" y="718"/>
                    <a:pt x="1664" y="688"/>
                    <a:pt x="1647" y="675"/>
                  </a:cubicBezTo>
                  <a:cubicBezTo>
                    <a:pt x="1598" y="631"/>
                    <a:pt x="1636" y="565"/>
                    <a:pt x="1604" y="527"/>
                  </a:cubicBezTo>
                  <a:cubicBezTo>
                    <a:pt x="1511" y="421"/>
                    <a:pt x="1412" y="317"/>
                    <a:pt x="1268" y="289"/>
                  </a:cubicBezTo>
                  <a:cubicBezTo>
                    <a:pt x="1208" y="279"/>
                    <a:pt x="1186" y="249"/>
                    <a:pt x="1167" y="197"/>
                  </a:cubicBezTo>
                  <a:cubicBezTo>
                    <a:pt x="1150" y="150"/>
                    <a:pt x="1120" y="109"/>
                    <a:pt x="1153" y="60"/>
                  </a:cubicBezTo>
                  <a:cubicBezTo>
                    <a:pt x="1112" y="33"/>
                    <a:pt x="1068" y="0"/>
                    <a:pt x="1016" y="3"/>
                  </a:cubicBezTo>
                  <a:cubicBezTo>
                    <a:pt x="973" y="5"/>
                    <a:pt x="975" y="52"/>
                    <a:pt x="970" y="85"/>
                  </a:cubicBezTo>
                  <a:cubicBezTo>
                    <a:pt x="967" y="123"/>
                    <a:pt x="992" y="178"/>
                    <a:pt x="943" y="197"/>
                  </a:cubicBezTo>
                  <a:cubicBezTo>
                    <a:pt x="872" y="221"/>
                    <a:pt x="803" y="262"/>
                    <a:pt x="735" y="279"/>
                  </a:cubicBezTo>
                  <a:cubicBezTo>
                    <a:pt x="642" y="300"/>
                    <a:pt x="557" y="336"/>
                    <a:pt x="511" y="404"/>
                  </a:cubicBezTo>
                  <a:cubicBezTo>
                    <a:pt x="404" y="557"/>
                    <a:pt x="279" y="601"/>
                    <a:pt x="104" y="535"/>
                  </a:cubicBezTo>
                  <a:cubicBezTo>
                    <a:pt x="66" y="522"/>
                    <a:pt x="41" y="535"/>
                    <a:pt x="41" y="587"/>
                  </a:cubicBezTo>
                  <a:cubicBezTo>
                    <a:pt x="33" y="948"/>
                    <a:pt x="22" y="1311"/>
                    <a:pt x="6" y="1671"/>
                  </a:cubicBezTo>
                  <a:cubicBezTo>
                    <a:pt x="0" y="1762"/>
                    <a:pt x="27" y="1783"/>
                    <a:pt x="118" y="1783"/>
                  </a:cubicBezTo>
                  <a:cubicBezTo>
                    <a:pt x="492" y="1778"/>
                    <a:pt x="869" y="1772"/>
                    <a:pt x="1243" y="1786"/>
                  </a:cubicBezTo>
                  <a:cubicBezTo>
                    <a:pt x="1483" y="1794"/>
                    <a:pt x="1721" y="1759"/>
                    <a:pt x="1959" y="1792"/>
                  </a:cubicBezTo>
                  <a:cubicBezTo>
                    <a:pt x="1994" y="1797"/>
                    <a:pt x="2035" y="1800"/>
                    <a:pt x="2027" y="1742"/>
                  </a:cubicBezTo>
                  <a:cubicBezTo>
                    <a:pt x="2011" y="1628"/>
                    <a:pt x="2052" y="1516"/>
                    <a:pt x="2041" y="1417"/>
                  </a:cubicBezTo>
                  <a:cubicBezTo>
                    <a:pt x="2041" y="1363"/>
                    <a:pt x="2038" y="1322"/>
                    <a:pt x="2041" y="128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0" name="Freeform 67"/>
            <p:cNvSpPr>
              <a:spLocks noChangeArrowheads="1"/>
            </p:cNvSpPr>
            <p:nvPr/>
          </p:nvSpPr>
          <p:spPr bwMode="auto">
            <a:xfrm>
              <a:off x="5518150" y="1062038"/>
              <a:ext cx="800100" cy="658812"/>
            </a:xfrm>
            <a:custGeom>
              <a:avLst/>
              <a:gdLst>
                <a:gd name="T0" fmla="*/ 19 w 2223"/>
                <a:gd name="T1" fmla="*/ 431 h 1831"/>
                <a:gd name="T2" fmla="*/ 5 w 2223"/>
                <a:gd name="T3" fmla="*/ 470 h 1831"/>
                <a:gd name="T4" fmla="*/ 117 w 2223"/>
                <a:gd name="T5" fmla="*/ 858 h 1831"/>
                <a:gd name="T6" fmla="*/ 199 w 2223"/>
                <a:gd name="T7" fmla="*/ 909 h 1831"/>
                <a:gd name="T8" fmla="*/ 265 w 2223"/>
                <a:gd name="T9" fmla="*/ 1013 h 1831"/>
                <a:gd name="T10" fmla="*/ 300 w 2223"/>
                <a:gd name="T11" fmla="*/ 1131 h 1831"/>
                <a:gd name="T12" fmla="*/ 622 w 2223"/>
                <a:gd name="T13" fmla="*/ 1365 h 1831"/>
                <a:gd name="T14" fmla="*/ 773 w 2223"/>
                <a:gd name="T15" fmla="*/ 1431 h 1831"/>
                <a:gd name="T16" fmla="*/ 841 w 2223"/>
                <a:gd name="T17" fmla="*/ 1467 h 1831"/>
                <a:gd name="T18" fmla="*/ 1303 w 2223"/>
                <a:gd name="T19" fmla="*/ 1770 h 1831"/>
                <a:gd name="T20" fmla="*/ 1581 w 2223"/>
                <a:gd name="T21" fmla="*/ 1797 h 1831"/>
                <a:gd name="T22" fmla="*/ 1865 w 2223"/>
                <a:gd name="T23" fmla="*/ 1819 h 1831"/>
                <a:gd name="T24" fmla="*/ 1936 w 2223"/>
                <a:gd name="T25" fmla="*/ 1781 h 1831"/>
                <a:gd name="T26" fmla="*/ 2024 w 2223"/>
                <a:gd name="T27" fmla="*/ 1762 h 1831"/>
                <a:gd name="T28" fmla="*/ 2149 w 2223"/>
                <a:gd name="T29" fmla="*/ 1792 h 1831"/>
                <a:gd name="T30" fmla="*/ 2190 w 2223"/>
                <a:gd name="T31" fmla="*/ 1718 h 1831"/>
                <a:gd name="T32" fmla="*/ 2089 w 2223"/>
                <a:gd name="T33" fmla="*/ 1439 h 1831"/>
                <a:gd name="T34" fmla="*/ 2048 w 2223"/>
                <a:gd name="T35" fmla="*/ 1273 h 1831"/>
                <a:gd name="T36" fmla="*/ 2010 w 2223"/>
                <a:gd name="T37" fmla="*/ 1054 h 1831"/>
                <a:gd name="T38" fmla="*/ 1797 w 2223"/>
                <a:gd name="T39" fmla="*/ 352 h 1831"/>
                <a:gd name="T40" fmla="*/ 1764 w 2223"/>
                <a:gd name="T41" fmla="*/ 243 h 1831"/>
                <a:gd name="T42" fmla="*/ 1655 w 2223"/>
                <a:gd name="T43" fmla="*/ 120 h 1831"/>
                <a:gd name="T44" fmla="*/ 1480 w 2223"/>
                <a:gd name="T45" fmla="*/ 22 h 1831"/>
                <a:gd name="T46" fmla="*/ 1425 w 2223"/>
                <a:gd name="T47" fmla="*/ 8 h 1831"/>
                <a:gd name="T48" fmla="*/ 1406 w 2223"/>
                <a:gd name="T49" fmla="*/ 52 h 1831"/>
                <a:gd name="T50" fmla="*/ 1390 w 2223"/>
                <a:gd name="T51" fmla="*/ 156 h 1831"/>
                <a:gd name="T52" fmla="*/ 1245 w 2223"/>
                <a:gd name="T53" fmla="*/ 197 h 1831"/>
                <a:gd name="T54" fmla="*/ 1120 w 2223"/>
                <a:gd name="T55" fmla="*/ 150 h 1831"/>
                <a:gd name="T56" fmla="*/ 991 w 2223"/>
                <a:gd name="T57" fmla="*/ 134 h 1831"/>
                <a:gd name="T58" fmla="*/ 844 w 2223"/>
                <a:gd name="T59" fmla="*/ 128 h 1831"/>
                <a:gd name="T60" fmla="*/ 819 w 2223"/>
                <a:gd name="T61" fmla="*/ 134 h 1831"/>
                <a:gd name="T62" fmla="*/ 611 w 2223"/>
                <a:gd name="T63" fmla="*/ 68 h 1831"/>
                <a:gd name="T64" fmla="*/ 568 w 2223"/>
                <a:gd name="T65" fmla="*/ 27 h 1831"/>
                <a:gd name="T66" fmla="*/ 303 w 2223"/>
                <a:gd name="T67" fmla="*/ 254 h 1831"/>
                <a:gd name="T68" fmla="*/ 172 w 2223"/>
                <a:gd name="T69" fmla="*/ 289 h 1831"/>
                <a:gd name="T70" fmla="*/ 133 w 2223"/>
                <a:gd name="T71" fmla="*/ 243 h 1831"/>
                <a:gd name="T72" fmla="*/ 19 w 2223"/>
                <a:gd name="T73" fmla="*/ 431 h 1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3" h="1831">
                  <a:moveTo>
                    <a:pt x="19" y="431"/>
                  </a:moveTo>
                  <a:cubicBezTo>
                    <a:pt x="5" y="440"/>
                    <a:pt x="0" y="451"/>
                    <a:pt x="5" y="470"/>
                  </a:cubicBezTo>
                  <a:cubicBezTo>
                    <a:pt x="52" y="598"/>
                    <a:pt x="62" y="735"/>
                    <a:pt x="117" y="858"/>
                  </a:cubicBezTo>
                  <a:cubicBezTo>
                    <a:pt x="133" y="896"/>
                    <a:pt x="161" y="912"/>
                    <a:pt x="199" y="909"/>
                  </a:cubicBezTo>
                  <a:cubicBezTo>
                    <a:pt x="289" y="901"/>
                    <a:pt x="295" y="948"/>
                    <a:pt x="265" y="1013"/>
                  </a:cubicBezTo>
                  <a:cubicBezTo>
                    <a:pt x="243" y="1062"/>
                    <a:pt x="254" y="1098"/>
                    <a:pt x="300" y="1131"/>
                  </a:cubicBezTo>
                  <a:cubicBezTo>
                    <a:pt x="409" y="1207"/>
                    <a:pt x="513" y="1286"/>
                    <a:pt x="622" y="1365"/>
                  </a:cubicBezTo>
                  <a:cubicBezTo>
                    <a:pt x="666" y="1398"/>
                    <a:pt x="707" y="1437"/>
                    <a:pt x="773" y="1431"/>
                  </a:cubicBezTo>
                  <a:cubicBezTo>
                    <a:pt x="797" y="1428"/>
                    <a:pt x="825" y="1439"/>
                    <a:pt x="841" y="1467"/>
                  </a:cubicBezTo>
                  <a:cubicBezTo>
                    <a:pt x="942" y="1647"/>
                    <a:pt x="1111" y="1718"/>
                    <a:pt x="1303" y="1770"/>
                  </a:cubicBezTo>
                  <a:cubicBezTo>
                    <a:pt x="1395" y="1794"/>
                    <a:pt x="1486" y="1759"/>
                    <a:pt x="1581" y="1797"/>
                  </a:cubicBezTo>
                  <a:cubicBezTo>
                    <a:pt x="1666" y="1830"/>
                    <a:pt x="1772" y="1794"/>
                    <a:pt x="1865" y="1819"/>
                  </a:cubicBezTo>
                  <a:cubicBezTo>
                    <a:pt x="1895" y="1827"/>
                    <a:pt x="1923" y="1816"/>
                    <a:pt x="1936" y="1781"/>
                  </a:cubicBezTo>
                  <a:cubicBezTo>
                    <a:pt x="1955" y="1737"/>
                    <a:pt x="1994" y="1734"/>
                    <a:pt x="2024" y="1762"/>
                  </a:cubicBezTo>
                  <a:cubicBezTo>
                    <a:pt x="2062" y="1797"/>
                    <a:pt x="2106" y="1786"/>
                    <a:pt x="2149" y="1792"/>
                  </a:cubicBezTo>
                  <a:cubicBezTo>
                    <a:pt x="2217" y="1797"/>
                    <a:pt x="2222" y="1751"/>
                    <a:pt x="2190" y="1718"/>
                  </a:cubicBezTo>
                  <a:cubicBezTo>
                    <a:pt x="2114" y="1639"/>
                    <a:pt x="2155" y="1524"/>
                    <a:pt x="2089" y="1439"/>
                  </a:cubicBezTo>
                  <a:cubicBezTo>
                    <a:pt x="2062" y="1404"/>
                    <a:pt x="2032" y="1335"/>
                    <a:pt x="2048" y="1273"/>
                  </a:cubicBezTo>
                  <a:cubicBezTo>
                    <a:pt x="2067" y="1196"/>
                    <a:pt x="2029" y="1122"/>
                    <a:pt x="2010" y="1054"/>
                  </a:cubicBezTo>
                  <a:cubicBezTo>
                    <a:pt x="1947" y="817"/>
                    <a:pt x="1841" y="595"/>
                    <a:pt x="1797" y="352"/>
                  </a:cubicBezTo>
                  <a:cubicBezTo>
                    <a:pt x="1789" y="314"/>
                    <a:pt x="1775" y="279"/>
                    <a:pt x="1764" y="243"/>
                  </a:cubicBezTo>
                  <a:cubicBezTo>
                    <a:pt x="1745" y="183"/>
                    <a:pt x="1680" y="115"/>
                    <a:pt x="1655" y="120"/>
                  </a:cubicBezTo>
                  <a:cubicBezTo>
                    <a:pt x="1557" y="142"/>
                    <a:pt x="1524" y="79"/>
                    <a:pt x="1480" y="22"/>
                  </a:cubicBezTo>
                  <a:cubicBezTo>
                    <a:pt x="1464" y="0"/>
                    <a:pt x="1445" y="5"/>
                    <a:pt x="1425" y="8"/>
                  </a:cubicBezTo>
                  <a:cubicBezTo>
                    <a:pt x="1404" y="14"/>
                    <a:pt x="1406" y="35"/>
                    <a:pt x="1406" y="52"/>
                  </a:cubicBezTo>
                  <a:cubicBezTo>
                    <a:pt x="1406" y="87"/>
                    <a:pt x="1406" y="123"/>
                    <a:pt x="1390" y="156"/>
                  </a:cubicBezTo>
                  <a:cubicBezTo>
                    <a:pt x="1357" y="216"/>
                    <a:pt x="1278" y="243"/>
                    <a:pt x="1245" y="197"/>
                  </a:cubicBezTo>
                  <a:cubicBezTo>
                    <a:pt x="1210" y="147"/>
                    <a:pt x="1177" y="139"/>
                    <a:pt x="1120" y="150"/>
                  </a:cubicBezTo>
                  <a:cubicBezTo>
                    <a:pt x="1079" y="158"/>
                    <a:pt x="1038" y="112"/>
                    <a:pt x="991" y="134"/>
                  </a:cubicBezTo>
                  <a:cubicBezTo>
                    <a:pt x="939" y="158"/>
                    <a:pt x="890" y="191"/>
                    <a:pt x="844" y="128"/>
                  </a:cubicBezTo>
                  <a:cubicBezTo>
                    <a:pt x="833" y="115"/>
                    <a:pt x="830" y="128"/>
                    <a:pt x="819" y="134"/>
                  </a:cubicBezTo>
                  <a:cubicBezTo>
                    <a:pt x="715" y="210"/>
                    <a:pt x="652" y="191"/>
                    <a:pt x="611" y="68"/>
                  </a:cubicBezTo>
                  <a:cubicBezTo>
                    <a:pt x="603" y="44"/>
                    <a:pt x="606" y="0"/>
                    <a:pt x="568" y="27"/>
                  </a:cubicBezTo>
                  <a:cubicBezTo>
                    <a:pt x="475" y="98"/>
                    <a:pt x="347" y="123"/>
                    <a:pt x="303" y="254"/>
                  </a:cubicBezTo>
                  <a:cubicBezTo>
                    <a:pt x="278" y="333"/>
                    <a:pt x="232" y="344"/>
                    <a:pt x="172" y="289"/>
                  </a:cubicBezTo>
                  <a:cubicBezTo>
                    <a:pt x="158" y="279"/>
                    <a:pt x="150" y="262"/>
                    <a:pt x="133" y="243"/>
                  </a:cubicBezTo>
                  <a:cubicBezTo>
                    <a:pt x="101" y="319"/>
                    <a:pt x="84" y="391"/>
                    <a:pt x="19" y="4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1" name="Freeform 68"/>
            <p:cNvSpPr>
              <a:spLocks noChangeArrowheads="1"/>
            </p:cNvSpPr>
            <p:nvPr/>
          </p:nvSpPr>
          <p:spPr bwMode="auto">
            <a:xfrm>
              <a:off x="3416300" y="1204913"/>
              <a:ext cx="696913" cy="752475"/>
            </a:xfrm>
            <a:custGeom>
              <a:avLst/>
              <a:gdLst>
                <a:gd name="T0" fmla="*/ 1820 w 1935"/>
                <a:gd name="T1" fmla="*/ 428 h 2089"/>
                <a:gd name="T2" fmla="*/ 1609 w 1935"/>
                <a:gd name="T3" fmla="*/ 265 h 2089"/>
                <a:gd name="T4" fmla="*/ 1328 w 1935"/>
                <a:gd name="T5" fmla="*/ 164 h 2089"/>
                <a:gd name="T6" fmla="*/ 907 w 1935"/>
                <a:gd name="T7" fmla="*/ 38 h 2089"/>
                <a:gd name="T8" fmla="*/ 579 w 1935"/>
                <a:gd name="T9" fmla="*/ 65 h 2089"/>
                <a:gd name="T10" fmla="*/ 388 w 1935"/>
                <a:gd name="T11" fmla="*/ 32 h 2089"/>
                <a:gd name="T12" fmla="*/ 339 w 1935"/>
                <a:gd name="T13" fmla="*/ 63 h 2089"/>
                <a:gd name="T14" fmla="*/ 421 w 1935"/>
                <a:gd name="T15" fmla="*/ 265 h 2089"/>
                <a:gd name="T16" fmla="*/ 437 w 1935"/>
                <a:gd name="T17" fmla="*/ 595 h 2089"/>
                <a:gd name="T18" fmla="*/ 211 w 1935"/>
                <a:gd name="T19" fmla="*/ 912 h 2089"/>
                <a:gd name="T20" fmla="*/ 121 w 1935"/>
                <a:gd name="T21" fmla="*/ 1133 h 2089"/>
                <a:gd name="T22" fmla="*/ 60 w 1935"/>
                <a:gd name="T23" fmla="*/ 1272 h 2089"/>
                <a:gd name="T24" fmla="*/ 107 w 1935"/>
                <a:gd name="T25" fmla="*/ 1434 h 2089"/>
                <a:gd name="T26" fmla="*/ 290 w 1935"/>
                <a:gd name="T27" fmla="*/ 1434 h 2089"/>
                <a:gd name="T28" fmla="*/ 407 w 1935"/>
                <a:gd name="T29" fmla="*/ 1545 h 2089"/>
                <a:gd name="T30" fmla="*/ 334 w 1935"/>
                <a:gd name="T31" fmla="*/ 1890 h 2089"/>
                <a:gd name="T32" fmla="*/ 364 w 1935"/>
                <a:gd name="T33" fmla="*/ 1947 h 2089"/>
                <a:gd name="T34" fmla="*/ 454 w 1935"/>
                <a:gd name="T35" fmla="*/ 1969 h 2089"/>
                <a:gd name="T36" fmla="*/ 601 w 1935"/>
                <a:gd name="T37" fmla="*/ 2074 h 2089"/>
                <a:gd name="T38" fmla="*/ 642 w 1935"/>
                <a:gd name="T39" fmla="*/ 2069 h 2089"/>
                <a:gd name="T40" fmla="*/ 956 w 1935"/>
                <a:gd name="T41" fmla="*/ 1958 h 2089"/>
                <a:gd name="T42" fmla="*/ 1047 w 1935"/>
                <a:gd name="T43" fmla="*/ 1958 h 2089"/>
                <a:gd name="T44" fmla="*/ 1178 w 1935"/>
                <a:gd name="T45" fmla="*/ 1838 h 2089"/>
                <a:gd name="T46" fmla="*/ 1418 w 1935"/>
                <a:gd name="T47" fmla="*/ 1556 h 2089"/>
                <a:gd name="T48" fmla="*/ 1557 w 1935"/>
                <a:gd name="T49" fmla="*/ 1485 h 2089"/>
                <a:gd name="T50" fmla="*/ 1798 w 1935"/>
                <a:gd name="T51" fmla="*/ 1403 h 2089"/>
                <a:gd name="T52" fmla="*/ 1907 w 1935"/>
                <a:gd name="T53" fmla="*/ 1278 h 2089"/>
                <a:gd name="T54" fmla="*/ 1855 w 1935"/>
                <a:gd name="T55" fmla="*/ 972 h 2089"/>
                <a:gd name="T56" fmla="*/ 1871 w 1935"/>
                <a:gd name="T57" fmla="*/ 773 h 2089"/>
                <a:gd name="T58" fmla="*/ 1820 w 1935"/>
                <a:gd name="T59" fmla="*/ 428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35" h="2089">
                  <a:moveTo>
                    <a:pt x="1820" y="428"/>
                  </a:moveTo>
                  <a:cubicBezTo>
                    <a:pt x="1784" y="319"/>
                    <a:pt x="1724" y="259"/>
                    <a:pt x="1609" y="265"/>
                  </a:cubicBezTo>
                  <a:cubicBezTo>
                    <a:pt x="1497" y="267"/>
                    <a:pt x="1415" y="232"/>
                    <a:pt x="1328" y="164"/>
                  </a:cubicBezTo>
                  <a:cubicBezTo>
                    <a:pt x="1208" y="71"/>
                    <a:pt x="1060" y="0"/>
                    <a:pt x="907" y="38"/>
                  </a:cubicBezTo>
                  <a:cubicBezTo>
                    <a:pt x="795" y="65"/>
                    <a:pt x="694" y="87"/>
                    <a:pt x="579" y="65"/>
                  </a:cubicBezTo>
                  <a:cubicBezTo>
                    <a:pt x="517" y="52"/>
                    <a:pt x="451" y="43"/>
                    <a:pt x="388" y="32"/>
                  </a:cubicBezTo>
                  <a:cubicBezTo>
                    <a:pt x="364" y="30"/>
                    <a:pt x="317" y="30"/>
                    <a:pt x="339" y="63"/>
                  </a:cubicBezTo>
                  <a:cubicBezTo>
                    <a:pt x="380" y="125"/>
                    <a:pt x="372" y="205"/>
                    <a:pt x="421" y="265"/>
                  </a:cubicBezTo>
                  <a:cubicBezTo>
                    <a:pt x="487" y="347"/>
                    <a:pt x="503" y="513"/>
                    <a:pt x="437" y="595"/>
                  </a:cubicBezTo>
                  <a:cubicBezTo>
                    <a:pt x="355" y="696"/>
                    <a:pt x="306" y="819"/>
                    <a:pt x="211" y="912"/>
                  </a:cubicBezTo>
                  <a:cubicBezTo>
                    <a:pt x="151" y="969"/>
                    <a:pt x="110" y="1043"/>
                    <a:pt x="121" y="1133"/>
                  </a:cubicBezTo>
                  <a:cubicBezTo>
                    <a:pt x="129" y="1190"/>
                    <a:pt x="104" y="1234"/>
                    <a:pt x="60" y="1272"/>
                  </a:cubicBezTo>
                  <a:cubicBezTo>
                    <a:pt x="0" y="1330"/>
                    <a:pt x="28" y="1412"/>
                    <a:pt x="107" y="1434"/>
                  </a:cubicBezTo>
                  <a:cubicBezTo>
                    <a:pt x="170" y="1453"/>
                    <a:pt x="230" y="1434"/>
                    <a:pt x="290" y="1434"/>
                  </a:cubicBezTo>
                  <a:cubicBezTo>
                    <a:pt x="383" y="1431"/>
                    <a:pt x="407" y="1453"/>
                    <a:pt x="407" y="1545"/>
                  </a:cubicBezTo>
                  <a:cubicBezTo>
                    <a:pt x="405" y="1666"/>
                    <a:pt x="375" y="1778"/>
                    <a:pt x="334" y="1890"/>
                  </a:cubicBezTo>
                  <a:cubicBezTo>
                    <a:pt x="317" y="1928"/>
                    <a:pt x="323" y="1941"/>
                    <a:pt x="364" y="1947"/>
                  </a:cubicBezTo>
                  <a:cubicBezTo>
                    <a:pt x="394" y="1952"/>
                    <a:pt x="437" y="1936"/>
                    <a:pt x="454" y="1969"/>
                  </a:cubicBezTo>
                  <a:cubicBezTo>
                    <a:pt x="484" y="2032"/>
                    <a:pt x="560" y="2026"/>
                    <a:pt x="601" y="2074"/>
                  </a:cubicBezTo>
                  <a:cubicBezTo>
                    <a:pt x="612" y="2088"/>
                    <a:pt x="623" y="2085"/>
                    <a:pt x="642" y="2069"/>
                  </a:cubicBezTo>
                  <a:cubicBezTo>
                    <a:pt x="730" y="1988"/>
                    <a:pt x="828" y="1928"/>
                    <a:pt x="956" y="1958"/>
                  </a:cubicBezTo>
                  <a:cubicBezTo>
                    <a:pt x="984" y="1963"/>
                    <a:pt x="1016" y="1955"/>
                    <a:pt x="1047" y="1958"/>
                  </a:cubicBezTo>
                  <a:cubicBezTo>
                    <a:pt x="1131" y="1961"/>
                    <a:pt x="1186" y="1947"/>
                    <a:pt x="1178" y="1838"/>
                  </a:cubicBezTo>
                  <a:cubicBezTo>
                    <a:pt x="1169" y="1677"/>
                    <a:pt x="1240" y="1570"/>
                    <a:pt x="1418" y="1556"/>
                  </a:cubicBezTo>
                  <a:cubicBezTo>
                    <a:pt x="1470" y="1551"/>
                    <a:pt x="1525" y="1529"/>
                    <a:pt x="1557" y="1485"/>
                  </a:cubicBezTo>
                  <a:cubicBezTo>
                    <a:pt x="1620" y="1398"/>
                    <a:pt x="1702" y="1387"/>
                    <a:pt x="1798" y="1403"/>
                  </a:cubicBezTo>
                  <a:cubicBezTo>
                    <a:pt x="1852" y="1412"/>
                    <a:pt x="1934" y="1322"/>
                    <a:pt x="1907" y="1278"/>
                  </a:cubicBezTo>
                  <a:cubicBezTo>
                    <a:pt x="1850" y="1182"/>
                    <a:pt x="1844" y="1084"/>
                    <a:pt x="1855" y="972"/>
                  </a:cubicBezTo>
                  <a:cubicBezTo>
                    <a:pt x="1861" y="904"/>
                    <a:pt x="1882" y="827"/>
                    <a:pt x="1871" y="773"/>
                  </a:cubicBezTo>
                  <a:cubicBezTo>
                    <a:pt x="1866" y="641"/>
                    <a:pt x="1852" y="535"/>
                    <a:pt x="1820" y="4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2" name="Freeform 69"/>
            <p:cNvSpPr>
              <a:spLocks noChangeArrowheads="1"/>
            </p:cNvSpPr>
            <p:nvPr/>
          </p:nvSpPr>
          <p:spPr bwMode="auto">
            <a:xfrm>
              <a:off x="4002088" y="511175"/>
              <a:ext cx="730250" cy="546100"/>
            </a:xfrm>
            <a:custGeom>
              <a:avLst/>
              <a:gdLst>
                <a:gd name="T0" fmla="*/ 1518 w 2030"/>
                <a:gd name="T1" fmla="*/ 2 h 1519"/>
                <a:gd name="T2" fmla="*/ 87 w 2030"/>
                <a:gd name="T3" fmla="*/ 0 h 1519"/>
                <a:gd name="T4" fmla="*/ 16 w 2030"/>
                <a:gd name="T5" fmla="*/ 84 h 1519"/>
                <a:gd name="T6" fmla="*/ 43 w 2030"/>
                <a:gd name="T7" fmla="*/ 295 h 1519"/>
                <a:gd name="T8" fmla="*/ 180 w 2030"/>
                <a:gd name="T9" fmla="*/ 1310 h 1519"/>
                <a:gd name="T10" fmla="*/ 295 w 2030"/>
                <a:gd name="T11" fmla="*/ 1409 h 1519"/>
                <a:gd name="T12" fmla="*/ 786 w 2030"/>
                <a:gd name="T13" fmla="*/ 1477 h 1519"/>
                <a:gd name="T14" fmla="*/ 1289 w 2030"/>
                <a:gd name="T15" fmla="*/ 1515 h 1519"/>
                <a:gd name="T16" fmla="*/ 1333 w 2030"/>
                <a:gd name="T17" fmla="*/ 1463 h 1519"/>
                <a:gd name="T18" fmla="*/ 1363 w 2030"/>
                <a:gd name="T19" fmla="*/ 1360 h 1519"/>
                <a:gd name="T20" fmla="*/ 1496 w 2030"/>
                <a:gd name="T21" fmla="*/ 1237 h 1519"/>
                <a:gd name="T22" fmla="*/ 1797 w 2030"/>
                <a:gd name="T23" fmla="*/ 1002 h 1519"/>
                <a:gd name="T24" fmla="*/ 1985 w 2030"/>
                <a:gd name="T25" fmla="*/ 734 h 1519"/>
                <a:gd name="T26" fmla="*/ 1912 w 2030"/>
                <a:gd name="T27" fmla="*/ 393 h 1519"/>
                <a:gd name="T28" fmla="*/ 1939 w 2030"/>
                <a:gd name="T29" fmla="*/ 281 h 1519"/>
                <a:gd name="T30" fmla="*/ 1980 w 2030"/>
                <a:gd name="T31" fmla="*/ 232 h 1519"/>
                <a:gd name="T32" fmla="*/ 1966 w 2030"/>
                <a:gd name="T33" fmla="*/ 2 h 1519"/>
                <a:gd name="T34" fmla="*/ 1518 w 2030"/>
                <a:gd name="T35" fmla="*/ 2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0" h="1519">
                  <a:moveTo>
                    <a:pt x="1518" y="2"/>
                  </a:moveTo>
                  <a:cubicBezTo>
                    <a:pt x="1040" y="2"/>
                    <a:pt x="565" y="2"/>
                    <a:pt x="87" y="0"/>
                  </a:cubicBezTo>
                  <a:cubicBezTo>
                    <a:pt x="19" y="0"/>
                    <a:pt x="0" y="16"/>
                    <a:pt x="16" y="84"/>
                  </a:cubicBezTo>
                  <a:cubicBezTo>
                    <a:pt x="32" y="152"/>
                    <a:pt x="35" y="224"/>
                    <a:pt x="43" y="295"/>
                  </a:cubicBezTo>
                  <a:cubicBezTo>
                    <a:pt x="79" y="636"/>
                    <a:pt x="133" y="972"/>
                    <a:pt x="180" y="1310"/>
                  </a:cubicBezTo>
                  <a:cubicBezTo>
                    <a:pt x="191" y="1392"/>
                    <a:pt x="235" y="1401"/>
                    <a:pt x="295" y="1409"/>
                  </a:cubicBezTo>
                  <a:cubicBezTo>
                    <a:pt x="459" y="1431"/>
                    <a:pt x="622" y="1452"/>
                    <a:pt x="786" y="1477"/>
                  </a:cubicBezTo>
                  <a:cubicBezTo>
                    <a:pt x="953" y="1502"/>
                    <a:pt x="1120" y="1504"/>
                    <a:pt x="1289" y="1515"/>
                  </a:cubicBezTo>
                  <a:cubicBezTo>
                    <a:pt x="1327" y="1518"/>
                    <a:pt x="1330" y="1491"/>
                    <a:pt x="1333" y="1463"/>
                  </a:cubicBezTo>
                  <a:cubicBezTo>
                    <a:pt x="1333" y="1425"/>
                    <a:pt x="1327" y="1368"/>
                    <a:pt x="1363" y="1360"/>
                  </a:cubicBezTo>
                  <a:cubicBezTo>
                    <a:pt x="1436" y="1343"/>
                    <a:pt x="1450" y="1275"/>
                    <a:pt x="1496" y="1237"/>
                  </a:cubicBezTo>
                  <a:cubicBezTo>
                    <a:pt x="1595" y="1155"/>
                    <a:pt x="1690" y="1073"/>
                    <a:pt x="1797" y="1002"/>
                  </a:cubicBezTo>
                  <a:cubicBezTo>
                    <a:pt x="1895" y="936"/>
                    <a:pt x="1969" y="871"/>
                    <a:pt x="1985" y="734"/>
                  </a:cubicBezTo>
                  <a:cubicBezTo>
                    <a:pt x="1999" y="606"/>
                    <a:pt x="2029" y="491"/>
                    <a:pt x="1912" y="393"/>
                  </a:cubicBezTo>
                  <a:cubicBezTo>
                    <a:pt x="1863" y="352"/>
                    <a:pt x="1868" y="303"/>
                    <a:pt x="1939" y="281"/>
                  </a:cubicBezTo>
                  <a:cubicBezTo>
                    <a:pt x="1966" y="273"/>
                    <a:pt x="1969" y="251"/>
                    <a:pt x="1980" y="232"/>
                  </a:cubicBezTo>
                  <a:cubicBezTo>
                    <a:pt x="2013" y="152"/>
                    <a:pt x="1944" y="84"/>
                    <a:pt x="1966" y="2"/>
                  </a:cubicBezTo>
                  <a:lnTo>
                    <a:pt x="1518" y="2"/>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3" name="Freeform 70"/>
            <p:cNvSpPr>
              <a:spLocks noChangeArrowheads="1"/>
            </p:cNvSpPr>
            <p:nvPr/>
          </p:nvSpPr>
          <p:spPr bwMode="auto">
            <a:xfrm>
              <a:off x="5302250" y="500063"/>
              <a:ext cx="752475" cy="701675"/>
            </a:xfrm>
            <a:custGeom>
              <a:avLst/>
              <a:gdLst>
                <a:gd name="T0" fmla="*/ 1388 w 2091"/>
                <a:gd name="T1" fmla="*/ 1442 h 1948"/>
                <a:gd name="T2" fmla="*/ 1500 w 2091"/>
                <a:gd name="T3" fmla="*/ 1390 h 1948"/>
                <a:gd name="T4" fmla="*/ 1593 w 2091"/>
                <a:gd name="T5" fmla="*/ 1488 h 1948"/>
                <a:gd name="T6" fmla="*/ 1596 w 2091"/>
                <a:gd name="T7" fmla="*/ 1540 h 1948"/>
                <a:gd name="T8" fmla="*/ 1669 w 2091"/>
                <a:gd name="T9" fmla="*/ 1592 h 1948"/>
                <a:gd name="T10" fmla="*/ 1702 w 2091"/>
                <a:gd name="T11" fmla="*/ 1548 h 1948"/>
                <a:gd name="T12" fmla="*/ 1724 w 2091"/>
                <a:gd name="T13" fmla="*/ 1491 h 1948"/>
                <a:gd name="T14" fmla="*/ 1809 w 2091"/>
                <a:gd name="T15" fmla="*/ 1147 h 1948"/>
                <a:gd name="T16" fmla="*/ 1809 w 2091"/>
                <a:gd name="T17" fmla="*/ 985 h 1948"/>
                <a:gd name="T18" fmla="*/ 1882 w 2091"/>
                <a:gd name="T19" fmla="*/ 914 h 1948"/>
                <a:gd name="T20" fmla="*/ 1937 w 2091"/>
                <a:gd name="T21" fmla="*/ 841 h 1948"/>
                <a:gd name="T22" fmla="*/ 1959 w 2091"/>
                <a:gd name="T23" fmla="*/ 748 h 1948"/>
                <a:gd name="T24" fmla="*/ 1997 w 2091"/>
                <a:gd name="T25" fmla="*/ 606 h 1948"/>
                <a:gd name="T26" fmla="*/ 1994 w 2091"/>
                <a:gd name="T27" fmla="*/ 546 h 1948"/>
                <a:gd name="T28" fmla="*/ 2052 w 2091"/>
                <a:gd name="T29" fmla="*/ 161 h 1948"/>
                <a:gd name="T30" fmla="*/ 2016 w 2091"/>
                <a:gd name="T31" fmla="*/ 65 h 1948"/>
                <a:gd name="T32" fmla="*/ 935 w 2091"/>
                <a:gd name="T33" fmla="*/ 13 h 1948"/>
                <a:gd name="T34" fmla="*/ 664 w 2091"/>
                <a:gd name="T35" fmla="*/ 180 h 1948"/>
                <a:gd name="T36" fmla="*/ 470 w 2091"/>
                <a:gd name="T37" fmla="*/ 505 h 1948"/>
                <a:gd name="T38" fmla="*/ 413 w 2091"/>
                <a:gd name="T39" fmla="*/ 696 h 1948"/>
                <a:gd name="T40" fmla="*/ 309 w 2091"/>
                <a:gd name="T41" fmla="*/ 950 h 1948"/>
                <a:gd name="T42" fmla="*/ 205 w 2091"/>
                <a:gd name="T43" fmla="*/ 1160 h 1948"/>
                <a:gd name="T44" fmla="*/ 110 w 2091"/>
                <a:gd name="T45" fmla="*/ 1223 h 1948"/>
                <a:gd name="T46" fmla="*/ 0 w 2091"/>
                <a:gd name="T47" fmla="*/ 1201 h 1948"/>
                <a:gd name="T48" fmla="*/ 69 w 2091"/>
                <a:gd name="T49" fmla="*/ 1411 h 1948"/>
                <a:gd name="T50" fmla="*/ 99 w 2091"/>
                <a:gd name="T51" fmla="*/ 1491 h 1948"/>
                <a:gd name="T52" fmla="*/ 325 w 2091"/>
                <a:gd name="T53" fmla="*/ 1685 h 1948"/>
                <a:gd name="T54" fmla="*/ 402 w 2091"/>
                <a:gd name="T55" fmla="*/ 1840 h 1948"/>
                <a:gd name="T56" fmla="*/ 457 w 2091"/>
                <a:gd name="T57" fmla="*/ 1928 h 1948"/>
                <a:gd name="T58" fmla="*/ 560 w 2091"/>
                <a:gd name="T59" fmla="*/ 1906 h 1948"/>
                <a:gd name="T60" fmla="*/ 620 w 2091"/>
                <a:gd name="T61" fmla="*/ 1726 h 1948"/>
                <a:gd name="T62" fmla="*/ 735 w 2091"/>
                <a:gd name="T63" fmla="*/ 1559 h 1948"/>
                <a:gd name="T64" fmla="*/ 814 w 2091"/>
                <a:gd name="T65" fmla="*/ 1690 h 1948"/>
                <a:gd name="T66" fmla="*/ 820 w 2091"/>
                <a:gd name="T67" fmla="*/ 1698 h 1948"/>
                <a:gd name="T68" fmla="*/ 1115 w 2091"/>
                <a:gd name="T69" fmla="*/ 1491 h 1948"/>
                <a:gd name="T70" fmla="*/ 1322 w 2091"/>
                <a:gd name="T71" fmla="*/ 1605 h 1948"/>
                <a:gd name="T72" fmla="*/ 1388 w 2091"/>
                <a:gd name="T73" fmla="*/ 1442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1948">
                  <a:moveTo>
                    <a:pt x="1388" y="1442"/>
                  </a:moveTo>
                  <a:cubicBezTo>
                    <a:pt x="1413" y="1403"/>
                    <a:pt x="1451" y="1373"/>
                    <a:pt x="1500" y="1390"/>
                  </a:cubicBezTo>
                  <a:cubicBezTo>
                    <a:pt x="1546" y="1406"/>
                    <a:pt x="1582" y="1436"/>
                    <a:pt x="1593" y="1488"/>
                  </a:cubicBezTo>
                  <a:cubicBezTo>
                    <a:pt x="1596" y="1504"/>
                    <a:pt x="1598" y="1523"/>
                    <a:pt x="1596" y="1540"/>
                  </a:cubicBezTo>
                  <a:cubicBezTo>
                    <a:pt x="1590" y="1600"/>
                    <a:pt x="1642" y="1584"/>
                    <a:pt x="1669" y="1592"/>
                  </a:cubicBezTo>
                  <a:cubicBezTo>
                    <a:pt x="1708" y="1605"/>
                    <a:pt x="1697" y="1567"/>
                    <a:pt x="1702" y="1548"/>
                  </a:cubicBezTo>
                  <a:cubicBezTo>
                    <a:pt x="1708" y="1529"/>
                    <a:pt x="1713" y="1510"/>
                    <a:pt x="1724" y="1491"/>
                  </a:cubicBezTo>
                  <a:cubicBezTo>
                    <a:pt x="1787" y="1384"/>
                    <a:pt x="1822" y="1272"/>
                    <a:pt x="1809" y="1147"/>
                  </a:cubicBezTo>
                  <a:cubicBezTo>
                    <a:pt x="1803" y="1095"/>
                    <a:pt x="1809" y="1040"/>
                    <a:pt x="1809" y="985"/>
                  </a:cubicBezTo>
                  <a:cubicBezTo>
                    <a:pt x="1809" y="936"/>
                    <a:pt x="1828" y="904"/>
                    <a:pt x="1882" y="914"/>
                  </a:cubicBezTo>
                  <a:cubicBezTo>
                    <a:pt x="1956" y="928"/>
                    <a:pt x="1959" y="893"/>
                    <a:pt x="1937" y="841"/>
                  </a:cubicBezTo>
                  <a:cubicBezTo>
                    <a:pt x="1923" y="805"/>
                    <a:pt x="1921" y="767"/>
                    <a:pt x="1959" y="748"/>
                  </a:cubicBezTo>
                  <a:cubicBezTo>
                    <a:pt x="2027" y="712"/>
                    <a:pt x="2041" y="669"/>
                    <a:pt x="1997" y="606"/>
                  </a:cubicBezTo>
                  <a:cubicBezTo>
                    <a:pt x="1984" y="587"/>
                    <a:pt x="1989" y="568"/>
                    <a:pt x="1994" y="546"/>
                  </a:cubicBezTo>
                  <a:cubicBezTo>
                    <a:pt x="2016" y="417"/>
                    <a:pt x="2038" y="289"/>
                    <a:pt x="2052" y="161"/>
                  </a:cubicBezTo>
                  <a:cubicBezTo>
                    <a:pt x="2055" y="131"/>
                    <a:pt x="2090" y="73"/>
                    <a:pt x="2016" y="65"/>
                  </a:cubicBezTo>
                  <a:cubicBezTo>
                    <a:pt x="1656" y="32"/>
                    <a:pt x="1295" y="0"/>
                    <a:pt x="935" y="13"/>
                  </a:cubicBezTo>
                  <a:cubicBezTo>
                    <a:pt x="825" y="19"/>
                    <a:pt x="719" y="60"/>
                    <a:pt x="664" y="180"/>
                  </a:cubicBezTo>
                  <a:cubicBezTo>
                    <a:pt x="612" y="294"/>
                    <a:pt x="547" y="404"/>
                    <a:pt x="470" y="505"/>
                  </a:cubicBezTo>
                  <a:cubicBezTo>
                    <a:pt x="427" y="559"/>
                    <a:pt x="413" y="628"/>
                    <a:pt x="413" y="696"/>
                  </a:cubicBezTo>
                  <a:cubicBezTo>
                    <a:pt x="410" y="794"/>
                    <a:pt x="380" y="876"/>
                    <a:pt x="309" y="950"/>
                  </a:cubicBezTo>
                  <a:cubicBezTo>
                    <a:pt x="254" y="1007"/>
                    <a:pt x="203" y="1070"/>
                    <a:pt x="205" y="1160"/>
                  </a:cubicBezTo>
                  <a:cubicBezTo>
                    <a:pt x="208" y="1220"/>
                    <a:pt x="167" y="1239"/>
                    <a:pt x="110" y="1223"/>
                  </a:cubicBezTo>
                  <a:cubicBezTo>
                    <a:pt x="77" y="1212"/>
                    <a:pt x="47" y="1182"/>
                    <a:pt x="0" y="1201"/>
                  </a:cubicBezTo>
                  <a:cubicBezTo>
                    <a:pt x="39" y="1269"/>
                    <a:pt x="66" y="1335"/>
                    <a:pt x="69" y="1411"/>
                  </a:cubicBezTo>
                  <a:cubicBezTo>
                    <a:pt x="69" y="1436"/>
                    <a:pt x="74" y="1472"/>
                    <a:pt x="99" y="1491"/>
                  </a:cubicBezTo>
                  <a:cubicBezTo>
                    <a:pt x="175" y="1553"/>
                    <a:pt x="260" y="1608"/>
                    <a:pt x="325" y="1685"/>
                  </a:cubicBezTo>
                  <a:cubicBezTo>
                    <a:pt x="369" y="1734"/>
                    <a:pt x="416" y="1767"/>
                    <a:pt x="402" y="1840"/>
                  </a:cubicBezTo>
                  <a:cubicBezTo>
                    <a:pt x="394" y="1884"/>
                    <a:pt x="416" y="1911"/>
                    <a:pt x="457" y="1928"/>
                  </a:cubicBezTo>
                  <a:cubicBezTo>
                    <a:pt x="500" y="1947"/>
                    <a:pt x="530" y="1936"/>
                    <a:pt x="560" y="1906"/>
                  </a:cubicBezTo>
                  <a:cubicBezTo>
                    <a:pt x="610" y="1857"/>
                    <a:pt x="640" y="1802"/>
                    <a:pt x="620" y="1726"/>
                  </a:cubicBezTo>
                  <a:cubicBezTo>
                    <a:pt x="604" y="1660"/>
                    <a:pt x="678" y="1556"/>
                    <a:pt x="735" y="1559"/>
                  </a:cubicBezTo>
                  <a:cubicBezTo>
                    <a:pt x="823" y="1562"/>
                    <a:pt x="809" y="1633"/>
                    <a:pt x="814" y="1690"/>
                  </a:cubicBezTo>
                  <a:cubicBezTo>
                    <a:pt x="814" y="1693"/>
                    <a:pt x="820" y="1698"/>
                    <a:pt x="820" y="1698"/>
                  </a:cubicBezTo>
                  <a:cubicBezTo>
                    <a:pt x="910" y="1616"/>
                    <a:pt x="1011" y="1551"/>
                    <a:pt x="1115" y="1491"/>
                  </a:cubicBezTo>
                  <a:cubicBezTo>
                    <a:pt x="1202" y="1444"/>
                    <a:pt x="1306" y="1482"/>
                    <a:pt x="1322" y="1605"/>
                  </a:cubicBezTo>
                  <a:cubicBezTo>
                    <a:pt x="1317" y="1540"/>
                    <a:pt x="1355" y="1491"/>
                    <a:pt x="1388" y="14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4" name="Freeform 71"/>
            <p:cNvSpPr>
              <a:spLocks noChangeArrowheads="1"/>
            </p:cNvSpPr>
            <p:nvPr/>
          </p:nvSpPr>
          <p:spPr bwMode="auto">
            <a:xfrm>
              <a:off x="4848225" y="965200"/>
              <a:ext cx="731838" cy="727075"/>
            </a:xfrm>
            <a:custGeom>
              <a:avLst/>
              <a:gdLst>
                <a:gd name="T0" fmla="*/ 1910 w 2034"/>
                <a:gd name="T1" fmla="*/ 1264 h 2019"/>
                <a:gd name="T2" fmla="*/ 1790 w 2034"/>
                <a:gd name="T3" fmla="*/ 833 h 2019"/>
                <a:gd name="T4" fmla="*/ 1713 w 2034"/>
                <a:gd name="T5" fmla="*/ 751 h 2019"/>
                <a:gd name="T6" fmla="*/ 1566 w 2034"/>
                <a:gd name="T7" fmla="*/ 603 h 2019"/>
                <a:gd name="T8" fmla="*/ 1413 w 2034"/>
                <a:gd name="T9" fmla="*/ 396 h 2019"/>
                <a:gd name="T10" fmla="*/ 1219 w 2034"/>
                <a:gd name="T11" fmla="*/ 92 h 2019"/>
                <a:gd name="T12" fmla="*/ 1153 w 2034"/>
                <a:gd name="T13" fmla="*/ 2 h 2019"/>
                <a:gd name="T14" fmla="*/ 1079 w 2034"/>
                <a:gd name="T15" fmla="*/ 84 h 2019"/>
                <a:gd name="T16" fmla="*/ 1003 w 2034"/>
                <a:gd name="T17" fmla="*/ 188 h 2019"/>
                <a:gd name="T18" fmla="*/ 861 w 2034"/>
                <a:gd name="T19" fmla="*/ 215 h 2019"/>
                <a:gd name="T20" fmla="*/ 604 w 2034"/>
                <a:gd name="T21" fmla="*/ 79 h 2019"/>
                <a:gd name="T22" fmla="*/ 369 w 2034"/>
                <a:gd name="T23" fmla="*/ 592 h 2019"/>
                <a:gd name="T24" fmla="*/ 244 w 2034"/>
                <a:gd name="T25" fmla="*/ 1125 h 2019"/>
                <a:gd name="T26" fmla="*/ 115 w 2034"/>
                <a:gd name="T27" fmla="*/ 1403 h 2019"/>
                <a:gd name="T28" fmla="*/ 61 w 2034"/>
                <a:gd name="T29" fmla="*/ 1507 h 2019"/>
                <a:gd name="T30" fmla="*/ 36 w 2034"/>
                <a:gd name="T31" fmla="*/ 1715 h 2019"/>
                <a:gd name="T32" fmla="*/ 39 w 2034"/>
                <a:gd name="T33" fmla="*/ 1903 h 2019"/>
                <a:gd name="T34" fmla="*/ 315 w 2034"/>
                <a:gd name="T35" fmla="*/ 1690 h 2019"/>
                <a:gd name="T36" fmla="*/ 555 w 2034"/>
                <a:gd name="T37" fmla="*/ 1625 h 2019"/>
                <a:gd name="T38" fmla="*/ 694 w 2034"/>
                <a:gd name="T39" fmla="*/ 1646 h 2019"/>
                <a:gd name="T40" fmla="*/ 1394 w 2034"/>
                <a:gd name="T41" fmla="*/ 1881 h 2019"/>
                <a:gd name="T42" fmla="*/ 1590 w 2034"/>
                <a:gd name="T43" fmla="*/ 1996 h 2019"/>
                <a:gd name="T44" fmla="*/ 1669 w 2034"/>
                <a:gd name="T45" fmla="*/ 1947 h 2019"/>
                <a:gd name="T46" fmla="*/ 1743 w 2034"/>
                <a:gd name="T47" fmla="*/ 1813 h 2019"/>
                <a:gd name="T48" fmla="*/ 1888 w 2034"/>
                <a:gd name="T49" fmla="*/ 1600 h 2019"/>
                <a:gd name="T50" fmla="*/ 2033 w 2034"/>
                <a:gd name="T51" fmla="*/ 1444 h 2019"/>
                <a:gd name="T52" fmla="*/ 2014 w 2034"/>
                <a:gd name="T53" fmla="*/ 1310 h 2019"/>
                <a:gd name="T54" fmla="*/ 1910 w 2034"/>
                <a:gd name="T55" fmla="*/ 1264 h 2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4" h="2019">
                  <a:moveTo>
                    <a:pt x="1910" y="1264"/>
                  </a:moveTo>
                  <a:cubicBezTo>
                    <a:pt x="1872" y="1119"/>
                    <a:pt x="1828" y="977"/>
                    <a:pt x="1790" y="833"/>
                  </a:cubicBezTo>
                  <a:cubicBezTo>
                    <a:pt x="1779" y="789"/>
                    <a:pt x="1762" y="767"/>
                    <a:pt x="1713" y="751"/>
                  </a:cubicBezTo>
                  <a:cubicBezTo>
                    <a:pt x="1645" y="729"/>
                    <a:pt x="1557" y="699"/>
                    <a:pt x="1566" y="603"/>
                  </a:cubicBezTo>
                  <a:cubicBezTo>
                    <a:pt x="1574" y="486"/>
                    <a:pt x="1475" y="442"/>
                    <a:pt x="1413" y="396"/>
                  </a:cubicBezTo>
                  <a:cubicBezTo>
                    <a:pt x="1306" y="314"/>
                    <a:pt x="1221" y="232"/>
                    <a:pt x="1219" y="92"/>
                  </a:cubicBezTo>
                  <a:cubicBezTo>
                    <a:pt x="1219" y="43"/>
                    <a:pt x="1194" y="5"/>
                    <a:pt x="1153" y="2"/>
                  </a:cubicBezTo>
                  <a:cubicBezTo>
                    <a:pt x="1109" y="0"/>
                    <a:pt x="1077" y="43"/>
                    <a:pt x="1079" y="84"/>
                  </a:cubicBezTo>
                  <a:cubicBezTo>
                    <a:pt x="1079" y="144"/>
                    <a:pt x="1066" y="177"/>
                    <a:pt x="1003" y="188"/>
                  </a:cubicBezTo>
                  <a:cubicBezTo>
                    <a:pt x="954" y="196"/>
                    <a:pt x="896" y="245"/>
                    <a:pt x="861" y="215"/>
                  </a:cubicBezTo>
                  <a:cubicBezTo>
                    <a:pt x="782" y="153"/>
                    <a:pt x="689" y="120"/>
                    <a:pt x="604" y="79"/>
                  </a:cubicBezTo>
                  <a:cubicBezTo>
                    <a:pt x="544" y="251"/>
                    <a:pt x="489" y="434"/>
                    <a:pt x="369" y="592"/>
                  </a:cubicBezTo>
                  <a:cubicBezTo>
                    <a:pt x="254" y="748"/>
                    <a:pt x="276" y="945"/>
                    <a:pt x="244" y="1125"/>
                  </a:cubicBezTo>
                  <a:cubicBezTo>
                    <a:pt x="224" y="1231"/>
                    <a:pt x="214" y="1335"/>
                    <a:pt x="115" y="1403"/>
                  </a:cubicBezTo>
                  <a:cubicBezTo>
                    <a:pt x="80" y="1428"/>
                    <a:pt x="71" y="1466"/>
                    <a:pt x="61" y="1507"/>
                  </a:cubicBezTo>
                  <a:cubicBezTo>
                    <a:pt x="41" y="1578"/>
                    <a:pt x="69" y="1655"/>
                    <a:pt x="36" y="1715"/>
                  </a:cubicBezTo>
                  <a:cubicBezTo>
                    <a:pt x="0" y="1780"/>
                    <a:pt x="9" y="1835"/>
                    <a:pt x="39" y="1903"/>
                  </a:cubicBezTo>
                  <a:cubicBezTo>
                    <a:pt x="132" y="1829"/>
                    <a:pt x="224" y="1761"/>
                    <a:pt x="315" y="1690"/>
                  </a:cubicBezTo>
                  <a:cubicBezTo>
                    <a:pt x="386" y="1633"/>
                    <a:pt x="454" y="1584"/>
                    <a:pt x="555" y="1625"/>
                  </a:cubicBezTo>
                  <a:cubicBezTo>
                    <a:pt x="599" y="1641"/>
                    <a:pt x="648" y="1644"/>
                    <a:pt x="694" y="1646"/>
                  </a:cubicBezTo>
                  <a:cubicBezTo>
                    <a:pt x="954" y="1649"/>
                    <a:pt x="1175" y="1764"/>
                    <a:pt x="1394" y="1881"/>
                  </a:cubicBezTo>
                  <a:cubicBezTo>
                    <a:pt x="1462" y="1917"/>
                    <a:pt x="1516" y="1974"/>
                    <a:pt x="1590" y="1996"/>
                  </a:cubicBezTo>
                  <a:cubicBezTo>
                    <a:pt x="1634" y="2010"/>
                    <a:pt x="1669" y="2018"/>
                    <a:pt x="1669" y="1947"/>
                  </a:cubicBezTo>
                  <a:cubicBezTo>
                    <a:pt x="1669" y="1892"/>
                    <a:pt x="1683" y="1851"/>
                    <a:pt x="1743" y="1813"/>
                  </a:cubicBezTo>
                  <a:cubicBezTo>
                    <a:pt x="1814" y="1769"/>
                    <a:pt x="1880" y="1709"/>
                    <a:pt x="1888" y="1600"/>
                  </a:cubicBezTo>
                  <a:cubicBezTo>
                    <a:pt x="1891" y="1548"/>
                    <a:pt x="1923" y="1450"/>
                    <a:pt x="2033" y="1444"/>
                  </a:cubicBezTo>
                  <a:cubicBezTo>
                    <a:pt x="1962" y="1403"/>
                    <a:pt x="1997" y="1354"/>
                    <a:pt x="2014" y="1310"/>
                  </a:cubicBezTo>
                  <a:cubicBezTo>
                    <a:pt x="1975" y="1297"/>
                    <a:pt x="1926" y="1324"/>
                    <a:pt x="1910" y="126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5" name="Freeform 72"/>
            <p:cNvSpPr>
              <a:spLocks noChangeArrowheads="1"/>
            </p:cNvSpPr>
            <p:nvPr/>
          </p:nvSpPr>
          <p:spPr bwMode="auto">
            <a:xfrm>
              <a:off x="3378200" y="427038"/>
              <a:ext cx="647700" cy="619125"/>
            </a:xfrm>
            <a:custGeom>
              <a:avLst/>
              <a:gdLst>
                <a:gd name="T0" fmla="*/ 1218 w 1798"/>
                <a:gd name="T1" fmla="*/ 240 h 1721"/>
                <a:gd name="T2" fmla="*/ 871 w 1798"/>
                <a:gd name="T3" fmla="*/ 243 h 1721"/>
                <a:gd name="T4" fmla="*/ 789 w 1798"/>
                <a:gd name="T5" fmla="*/ 150 h 1721"/>
                <a:gd name="T6" fmla="*/ 723 w 1798"/>
                <a:gd name="T7" fmla="*/ 76 h 1721"/>
                <a:gd name="T8" fmla="*/ 423 w 1798"/>
                <a:gd name="T9" fmla="*/ 41 h 1721"/>
                <a:gd name="T10" fmla="*/ 62 w 1798"/>
                <a:gd name="T11" fmla="*/ 2 h 1721"/>
                <a:gd name="T12" fmla="*/ 19 w 1798"/>
                <a:gd name="T13" fmla="*/ 52 h 1721"/>
                <a:gd name="T14" fmla="*/ 125 w 1798"/>
                <a:gd name="T15" fmla="*/ 497 h 1721"/>
                <a:gd name="T16" fmla="*/ 60 w 1798"/>
                <a:gd name="T17" fmla="*/ 874 h 1721"/>
                <a:gd name="T18" fmla="*/ 46 w 1798"/>
                <a:gd name="T19" fmla="*/ 923 h 1721"/>
                <a:gd name="T20" fmla="*/ 112 w 1798"/>
                <a:gd name="T21" fmla="*/ 1242 h 1721"/>
                <a:gd name="T22" fmla="*/ 262 w 1798"/>
                <a:gd name="T23" fmla="*/ 1488 h 1721"/>
                <a:gd name="T24" fmla="*/ 371 w 1798"/>
                <a:gd name="T25" fmla="*/ 1535 h 1721"/>
                <a:gd name="T26" fmla="*/ 513 w 1798"/>
                <a:gd name="T27" fmla="*/ 1573 h 1721"/>
                <a:gd name="T28" fmla="*/ 1245 w 1798"/>
                <a:gd name="T29" fmla="*/ 1559 h 1721"/>
                <a:gd name="T30" fmla="*/ 1529 w 1798"/>
                <a:gd name="T31" fmla="*/ 1480 h 1721"/>
                <a:gd name="T32" fmla="*/ 1628 w 1798"/>
                <a:gd name="T33" fmla="*/ 1480 h 1721"/>
                <a:gd name="T34" fmla="*/ 1778 w 1798"/>
                <a:gd name="T35" fmla="*/ 1319 h 1721"/>
                <a:gd name="T36" fmla="*/ 1652 w 1798"/>
                <a:gd name="T37" fmla="*/ 292 h 1721"/>
                <a:gd name="T38" fmla="*/ 1576 w 1798"/>
                <a:gd name="T39" fmla="*/ 229 h 1721"/>
                <a:gd name="T40" fmla="*/ 1218 w 1798"/>
                <a:gd name="T41" fmla="*/ 235 h 1721"/>
                <a:gd name="T42" fmla="*/ 1218 w 1798"/>
                <a:gd name="T43" fmla="*/ 24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8" h="1721">
                  <a:moveTo>
                    <a:pt x="1218" y="240"/>
                  </a:moveTo>
                  <a:cubicBezTo>
                    <a:pt x="1103" y="240"/>
                    <a:pt x="986" y="237"/>
                    <a:pt x="871" y="243"/>
                  </a:cubicBezTo>
                  <a:cubicBezTo>
                    <a:pt x="797" y="245"/>
                    <a:pt x="767" y="221"/>
                    <a:pt x="789" y="150"/>
                  </a:cubicBezTo>
                  <a:cubicBezTo>
                    <a:pt x="808" y="87"/>
                    <a:pt x="770" y="82"/>
                    <a:pt x="723" y="76"/>
                  </a:cubicBezTo>
                  <a:cubicBezTo>
                    <a:pt x="622" y="65"/>
                    <a:pt x="524" y="52"/>
                    <a:pt x="423" y="41"/>
                  </a:cubicBezTo>
                  <a:cubicBezTo>
                    <a:pt x="303" y="30"/>
                    <a:pt x="183" y="0"/>
                    <a:pt x="62" y="2"/>
                  </a:cubicBezTo>
                  <a:cubicBezTo>
                    <a:pt x="27" y="2"/>
                    <a:pt x="0" y="8"/>
                    <a:pt x="19" y="52"/>
                  </a:cubicBezTo>
                  <a:cubicBezTo>
                    <a:pt x="84" y="194"/>
                    <a:pt x="101" y="347"/>
                    <a:pt x="125" y="497"/>
                  </a:cubicBezTo>
                  <a:cubicBezTo>
                    <a:pt x="147" y="631"/>
                    <a:pt x="158" y="762"/>
                    <a:pt x="60" y="874"/>
                  </a:cubicBezTo>
                  <a:cubicBezTo>
                    <a:pt x="46" y="887"/>
                    <a:pt x="46" y="906"/>
                    <a:pt x="46" y="923"/>
                  </a:cubicBezTo>
                  <a:cubicBezTo>
                    <a:pt x="62" y="1029"/>
                    <a:pt x="13" y="1141"/>
                    <a:pt x="112" y="1242"/>
                  </a:cubicBezTo>
                  <a:cubicBezTo>
                    <a:pt x="174" y="1308"/>
                    <a:pt x="224" y="1398"/>
                    <a:pt x="262" y="1488"/>
                  </a:cubicBezTo>
                  <a:cubicBezTo>
                    <a:pt x="278" y="1526"/>
                    <a:pt x="325" y="1540"/>
                    <a:pt x="371" y="1535"/>
                  </a:cubicBezTo>
                  <a:cubicBezTo>
                    <a:pt x="423" y="1526"/>
                    <a:pt x="467" y="1548"/>
                    <a:pt x="513" y="1573"/>
                  </a:cubicBezTo>
                  <a:cubicBezTo>
                    <a:pt x="759" y="1696"/>
                    <a:pt x="1010" y="1720"/>
                    <a:pt x="1245" y="1559"/>
                  </a:cubicBezTo>
                  <a:cubicBezTo>
                    <a:pt x="1338" y="1494"/>
                    <a:pt x="1425" y="1474"/>
                    <a:pt x="1529" y="1480"/>
                  </a:cubicBezTo>
                  <a:cubicBezTo>
                    <a:pt x="1562" y="1483"/>
                    <a:pt x="1595" y="1480"/>
                    <a:pt x="1628" y="1480"/>
                  </a:cubicBezTo>
                  <a:cubicBezTo>
                    <a:pt x="1791" y="1483"/>
                    <a:pt x="1797" y="1480"/>
                    <a:pt x="1778" y="1319"/>
                  </a:cubicBezTo>
                  <a:cubicBezTo>
                    <a:pt x="1737" y="977"/>
                    <a:pt x="1677" y="636"/>
                    <a:pt x="1652" y="292"/>
                  </a:cubicBezTo>
                  <a:cubicBezTo>
                    <a:pt x="1649" y="243"/>
                    <a:pt x="1622" y="229"/>
                    <a:pt x="1576" y="229"/>
                  </a:cubicBezTo>
                  <a:cubicBezTo>
                    <a:pt x="1453" y="237"/>
                    <a:pt x="1335" y="235"/>
                    <a:pt x="1218" y="235"/>
                  </a:cubicBezTo>
                  <a:lnTo>
                    <a:pt x="1218" y="240"/>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6" name="Freeform 73"/>
            <p:cNvSpPr>
              <a:spLocks noChangeArrowheads="1"/>
            </p:cNvSpPr>
            <p:nvPr/>
          </p:nvSpPr>
          <p:spPr bwMode="auto">
            <a:xfrm>
              <a:off x="7650163" y="623888"/>
              <a:ext cx="633412" cy="771525"/>
            </a:xfrm>
            <a:custGeom>
              <a:avLst/>
              <a:gdLst>
                <a:gd name="T0" fmla="*/ 1606 w 1760"/>
                <a:gd name="T1" fmla="*/ 527 h 2142"/>
                <a:gd name="T2" fmla="*/ 1549 w 1760"/>
                <a:gd name="T3" fmla="*/ 352 h 2142"/>
                <a:gd name="T4" fmla="*/ 1432 w 1760"/>
                <a:gd name="T5" fmla="*/ 278 h 2142"/>
                <a:gd name="T6" fmla="*/ 1205 w 1760"/>
                <a:gd name="T7" fmla="*/ 191 h 2142"/>
                <a:gd name="T8" fmla="*/ 754 w 1760"/>
                <a:gd name="T9" fmla="*/ 11 h 2142"/>
                <a:gd name="T10" fmla="*/ 410 w 1760"/>
                <a:gd name="T11" fmla="*/ 98 h 2142"/>
                <a:gd name="T12" fmla="*/ 317 w 1760"/>
                <a:gd name="T13" fmla="*/ 213 h 2142"/>
                <a:gd name="T14" fmla="*/ 249 w 1760"/>
                <a:gd name="T15" fmla="*/ 295 h 2142"/>
                <a:gd name="T16" fmla="*/ 148 w 1760"/>
                <a:gd name="T17" fmla="*/ 417 h 2142"/>
                <a:gd name="T18" fmla="*/ 110 w 1760"/>
                <a:gd name="T19" fmla="*/ 762 h 2142"/>
                <a:gd name="T20" fmla="*/ 74 w 1760"/>
                <a:gd name="T21" fmla="*/ 857 h 2142"/>
                <a:gd name="T22" fmla="*/ 25 w 1760"/>
                <a:gd name="T23" fmla="*/ 961 h 2142"/>
                <a:gd name="T24" fmla="*/ 140 w 1760"/>
                <a:gd name="T25" fmla="*/ 1715 h 2142"/>
                <a:gd name="T26" fmla="*/ 107 w 1760"/>
                <a:gd name="T27" fmla="*/ 2051 h 2142"/>
                <a:gd name="T28" fmla="*/ 77 w 1760"/>
                <a:gd name="T29" fmla="*/ 2124 h 2142"/>
                <a:gd name="T30" fmla="*/ 134 w 1760"/>
                <a:gd name="T31" fmla="*/ 2124 h 2142"/>
                <a:gd name="T32" fmla="*/ 273 w 1760"/>
                <a:gd name="T33" fmla="*/ 2010 h 2142"/>
                <a:gd name="T34" fmla="*/ 383 w 1760"/>
                <a:gd name="T35" fmla="*/ 1974 h 2142"/>
                <a:gd name="T36" fmla="*/ 749 w 1760"/>
                <a:gd name="T37" fmla="*/ 2040 h 2142"/>
                <a:gd name="T38" fmla="*/ 812 w 1760"/>
                <a:gd name="T39" fmla="*/ 1971 h 2142"/>
                <a:gd name="T40" fmla="*/ 839 w 1760"/>
                <a:gd name="T41" fmla="*/ 1698 h 2142"/>
                <a:gd name="T42" fmla="*/ 896 w 1760"/>
                <a:gd name="T43" fmla="*/ 1556 h 2142"/>
                <a:gd name="T44" fmla="*/ 989 w 1760"/>
                <a:gd name="T45" fmla="*/ 1354 h 2142"/>
                <a:gd name="T46" fmla="*/ 1202 w 1760"/>
                <a:gd name="T47" fmla="*/ 1316 h 2142"/>
                <a:gd name="T48" fmla="*/ 1260 w 1760"/>
                <a:gd name="T49" fmla="*/ 1278 h 2142"/>
                <a:gd name="T50" fmla="*/ 1355 w 1760"/>
                <a:gd name="T51" fmla="*/ 1149 h 2142"/>
                <a:gd name="T52" fmla="*/ 1486 w 1760"/>
                <a:gd name="T53" fmla="*/ 1035 h 2142"/>
                <a:gd name="T54" fmla="*/ 1533 w 1760"/>
                <a:gd name="T55" fmla="*/ 953 h 2142"/>
                <a:gd name="T56" fmla="*/ 1615 w 1760"/>
                <a:gd name="T57" fmla="*/ 928 h 2142"/>
                <a:gd name="T58" fmla="*/ 1675 w 1760"/>
                <a:gd name="T59" fmla="*/ 912 h 2142"/>
                <a:gd name="T60" fmla="*/ 1759 w 1760"/>
                <a:gd name="T61" fmla="*/ 833 h 2142"/>
                <a:gd name="T62" fmla="*/ 1606 w 1760"/>
                <a:gd name="T63" fmla="*/ 527 h 2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0" h="2142">
                  <a:moveTo>
                    <a:pt x="1606" y="527"/>
                  </a:moveTo>
                  <a:cubicBezTo>
                    <a:pt x="1590" y="467"/>
                    <a:pt x="1568" y="409"/>
                    <a:pt x="1549" y="352"/>
                  </a:cubicBezTo>
                  <a:cubicBezTo>
                    <a:pt x="1530" y="295"/>
                    <a:pt x="1494" y="265"/>
                    <a:pt x="1432" y="278"/>
                  </a:cubicBezTo>
                  <a:cubicBezTo>
                    <a:pt x="1339" y="297"/>
                    <a:pt x="1273" y="251"/>
                    <a:pt x="1205" y="191"/>
                  </a:cubicBezTo>
                  <a:cubicBezTo>
                    <a:pt x="1079" y="76"/>
                    <a:pt x="926" y="24"/>
                    <a:pt x="754" y="11"/>
                  </a:cubicBezTo>
                  <a:cubicBezTo>
                    <a:pt x="626" y="0"/>
                    <a:pt x="525" y="76"/>
                    <a:pt x="410" y="98"/>
                  </a:cubicBezTo>
                  <a:cubicBezTo>
                    <a:pt x="353" y="109"/>
                    <a:pt x="317" y="144"/>
                    <a:pt x="317" y="213"/>
                  </a:cubicBezTo>
                  <a:cubicBezTo>
                    <a:pt x="317" y="245"/>
                    <a:pt x="298" y="292"/>
                    <a:pt x="249" y="295"/>
                  </a:cubicBezTo>
                  <a:cubicBezTo>
                    <a:pt x="167" y="297"/>
                    <a:pt x="156" y="363"/>
                    <a:pt x="148" y="417"/>
                  </a:cubicBezTo>
                  <a:cubicBezTo>
                    <a:pt x="129" y="532"/>
                    <a:pt x="120" y="647"/>
                    <a:pt x="110" y="762"/>
                  </a:cubicBezTo>
                  <a:cubicBezTo>
                    <a:pt x="107" y="797"/>
                    <a:pt x="107" y="841"/>
                    <a:pt x="74" y="857"/>
                  </a:cubicBezTo>
                  <a:cubicBezTo>
                    <a:pt x="25" y="882"/>
                    <a:pt x="30" y="920"/>
                    <a:pt x="25" y="961"/>
                  </a:cubicBezTo>
                  <a:cubicBezTo>
                    <a:pt x="0" y="1220"/>
                    <a:pt x="30" y="1474"/>
                    <a:pt x="140" y="1715"/>
                  </a:cubicBezTo>
                  <a:cubicBezTo>
                    <a:pt x="194" y="1838"/>
                    <a:pt x="192" y="1944"/>
                    <a:pt x="107" y="2051"/>
                  </a:cubicBezTo>
                  <a:cubicBezTo>
                    <a:pt x="90" y="2070"/>
                    <a:pt x="74" y="2092"/>
                    <a:pt x="77" y="2124"/>
                  </a:cubicBezTo>
                  <a:cubicBezTo>
                    <a:pt x="96" y="2133"/>
                    <a:pt x="126" y="2141"/>
                    <a:pt x="134" y="2124"/>
                  </a:cubicBezTo>
                  <a:cubicBezTo>
                    <a:pt x="170" y="2073"/>
                    <a:pt x="243" y="2070"/>
                    <a:pt x="273" y="2010"/>
                  </a:cubicBezTo>
                  <a:cubicBezTo>
                    <a:pt x="295" y="1969"/>
                    <a:pt x="342" y="1955"/>
                    <a:pt x="383" y="1974"/>
                  </a:cubicBezTo>
                  <a:cubicBezTo>
                    <a:pt x="500" y="2023"/>
                    <a:pt x="629" y="2007"/>
                    <a:pt x="749" y="2040"/>
                  </a:cubicBezTo>
                  <a:cubicBezTo>
                    <a:pt x="801" y="2056"/>
                    <a:pt x="833" y="2015"/>
                    <a:pt x="812" y="1971"/>
                  </a:cubicBezTo>
                  <a:cubicBezTo>
                    <a:pt x="762" y="1873"/>
                    <a:pt x="768" y="1786"/>
                    <a:pt x="839" y="1698"/>
                  </a:cubicBezTo>
                  <a:cubicBezTo>
                    <a:pt x="869" y="1660"/>
                    <a:pt x="888" y="1611"/>
                    <a:pt x="896" y="1556"/>
                  </a:cubicBezTo>
                  <a:cubicBezTo>
                    <a:pt x="904" y="1480"/>
                    <a:pt x="902" y="1379"/>
                    <a:pt x="989" y="1354"/>
                  </a:cubicBezTo>
                  <a:cubicBezTo>
                    <a:pt x="1057" y="1335"/>
                    <a:pt x="1131" y="1319"/>
                    <a:pt x="1202" y="1316"/>
                  </a:cubicBezTo>
                  <a:cubicBezTo>
                    <a:pt x="1240" y="1313"/>
                    <a:pt x="1251" y="1305"/>
                    <a:pt x="1260" y="1278"/>
                  </a:cubicBezTo>
                  <a:cubicBezTo>
                    <a:pt x="1279" y="1223"/>
                    <a:pt x="1306" y="1152"/>
                    <a:pt x="1355" y="1149"/>
                  </a:cubicBezTo>
                  <a:cubicBezTo>
                    <a:pt x="1440" y="1147"/>
                    <a:pt x="1445" y="1076"/>
                    <a:pt x="1486" y="1035"/>
                  </a:cubicBezTo>
                  <a:cubicBezTo>
                    <a:pt x="1508" y="1013"/>
                    <a:pt x="1519" y="980"/>
                    <a:pt x="1533" y="953"/>
                  </a:cubicBezTo>
                  <a:cubicBezTo>
                    <a:pt x="1552" y="917"/>
                    <a:pt x="1585" y="906"/>
                    <a:pt x="1615" y="928"/>
                  </a:cubicBezTo>
                  <a:cubicBezTo>
                    <a:pt x="1650" y="953"/>
                    <a:pt x="1664" y="947"/>
                    <a:pt x="1675" y="912"/>
                  </a:cubicBezTo>
                  <a:cubicBezTo>
                    <a:pt x="1686" y="868"/>
                    <a:pt x="1727" y="863"/>
                    <a:pt x="1759" y="833"/>
                  </a:cubicBezTo>
                  <a:cubicBezTo>
                    <a:pt x="1675" y="745"/>
                    <a:pt x="1639" y="639"/>
                    <a:pt x="1606" y="5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7" name="Freeform 74"/>
            <p:cNvSpPr>
              <a:spLocks noChangeArrowheads="1"/>
            </p:cNvSpPr>
            <p:nvPr/>
          </p:nvSpPr>
          <p:spPr bwMode="auto">
            <a:xfrm>
              <a:off x="4098925" y="1060450"/>
              <a:ext cx="555625" cy="644525"/>
            </a:xfrm>
            <a:custGeom>
              <a:avLst/>
              <a:gdLst>
                <a:gd name="T0" fmla="*/ 180 w 1544"/>
                <a:gd name="T1" fmla="*/ 1628 h 1790"/>
                <a:gd name="T2" fmla="*/ 1240 w 1544"/>
                <a:gd name="T3" fmla="*/ 1775 h 1790"/>
                <a:gd name="T4" fmla="*/ 1387 w 1544"/>
                <a:gd name="T5" fmla="*/ 1674 h 1790"/>
                <a:gd name="T6" fmla="*/ 1467 w 1544"/>
                <a:gd name="T7" fmla="*/ 1251 h 1790"/>
                <a:gd name="T8" fmla="*/ 1538 w 1544"/>
                <a:gd name="T9" fmla="*/ 751 h 1790"/>
                <a:gd name="T10" fmla="*/ 1532 w 1544"/>
                <a:gd name="T11" fmla="*/ 729 h 1790"/>
                <a:gd name="T12" fmla="*/ 1458 w 1544"/>
                <a:gd name="T13" fmla="*/ 489 h 1790"/>
                <a:gd name="T14" fmla="*/ 1458 w 1544"/>
                <a:gd name="T15" fmla="*/ 481 h 1790"/>
                <a:gd name="T16" fmla="*/ 1508 w 1544"/>
                <a:gd name="T17" fmla="*/ 287 h 1790"/>
                <a:gd name="T18" fmla="*/ 1505 w 1544"/>
                <a:gd name="T19" fmla="*/ 131 h 1790"/>
                <a:gd name="T20" fmla="*/ 1240 w 1544"/>
                <a:gd name="T21" fmla="*/ 77 h 1790"/>
                <a:gd name="T22" fmla="*/ 939 w 1544"/>
                <a:gd name="T23" fmla="*/ 115 h 1790"/>
                <a:gd name="T24" fmla="*/ 311 w 1544"/>
                <a:gd name="T25" fmla="*/ 22 h 1790"/>
                <a:gd name="T26" fmla="*/ 199 w 1544"/>
                <a:gd name="T27" fmla="*/ 118 h 1790"/>
                <a:gd name="T28" fmla="*/ 24 w 1544"/>
                <a:gd name="T29" fmla="*/ 688 h 1790"/>
                <a:gd name="T30" fmla="*/ 13 w 1544"/>
                <a:gd name="T31" fmla="*/ 806 h 1790"/>
                <a:gd name="T32" fmla="*/ 65 w 1544"/>
                <a:gd name="T33" fmla="*/ 1216 h 1790"/>
                <a:gd name="T34" fmla="*/ 57 w 1544"/>
                <a:gd name="T35" fmla="*/ 1478 h 1790"/>
                <a:gd name="T36" fmla="*/ 180 w 1544"/>
                <a:gd name="T37" fmla="*/ 1628 h 1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4" h="1790">
                  <a:moveTo>
                    <a:pt x="180" y="1628"/>
                  </a:moveTo>
                  <a:cubicBezTo>
                    <a:pt x="532" y="1677"/>
                    <a:pt x="888" y="1721"/>
                    <a:pt x="1240" y="1775"/>
                  </a:cubicBezTo>
                  <a:cubicBezTo>
                    <a:pt x="1333" y="1789"/>
                    <a:pt x="1371" y="1740"/>
                    <a:pt x="1387" y="1674"/>
                  </a:cubicBezTo>
                  <a:cubicBezTo>
                    <a:pt x="1423" y="1535"/>
                    <a:pt x="1434" y="1390"/>
                    <a:pt x="1467" y="1251"/>
                  </a:cubicBezTo>
                  <a:cubicBezTo>
                    <a:pt x="1505" y="1087"/>
                    <a:pt x="1467" y="910"/>
                    <a:pt x="1538" y="751"/>
                  </a:cubicBezTo>
                  <a:cubicBezTo>
                    <a:pt x="1543" y="740"/>
                    <a:pt x="1535" y="738"/>
                    <a:pt x="1532" y="729"/>
                  </a:cubicBezTo>
                  <a:cubicBezTo>
                    <a:pt x="1497" y="653"/>
                    <a:pt x="1374" y="601"/>
                    <a:pt x="1458" y="489"/>
                  </a:cubicBezTo>
                  <a:lnTo>
                    <a:pt x="1458" y="481"/>
                  </a:lnTo>
                  <a:cubicBezTo>
                    <a:pt x="1341" y="383"/>
                    <a:pt x="1447" y="342"/>
                    <a:pt x="1508" y="287"/>
                  </a:cubicBezTo>
                  <a:cubicBezTo>
                    <a:pt x="1521" y="273"/>
                    <a:pt x="1521" y="131"/>
                    <a:pt x="1505" y="131"/>
                  </a:cubicBezTo>
                  <a:cubicBezTo>
                    <a:pt x="1412" y="129"/>
                    <a:pt x="1330" y="88"/>
                    <a:pt x="1240" y="77"/>
                  </a:cubicBezTo>
                  <a:cubicBezTo>
                    <a:pt x="1133" y="63"/>
                    <a:pt x="1046" y="134"/>
                    <a:pt x="939" y="115"/>
                  </a:cubicBezTo>
                  <a:cubicBezTo>
                    <a:pt x="732" y="77"/>
                    <a:pt x="519" y="63"/>
                    <a:pt x="311" y="22"/>
                  </a:cubicBezTo>
                  <a:cubicBezTo>
                    <a:pt x="210" y="0"/>
                    <a:pt x="199" y="52"/>
                    <a:pt x="199" y="118"/>
                  </a:cubicBezTo>
                  <a:cubicBezTo>
                    <a:pt x="205" y="328"/>
                    <a:pt x="136" y="514"/>
                    <a:pt x="24" y="688"/>
                  </a:cubicBezTo>
                  <a:cubicBezTo>
                    <a:pt x="0" y="727"/>
                    <a:pt x="2" y="762"/>
                    <a:pt x="13" y="806"/>
                  </a:cubicBezTo>
                  <a:cubicBezTo>
                    <a:pt x="54" y="940"/>
                    <a:pt x="87" y="1076"/>
                    <a:pt x="65" y="1216"/>
                  </a:cubicBezTo>
                  <a:cubicBezTo>
                    <a:pt x="54" y="1303"/>
                    <a:pt x="93" y="1390"/>
                    <a:pt x="57" y="1478"/>
                  </a:cubicBezTo>
                  <a:cubicBezTo>
                    <a:pt x="43" y="1576"/>
                    <a:pt x="95" y="1614"/>
                    <a:pt x="180" y="16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8" name="Freeform 75"/>
            <p:cNvSpPr>
              <a:spLocks noChangeArrowheads="1"/>
            </p:cNvSpPr>
            <p:nvPr/>
          </p:nvSpPr>
          <p:spPr bwMode="auto">
            <a:xfrm>
              <a:off x="4732338" y="504825"/>
              <a:ext cx="798512" cy="501650"/>
            </a:xfrm>
            <a:custGeom>
              <a:avLst/>
              <a:gdLst>
                <a:gd name="T0" fmla="*/ 710 w 2216"/>
                <a:gd name="T1" fmla="*/ 28 h 1392"/>
                <a:gd name="T2" fmla="*/ 161 w 2216"/>
                <a:gd name="T3" fmla="*/ 28 h 1392"/>
                <a:gd name="T4" fmla="*/ 66 w 2216"/>
                <a:gd name="T5" fmla="*/ 112 h 1392"/>
                <a:gd name="T6" fmla="*/ 30 w 2216"/>
                <a:gd name="T7" fmla="*/ 339 h 1392"/>
                <a:gd name="T8" fmla="*/ 41 w 2216"/>
                <a:gd name="T9" fmla="*/ 399 h 1392"/>
                <a:gd name="T10" fmla="*/ 85 w 2216"/>
                <a:gd name="T11" fmla="*/ 487 h 1392"/>
                <a:gd name="T12" fmla="*/ 60 w 2216"/>
                <a:gd name="T13" fmla="*/ 708 h 1392"/>
                <a:gd name="T14" fmla="*/ 82 w 2216"/>
                <a:gd name="T15" fmla="*/ 896 h 1392"/>
                <a:gd name="T16" fmla="*/ 276 w 2216"/>
                <a:gd name="T17" fmla="*/ 1055 h 1392"/>
                <a:gd name="T18" fmla="*/ 514 w 2216"/>
                <a:gd name="T19" fmla="*/ 1221 h 1392"/>
                <a:gd name="T20" fmla="*/ 680 w 2216"/>
                <a:gd name="T21" fmla="*/ 1254 h 1392"/>
                <a:gd name="T22" fmla="*/ 997 w 2216"/>
                <a:gd name="T23" fmla="*/ 1249 h 1392"/>
                <a:gd name="T24" fmla="*/ 1041 w 2216"/>
                <a:gd name="T25" fmla="*/ 1254 h 1392"/>
                <a:gd name="T26" fmla="*/ 1139 w 2216"/>
                <a:gd name="T27" fmla="*/ 1314 h 1392"/>
                <a:gd name="T28" fmla="*/ 1229 w 2216"/>
                <a:gd name="T29" fmla="*/ 1388 h 1392"/>
                <a:gd name="T30" fmla="*/ 1298 w 2216"/>
                <a:gd name="T31" fmla="*/ 1311 h 1392"/>
                <a:gd name="T32" fmla="*/ 1388 w 2216"/>
                <a:gd name="T33" fmla="*/ 1197 h 1392"/>
                <a:gd name="T34" fmla="*/ 1464 w 2216"/>
                <a:gd name="T35" fmla="*/ 1112 h 1392"/>
                <a:gd name="T36" fmla="*/ 1571 w 2216"/>
                <a:gd name="T37" fmla="*/ 1063 h 1392"/>
                <a:gd name="T38" fmla="*/ 1751 w 2216"/>
                <a:gd name="T39" fmla="*/ 975 h 1392"/>
                <a:gd name="T40" fmla="*/ 1822 w 2216"/>
                <a:gd name="T41" fmla="*/ 877 h 1392"/>
                <a:gd name="T42" fmla="*/ 1901 w 2216"/>
                <a:gd name="T43" fmla="*/ 689 h 1392"/>
                <a:gd name="T44" fmla="*/ 1991 w 2216"/>
                <a:gd name="T45" fmla="*/ 426 h 1392"/>
                <a:gd name="T46" fmla="*/ 2177 w 2216"/>
                <a:gd name="T47" fmla="*/ 115 h 1392"/>
                <a:gd name="T48" fmla="*/ 2120 w 2216"/>
                <a:gd name="T49" fmla="*/ 3 h 1392"/>
                <a:gd name="T50" fmla="*/ 2041 w 2216"/>
                <a:gd name="T51" fmla="*/ 3 h 1392"/>
                <a:gd name="T52" fmla="*/ 710 w 2216"/>
                <a:gd name="T53" fmla="*/ 3 h 1392"/>
                <a:gd name="T54" fmla="*/ 710 w 2216"/>
                <a:gd name="T55" fmla="*/ 28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6" h="1392">
                  <a:moveTo>
                    <a:pt x="710" y="28"/>
                  </a:moveTo>
                  <a:cubicBezTo>
                    <a:pt x="527" y="28"/>
                    <a:pt x="344" y="30"/>
                    <a:pt x="161" y="28"/>
                  </a:cubicBezTo>
                  <a:cubicBezTo>
                    <a:pt x="98" y="28"/>
                    <a:pt x="66" y="55"/>
                    <a:pt x="66" y="112"/>
                  </a:cubicBezTo>
                  <a:cubicBezTo>
                    <a:pt x="63" y="189"/>
                    <a:pt x="41" y="263"/>
                    <a:pt x="30" y="339"/>
                  </a:cubicBezTo>
                  <a:cubicBezTo>
                    <a:pt x="27" y="358"/>
                    <a:pt x="0" y="386"/>
                    <a:pt x="41" y="399"/>
                  </a:cubicBezTo>
                  <a:cubicBezTo>
                    <a:pt x="85" y="416"/>
                    <a:pt x="79" y="454"/>
                    <a:pt x="85" y="487"/>
                  </a:cubicBezTo>
                  <a:cubicBezTo>
                    <a:pt x="93" y="563"/>
                    <a:pt x="90" y="634"/>
                    <a:pt x="60" y="708"/>
                  </a:cubicBezTo>
                  <a:cubicBezTo>
                    <a:pt x="36" y="771"/>
                    <a:pt x="22" y="861"/>
                    <a:pt x="82" y="896"/>
                  </a:cubicBezTo>
                  <a:cubicBezTo>
                    <a:pt x="156" y="940"/>
                    <a:pt x="202" y="1011"/>
                    <a:pt x="276" y="1055"/>
                  </a:cubicBezTo>
                  <a:cubicBezTo>
                    <a:pt x="361" y="1104"/>
                    <a:pt x="459" y="1147"/>
                    <a:pt x="514" y="1221"/>
                  </a:cubicBezTo>
                  <a:cubicBezTo>
                    <a:pt x="574" y="1300"/>
                    <a:pt x="617" y="1276"/>
                    <a:pt x="680" y="1254"/>
                  </a:cubicBezTo>
                  <a:cubicBezTo>
                    <a:pt x="784" y="1216"/>
                    <a:pt x="891" y="1158"/>
                    <a:pt x="997" y="1249"/>
                  </a:cubicBezTo>
                  <a:cubicBezTo>
                    <a:pt x="1005" y="1257"/>
                    <a:pt x="1024" y="1254"/>
                    <a:pt x="1041" y="1254"/>
                  </a:cubicBezTo>
                  <a:cubicBezTo>
                    <a:pt x="1087" y="1254"/>
                    <a:pt x="1126" y="1251"/>
                    <a:pt x="1139" y="1314"/>
                  </a:cubicBezTo>
                  <a:cubicBezTo>
                    <a:pt x="1147" y="1352"/>
                    <a:pt x="1191" y="1385"/>
                    <a:pt x="1229" y="1388"/>
                  </a:cubicBezTo>
                  <a:cubicBezTo>
                    <a:pt x="1270" y="1391"/>
                    <a:pt x="1284" y="1347"/>
                    <a:pt x="1298" y="1311"/>
                  </a:cubicBezTo>
                  <a:cubicBezTo>
                    <a:pt x="1314" y="1268"/>
                    <a:pt x="1336" y="1221"/>
                    <a:pt x="1388" y="1197"/>
                  </a:cubicBezTo>
                  <a:cubicBezTo>
                    <a:pt x="1421" y="1180"/>
                    <a:pt x="1448" y="1150"/>
                    <a:pt x="1464" y="1112"/>
                  </a:cubicBezTo>
                  <a:cubicBezTo>
                    <a:pt x="1483" y="1063"/>
                    <a:pt x="1519" y="1044"/>
                    <a:pt x="1571" y="1063"/>
                  </a:cubicBezTo>
                  <a:cubicBezTo>
                    <a:pt x="1664" y="1101"/>
                    <a:pt x="1716" y="1052"/>
                    <a:pt x="1751" y="975"/>
                  </a:cubicBezTo>
                  <a:cubicBezTo>
                    <a:pt x="1767" y="934"/>
                    <a:pt x="1792" y="904"/>
                    <a:pt x="1822" y="877"/>
                  </a:cubicBezTo>
                  <a:cubicBezTo>
                    <a:pt x="1879" y="825"/>
                    <a:pt x="1899" y="760"/>
                    <a:pt x="1901" y="689"/>
                  </a:cubicBezTo>
                  <a:cubicBezTo>
                    <a:pt x="1904" y="590"/>
                    <a:pt x="1931" y="503"/>
                    <a:pt x="1991" y="426"/>
                  </a:cubicBezTo>
                  <a:cubicBezTo>
                    <a:pt x="2068" y="331"/>
                    <a:pt x="2117" y="222"/>
                    <a:pt x="2177" y="115"/>
                  </a:cubicBezTo>
                  <a:cubicBezTo>
                    <a:pt x="2215" y="50"/>
                    <a:pt x="2196" y="11"/>
                    <a:pt x="2120" y="3"/>
                  </a:cubicBezTo>
                  <a:cubicBezTo>
                    <a:pt x="2092" y="0"/>
                    <a:pt x="2068" y="3"/>
                    <a:pt x="2041" y="3"/>
                  </a:cubicBezTo>
                  <a:lnTo>
                    <a:pt x="710" y="3"/>
                  </a:lnTo>
                  <a:lnTo>
                    <a:pt x="710" y="2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9" name="Freeform 76"/>
            <p:cNvSpPr>
              <a:spLocks noChangeArrowheads="1"/>
            </p:cNvSpPr>
            <p:nvPr/>
          </p:nvSpPr>
          <p:spPr bwMode="auto">
            <a:xfrm>
              <a:off x="5399088" y="2208213"/>
              <a:ext cx="595312" cy="660400"/>
            </a:xfrm>
            <a:custGeom>
              <a:avLst/>
              <a:gdLst>
                <a:gd name="T0" fmla="*/ 1628 w 1654"/>
                <a:gd name="T1" fmla="*/ 437 h 1834"/>
                <a:gd name="T2" fmla="*/ 1494 w 1654"/>
                <a:gd name="T3" fmla="*/ 303 h 1834"/>
                <a:gd name="T4" fmla="*/ 1393 w 1654"/>
                <a:gd name="T5" fmla="*/ 262 h 1834"/>
                <a:gd name="T6" fmla="*/ 1309 w 1654"/>
                <a:gd name="T7" fmla="*/ 235 h 1834"/>
                <a:gd name="T8" fmla="*/ 1210 w 1654"/>
                <a:gd name="T9" fmla="*/ 287 h 1834"/>
                <a:gd name="T10" fmla="*/ 1085 w 1654"/>
                <a:gd name="T11" fmla="*/ 410 h 1834"/>
                <a:gd name="T12" fmla="*/ 934 w 1654"/>
                <a:gd name="T13" fmla="*/ 344 h 1834"/>
                <a:gd name="T14" fmla="*/ 861 w 1654"/>
                <a:gd name="T15" fmla="*/ 317 h 1834"/>
                <a:gd name="T16" fmla="*/ 781 w 1654"/>
                <a:gd name="T17" fmla="*/ 325 h 1834"/>
                <a:gd name="T18" fmla="*/ 576 w 1654"/>
                <a:gd name="T19" fmla="*/ 156 h 1834"/>
                <a:gd name="T20" fmla="*/ 366 w 1654"/>
                <a:gd name="T21" fmla="*/ 19 h 1834"/>
                <a:gd name="T22" fmla="*/ 208 w 1654"/>
                <a:gd name="T23" fmla="*/ 8 h 1834"/>
                <a:gd name="T24" fmla="*/ 128 w 1654"/>
                <a:gd name="T25" fmla="*/ 74 h 1834"/>
                <a:gd name="T26" fmla="*/ 90 w 1654"/>
                <a:gd name="T27" fmla="*/ 451 h 1834"/>
                <a:gd name="T28" fmla="*/ 52 w 1654"/>
                <a:gd name="T29" fmla="*/ 716 h 1834"/>
                <a:gd name="T30" fmla="*/ 33 w 1654"/>
                <a:gd name="T31" fmla="*/ 863 h 1834"/>
                <a:gd name="T32" fmla="*/ 183 w 1654"/>
                <a:gd name="T33" fmla="*/ 1565 h 1834"/>
                <a:gd name="T34" fmla="*/ 238 w 1654"/>
                <a:gd name="T35" fmla="*/ 1581 h 1834"/>
                <a:gd name="T36" fmla="*/ 407 w 1654"/>
                <a:gd name="T37" fmla="*/ 1592 h 1834"/>
                <a:gd name="T38" fmla="*/ 601 w 1654"/>
                <a:gd name="T39" fmla="*/ 1611 h 1834"/>
                <a:gd name="T40" fmla="*/ 765 w 1654"/>
                <a:gd name="T41" fmla="*/ 1691 h 1834"/>
                <a:gd name="T42" fmla="*/ 841 w 1654"/>
                <a:gd name="T43" fmla="*/ 1786 h 1834"/>
                <a:gd name="T44" fmla="*/ 953 w 1654"/>
                <a:gd name="T45" fmla="*/ 1751 h 1834"/>
                <a:gd name="T46" fmla="*/ 1011 w 1654"/>
                <a:gd name="T47" fmla="*/ 1693 h 1834"/>
                <a:gd name="T48" fmla="*/ 1229 w 1654"/>
                <a:gd name="T49" fmla="*/ 1609 h 1834"/>
                <a:gd name="T50" fmla="*/ 1445 w 1654"/>
                <a:gd name="T51" fmla="*/ 1448 h 1834"/>
                <a:gd name="T52" fmla="*/ 1554 w 1654"/>
                <a:gd name="T53" fmla="*/ 1377 h 1834"/>
                <a:gd name="T54" fmla="*/ 1617 w 1654"/>
                <a:gd name="T55" fmla="*/ 1311 h 1834"/>
                <a:gd name="T56" fmla="*/ 1644 w 1654"/>
                <a:gd name="T57" fmla="*/ 647 h 1834"/>
                <a:gd name="T58" fmla="*/ 1628 w 1654"/>
                <a:gd name="T59" fmla="*/ 437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4" h="1834">
                  <a:moveTo>
                    <a:pt x="1628" y="437"/>
                  </a:moveTo>
                  <a:cubicBezTo>
                    <a:pt x="1623" y="355"/>
                    <a:pt x="1582" y="309"/>
                    <a:pt x="1494" y="303"/>
                  </a:cubicBezTo>
                  <a:cubicBezTo>
                    <a:pt x="1456" y="301"/>
                    <a:pt x="1404" y="301"/>
                    <a:pt x="1393" y="262"/>
                  </a:cubicBezTo>
                  <a:cubicBezTo>
                    <a:pt x="1374" y="202"/>
                    <a:pt x="1339" y="224"/>
                    <a:pt x="1309" y="235"/>
                  </a:cubicBezTo>
                  <a:cubicBezTo>
                    <a:pt x="1273" y="249"/>
                    <a:pt x="1207" y="273"/>
                    <a:pt x="1210" y="287"/>
                  </a:cubicBezTo>
                  <a:cubicBezTo>
                    <a:pt x="1218" y="385"/>
                    <a:pt x="1134" y="380"/>
                    <a:pt x="1085" y="410"/>
                  </a:cubicBezTo>
                  <a:cubicBezTo>
                    <a:pt x="1027" y="445"/>
                    <a:pt x="942" y="410"/>
                    <a:pt x="934" y="344"/>
                  </a:cubicBezTo>
                  <a:cubicBezTo>
                    <a:pt x="926" y="268"/>
                    <a:pt x="893" y="295"/>
                    <a:pt x="861" y="317"/>
                  </a:cubicBezTo>
                  <a:cubicBezTo>
                    <a:pt x="833" y="336"/>
                    <a:pt x="800" y="350"/>
                    <a:pt x="781" y="325"/>
                  </a:cubicBezTo>
                  <a:cubicBezTo>
                    <a:pt x="724" y="257"/>
                    <a:pt x="631" y="230"/>
                    <a:pt x="576" y="156"/>
                  </a:cubicBezTo>
                  <a:cubicBezTo>
                    <a:pt x="525" y="85"/>
                    <a:pt x="462" y="25"/>
                    <a:pt x="366" y="19"/>
                  </a:cubicBezTo>
                  <a:cubicBezTo>
                    <a:pt x="314" y="17"/>
                    <a:pt x="260" y="17"/>
                    <a:pt x="208" y="8"/>
                  </a:cubicBezTo>
                  <a:cubicBezTo>
                    <a:pt x="164" y="0"/>
                    <a:pt x="134" y="17"/>
                    <a:pt x="128" y="74"/>
                  </a:cubicBezTo>
                  <a:cubicBezTo>
                    <a:pt x="118" y="199"/>
                    <a:pt x="68" y="331"/>
                    <a:pt x="90" y="451"/>
                  </a:cubicBezTo>
                  <a:cubicBezTo>
                    <a:pt x="109" y="555"/>
                    <a:pt x="112" y="628"/>
                    <a:pt x="52" y="716"/>
                  </a:cubicBezTo>
                  <a:cubicBezTo>
                    <a:pt x="27" y="751"/>
                    <a:pt x="38" y="814"/>
                    <a:pt x="33" y="863"/>
                  </a:cubicBezTo>
                  <a:cubicBezTo>
                    <a:pt x="0" y="1114"/>
                    <a:pt x="44" y="1352"/>
                    <a:pt x="183" y="1565"/>
                  </a:cubicBezTo>
                  <a:cubicBezTo>
                    <a:pt x="197" y="1587"/>
                    <a:pt x="221" y="1590"/>
                    <a:pt x="238" y="1581"/>
                  </a:cubicBezTo>
                  <a:cubicBezTo>
                    <a:pt x="298" y="1549"/>
                    <a:pt x="350" y="1581"/>
                    <a:pt x="407" y="1592"/>
                  </a:cubicBezTo>
                  <a:cubicBezTo>
                    <a:pt x="470" y="1603"/>
                    <a:pt x="525" y="1650"/>
                    <a:pt x="601" y="1611"/>
                  </a:cubicBezTo>
                  <a:cubicBezTo>
                    <a:pt x="661" y="1581"/>
                    <a:pt x="738" y="1611"/>
                    <a:pt x="765" y="1691"/>
                  </a:cubicBezTo>
                  <a:cubicBezTo>
                    <a:pt x="779" y="1732"/>
                    <a:pt x="811" y="1759"/>
                    <a:pt x="841" y="1786"/>
                  </a:cubicBezTo>
                  <a:cubicBezTo>
                    <a:pt x="893" y="1833"/>
                    <a:pt x="937" y="1816"/>
                    <a:pt x="953" y="1751"/>
                  </a:cubicBezTo>
                  <a:cubicBezTo>
                    <a:pt x="962" y="1718"/>
                    <a:pt x="973" y="1699"/>
                    <a:pt x="1011" y="1693"/>
                  </a:cubicBezTo>
                  <a:cubicBezTo>
                    <a:pt x="1090" y="1685"/>
                    <a:pt x="1158" y="1641"/>
                    <a:pt x="1229" y="1609"/>
                  </a:cubicBezTo>
                  <a:cubicBezTo>
                    <a:pt x="1309" y="1570"/>
                    <a:pt x="1388" y="1516"/>
                    <a:pt x="1445" y="1448"/>
                  </a:cubicBezTo>
                  <a:cubicBezTo>
                    <a:pt x="1478" y="1409"/>
                    <a:pt x="1505" y="1377"/>
                    <a:pt x="1554" y="1377"/>
                  </a:cubicBezTo>
                  <a:cubicBezTo>
                    <a:pt x="1601" y="1377"/>
                    <a:pt x="1612" y="1355"/>
                    <a:pt x="1617" y="1311"/>
                  </a:cubicBezTo>
                  <a:cubicBezTo>
                    <a:pt x="1636" y="1087"/>
                    <a:pt x="1642" y="863"/>
                    <a:pt x="1644" y="647"/>
                  </a:cubicBezTo>
                  <a:cubicBezTo>
                    <a:pt x="1653" y="571"/>
                    <a:pt x="1634" y="505"/>
                    <a:pt x="1628" y="43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0" name="Freeform 77"/>
            <p:cNvSpPr>
              <a:spLocks noChangeArrowheads="1"/>
            </p:cNvSpPr>
            <p:nvPr/>
          </p:nvSpPr>
          <p:spPr bwMode="auto">
            <a:xfrm>
              <a:off x="7108825" y="717550"/>
              <a:ext cx="569913" cy="660400"/>
            </a:xfrm>
            <a:custGeom>
              <a:avLst/>
              <a:gdLst>
                <a:gd name="T0" fmla="*/ 1347 w 1585"/>
                <a:gd name="T1" fmla="*/ 497 h 1836"/>
                <a:gd name="T2" fmla="*/ 1314 w 1585"/>
                <a:gd name="T3" fmla="*/ 372 h 1836"/>
                <a:gd name="T4" fmla="*/ 869 w 1585"/>
                <a:gd name="T5" fmla="*/ 6 h 1836"/>
                <a:gd name="T6" fmla="*/ 836 w 1585"/>
                <a:gd name="T7" fmla="*/ 6 h 1836"/>
                <a:gd name="T8" fmla="*/ 642 w 1585"/>
                <a:gd name="T9" fmla="*/ 33 h 1836"/>
                <a:gd name="T10" fmla="*/ 494 w 1585"/>
                <a:gd name="T11" fmla="*/ 101 h 1836"/>
                <a:gd name="T12" fmla="*/ 473 w 1585"/>
                <a:gd name="T13" fmla="*/ 137 h 1836"/>
                <a:gd name="T14" fmla="*/ 303 w 1585"/>
                <a:gd name="T15" fmla="*/ 191 h 1836"/>
                <a:gd name="T16" fmla="*/ 191 w 1585"/>
                <a:gd name="T17" fmla="*/ 186 h 1836"/>
                <a:gd name="T18" fmla="*/ 44 w 1585"/>
                <a:gd name="T19" fmla="*/ 445 h 1836"/>
                <a:gd name="T20" fmla="*/ 14 w 1585"/>
                <a:gd name="T21" fmla="*/ 1002 h 1836"/>
                <a:gd name="T22" fmla="*/ 85 w 1585"/>
                <a:gd name="T23" fmla="*/ 1054 h 1836"/>
                <a:gd name="T24" fmla="*/ 167 w 1585"/>
                <a:gd name="T25" fmla="*/ 1098 h 1836"/>
                <a:gd name="T26" fmla="*/ 259 w 1585"/>
                <a:gd name="T27" fmla="*/ 1311 h 1836"/>
                <a:gd name="T28" fmla="*/ 421 w 1585"/>
                <a:gd name="T29" fmla="*/ 1431 h 1836"/>
                <a:gd name="T30" fmla="*/ 729 w 1585"/>
                <a:gd name="T31" fmla="*/ 1587 h 1836"/>
                <a:gd name="T32" fmla="*/ 776 w 1585"/>
                <a:gd name="T33" fmla="*/ 1609 h 1836"/>
                <a:gd name="T34" fmla="*/ 1005 w 1585"/>
                <a:gd name="T35" fmla="*/ 1712 h 1836"/>
                <a:gd name="T36" fmla="*/ 1448 w 1585"/>
                <a:gd name="T37" fmla="*/ 1835 h 1836"/>
                <a:gd name="T38" fmla="*/ 1472 w 1585"/>
                <a:gd name="T39" fmla="*/ 1827 h 1836"/>
                <a:gd name="T40" fmla="*/ 1562 w 1585"/>
                <a:gd name="T41" fmla="*/ 1543 h 1836"/>
                <a:gd name="T42" fmla="*/ 1429 w 1585"/>
                <a:gd name="T43" fmla="*/ 885 h 1836"/>
                <a:gd name="T44" fmla="*/ 1347 w 1585"/>
                <a:gd name="T45" fmla="*/ 497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5" h="1836">
                  <a:moveTo>
                    <a:pt x="1347" y="497"/>
                  </a:moveTo>
                  <a:cubicBezTo>
                    <a:pt x="1327" y="456"/>
                    <a:pt x="1333" y="410"/>
                    <a:pt x="1314" y="372"/>
                  </a:cubicBezTo>
                  <a:cubicBezTo>
                    <a:pt x="1215" y="189"/>
                    <a:pt x="1054" y="82"/>
                    <a:pt x="869" y="6"/>
                  </a:cubicBezTo>
                  <a:cubicBezTo>
                    <a:pt x="858" y="0"/>
                    <a:pt x="839" y="0"/>
                    <a:pt x="836" y="6"/>
                  </a:cubicBezTo>
                  <a:cubicBezTo>
                    <a:pt x="778" y="77"/>
                    <a:pt x="707" y="41"/>
                    <a:pt x="642" y="33"/>
                  </a:cubicBezTo>
                  <a:cubicBezTo>
                    <a:pt x="579" y="27"/>
                    <a:pt x="538" y="66"/>
                    <a:pt x="494" y="101"/>
                  </a:cubicBezTo>
                  <a:cubicBezTo>
                    <a:pt x="483" y="112"/>
                    <a:pt x="475" y="120"/>
                    <a:pt x="473" y="137"/>
                  </a:cubicBezTo>
                  <a:cubicBezTo>
                    <a:pt x="445" y="238"/>
                    <a:pt x="388" y="257"/>
                    <a:pt x="303" y="191"/>
                  </a:cubicBezTo>
                  <a:cubicBezTo>
                    <a:pt x="262" y="158"/>
                    <a:pt x="216" y="139"/>
                    <a:pt x="191" y="186"/>
                  </a:cubicBezTo>
                  <a:cubicBezTo>
                    <a:pt x="142" y="273"/>
                    <a:pt x="68" y="341"/>
                    <a:pt x="44" y="445"/>
                  </a:cubicBezTo>
                  <a:cubicBezTo>
                    <a:pt x="0" y="631"/>
                    <a:pt x="11" y="814"/>
                    <a:pt x="14" y="1002"/>
                  </a:cubicBezTo>
                  <a:cubicBezTo>
                    <a:pt x="14" y="1054"/>
                    <a:pt x="46" y="1054"/>
                    <a:pt x="85" y="1054"/>
                  </a:cubicBezTo>
                  <a:cubicBezTo>
                    <a:pt x="120" y="1052"/>
                    <a:pt x="161" y="1052"/>
                    <a:pt x="167" y="1098"/>
                  </a:cubicBezTo>
                  <a:cubicBezTo>
                    <a:pt x="178" y="1177"/>
                    <a:pt x="197" y="1245"/>
                    <a:pt x="259" y="1311"/>
                  </a:cubicBezTo>
                  <a:cubicBezTo>
                    <a:pt x="309" y="1363"/>
                    <a:pt x="352" y="1404"/>
                    <a:pt x="421" y="1431"/>
                  </a:cubicBezTo>
                  <a:cubicBezTo>
                    <a:pt x="527" y="1475"/>
                    <a:pt x="677" y="1431"/>
                    <a:pt x="729" y="1587"/>
                  </a:cubicBezTo>
                  <a:cubicBezTo>
                    <a:pt x="732" y="1598"/>
                    <a:pt x="762" y="1600"/>
                    <a:pt x="776" y="1609"/>
                  </a:cubicBezTo>
                  <a:cubicBezTo>
                    <a:pt x="841" y="1661"/>
                    <a:pt x="934" y="1633"/>
                    <a:pt x="1005" y="1712"/>
                  </a:cubicBezTo>
                  <a:cubicBezTo>
                    <a:pt x="1114" y="1835"/>
                    <a:pt x="1292" y="1814"/>
                    <a:pt x="1448" y="1835"/>
                  </a:cubicBezTo>
                  <a:cubicBezTo>
                    <a:pt x="1456" y="1835"/>
                    <a:pt x="1464" y="1830"/>
                    <a:pt x="1472" y="1827"/>
                  </a:cubicBezTo>
                  <a:cubicBezTo>
                    <a:pt x="1530" y="1786"/>
                    <a:pt x="1584" y="1611"/>
                    <a:pt x="1562" y="1543"/>
                  </a:cubicBezTo>
                  <a:cubicBezTo>
                    <a:pt x="1497" y="1322"/>
                    <a:pt x="1396" y="1117"/>
                    <a:pt x="1429" y="885"/>
                  </a:cubicBezTo>
                  <a:cubicBezTo>
                    <a:pt x="1480" y="737"/>
                    <a:pt x="1399" y="620"/>
                    <a:pt x="1347"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1" name="Freeform 78"/>
            <p:cNvSpPr>
              <a:spLocks noChangeArrowheads="1"/>
            </p:cNvSpPr>
            <p:nvPr/>
          </p:nvSpPr>
          <p:spPr bwMode="auto">
            <a:xfrm>
              <a:off x="6378575" y="1944688"/>
              <a:ext cx="608013" cy="573087"/>
            </a:xfrm>
            <a:custGeom>
              <a:avLst/>
              <a:gdLst>
                <a:gd name="T0" fmla="*/ 716 w 1690"/>
                <a:gd name="T1" fmla="*/ 1587 h 1591"/>
                <a:gd name="T2" fmla="*/ 1620 w 1690"/>
                <a:gd name="T3" fmla="*/ 1500 h 1591"/>
                <a:gd name="T4" fmla="*/ 1669 w 1690"/>
                <a:gd name="T5" fmla="*/ 1423 h 1591"/>
                <a:gd name="T6" fmla="*/ 1546 w 1690"/>
                <a:gd name="T7" fmla="*/ 983 h 1591"/>
                <a:gd name="T8" fmla="*/ 1536 w 1690"/>
                <a:gd name="T9" fmla="*/ 590 h 1591"/>
                <a:gd name="T10" fmla="*/ 1497 w 1690"/>
                <a:gd name="T11" fmla="*/ 451 h 1591"/>
                <a:gd name="T12" fmla="*/ 1478 w 1690"/>
                <a:gd name="T13" fmla="*/ 380 h 1591"/>
                <a:gd name="T14" fmla="*/ 1426 w 1690"/>
                <a:gd name="T15" fmla="*/ 213 h 1591"/>
                <a:gd name="T16" fmla="*/ 1243 w 1690"/>
                <a:gd name="T17" fmla="*/ 129 h 1591"/>
                <a:gd name="T18" fmla="*/ 743 w 1690"/>
                <a:gd name="T19" fmla="*/ 17 h 1591"/>
                <a:gd name="T20" fmla="*/ 522 w 1690"/>
                <a:gd name="T21" fmla="*/ 38 h 1591"/>
                <a:gd name="T22" fmla="*/ 468 w 1690"/>
                <a:gd name="T23" fmla="*/ 74 h 1591"/>
                <a:gd name="T24" fmla="*/ 407 w 1690"/>
                <a:gd name="T25" fmla="*/ 109 h 1591"/>
                <a:gd name="T26" fmla="*/ 274 w 1690"/>
                <a:gd name="T27" fmla="*/ 273 h 1591"/>
                <a:gd name="T28" fmla="*/ 235 w 1690"/>
                <a:gd name="T29" fmla="*/ 347 h 1591"/>
                <a:gd name="T30" fmla="*/ 99 w 1690"/>
                <a:gd name="T31" fmla="*/ 962 h 1591"/>
                <a:gd name="T32" fmla="*/ 230 w 1690"/>
                <a:gd name="T33" fmla="*/ 1281 h 1591"/>
                <a:gd name="T34" fmla="*/ 339 w 1690"/>
                <a:gd name="T35" fmla="*/ 1396 h 1591"/>
                <a:gd name="T36" fmla="*/ 478 w 1690"/>
                <a:gd name="T37" fmla="*/ 1497 h 1591"/>
                <a:gd name="T38" fmla="*/ 683 w 1690"/>
                <a:gd name="T39" fmla="*/ 1590 h 1591"/>
                <a:gd name="T40" fmla="*/ 716 w 1690"/>
                <a:gd name="T41" fmla="*/ 1587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0" h="1591">
                  <a:moveTo>
                    <a:pt x="716" y="1587"/>
                  </a:moveTo>
                  <a:cubicBezTo>
                    <a:pt x="1014" y="1513"/>
                    <a:pt x="1317" y="1494"/>
                    <a:pt x="1620" y="1500"/>
                  </a:cubicBezTo>
                  <a:cubicBezTo>
                    <a:pt x="1680" y="1500"/>
                    <a:pt x="1689" y="1480"/>
                    <a:pt x="1669" y="1423"/>
                  </a:cubicBezTo>
                  <a:cubicBezTo>
                    <a:pt x="1620" y="1278"/>
                    <a:pt x="1549" y="1142"/>
                    <a:pt x="1546" y="983"/>
                  </a:cubicBezTo>
                  <a:cubicBezTo>
                    <a:pt x="1544" y="852"/>
                    <a:pt x="1497" y="724"/>
                    <a:pt x="1536" y="590"/>
                  </a:cubicBezTo>
                  <a:cubicBezTo>
                    <a:pt x="1549" y="544"/>
                    <a:pt x="1557" y="486"/>
                    <a:pt x="1497" y="451"/>
                  </a:cubicBezTo>
                  <a:cubicBezTo>
                    <a:pt x="1475" y="437"/>
                    <a:pt x="1462" y="413"/>
                    <a:pt x="1478" y="380"/>
                  </a:cubicBezTo>
                  <a:cubicBezTo>
                    <a:pt x="1519" y="306"/>
                    <a:pt x="1489" y="262"/>
                    <a:pt x="1426" y="213"/>
                  </a:cubicBezTo>
                  <a:cubicBezTo>
                    <a:pt x="1369" y="170"/>
                    <a:pt x="1295" y="172"/>
                    <a:pt x="1243" y="129"/>
                  </a:cubicBezTo>
                  <a:cubicBezTo>
                    <a:pt x="1096" y="0"/>
                    <a:pt x="910" y="55"/>
                    <a:pt x="743" y="17"/>
                  </a:cubicBezTo>
                  <a:cubicBezTo>
                    <a:pt x="670" y="0"/>
                    <a:pt x="601" y="82"/>
                    <a:pt x="522" y="38"/>
                  </a:cubicBezTo>
                  <a:cubicBezTo>
                    <a:pt x="514" y="33"/>
                    <a:pt x="481" y="58"/>
                    <a:pt x="468" y="74"/>
                  </a:cubicBezTo>
                  <a:cubicBezTo>
                    <a:pt x="451" y="90"/>
                    <a:pt x="432" y="104"/>
                    <a:pt x="407" y="109"/>
                  </a:cubicBezTo>
                  <a:cubicBezTo>
                    <a:pt x="317" y="126"/>
                    <a:pt x="287" y="194"/>
                    <a:pt x="274" y="273"/>
                  </a:cubicBezTo>
                  <a:cubicBezTo>
                    <a:pt x="268" y="306"/>
                    <a:pt x="263" y="328"/>
                    <a:pt x="235" y="347"/>
                  </a:cubicBezTo>
                  <a:cubicBezTo>
                    <a:pt x="30" y="489"/>
                    <a:pt x="0" y="751"/>
                    <a:pt x="99" y="962"/>
                  </a:cubicBezTo>
                  <a:cubicBezTo>
                    <a:pt x="148" y="1065"/>
                    <a:pt x="224" y="1155"/>
                    <a:pt x="230" y="1281"/>
                  </a:cubicBezTo>
                  <a:cubicBezTo>
                    <a:pt x="233" y="1327"/>
                    <a:pt x="271" y="1377"/>
                    <a:pt x="339" y="1396"/>
                  </a:cubicBezTo>
                  <a:cubicBezTo>
                    <a:pt x="391" y="1409"/>
                    <a:pt x="448" y="1450"/>
                    <a:pt x="478" y="1497"/>
                  </a:cubicBezTo>
                  <a:cubicBezTo>
                    <a:pt x="536" y="1576"/>
                    <a:pt x="618" y="1562"/>
                    <a:pt x="683" y="1590"/>
                  </a:cubicBezTo>
                  <a:cubicBezTo>
                    <a:pt x="700" y="1590"/>
                    <a:pt x="708" y="1590"/>
                    <a:pt x="716" y="15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2" name="Freeform 79"/>
            <p:cNvSpPr>
              <a:spLocks noChangeArrowheads="1"/>
            </p:cNvSpPr>
            <p:nvPr/>
          </p:nvSpPr>
          <p:spPr bwMode="auto">
            <a:xfrm>
              <a:off x="6000750" y="2212975"/>
              <a:ext cx="527050" cy="700088"/>
            </a:xfrm>
            <a:custGeom>
              <a:avLst/>
              <a:gdLst>
                <a:gd name="T0" fmla="*/ 1127 w 1464"/>
                <a:gd name="T1" fmla="*/ 407 h 1943"/>
                <a:gd name="T2" fmla="*/ 1083 w 1464"/>
                <a:gd name="T3" fmla="*/ 352 h 1943"/>
                <a:gd name="T4" fmla="*/ 1037 w 1464"/>
                <a:gd name="T5" fmla="*/ 259 h 1943"/>
                <a:gd name="T6" fmla="*/ 925 w 1464"/>
                <a:gd name="T7" fmla="*/ 273 h 1943"/>
                <a:gd name="T8" fmla="*/ 385 w 1464"/>
                <a:gd name="T9" fmla="*/ 186 h 1943"/>
                <a:gd name="T10" fmla="*/ 194 w 1464"/>
                <a:gd name="T11" fmla="*/ 38 h 1943"/>
                <a:gd name="T12" fmla="*/ 139 w 1464"/>
                <a:gd name="T13" fmla="*/ 19 h 1943"/>
                <a:gd name="T14" fmla="*/ 65 w 1464"/>
                <a:gd name="T15" fmla="*/ 96 h 1943"/>
                <a:gd name="T16" fmla="*/ 63 w 1464"/>
                <a:gd name="T17" fmla="*/ 1087 h 1943"/>
                <a:gd name="T18" fmla="*/ 87 w 1464"/>
                <a:gd name="T19" fmla="*/ 1169 h 1943"/>
                <a:gd name="T20" fmla="*/ 84 w 1464"/>
                <a:gd name="T21" fmla="*/ 1243 h 1943"/>
                <a:gd name="T22" fmla="*/ 13 w 1464"/>
                <a:gd name="T23" fmla="*/ 1614 h 1943"/>
                <a:gd name="T24" fmla="*/ 84 w 1464"/>
                <a:gd name="T25" fmla="*/ 1680 h 1943"/>
                <a:gd name="T26" fmla="*/ 287 w 1464"/>
                <a:gd name="T27" fmla="*/ 1639 h 1943"/>
                <a:gd name="T28" fmla="*/ 445 w 1464"/>
                <a:gd name="T29" fmla="*/ 1617 h 1943"/>
                <a:gd name="T30" fmla="*/ 859 w 1464"/>
                <a:gd name="T31" fmla="*/ 1699 h 1943"/>
                <a:gd name="T32" fmla="*/ 952 w 1464"/>
                <a:gd name="T33" fmla="*/ 1762 h 1943"/>
                <a:gd name="T34" fmla="*/ 1034 w 1464"/>
                <a:gd name="T35" fmla="*/ 1835 h 1943"/>
                <a:gd name="T36" fmla="*/ 1291 w 1464"/>
                <a:gd name="T37" fmla="*/ 1923 h 1943"/>
                <a:gd name="T38" fmla="*/ 1332 w 1464"/>
                <a:gd name="T39" fmla="*/ 1906 h 1943"/>
                <a:gd name="T40" fmla="*/ 1438 w 1464"/>
                <a:gd name="T41" fmla="*/ 1704 h 1943"/>
                <a:gd name="T42" fmla="*/ 1455 w 1464"/>
                <a:gd name="T43" fmla="*/ 1630 h 1943"/>
                <a:gd name="T44" fmla="*/ 1422 w 1464"/>
                <a:gd name="T45" fmla="*/ 1431 h 1943"/>
                <a:gd name="T46" fmla="*/ 1430 w 1464"/>
                <a:gd name="T47" fmla="*/ 989 h 1943"/>
                <a:gd name="T48" fmla="*/ 1411 w 1464"/>
                <a:gd name="T49" fmla="*/ 828 h 1943"/>
                <a:gd name="T50" fmla="*/ 1277 w 1464"/>
                <a:gd name="T51" fmla="*/ 721 h 1943"/>
                <a:gd name="T52" fmla="*/ 1146 w 1464"/>
                <a:gd name="T53" fmla="*/ 475 h 1943"/>
                <a:gd name="T54" fmla="*/ 1127 w 1464"/>
                <a:gd name="T55" fmla="*/ 407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64" h="1943">
                  <a:moveTo>
                    <a:pt x="1127" y="407"/>
                  </a:moveTo>
                  <a:cubicBezTo>
                    <a:pt x="1111" y="391"/>
                    <a:pt x="1094" y="371"/>
                    <a:pt x="1083" y="352"/>
                  </a:cubicBezTo>
                  <a:cubicBezTo>
                    <a:pt x="1067" y="322"/>
                    <a:pt x="1094" y="270"/>
                    <a:pt x="1037" y="259"/>
                  </a:cubicBezTo>
                  <a:cubicBezTo>
                    <a:pt x="999" y="251"/>
                    <a:pt x="958" y="257"/>
                    <a:pt x="925" y="273"/>
                  </a:cubicBezTo>
                  <a:cubicBezTo>
                    <a:pt x="726" y="361"/>
                    <a:pt x="562" y="229"/>
                    <a:pt x="385" y="186"/>
                  </a:cubicBezTo>
                  <a:cubicBezTo>
                    <a:pt x="319" y="169"/>
                    <a:pt x="257" y="90"/>
                    <a:pt x="194" y="38"/>
                  </a:cubicBezTo>
                  <a:cubicBezTo>
                    <a:pt x="175" y="22"/>
                    <a:pt x="155" y="0"/>
                    <a:pt x="139" y="19"/>
                  </a:cubicBezTo>
                  <a:cubicBezTo>
                    <a:pt x="115" y="46"/>
                    <a:pt x="65" y="38"/>
                    <a:pt x="65" y="96"/>
                  </a:cubicBezTo>
                  <a:cubicBezTo>
                    <a:pt x="65" y="426"/>
                    <a:pt x="63" y="757"/>
                    <a:pt x="63" y="1087"/>
                  </a:cubicBezTo>
                  <a:cubicBezTo>
                    <a:pt x="63" y="1117"/>
                    <a:pt x="63" y="1144"/>
                    <a:pt x="87" y="1169"/>
                  </a:cubicBezTo>
                  <a:cubicBezTo>
                    <a:pt x="109" y="1191"/>
                    <a:pt x="104" y="1218"/>
                    <a:pt x="84" y="1243"/>
                  </a:cubicBezTo>
                  <a:cubicBezTo>
                    <a:pt x="0" y="1355"/>
                    <a:pt x="30" y="1488"/>
                    <a:pt x="13" y="1614"/>
                  </a:cubicBezTo>
                  <a:cubicBezTo>
                    <a:pt x="11" y="1641"/>
                    <a:pt x="46" y="1680"/>
                    <a:pt x="84" y="1680"/>
                  </a:cubicBezTo>
                  <a:cubicBezTo>
                    <a:pt x="153" y="1682"/>
                    <a:pt x="224" y="1702"/>
                    <a:pt x="287" y="1639"/>
                  </a:cubicBezTo>
                  <a:cubicBezTo>
                    <a:pt x="325" y="1600"/>
                    <a:pt x="388" y="1603"/>
                    <a:pt x="445" y="1617"/>
                  </a:cubicBezTo>
                  <a:cubicBezTo>
                    <a:pt x="584" y="1647"/>
                    <a:pt x="721" y="1671"/>
                    <a:pt x="859" y="1699"/>
                  </a:cubicBezTo>
                  <a:cubicBezTo>
                    <a:pt x="900" y="1707"/>
                    <a:pt x="936" y="1710"/>
                    <a:pt x="952" y="1762"/>
                  </a:cubicBezTo>
                  <a:cubicBezTo>
                    <a:pt x="963" y="1794"/>
                    <a:pt x="999" y="1841"/>
                    <a:pt x="1034" y="1835"/>
                  </a:cubicBezTo>
                  <a:cubicBezTo>
                    <a:pt x="1138" y="1819"/>
                    <a:pt x="1214" y="1868"/>
                    <a:pt x="1291" y="1923"/>
                  </a:cubicBezTo>
                  <a:cubicBezTo>
                    <a:pt x="1321" y="1942"/>
                    <a:pt x="1332" y="1923"/>
                    <a:pt x="1332" y="1906"/>
                  </a:cubicBezTo>
                  <a:cubicBezTo>
                    <a:pt x="1332" y="1819"/>
                    <a:pt x="1378" y="1759"/>
                    <a:pt x="1438" y="1704"/>
                  </a:cubicBezTo>
                  <a:cubicBezTo>
                    <a:pt x="1455" y="1691"/>
                    <a:pt x="1463" y="1639"/>
                    <a:pt x="1455" y="1630"/>
                  </a:cubicBezTo>
                  <a:cubicBezTo>
                    <a:pt x="1389" y="1570"/>
                    <a:pt x="1430" y="1497"/>
                    <a:pt x="1422" y="1431"/>
                  </a:cubicBezTo>
                  <a:cubicBezTo>
                    <a:pt x="1406" y="1284"/>
                    <a:pt x="1403" y="1136"/>
                    <a:pt x="1430" y="989"/>
                  </a:cubicBezTo>
                  <a:cubicBezTo>
                    <a:pt x="1441" y="937"/>
                    <a:pt x="1452" y="855"/>
                    <a:pt x="1411" y="828"/>
                  </a:cubicBezTo>
                  <a:cubicBezTo>
                    <a:pt x="1362" y="795"/>
                    <a:pt x="1321" y="754"/>
                    <a:pt x="1277" y="721"/>
                  </a:cubicBezTo>
                  <a:cubicBezTo>
                    <a:pt x="1201" y="653"/>
                    <a:pt x="1111" y="590"/>
                    <a:pt x="1146" y="475"/>
                  </a:cubicBezTo>
                  <a:cubicBezTo>
                    <a:pt x="1152" y="440"/>
                    <a:pt x="1143" y="423"/>
                    <a:pt x="1127" y="4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3" name="Freeform 80"/>
            <p:cNvSpPr>
              <a:spLocks noChangeArrowheads="1"/>
            </p:cNvSpPr>
            <p:nvPr/>
          </p:nvSpPr>
          <p:spPr bwMode="auto">
            <a:xfrm>
              <a:off x="3373438" y="1930400"/>
              <a:ext cx="554037" cy="715963"/>
            </a:xfrm>
            <a:custGeom>
              <a:avLst/>
              <a:gdLst>
                <a:gd name="T0" fmla="*/ 1207 w 1539"/>
                <a:gd name="T1" fmla="*/ 477 h 1989"/>
                <a:gd name="T2" fmla="*/ 1257 w 1539"/>
                <a:gd name="T3" fmla="*/ 155 h 1989"/>
                <a:gd name="T4" fmla="*/ 1164 w 1539"/>
                <a:gd name="T5" fmla="*/ 49 h 1989"/>
                <a:gd name="T6" fmla="*/ 1022 w 1539"/>
                <a:gd name="T7" fmla="*/ 49 h 1989"/>
                <a:gd name="T8" fmla="*/ 847 w 1539"/>
                <a:gd name="T9" fmla="*/ 161 h 1989"/>
                <a:gd name="T10" fmla="*/ 721 w 1539"/>
                <a:gd name="T11" fmla="*/ 193 h 1989"/>
                <a:gd name="T12" fmla="*/ 492 w 1539"/>
                <a:gd name="T13" fmla="*/ 49 h 1989"/>
                <a:gd name="T14" fmla="*/ 342 w 1539"/>
                <a:gd name="T15" fmla="*/ 101 h 1989"/>
                <a:gd name="T16" fmla="*/ 115 w 1539"/>
                <a:gd name="T17" fmla="*/ 510 h 1989"/>
                <a:gd name="T18" fmla="*/ 90 w 1539"/>
                <a:gd name="T19" fmla="*/ 669 h 1989"/>
                <a:gd name="T20" fmla="*/ 90 w 1539"/>
                <a:gd name="T21" fmla="*/ 966 h 1989"/>
                <a:gd name="T22" fmla="*/ 98 w 1539"/>
                <a:gd name="T23" fmla="*/ 1177 h 1989"/>
                <a:gd name="T24" fmla="*/ 265 w 1539"/>
                <a:gd name="T25" fmla="*/ 1488 h 1989"/>
                <a:gd name="T26" fmla="*/ 112 w 1539"/>
                <a:gd name="T27" fmla="*/ 1829 h 1989"/>
                <a:gd name="T28" fmla="*/ 22 w 1539"/>
                <a:gd name="T29" fmla="*/ 1898 h 1989"/>
                <a:gd name="T30" fmla="*/ 27 w 1539"/>
                <a:gd name="T31" fmla="*/ 1960 h 1989"/>
                <a:gd name="T32" fmla="*/ 71 w 1539"/>
                <a:gd name="T33" fmla="*/ 1944 h 1989"/>
                <a:gd name="T34" fmla="*/ 205 w 1539"/>
                <a:gd name="T35" fmla="*/ 1835 h 1989"/>
                <a:gd name="T36" fmla="*/ 503 w 1539"/>
                <a:gd name="T37" fmla="*/ 1797 h 1989"/>
                <a:gd name="T38" fmla="*/ 574 w 1539"/>
                <a:gd name="T39" fmla="*/ 1786 h 1989"/>
                <a:gd name="T40" fmla="*/ 699 w 1539"/>
                <a:gd name="T41" fmla="*/ 1758 h 1989"/>
                <a:gd name="T42" fmla="*/ 899 w 1539"/>
                <a:gd name="T43" fmla="*/ 1726 h 1989"/>
                <a:gd name="T44" fmla="*/ 964 w 1539"/>
                <a:gd name="T45" fmla="*/ 1704 h 1989"/>
                <a:gd name="T46" fmla="*/ 1317 w 1539"/>
                <a:gd name="T47" fmla="*/ 1619 h 1989"/>
                <a:gd name="T48" fmla="*/ 1363 w 1539"/>
                <a:gd name="T49" fmla="*/ 1545 h 1989"/>
                <a:gd name="T50" fmla="*/ 1363 w 1539"/>
                <a:gd name="T51" fmla="*/ 1447 h 1989"/>
                <a:gd name="T52" fmla="*/ 1440 w 1539"/>
                <a:gd name="T53" fmla="*/ 1354 h 1989"/>
                <a:gd name="T54" fmla="*/ 1511 w 1539"/>
                <a:gd name="T55" fmla="*/ 1237 h 1989"/>
                <a:gd name="T56" fmla="*/ 1309 w 1539"/>
                <a:gd name="T57" fmla="*/ 1018 h 1989"/>
                <a:gd name="T58" fmla="*/ 1164 w 1539"/>
                <a:gd name="T59" fmla="*/ 718 h 1989"/>
                <a:gd name="T60" fmla="*/ 1164 w 1539"/>
                <a:gd name="T61" fmla="*/ 710 h 1989"/>
                <a:gd name="T62" fmla="*/ 1284 w 1539"/>
                <a:gd name="T63" fmla="*/ 630 h 1989"/>
                <a:gd name="T64" fmla="*/ 1207 w 1539"/>
                <a:gd name="T65" fmla="*/ 47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9" h="1989">
                  <a:moveTo>
                    <a:pt x="1207" y="477"/>
                  </a:moveTo>
                  <a:cubicBezTo>
                    <a:pt x="1221" y="368"/>
                    <a:pt x="1238" y="262"/>
                    <a:pt x="1257" y="155"/>
                  </a:cubicBezTo>
                  <a:cubicBezTo>
                    <a:pt x="1270" y="79"/>
                    <a:pt x="1257" y="33"/>
                    <a:pt x="1164" y="49"/>
                  </a:cubicBezTo>
                  <a:cubicBezTo>
                    <a:pt x="1117" y="57"/>
                    <a:pt x="1068" y="51"/>
                    <a:pt x="1022" y="49"/>
                  </a:cubicBezTo>
                  <a:cubicBezTo>
                    <a:pt x="937" y="46"/>
                    <a:pt x="891" y="109"/>
                    <a:pt x="847" y="161"/>
                  </a:cubicBezTo>
                  <a:cubicBezTo>
                    <a:pt x="806" y="210"/>
                    <a:pt x="768" y="223"/>
                    <a:pt x="721" y="193"/>
                  </a:cubicBezTo>
                  <a:cubicBezTo>
                    <a:pt x="645" y="144"/>
                    <a:pt x="563" y="109"/>
                    <a:pt x="492" y="49"/>
                  </a:cubicBezTo>
                  <a:cubicBezTo>
                    <a:pt x="437" y="0"/>
                    <a:pt x="353" y="31"/>
                    <a:pt x="342" y="101"/>
                  </a:cubicBezTo>
                  <a:cubicBezTo>
                    <a:pt x="317" y="267"/>
                    <a:pt x="262" y="412"/>
                    <a:pt x="115" y="510"/>
                  </a:cubicBezTo>
                  <a:cubicBezTo>
                    <a:pt x="58" y="548"/>
                    <a:pt x="55" y="622"/>
                    <a:pt x="90" y="669"/>
                  </a:cubicBezTo>
                  <a:cubicBezTo>
                    <a:pt x="167" y="772"/>
                    <a:pt x="137" y="871"/>
                    <a:pt x="90" y="966"/>
                  </a:cubicBezTo>
                  <a:cubicBezTo>
                    <a:pt x="55" y="1040"/>
                    <a:pt x="63" y="1106"/>
                    <a:pt x="98" y="1177"/>
                  </a:cubicBezTo>
                  <a:cubicBezTo>
                    <a:pt x="153" y="1280"/>
                    <a:pt x="208" y="1384"/>
                    <a:pt x="265" y="1488"/>
                  </a:cubicBezTo>
                  <a:cubicBezTo>
                    <a:pt x="347" y="1633"/>
                    <a:pt x="271" y="1786"/>
                    <a:pt x="112" y="1829"/>
                  </a:cubicBezTo>
                  <a:cubicBezTo>
                    <a:pt x="71" y="1840"/>
                    <a:pt x="49" y="1871"/>
                    <a:pt x="22" y="1898"/>
                  </a:cubicBezTo>
                  <a:cubicBezTo>
                    <a:pt x="0" y="1920"/>
                    <a:pt x="11" y="1944"/>
                    <a:pt x="27" y="1960"/>
                  </a:cubicBezTo>
                  <a:cubicBezTo>
                    <a:pt x="52" y="1988"/>
                    <a:pt x="60" y="1952"/>
                    <a:pt x="71" y="1944"/>
                  </a:cubicBezTo>
                  <a:cubicBezTo>
                    <a:pt x="120" y="1911"/>
                    <a:pt x="145" y="1838"/>
                    <a:pt x="205" y="1835"/>
                  </a:cubicBezTo>
                  <a:cubicBezTo>
                    <a:pt x="306" y="1829"/>
                    <a:pt x="402" y="1786"/>
                    <a:pt x="503" y="1797"/>
                  </a:cubicBezTo>
                  <a:cubicBezTo>
                    <a:pt x="530" y="1799"/>
                    <a:pt x="549" y="1794"/>
                    <a:pt x="574" y="1786"/>
                  </a:cubicBezTo>
                  <a:cubicBezTo>
                    <a:pt x="615" y="1775"/>
                    <a:pt x="667" y="1734"/>
                    <a:pt x="699" y="1758"/>
                  </a:cubicBezTo>
                  <a:cubicBezTo>
                    <a:pt x="784" y="1824"/>
                    <a:pt x="836" y="1758"/>
                    <a:pt x="899" y="1726"/>
                  </a:cubicBezTo>
                  <a:cubicBezTo>
                    <a:pt x="921" y="1715"/>
                    <a:pt x="943" y="1709"/>
                    <a:pt x="964" y="1704"/>
                  </a:cubicBezTo>
                  <a:cubicBezTo>
                    <a:pt x="1085" y="1685"/>
                    <a:pt x="1210" y="1715"/>
                    <a:pt x="1317" y="1619"/>
                  </a:cubicBezTo>
                  <a:cubicBezTo>
                    <a:pt x="1344" y="1594"/>
                    <a:pt x="1363" y="1581"/>
                    <a:pt x="1363" y="1545"/>
                  </a:cubicBezTo>
                  <a:cubicBezTo>
                    <a:pt x="1363" y="1513"/>
                    <a:pt x="1366" y="1480"/>
                    <a:pt x="1363" y="1447"/>
                  </a:cubicBezTo>
                  <a:cubicBezTo>
                    <a:pt x="1363" y="1392"/>
                    <a:pt x="1399" y="1354"/>
                    <a:pt x="1440" y="1354"/>
                  </a:cubicBezTo>
                  <a:cubicBezTo>
                    <a:pt x="1538" y="1354"/>
                    <a:pt x="1524" y="1294"/>
                    <a:pt x="1511" y="1237"/>
                  </a:cubicBezTo>
                  <a:cubicBezTo>
                    <a:pt x="1489" y="1125"/>
                    <a:pt x="1401" y="1065"/>
                    <a:pt x="1309" y="1018"/>
                  </a:cubicBezTo>
                  <a:cubicBezTo>
                    <a:pt x="1180" y="953"/>
                    <a:pt x="1112" y="865"/>
                    <a:pt x="1164" y="718"/>
                  </a:cubicBezTo>
                  <a:lnTo>
                    <a:pt x="1164" y="710"/>
                  </a:lnTo>
                  <a:cubicBezTo>
                    <a:pt x="1175" y="663"/>
                    <a:pt x="1194" y="628"/>
                    <a:pt x="1284" y="630"/>
                  </a:cubicBezTo>
                  <a:cubicBezTo>
                    <a:pt x="1180" y="592"/>
                    <a:pt x="1202" y="532"/>
                    <a:pt x="1207" y="4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4" name="Freeform 81"/>
            <p:cNvSpPr>
              <a:spLocks noChangeArrowheads="1"/>
            </p:cNvSpPr>
            <p:nvPr/>
          </p:nvSpPr>
          <p:spPr bwMode="auto">
            <a:xfrm>
              <a:off x="6661150" y="1160463"/>
              <a:ext cx="954088" cy="509587"/>
            </a:xfrm>
            <a:custGeom>
              <a:avLst/>
              <a:gdLst>
                <a:gd name="T0" fmla="*/ 2183 w 2651"/>
                <a:gd name="T1" fmla="*/ 918 h 1416"/>
                <a:gd name="T2" fmla="*/ 2322 w 2651"/>
                <a:gd name="T3" fmla="*/ 806 h 1416"/>
                <a:gd name="T4" fmla="*/ 2543 w 2651"/>
                <a:gd name="T5" fmla="*/ 825 h 1416"/>
                <a:gd name="T6" fmla="*/ 2639 w 2651"/>
                <a:gd name="T7" fmla="*/ 718 h 1416"/>
                <a:gd name="T8" fmla="*/ 2568 w 2651"/>
                <a:gd name="T9" fmla="*/ 691 h 1416"/>
                <a:gd name="T10" fmla="*/ 2194 w 2651"/>
                <a:gd name="T11" fmla="*/ 574 h 1416"/>
                <a:gd name="T12" fmla="*/ 1915 w 2651"/>
                <a:gd name="T13" fmla="*/ 440 h 1416"/>
                <a:gd name="T14" fmla="*/ 1858 w 2651"/>
                <a:gd name="T15" fmla="*/ 391 h 1416"/>
                <a:gd name="T16" fmla="*/ 1787 w 2651"/>
                <a:gd name="T17" fmla="*/ 336 h 1416"/>
                <a:gd name="T18" fmla="*/ 1331 w 2651"/>
                <a:gd name="T19" fmla="*/ 66 h 1416"/>
                <a:gd name="T20" fmla="*/ 1284 w 2651"/>
                <a:gd name="T21" fmla="*/ 0 h 1416"/>
                <a:gd name="T22" fmla="*/ 1208 w 2651"/>
                <a:gd name="T23" fmla="*/ 82 h 1416"/>
                <a:gd name="T24" fmla="*/ 965 w 2651"/>
                <a:gd name="T25" fmla="*/ 331 h 1416"/>
                <a:gd name="T26" fmla="*/ 896 w 2651"/>
                <a:gd name="T27" fmla="*/ 333 h 1416"/>
                <a:gd name="T28" fmla="*/ 795 w 2651"/>
                <a:gd name="T29" fmla="*/ 341 h 1416"/>
                <a:gd name="T30" fmla="*/ 645 w 2651"/>
                <a:gd name="T31" fmla="*/ 371 h 1416"/>
                <a:gd name="T32" fmla="*/ 492 w 2651"/>
                <a:gd name="T33" fmla="*/ 336 h 1416"/>
                <a:gd name="T34" fmla="*/ 129 w 2651"/>
                <a:gd name="T35" fmla="*/ 270 h 1416"/>
                <a:gd name="T36" fmla="*/ 60 w 2651"/>
                <a:gd name="T37" fmla="*/ 412 h 1416"/>
                <a:gd name="T38" fmla="*/ 20 w 2651"/>
                <a:gd name="T39" fmla="*/ 609 h 1416"/>
                <a:gd name="T40" fmla="*/ 80 w 2651"/>
                <a:gd name="T41" fmla="*/ 830 h 1416"/>
                <a:gd name="T42" fmla="*/ 164 w 2651"/>
                <a:gd name="T43" fmla="*/ 975 h 1416"/>
                <a:gd name="T44" fmla="*/ 528 w 2651"/>
                <a:gd name="T45" fmla="*/ 1125 h 1416"/>
                <a:gd name="T46" fmla="*/ 558 w 2651"/>
                <a:gd name="T47" fmla="*/ 1199 h 1416"/>
                <a:gd name="T48" fmla="*/ 623 w 2651"/>
                <a:gd name="T49" fmla="*/ 1218 h 1416"/>
                <a:gd name="T50" fmla="*/ 659 w 2651"/>
                <a:gd name="T51" fmla="*/ 1191 h 1416"/>
                <a:gd name="T52" fmla="*/ 790 w 2651"/>
                <a:gd name="T53" fmla="*/ 1114 h 1416"/>
                <a:gd name="T54" fmla="*/ 918 w 2651"/>
                <a:gd name="T55" fmla="*/ 1005 h 1416"/>
                <a:gd name="T56" fmla="*/ 1200 w 2651"/>
                <a:gd name="T57" fmla="*/ 940 h 1416"/>
                <a:gd name="T58" fmla="*/ 1899 w 2651"/>
                <a:gd name="T59" fmla="*/ 1169 h 1416"/>
                <a:gd name="T60" fmla="*/ 1932 w 2651"/>
                <a:gd name="T61" fmla="*/ 1177 h 1416"/>
                <a:gd name="T62" fmla="*/ 2024 w 2651"/>
                <a:gd name="T63" fmla="*/ 1286 h 1416"/>
                <a:gd name="T64" fmla="*/ 2123 w 2651"/>
                <a:gd name="T65" fmla="*/ 1415 h 1416"/>
                <a:gd name="T66" fmla="*/ 2183 w 2651"/>
                <a:gd name="T67" fmla="*/ 918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51" h="1416">
                  <a:moveTo>
                    <a:pt x="2183" y="918"/>
                  </a:moveTo>
                  <a:cubicBezTo>
                    <a:pt x="2177" y="833"/>
                    <a:pt x="2238" y="798"/>
                    <a:pt x="2322" y="806"/>
                  </a:cubicBezTo>
                  <a:cubicBezTo>
                    <a:pt x="2396" y="814"/>
                    <a:pt x="2470" y="822"/>
                    <a:pt x="2543" y="825"/>
                  </a:cubicBezTo>
                  <a:cubicBezTo>
                    <a:pt x="2617" y="828"/>
                    <a:pt x="2628" y="762"/>
                    <a:pt x="2639" y="718"/>
                  </a:cubicBezTo>
                  <a:cubicBezTo>
                    <a:pt x="2650" y="672"/>
                    <a:pt x="2593" y="691"/>
                    <a:pt x="2568" y="691"/>
                  </a:cubicBezTo>
                  <a:cubicBezTo>
                    <a:pt x="2434" y="683"/>
                    <a:pt x="2309" y="639"/>
                    <a:pt x="2194" y="574"/>
                  </a:cubicBezTo>
                  <a:cubicBezTo>
                    <a:pt x="2104" y="522"/>
                    <a:pt x="2014" y="473"/>
                    <a:pt x="1915" y="440"/>
                  </a:cubicBezTo>
                  <a:cubicBezTo>
                    <a:pt x="1891" y="432"/>
                    <a:pt x="1855" y="421"/>
                    <a:pt x="1858" y="391"/>
                  </a:cubicBezTo>
                  <a:cubicBezTo>
                    <a:pt x="1866" y="325"/>
                    <a:pt x="1822" y="341"/>
                    <a:pt x="1787" y="336"/>
                  </a:cubicBezTo>
                  <a:cubicBezTo>
                    <a:pt x="1598" y="306"/>
                    <a:pt x="1434" y="238"/>
                    <a:pt x="1331" y="66"/>
                  </a:cubicBezTo>
                  <a:cubicBezTo>
                    <a:pt x="1317" y="41"/>
                    <a:pt x="1298" y="22"/>
                    <a:pt x="1284" y="0"/>
                  </a:cubicBezTo>
                  <a:cubicBezTo>
                    <a:pt x="1268" y="33"/>
                    <a:pt x="1219" y="36"/>
                    <a:pt x="1208" y="82"/>
                  </a:cubicBezTo>
                  <a:cubicBezTo>
                    <a:pt x="1178" y="216"/>
                    <a:pt x="1060" y="262"/>
                    <a:pt x="965" y="331"/>
                  </a:cubicBezTo>
                  <a:cubicBezTo>
                    <a:pt x="943" y="344"/>
                    <a:pt x="913" y="347"/>
                    <a:pt x="896" y="333"/>
                  </a:cubicBezTo>
                  <a:cubicBezTo>
                    <a:pt x="858" y="298"/>
                    <a:pt x="823" y="320"/>
                    <a:pt x="795" y="341"/>
                  </a:cubicBezTo>
                  <a:cubicBezTo>
                    <a:pt x="749" y="382"/>
                    <a:pt x="697" y="380"/>
                    <a:pt x="645" y="371"/>
                  </a:cubicBezTo>
                  <a:cubicBezTo>
                    <a:pt x="593" y="363"/>
                    <a:pt x="541" y="355"/>
                    <a:pt x="492" y="336"/>
                  </a:cubicBezTo>
                  <a:cubicBezTo>
                    <a:pt x="377" y="292"/>
                    <a:pt x="249" y="317"/>
                    <a:pt x="129" y="270"/>
                  </a:cubicBezTo>
                  <a:cubicBezTo>
                    <a:pt x="123" y="328"/>
                    <a:pt x="52" y="393"/>
                    <a:pt x="60" y="412"/>
                  </a:cubicBezTo>
                  <a:cubicBezTo>
                    <a:pt x="93" y="494"/>
                    <a:pt x="142" y="563"/>
                    <a:pt x="20" y="609"/>
                  </a:cubicBezTo>
                  <a:cubicBezTo>
                    <a:pt x="0" y="617"/>
                    <a:pt x="52" y="819"/>
                    <a:pt x="80" y="830"/>
                  </a:cubicBezTo>
                  <a:cubicBezTo>
                    <a:pt x="153" y="852"/>
                    <a:pt x="159" y="912"/>
                    <a:pt x="164" y="975"/>
                  </a:cubicBezTo>
                  <a:cubicBezTo>
                    <a:pt x="336" y="912"/>
                    <a:pt x="459" y="961"/>
                    <a:pt x="528" y="1125"/>
                  </a:cubicBezTo>
                  <a:cubicBezTo>
                    <a:pt x="538" y="1150"/>
                    <a:pt x="549" y="1174"/>
                    <a:pt x="558" y="1199"/>
                  </a:cubicBezTo>
                  <a:cubicBezTo>
                    <a:pt x="571" y="1235"/>
                    <a:pt x="593" y="1243"/>
                    <a:pt x="623" y="1218"/>
                  </a:cubicBezTo>
                  <a:cubicBezTo>
                    <a:pt x="634" y="1210"/>
                    <a:pt x="648" y="1202"/>
                    <a:pt x="659" y="1191"/>
                  </a:cubicBezTo>
                  <a:cubicBezTo>
                    <a:pt x="697" y="1155"/>
                    <a:pt x="732" y="1131"/>
                    <a:pt x="790" y="1114"/>
                  </a:cubicBezTo>
                  <a:cubicBezTo>
                    <a:pt x="828" y="1106"/>
                    <a:pt x="869" y="1038"/>
                    <a:pt x="918" y="1005"/>
                  </a:cubicBezTo>
                  <a:cubicBezTo>
                    <a:pt x="1006" y="945"/>
                    <a:pt x="1112" y="910"/>
                    <a:pt x="1200" y="940"/>
                  </a:cubicBezTo>
                  <a:cubicBezTo>
                    <a:pt x="1432" y="1019"/>
                    <a:pt x="1686" y="1032"/>
                    <a:pt x="1899" y="1169"/>
                  </a:cubicBezTo>
                  <a:cubicBezTo>
                    <a:pt x="1907" y="1174"/>
                    <a:pt x="1921" y="1177"/>
                    <a:pt x="1932" y="1177"/>
                  </a:cubicBezTo>
                  <a:cubicBezTo>
                    <a:pt x="2016" y="1169"/>
                    <a:pt x="2035" y="1215"/>
                    <a:pt x="2024" y="1286"/>
                  </a:cubicBezTo>
                  <a:cubicBezTo>
                    <a:pt x="2005" y="1363"/>
                    <a:pt x="2035" y="1409"/>
                    <a:pt x="2123" y="1415"/>
                  </a:cubicBezTo>
                  <a:cubicBezTo>
                    <a:pt x="2145" y="1248"/>
                    <a:pt x="2191" y="1087"/>
                    <a:pt x="2183" y="91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5" name="Freeform 82"/>
            <p:cNvSpPr>
              <a:spLocks noChangeArrowheads="1"/>
            </p:cNvSpPr>
            <p:nvPr/>
          </p:nvSpPr>
          <p:spPr bwMode="auto">
            <a:xfrm>
              <a:off x="6870700" y="1520825"/>
              <a:ext cx="617538" cy="503238"/>
            </a:xfrm>
            <a:custGeom>
              <a:avLst/>
              <a:gdLst>
                <a:gd name="T0" fmla="*/ 98 w 1714"/>
                <a:gd name="T1" fmla="*/ 1207 h 1399"/>
                <a:gd name="T2" fmla="*/ 76 w 1714"/>
                <a:gd name="T3" fmla="*/ 1258 h 1399"/>
                <a:gd name="T4" fmla="*/ 156 w 1714"/>
                <a:gd name="T5" fmla="*/ 1316 h 1399"/>
                <a:gd name="T6" fmla="*/ 544 w 1714"/>
                <a:gd name="T7" fmla="*/ 1258 h 1399"/>
                <a:gd name="T8" fmla="*/ 593 w 1714"/>
                <a:gd name="T9" fmla="*/ 1264 h 1399"/>
                <a:gd name="T10" fmla="*/ 642 w 1714"/>
                <a:gd name="T11" fmla="*/ 1261 h 1399"/>
                <a:gd name="T12" fmla="*/ 983 w 1714"/>
                <a:gd name="T13" fmla="*/ 1272 h 1399"/>
                <a:gd name="T14" fmla="*/ 1336 w 1714"/>
                <a:gd name="T15" fmla="*/ 1294 h 1399"/>
                <a:gd name="T16" fmla="*/ 1519 w 1714"/>
                <a:gd name="T17" fmla="*/ 1231 h 1399"/>
                <a:gd name="T18" fmla="*/ 1639 w 1714"/>
                <a:gd name="T19" fmla="*/ 1245 h 1399"/>
                <a:gd name="T20" fmla="*/ 1661 w 1714"/>
                <a:gd name="T21" fmla="*/ 1164 h 1399"/>
                <a:gd name="T22" fmla="*/ 1663 w 1714"/>
                <a:gd name="T23" fmla="*/ 880 h 1399"/>
                <a:gd name="T24" fmla="*/ 1541 w 1714"/>
                <a:gd name="T25" fmla="*/ 596 h 1399"/>
                <a:gd name="T26" fmla="*/ 1412 w 1714"/>
                <a:gd name="T27" fmla="*/ 478 h 1399"/>
                <a:gd name="T28" fmla="*/ 1327 w 1714"/>
                <a:gd name="T29" fmla="*/ 355 h 1399"/>
                <a:gd name="T30" fmla="*/ 1308 w 1714"/>
                <a:gd name="T31" fmla="*/ 276 h 1399"/>
                <a:gd name="T32" fmla="*/ 1112 w 1714"/>
                <a:gd name="T33" fmla="*/ 175 h 1399"/>
                <a:gd name="T34" fmla="*/ 628 w 1714"/>
                <a:gd name="T35" fmla="*/ 39 h 1399"/>
                <a:gd name="T36" fmla="*/ 328 w 1714"/>
                <a:gd name="T37" fmla="*/ 197 h 1399"/>
                <a:gd name="T38" fmla="*/ 249 w 1714"/>
                <a:gd name="T39" fmla="*/ 243 h 1399"/>
                <a:gd name="T40" fmla="*/ 150 w 1714"/>
                <a:gd name="T41" fmla="*/ 249 h 1399"/>
                <a:gd name="T42" fmla="*/ 128 w 1714"/>
                <a:gd name="T43" fmla="*/ 342 h 1399"/>
                <a:gd name="T44" fmla="*/ 98 w 1714"/>
                <a:gd name="T45" fmla="*/ 410 h 1399"/>
                <a:gd name="T46" fmla="*/ 8 w 1714"/>
                <a:gd name="T47" fmla="*/ 593 h 1399"/>
                <a:gd name="T48" fmla="*/ 79 w 1714"/>
                <a:gd name="T49" fmla="*/ 883 h 1399"/>
                <a:gd name="T50" fmla="*/ 65 w 1714"/>
                <a:gd name="T51" fmla="*/ 1052 h 1399"/>
                <a:gd name="T52" fmla="*/ 98 w 1714"/>
                <a:gd name="T53" fmla="*/ 1207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4" h="1399">
                  <a:moveTo>
                    <a:pt x="98" y="1207"/>
                  </a:moveTo>
                  <a:cubicBezTo>
                    <a:pt x="85" y="1223"/>
                    <a:pt x="46" y="1237"/>
                    <a:pt x="76" y="1258"/>
                  </a:cubicBezTo>
                  <a:cubicBezTo>
                    <a:pt x="104" y="1278"/>
                    <a:pt x="112" y="1335"/>
                    <a:pt x="156" y="1316"/>
                  </a:cubicBezTo>
                  <a:cubicBezTo>
                    <a:pt x="279" y="1261"/>
                    <a:pt x="432" y="1398"/>
                    <a:pt x="544" y="1258"/>
                  </a:cubicBezTo>
                  <a:cubicBezTo>
                    <a:pt x="549" y="1250"/>
                    <a:pt x="576" y="1258"/>
                    <a:pt x="593" y="1264"/>
                  </a:cubicBezTo>
                  <a:cubicBezTo>
                    <a:pt x="612" y="1269"/>
                    <a:pt x="628" y="1272"/>
                    <a:pt x="642" y="1261"/>
                  </a:cubicBezTo>
                  <a:cubicBezTo>
                    <a:pt x="759" y="1179"/>
                    <a:pt x="874" y="1223"/>
                    <a:pt x="983" y="1272"/>
                  </a:cubicBezTo>
                  <a:cubicBezTo>
                    <a:pt x="1098" y="1324"/>
                    <a:pt x="1210" y="1362"/>
                    <a:pt x="1336" y="1294"/>
                  </a:cubicBezTo>
                  <a:cubicBezTo>
                    <a:pt x="1393" y="1264"/>
                    <a:pt x="1461" y="1258"/>
                    <a:pt x="1519" y="1231"/>
                  </a:cubicBezTo>
                  <a:cubicBezTo>
                    <a:pt x="1562" y="1212"/>
                    <a:pt x="1601" y="1215"/>
                    <a:pt x="1639" y="1245"/>
                  </a:cubicBezTo>
                  <a:cubicBezTo>
                    <a:pt x="1647" y="1212"/>
                    <a:pt x="1653" y="1187"/>
                    <a:pt x="1661" y="1164"/>
                  </a:cubicBezTo>
                  <a:cubicBezTo>
                    <a:pt x="1696" y="1068"/>
                    <a:pt x="1713" y="945"/>
                    <a:pt x="1663" y="880"/>
                  </a:cubicBezTo>
                  <a:cubicBezTo>
                    <a:pt x="1598" y="790"/>
                    <a:pt x="1573" y="691"/>
                    <a:pt x="1541" y="596"/>
                  </a:cubicBezTo>
                  <a:cubicBezTo>
                    <a:pt x="1516" y="522"/>
                    <a:pt x="1475" y="492"/>
                    <a:pt x="1412" y="478"/>
                  </a:cubicBezTo>
                  <a:cubicBezTo>
                    <a:pt x="1344" y="462"/>
                    <a:pt x="1322" y="424"/>
                    <a:pt x="1327" y="355"/>
                  </a:cubicBezTo>
                  <a:cubicBezTo>
                    <a:pt x="1330" y="331"/>
                    <a:pt x="1347" y="293"/>
                    <a:pt x="1308" y="276"/>
                  </a:cubicBezTo>
                  <a:cubicBezTo>
                    <a:pt x="1243" y="246"/>
                    <a:pt x="1185" y="197"/>
                    <a:pt x="1112" y="175"/>
                  </a:cubicBezTo>
                  <a:cubicBezTo>
                    <a:pt x="951" y="131"/>
                    <a:pt x="789" y="82"/>
                    <a:pt x="628" y="39"/>
                  </a:cubicBezTo>
                  <a:cubicBezTo>
                    <a:pt x="483" y="0"/>
                    <a:pt x="380" y="58"/>
                    <a:pt x="328" y="197"/>
                  </a:cubicBezTo>
                  <a:cubicBezTo>
                    <a:pt x="314" y="233"/>
                    <a:pt x="292" y="265"/>
                    <a:pt x="249" y="243"/>
                  </a:cubicBezTo>
                  <a:cubicBezTo>
                    <a:pt x="213" y="224"/>
                    <a:pt x="188" y="205"/>
                    <a:pt x="150" y="249"/>
                  </a:cubicBezTo>
                  <a:cubicBezTo>
                    <a:pt x="123" y="282"/>
                    <a:pt x="93" y="295"/>
                    <a:pt x="128" y="342"/>
                  </a:cubicBezTo>
                  <a:cubicBezTo>
                    <a:pt x="145" y="364"/>
                    <a:pt x="112" y="385"/>
                    <a:pt x="98" y="410"/>
                  </a:cubicBezTo>
                  <a:cubicBezTo>
                    <a:pt x="63" y="467"/>
                    <a:pt x="0" y="517"/>
                    <a:pt x="8" y="593"/>
                  </a:cubicBezTo>
                  <a:cubicBezTo>
                    <a:pt x="19" y="691"/>
                    <a:pt x="27" y="798"/>
                    <a:pt x="79" y="883"/>
                  </a:cubicBezTo>
                  <a:cubicBezTo>
                    <a:pt x="126" y="956"/>
                    <a:pt x="117" y="1003"/>
                    <a:pt x="65" y="1052"/>
                  </a:cubicBezTo>
                  <a:cubicBezTo>
                    <a:pt x="153" y="1112"/>
                    <a:pt x="156" y="1136"/>
                    <a:pt x="98" y="12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6" name="Freeform 83"/>
            <p:cNvSpPr>
              <a:spLocks noChangeArrowheads="1"/>
            </p:cNvSpPr>
            <p:nvPr/>
          </p:nvSpPr>
          <p:spPr bwMode="auto">
            <a:xfrm>
              <a:off x="4970463" y="2197100"/>
              <a:ext cx="495300" cy="787400"/>
            </a:xfrm>
            <a:custGeom>
              <a:avLst/>
              <a:gdLst>
                <a:gd name="T0" fmla="*/ 292 w 1378"/>
                <a:gd name="T1" fmla="*/ 1903 h 2188"/>
                <a:gd name="T2" fmla="*/ 347 w 1378"/>
                <a:gd name="T3" fmla="*/ 1873 h 2188"/>
                <a:gd name="T4" fmla="*/ 459 w 1378"/>
                <a:gd name="T5" fmla="*/ 1870 h 2188"/>
                <a:gd name="T6" fmla="*/ 525 w 1378"/>
                <a:gd name="T7" fmla="*/ 2048 h 2188"/>
                <a:gd name="T8" fmla="*/ 615 w 1378"/>
                <a:gd name="T9" fmla="*/ 2152 h 2188"/>
                <a:gd name="T10" fmla="*/ 885 w 1378"/>
                <a:gd name="T11" fmla="*/ 2075 h 2188"/>
                <a:gd name="T12" fmla="*/ 1068 w 1378"/>
                <a:gd name="T13" fmla="*/ 1914 h 2188"/>
                <a:gd name="T14" fmla="*/ 1300 w 1378"/>
                <a:gd name="T15" fmla="*/ 1835 h 2188"/>
                <a:gd name="T16" fmla="*/ 1347 w 1378"/>
                <a:gd name="T17" fmla="*/ 1726 h 2188"/>
                <a:gd name="T18" fmla="*/ 1194 w 1378"/>
                <a:gd name="T19" fmla="*/ 1474 h 2188"/>
                <a:gd name="T20" fmla="*/ 1109 w 1378"/>
                <a:gd name="T21" fmla="*/ 1103 h 2188"/>
                <a:gd name="T22" fmla="*/ 1142 w 1378"/>
                <a:gd name="T23" fmla="*/ 759 h 2188"/>
                <a:gd name="T24" fmla="*/ 1175 w 1378"/>
                <a:gd name="T25" fmla="*/ 442 h 2188"/>
                <a:gd name="T26" fmla="*/ 1216 w 1378"/>
                <a:gd name="T27" fmla="*/ 155 h 2188"/>
                <a:gd name="T28" fmla="*/ 1175 w 1378"/>
                <a:gd name="T29" fmla="*/ 90 h 2188"/>
                <a:gd name="T30" fmla="*/ 1087 w 1378"/>
                <a:gd name="T31" fmla="*/ 49 h 2188"/>
                <a:gd name="T32" fmla="*/ 940 w 1378"/>
                <a:gd name="T33" fmla="*/ 27 h 2188"/>
                <a:gd name="T34" fmla="*/ 724 w 1378"/>
                <a:gd name="T35" fmla="*/ 52 h 2188"/>
                <a:gd name="T36" fmla="*/ 598 w 1378"/>
                <a:gd name="T37" fmla="*/ 139 h 2188"/>
                <a:gd name="T38" fmla="*/ 541 w 1378"/>
                <a:gd name="T39" fmla="*/ 565 h 2188"/>
                <a:gd name="T40" fmla="*/ 396 w 1378"/>
                <a:gd name="T41" fmla="*/ 964 h 2188"/>
                <a:gd name="T42" fmla="*/ 150 w 1378"/>
                <a:gd name="T43" fmla="*/ 1245 h 2188"/>
                <a:gd name="T44" fmla="*/ 96 w 1378"/>
                <a:gd name="T45" fmla="*/ 1267 h 2188"/>
                <a:gd name="T46" fmla="*/ 8 w 1378"/>
                <a:gd name="T47" fmla="*/ 1311 h 2188"/>
                <a:gd name="T48" fmla="*/ 77 w 1378"/>
                <a:gd name="T49" fmla="*/ 1387 h 2188"/>
                <a:gd name="T50" fmla="*/ 139 w 1378"/>
                <a:gd name="T51" fmla="*/ 1507 h 2188"/>
                <a:gd name="T52" fmla="*/ 156 w 1378"/>
                <a:gd name="T53" fmla="*/ 1652 h 2188"/>
                <a:gd name="T54" fmla="*/ 232 w 1378"/>
                <a:gd name="T55" fmla="*/ 1813 h 2188"/>
                <a:gd name="T56" fmla="*/ 292 w 1378"/>
                <a:gd name="T57" fmla="*/ 1903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8" h="2188">
                  <a:moveTo>
                    <a:pt x="292" y="1903"/>
                  </a:moveTo>
                  <a:cubicBezTo>
                    <a:pt x="322" y="1941"/>
                    <a:pt x="331" y="1887"/>
                    <a:pt x="347" y="1873"/>
                  </a:cubicBezTo>
                  <a:cubicBezTo>
                    <a:pt x="385" y="1843"/>
                    <a:pt x="432" y="1816"/>
                    <a:pt x="459" y="1870"/>
                  </a:cubicBezTo>
                  <a:cubicBezTo>
                    <a:pt x="486" y="1925"/>
                    <a:pt x="536" y="1980"/>
                    <a:pt x="525" y="2048"/>
                  </a:cubicBezTo>
                  <a:cubicBezTo>
                    <a:pt x="511" y="2127"/>
                    <a:pt x="557" y="2138"/>
                    <a:pt x="615" y="2152"/>
                  </a:cubicBezTo>
                  <a:cubicBezTo>
                    <a:pt x="719" y="2174"/>
                    <a:pt x="814" y="2187"/>
                    <a:pt x="885" y="2075"/>
                  </a:cubicBezTo>
                  <a:cubicBezTo>
                    <a:pt x="929" y="2007"/>
                    <a:pt x="1005" y="1961"/>
                    <a:pt x="1068" y="1914"/>
                  </a:cubicBezTo>
                  <a:cubicBezTo>
                    <a:pt x="1131" y="1868"/>
                    <a:pt x="1221" y="1859"/>
                    <a:pt x="1300" y="1835"/>
                  </a:cubicBezTo>
                  <a:cubicBezTo>
                    <a:pt x="1339" y="1824"/>
                    <a:pt x="1377" y="1742"/>
                    <a:pt x="1347" y="1726"/>
                  </a:cubicBezTo>
                  <a:cubicBezTo>
                    <a:pt x="1251" y="1666"/>
                    <a:pt x="1240" y="1562"/>
                    <a:pt x="1194" y="1474"/>
                  </a:cubicBezTo>
                  <a:cubicBezTo>
                    <a:pt x="1134" y="1360"/>
                    <a:pt x="1101" y="1237"/>
                    <a:pt x="1109" y="1103"/>
                  </a:cubicBezTo>
                  <a:cubicBezTo>
                    <a:pt x="1115" y="988"/>
                    <a:pt x="1131" y="874"/>
                    <a:pt x="1142" y="759"/>
                  </a:cubicBezTo>
                  <a:cubicBezTo>
                    <a:pt x="1153" y="655"/>
                    <a:pt x="1115" y="551"/>
                    <a:pt x="1175" y="442"/>
                  </a:cubicBezTo>
                  <a:cubicBezTo>
                    <a:pt x="1218" y="363"/>
                    <a:pt x="1202" y="251"/>
                    <a:pt x="1216" y="155"/>
                  </a:cubicBezTo>
                  <a:cubicBezTo>
                    <a:pt x="1221" y="120"/>
                    <a:pt x="1213" y="101"/>
                    <a:pt x="1175" y="90"/>
                  </a:cubicBezTo>
                  <a:cubicBezTo>
                    <a:pt x="1145" y="82"/>
                    <a:pt x="1109" y="71"/>
                    <a:pt x="1087" y="49"/>
                  </a:cubicBezTo>
                  <a:cubicBezTo>
                    <a:pt x="1041" y="0"/>
                    <a:pt x="978" y="8"/>
                    <a:pt x="940" y="27"/>
                  </a:cubicBezTo>
                  <a:cubicBezTo>
                    <a:pt x="866" y="65"/>
                    <a:pt x="798" y="62"/>
                    <a:pt x="724" y="52"/>
                  </a:cubicBezTo>
                  <a:cubicBezTo>
                    <a:pt x="658" y="43"/>
                    <a:pt x="607" y="87"/>
                    <a:pt x="598" y="139"/>
                  </a:cubicBezTo>
                  <a:cubicBezTo>
                    <a:pt x="574" y="281"/>
                    <a:pt x="568" y="423"/>
                    <a:pt x="541" y="565"/>
                  </a:cubicBezTo>
                  <a:cubicBezTo>
                    <a:pt x="511" y="707"/>
                    <a:pt x="481" y="841"/>
                    <a:pt x="396" y="964"/>
                  </a:cubicBezTo>
                  <a:cubicBezTo>
                    <a:pt x="325" y="1067"/>
                    <a:pt x="200" y="1122"/>
                    <a:pt x="150" y="1245"/>
                  </a:cubicBezTo>
                  <a:cubicBezTo>
                    <a:pt x="142" y="1267"/>
                    <a:pt x="118" y="1264"/>
                    <a:pt x="96" y="1267"/>
                  </a:cubicBezTo>
                  <a:cubicBezTo>
                    <a:pt x="63" y="1272"/>
                    <a:pt x="17" y="1245"/>
                    <a:pt x="8" y="1311"/>
                  </a:cubicBezTo>
                  <a:cubicBezTo>
                    <a:pt x="0" y="1368"/>
                    <a:pt x="44" y="1373"/>
                    <a:pt x="77" y="1387"/>
                  </a:cubicBezTo>
                  <a:cubicBezTo>
                    <a:pt x="134" y="1409"/>
                    <a:pt x="167" y="1436"/>
                    <a:pt x="139" y="1507"/>
                  </a:cubicBezTo>
                  <a:cubicBezTo>
                    <a:pt x="123" y="1554"/>
                    <a:pt x="131" y="1603"/>
                    <a:pt x="156" y="1652"/>
                  </a:cubicBezTo>
                  <a:cubicBezTo>
                    <a:pt x="183" y="1704"/>
                    <a:pt x="224" y="1756"/>
                    <a:pt x="232" y="1813"/>
                  </a:cubicBezTo>
                  <a:cubicBezTo>
                    <a:pt x="197" y="1884"/>
                    <a:pt x="271" y="1879"/>
                    <a:pt x="292" y="1903"/>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7" name="Freeform 84"/>
            <p:cNvSpPr>
              <a:spLocks noChangeArrowheads="1"/>
            </p:cNvSpPr>
            <p:nvPr/>
          </p:nvSpPr>
          <p:spPr bwMode="auto">
            <a:xfrm>
              <a:off x="6507163" y="2522538"/>
              <a:ext cx="582612" cy="538162"/>
            </a:xfrm>
            <a:custGeom>
              <a:avLst/>
              <a:gdLst>
                <a:gd name="T0" fmla="*/ 407 w 1618"/>
                <a:gd name="T1" fmla="*/ 1387 h 1494"/>
                <a:gd name="T2" fmla="*/ 514 w 1618"/>
                <a:gd name="T3" fmla="*/ 1450 h 1494"/>
                <a:gd name="T4" fmla="*/ 768 w 1618"/>
                <a:gd name="T5" fmla="*/ 1406 h 1494"/>
                <a:gd name="T6" fmla="*/ 762 w 1618"/>
                <a:gd name="T7" fmla="*/ 1253 h 1494"/>
                <a:gd name="T8" fmla="*/ 743 w 1618"/>
                <a:gd name="T9" fmla="*/ 1185 h 1494"/>
                <a:gd name="T10" fmla="*/ 817 w 1618"/>
                <a:gd name="T11" fmla="*/ 1095 h 1494"/>
                <a:gd name="T12" fmla="*/ 921 w 1618"/>
                <a:gd name="T13" fmla="*/ 1062 h 1494"/>
                <a:gd name="T14" fmla="*/ 1008 w 1618"/>
                <a:gd name="T15" fmla="*/ 1026 h 1494"/>
                <a:gd name="T16" fmla="*/ 1325 w 1618"/>
                <a:gd name="T17" fmla="*/ 975 h 1494"/>
                <a:gd name="T18" fmla="*/ 1380 w 1618"/>
                <a:gd name="T19" fmla="*/ 950 h 1494"/>
                <a:gd name="T20" fmla="*/ 1549 w 1618"/>
                <a:gd name="T21" fmla="*/ 789 h 1494"/>
                <a:gd name="T22" fmla="*/ 1563 w 1618"/>
                <a:gd name="T23" fmla="*/ 592 h 1494"/>
                <a:gd name="T24" fmla="*/ 1437 w 1618"/>
                <a:gd name="T25" fmla="*/ 363 h 1494"/>
                <a:gd name="T26" fmla="*/ 1273 w 1618"/>
                <a:gd name="T27" fmla="*/ 62 h 1494"/>
                <a:gd name="T28" fmla="*/ 1169 w 1618"/>
                <a:gd name="T29" fmla="*/ 0 h 1494"/>
                <a:gd name="T30" fmla="*/ 440 w 1618"/>
                <a:gd name="T31" fmla="*/ 71 h 1494"/>
                <a:gd name="T32" fmla="*/ 402 w 1618"/>
                <a:gd name="T33" fmla="*/ 87 h 1494"/>
                <a:gd name="T34" fmla="*/ 271 w 1618"/>
                <a:gd name="T35" fmla="*/ 90 h 1494"/>
                <a:gd name="T36" fmla="*/ 153 w 1618"/>
                <a:gd name="T37" fmla="*/ 87 h 1494"/>
                <a:gd name="T38" fmla="*/ 107 w 1618"/>
                <a:gd name="T39" fmla="*/ 352 h 1494"/>
                <a:gd name="T40" fmla="*/ 178 w 1618"/>
                <a:gd name="T41" fmla="*/ 680 h 1494"/>
                <a:gd name="T42" fmla="*/ 170 w 1618"/>
                <a:gd name="T43" fmla="*/ 745 h 1494"/>
                <a:gd name="T44" fmla="*/ 41 w 1618"/>
                <a:gd name="T45" fmla="*/ 1043 h 1494"/>
                <a:gd name="T46" fmla="*/ 55 w 1618"/>
                <a:gd name="T47" fmla="*/ 1256 h 1494"/>
                <a:gd name="T48" fmla="*/ 142 w 1618"/>
                <a:gd name="T49" fmla="*/ 1409 h 1494"/>
                <a:gd name="T50" fmla="*/ 407 w 1618"/>
                <a:gd name="T51" fmla="*/ 1387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8" h="1494">
                  <a:moveTo>
                    <a:pt x="407" y="1387"/>
                  </a:moveTo>
                  <a:cubicBezTo>
                    <a:pt x="443" y="1409"/>
                    <a:pt x="476" y="1433"/>
                    <a:pt x="514" y="1450"/>
                  </a:cubicBezTo>
                  <a:cubicBezTo>
                    <a:pt x="607" y="1493"/>
                    <a:pt x="691" y="1469"/>
                    <a:pt x="768" y="1406"/>
                  </a:cubicBezTo>
                  <a:cubicBezTo>
                    <a:pt x="828" y="1357"/>
                    <a:pt x="768" y="1305"/>
                    <a:pt x="762" y="1253"/>
                  </a:cubicBezTo>
                  <a:cubicBezTo>
                    <a:pt x="760" y="1231"/>
                    <a:pt x="749" y="1209"/>
                    <a:pt x="743" y="1185"/>
                  </a:cubicBezTo>
                  <a:cubicBezTo>
                    <a:pt x="727" y="1122"/>
                    <a:pt x="768" y="1087"/>
                    <a:pt x="817" y="1095"/>
                  </a:cubicBezTo>
                  <a:cubicBezTo>
                    <a:pt x="866" y="1103"/>
                    <a:pt x="891" y="1092"/>
                    <a:pt x="921" y="1062"/>
                  </a:cubicBezTo>
                  <a:cubicBezTo>
                    <a:pt x="943" y="1043"/>
                    <a:pt x="984" y="1021"/>
                    <a:pt x="1008" y="1026"/>
                  </a:cubicBezTo>
                  <a:cubicBezTo>
                    <a:pt x="1123" y="1054"/>
                    <a:pt x="1219" y="988"/>
                    <a:pt x="1325" y="975"/>
                  </a:cubicBezTo>
                  <a:cubicBezTo>
                    <a:pt x="1341" y="972"/>
                    <a:pt x="1371" y="975"/>
                    <a:pt x="1380" y="950"/>
                  </a:cubicBezTo>
                  <a:cubicBezTo>
                    <a:pt x="1410" y="868"/>
                    <a:pt x="1489" y="841"/>
                    <a:pt x="1549" y="789"/>
                  </a:cubicBezTo>
                  <a:cubicBezTo>
                    <a:pt x="1617" y="732"/>
                    <a:pt x="1606" y="663"/>
                    <a:pt x="1563" y="592"/>
                  </a:cubicBezTo>
                  <a:cubicBezTo>
                    <a:pt x="1516" y="519"/>
                    <a:pt x="1418" y="464"/>
                    <a:pt x="1437" y="363"/>
                  </a:cubicBezTo>
                  <a:cubicBezTo>
                    <a:pt x="1464" y="213"/>
                    <a:pt x="1380" y="133"/>
                    <a:pt x="1273" y="62"/>
                  </a:cubicBezTo>
                  <a:cubicBezTo>
                    <a:pt x="1240" y="41"/>
                    <a:pt x="1216" y="0"/>
                    <a:pt x="1169" y="0"/>
                  </a:cubicBezTo>
                  <a:cubicBezTo>
                    <a:pt x="924" y="0"/>
                    <a:pt x="680" y="8"/>
                    <a:pt x="440" y="71"/>
                  </a:cubicBezTo>
                  <a:cubicBezTo>
                    <a:pt x="426" y="73"/>
                    <a:pt x="410" y="71"/>
                    <a:pt x="402" y="87"/>
                  </a:cubicBezTo>
                  <a:cubicBezTo>
                    <a:pt x="361" y="155"/>
                    <a:pt x="320" y="128"/>
                    <a:pt x="271" y="90"/>
                  </a:cubicBezTo>
                  <a:cubicBezTo>
                    <a:pt x="238" y="65"/>
                    <a:pt x="181" y="16"/>
                    <a:pt x="153" y="87"/>
                  </a:cubicBezTo>
                  <a:cubicBezTo>
                    <a:pt x="120" y="172"/>
                    <a:pt x="93" y="265"/>
                    <a:pt x="107" y="352"/>
                  </a:cubicBezTo>
                  <a:cubicBezTo>
                    <a:pt x="123" y="461"/>
                    <a:pt x="63" y="590"/>
                    <a:pt x="178" y="680"/>
                  </a:cubicBezTo>
                  <a:cubicBezTo>
                    <a:pt x="200" y="696"/>
                    <a:pt x="175" y="723"/>
                    <a:pt x="170" y="745"/>
                  </a:cubicBezTo>
                  <a:cubicBezTo>
                    <a:pt x="151" y="854"/>
                    <a:pt x="66" y="934"/>
                    <a:pt x="41" y="1043"/>
                  </a:cubicBezTo>
                  <a:cubicBezTo>
                    <a:pt x="22" y="1117"/>
                    <a:pt x="0" y="1185"/>
                    <a:pt x="55" y="1256"/>
                  </a:cubicBezTo>
                  <a:cubicBezTo>
                    <a:pt x="88" y="1302"/>
                    <a:pt x="110" y="1354"/>
                    <a:pt x="142" y="1409"/>
                  </a:cubicBezTo>
                  <a:cubicBezTo>
                    <a:pt x="227" y="1335"/>
                    <a:pt x="314" y="1330"/>
                    <a:pt x="407" y="13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8" name="Freeform 85"/>
            <p:cNvSpPr>
              <a:spLocks noChangeArrowheads="1"/>
            </p:cNvSpPr>
            <p:nvPr/>
          </p:nvSpPr>
          <p:spPr bwMode="auto">
            <a:xfrm>
              <a:off x="6176963" y="911225"/>
              <a:ext cx="485775" cy="584200"/>
            </a:xfrm>
            <a:custGeom>
              <a:avLst/>
              <a:gdLst>
                <a:gd name="T0" fmla="*/ 1214 w 1349"/>
                <a:gd name="T1" fmla="*/ 1401 h 1623"/>
                <a:gd name="T2" fmla="*/ 1250 w 1349"/>
                <a:gd name="T3" fmla="*/ 1382 h 1623"/>
                <a:gd name="T4" fmla="*/ 1261 w 1349"/>
                <a:gd name="T5" fmla="*/ 1106 h 1623"/>
                <a:gd name="T6" fmla="*/ 1313 w 1349"/>
                <a:gd name="T7" fmla="*/ 975 h 1623"/>
                <a:gd name="T8" fmla="*/ 1334 w 1349"/>
                <a:gd name="T9" fmla="*/ 918 h 1623"/>
                <a:gd name="T10" fmla="*/ 1307 w 1349"/>
                <a:gd name="T11" fmla="*/ 885 h 1623"/>
                <a:gd name="T12" fmla="*/ 1149 w 1349"/>
                <a:gd name="T13" fmla="*/ 781 h 1623"/>
                <a:gd name="T14" fmla="*/ 1094 w 1349"/>
                <a:gd name="T15" fmla="*/ 576 h 1623"/>
                <a:gd name="T16" fmla="*/ 1157 w 1349"/>
                <a:gd name="T17" fmla="*/ 131 h 1623"/>
                <a:gd name="T18" fmla="*/ 1116 w 1349"/>
                <a:gd name="T19" fmla="*/ 63 h 1623"/>
                <a:gd name="T20" fmla="*/ 805 w 1349"/>
                <a:gd name="T21" fmla="*/ 33 h 1623"/>
                <a:gd name="T22" fmla="*/ 638 w 1349"/>
                <a:gd name="T23" fmla="*/ 118 h 1623"/>
                <a:gd name="T24" fmla="*/ 559 w 1349"/>
                <a:gd name="T25" fmla="*/ 161 h 1623"/>
                <a:gd name="T26" fmla="*/ 95 w 1349"/>
                <a:gd name="T27" fmla="*/ 538 h 1623"/>
                <a:gd name="T28" fmla="*/ 95 w 1349"/>
                <a:gd name="T29" fmla="*/ 724 h 1623"/>
                <a:gd name="T30" fmla="*/ 104 w 1349"/>
                <a:gd name="T31" fmla="*/ 748 h 1623"/>
                <a:gd name="T32" fmla="*/ 188 w 1349"/>
                <a:gd name="T33" fmla="*/ 1043 h 1623"/>
                <a:gd name="T34" fmla="*/ 196 w 1349"/>
                <a:gd name="T35" fmla="*/ 1101 h 1623"/>
                <a:gd name="T36" fmla="*/ 205 w 1349"/>
                <a:gd name="T37" fmla="*/ 1229 h 1623"/>
                <a:gd name="T38" fmla="*/ 300 w 1349"/>
                <a:gd name="T39" fmla="*/ 1499 h 1623"/>
                <a:gd name="T40" fmla="*/ 395 w 1349"/>
                <a:gd name="T41" fmla="*/ 1609 h 1623"/>
                <a:gd name="T42" fmla="*/ 482 w 1349"/>
                <a:gd name="T43" fmla="*/ 1581 h 1623"/>
                <a:gd name="T44" fmla="*/ 821 w 1349"/>
                <a:gd name="T45" fmla="*/ 1478 h 1623"/>
                <a:gd name="T46" fmla="*/ 1037 w 1349"/>
                <a:gd name="T47" fmla="*/ 1546 h 1623"/>
                <a:gd name="T48" fmla="*/ 1214 w 1349"/>
                <a:gd name="T49" fmla="*/ 1401 h 1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9" h="1623">
                  <a:moveTo>
                    <a:pt x="1214" y="1401"/>
                  </a:moveTo>
                  <a:cubicBezTo>
                    <a:pt x="1231" y="1404"/>
                    <a:pt x="1247" y="1401"/>
                    <a:pt x="1250" y="1382"/>
                  </a:cubicBezTo>
                  <a:cubicBezTo>
                    <a:pt x="1255" y="1289"/>
                    <a:pt x="1280" y="1194"/>
                    <a:pt x="1261" y="1106"/>
                  </a:cubicBezTo>
                  <a:cubicBezTo>
                    <a:pt x="1247" y="1038"/>
                    <a:pt x="1247" y="997"/>
                    <a:pt x="1313" y="975"/>
                  </a:cubicBezTo>
                  <a:cubicBezTo>
                    <a:pt x="1348" y="964"/>
                    <a:pt x="1334" y="937"/>
                    <a:pt x="1334" y="918"/>
                  </a:cubicBezTo>
                  <a:cubicBezTo>
                    <a:pt x="1337" y="899"/>
                    <a:pt x="1332" y="880"/>
                    <a:pt x="1307" y="885"/>
                  </a:cubicBezTo>
                  <a:cubicBezTo>
                    <a:pt x="1220" y="904"/>
                    <a:pt x="1160" y="855"/>
                    <a:pt x="1149" y="781"/>
                  </a:cubicBezTo>
                  <a:cubicBezTo>
                    <a:pt x="1141" y="710"/>
                    <a:pt x="1072" y="664"/>
                    <a:pt x="1094" y="576"/>
                  </a:cubicBezTo>
                  <a:cubicBezTo>
                    <a:pt x="1130" y="432"/>
                    <a:pt x="1138" y="279"/>
                    <a:pt x="1157" y="131"/>
                  </a:cubicBezTo>
                  <a:cubicBezTo>
                    <a:pt x="1160" y="101"/>
                    <a:pt x="1168" y="66"/>
                    <a:pt x="1116" y="63"/>
                  </a:cubicBezTo>
                  <a:cubicBezTo>
                    <a:pt x="1012" y="60"/>
                    <a:pt x="908" y="52"/>
                    <a:pt x="805" y="33"/>
                  </a:cubicBezTo>
                  <a:cubicBezTo>
                    <a:pt x="736" y="19"/>
                    <a:pt x="649" y="0"/>
                    <a:pt x="638" y="118"/>
                  </a:cubicBezTo>
                  <a:cubicBezTo>
                    <a:pt x="635" y="159"/>
                    <a:pt x="589" y="153"/>
                    <a:pt x="559" y="161"/>
                  </a:cubicBezTo>
                  <a:cubicBezTo>
                    <a:pt x="349" y="219"/>
                    <a:pt x="185" y="336"/>
                    <a:pt x="95" y="538"/>
                  </a:cubicBezTo>
                  <a:cubicBezTo>
                    <a:pt x="71" y="595"/>
                    <a:pt x="0" y="664"/>
                    <a:pt x="95" y="724"/>
                  </a:cubicBezTo>
                  <a:cubicBezTo>
                    <a:pt x="101" y="727"/>
                    <a:pt x="104" y="740"/>
                    <a:pt x="104" y="748"/>
                  </a:cubicBezTo>
                  <a:cubicBezTo>
                    <a:pt x="90" y="860"/>
                    <a:pt x="106" y="959"/>
                    <a:pt x="188" y="1043"/>
                  </a:cubicBezTo>
                  <a:cubicBezTo>
                    <a:pt x="205" y="1060"/>
                    <a:pt x="207" y="1087"/>
                    <a:pt x="196" y="1101"/>
                  </a:cubicBezTo>
                  <a:cubicBezTo>
                    <a:pt x="172" y="1147"/>
                    <a:pt x="199" y="1185"/>
                    <a:pt x="205" y="1229"/>
                  </a:cubicBezTo>
                  <a:cubicBezTo>
                    <a:pt x="221" y="1325"/>
                    <a:pt x="297" y="1404"/>
                    <a:pt x="300" y="1499"/>
                  </a:cubicBezTo>
                  <a:cubicBezTo>
                    <a:pt x="303" y="1576"/>
                    <a:pt x="341" y="1590"/>
                    <a:pt x="395" y="1609"/>
                  </a:cubicBezTo>
                  <a:cubicBezTo>
                    <a:pt x="433" y="1622"/>
                    <a:pt x="452" y="1587"/>
                    <a:pt x="482" y="1581"/>
                  </a:cubicBezTo>
                  <a:cubicBezTo>
                    <a:pt x="597" y="1560"/>
                    <a:pt x="695" y="1491"/>
                    <a:pt x="821" y="1478"/>
                  </a:cubicBezTo>
                  <a:cubicBezTo>
                    <a:pt x="917" y="1464"/>
                    <a:pt x="977" y="1458"/>
                    <a:pt x="1037" y="1546"/>
                  </a:cubicBezTo>
                  <a:cubicBezTo>
                    <a:pt x="1067" y="1445"/>
                    <a:pt x="1116" y="1387"/>
                    <a:pt x="1214" y="140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9" name="Freeform 86"/>
            <p:cNvSpPr>
              <a:spLocks noChangeArrowheads="1"/>
            </p:cNvSpPr>
            <p:nvPr/>
          </p:nvSpPr>
          <p:spPr bwMode="auto">
            <a:xfrm>
              <a:off x="6602413" y="754063"/>
              <a:ext cx="484187" cy="503237"/>
            </a:xfrm>
            <a:custGeom>
              <a:avLst/>
              <a:gdLst>
                <a:gd name="T0" fmla="*/ 1312 w 1343"/>
                <a:gd name="T1" fmla="*/ 541 h 1399"/>
                <a:gd name="T2" fmla="*/ 1041 w 1343"/>
                <a:gd name="T3" fmla="*/ 224 h 1399"/>
                <a:gd name="T4" fmla="*/ 626 w 1343"/>
                <a:gd name="T5" fmla="*/ 88 h 1399"/>
                <a:gd name="T6" fmla="*/ 260 w 1343"/>
                <a:gd name="T7" fmla="*/ 11 h 1399"/>
                <a:gd name="T8" fmla="*/ 227 w 1343"/>
                <a:gd name="T9" fmla="*/ 14 h 1399"/>
                <a:gd name="T10" fmla="*/ 118 w 1343"/>
                <a:gd name="T11" fmla="*/ 153 h 1399"/>
                <a:gd name="T12" fmla="*/ 88 w 1343"/>
                <a:gd name="T13" fmla="*/ 399 h 1399"/>
                <a:gd name="T14" fmla="*/ 80 w 1343"/>
                <a:gd name="T15" fmla="*/ 784 h 1399"/>
                <a:gd name="T16" fmla="*/ 63 w 1343"/>
                <a:gd name="T17" fmla="*/ 841 h 1399"/>
                <a:gd name="T18" fmla="*/ 63 w 1343"/>
                <a:gd name="T19" fmla="*/ 1194 h 1399"/>
                <a:gd name="T20" fmla="*/ 91 w 1343"/>
                <a:gd name="T21" fmla="*/ 1207 h 1399"/>
                <a:gd name="T22" fmla="*/ 339 w 1343"/>
                <a:gd name="T23" fmla="*/ 1286 h 1399"/>
                <a:gd name="T24" fmla="*/ 410 w 1343"/>
                <a:gd name="T25" fmla="*/ 1317 h 1399"/>
                <a:gd name="T26" fmla="*/ 705 w 1343"/>
                <a:gd name="T27" fmla="*/ 1352 h 1399"/>
                <a:gd name="T28" fmla="*/ 935 w 1343"/>
                <a:gd name="T29" fmla="*/ 1344 h 1399"/>
                <a:gd name="T30" fmla="*/ 1055 w 1343"/>
                <a:gd name="T31" fmla="*/ 1319 h 1399"/>
                <a:gd name="T32" fmla="*/ 1172 w 1343"/>
                <a:gd name="T33" fmla="*/ 1224 h 1399"/>
                <a:gd name="T34" fmla="*/ 1230 w 1343"/>
                <a:gd name="T35" fmla="*/ 1164 h 1399"/>
                <a:gd name="T36" fmla="*/ 1320 w 1343"/>
                <a:gd name="T37" fmla="*/ 1046 h 1399"/>
                <a:gd name="T38" fmla="*/ 1323 w 1343"/>
                <a:gd name="T39" fmla="*/ 759 h 1399"/>
                <a:gd name="T40" fmla="*/ 1312 w 1343"/>
                <a:gd name="T41" fmla="*/ 541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3" h="1399">
                  <a:moveTo>
                    <a:pt x="1312" y="541"/>
                  </a:moveTo>
                  <a:cubicBezTo>
                    <a:pt x="1252" y="413"/>
                    <a:pt x="1156" y="287"/>
                    <a:pt x="1041" y="224"/>
                  </a:cubicBezTo>
                  <a:cubicBezTo>
                    <a:pt x="918" y="159"/>
                    <a:pt x="776" y="107"/>
                    <a:pt x="626" y="88"/>
                  </a:cubicBezTo>
                  <a:cubicBezTo>
                    <a:pt x="503" y="71"/>
                    <a:pt x="358" y="137"/>
                    <a:pt x="260" y="11"/>
                  </a:cubicBezTo>
                  <a:cubicBezTo>
                    <a:pt x="252" y="0"/>
                    <a:pt x="238" y="11"/>
                    <a:pt x="227" y="14"/>
                  </a:cubicBezTo>
                  <a:cubicBezTo>
                    <a:pt x="153" y="33"/>
                    <a:pt x="123" y="79"/>
                    <a:pt x="118" y="153"/>
                  </a:cubicBezTo>
                  <a:cubicBezTo>
                    <a:pt x="112" y="235"/>
                    <a:pt x="88" y="317"/>
                    <a:pt x="88" y="399"/>
                  </a:cubicBezTo>
                  <a:cubicBezTo>
                    <a:pt x="88" y="527"/>
                    <a:pt x="31" y="653"/>
                    <a:pt x="80" y="784"/>
                  </a:cubicBezTo>
                  <a:cubicBezTo>
                    <a:pt x="88" y="803"/>
                    <a:pt x="77" y="822"/>
                    <a:pt x="63" y="841"/>
                  </a:cubicBezTo>
                  <a:cubicBezTo>
                    <a:pt x="0" y="929"/>
                    <a:pt x="3" y="1114"/>
                    <a:pt x="63" y="1194"/>
                  </a:cubicBezTo>
                  <a:cubicBezTo>
                    <a:pt x="72" y="1205"/>
                    <a:pt x="77" y="1210"/>
                    <a:pt x="91" y="1207"/>
                  </a:cubicBezTo>
                  <a:cubicBezTo>
                    <a:pt x="189" y="1185"/>
                    <a:pt x="263" y="1237"/>
                    <a:pt x="339" y="1286"/>
                  </a:cubicBezTo>
                  <a:cubicBezTo>
                    <a:pt x="361" y="1300"/>
                    <a:pt x="383" y="1325"/>
                    <a:pt x="410" y="1317"/>
                  </a:cubicBezTo>
                  <a:cubicBezTo>
                    <a:pt x="514" y="1292"/>
                    <a:pt x="607" y="1338"/>
                    <a:pt x="705" y="1352"/>
                  </a:cubicBezTo>
                  <a:cubicBezTo>
                    <a:pt x="779" y="1363"/>
                    <a:pt x="858" y="1398"/>
                    <a:pt x="935" y="1344"/>
                  </a:cubicBezTo>
                  <a:cubicBezTo>
                    <a:pt x="967" y="1319"/>
                    <a:pt x="1011" y="1322"/>
                    <a:pt x="1055" y="1319"/>
                  </a:cubicBezTo>
                  <a:cubicBezTo>
                    <a:pt x="1112" y="1317"/>
                    <a:pt x="1175" y="1311"/>
                    <a:pt x="1172" y="1224"/>
                  </a:cubicBezTo>
                  <a:cubicBezTo>
                    <a:pt x="1170" y="1191"/>
                    <a:pt x="1200" y="1169"/>
                    <a:pt x="1230" y="1164"/>
                  </a:cubicBezTo>
                  <a:cubicBezTo>
                    <a:pt x="1298" y="1153"/>
                    <a:pt x="1309" y="1087"/>
                    <a:pt x="1320" y="1046"/>
                  </a:cubicBezTo>
                  <a:cubicBezTo>
                    <a:pt x="1342" y="956"/>
                    <a:pt x="1333" y="858"/>
                    <a:pt x="1323" y="759"/>
                  </a:cubicBezTo>
                  <a:cubicBezTo>
                    <a:pt x="1309" y="686"/>
                    <a:pt x="1342" y="601"/>
                    <a:pt x="1312" y="54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0" name="Freeform 87"/>
            <p:cNvSpPr>
              <a:spLocks noChangeArrowheads="1"/>
            </p:cNvSpPr>
            <p:nvPr/>
          </p:nvSpPr>
          <p:spPr bwMode="auto">
            <a:xfrm>
              <a:off x="6303963" y="1452563"/>
              <a:ext cx="563562" cy="495300"/>
            </a:xfrm>
            <a:custGeom>
              <a:avLst/>
              <a:gdLst>
                <a:gd name="T0" fmla="*/ 17 w 1565"/>
                <a:gd name="T1" fmla="*/ 292 h 1374"/>
                <a:gd name="T2" fmla="*/ 76 w 1565"/>
                <a:gd name="T3" fmla="*/ 431 h 1374"/>
                <a:gd name="T4" fmla="*/ 270 w 1565"/>
                <a:gd name="T5" fmla="*/ 849 h 1374"/>
                <a:gd name="T6" fmla="*/ 597 w 1565"/>
                <a:gd name="T7" fmla="*/ 1213 h 1374"/>
                <a:gd name="T8" fmla="*/ 838 w 1565"/>
                <a:gd name="T9" fmla="*/ 1292 h 1374"/>
                <a:gd name="T10" fmla="*/ 1048 w 1565"/>
                <a:gd name="T11" fmla="*/ 1270 h 1374"/>
                <a:gd name="T12" fmla="*/ 1403 w 1565"/>
                <a:gd name="T13" fmla="*/ 1352 h 1374"/>
                <a:gd name="T14" fmla="*/ 1450 w 1565"/>
                <a:gd name="T15" fmla="*/ 1330 h 1374"/>
                <a:gd name="T16" fmla="*/ 1480 w 1565"/>
                <a:gd name="T17" fmla="*/ 1237 h 1374"/>
                <a:gd name="T18" fmla="*/ 1534 w 1565"/>
                <a:gd name="T19" fmla="*/ 1043 h 1374"/>
                <a:gd name="T20" fmla="*/ 1493 w 1565"/>
                <a:gd name="T21" fmla="*/ 836 h 1374"/>
                <a:gd name="T22" fmla="*/ 1531 w 1565"/>
                <a:gd name="T23" fmla="*/ 639 h 1374"/>
                <a:gd name="T24" fmla="*/ 1534 w 1565"/>
                <a:gd name="T25" fmla="*/ 538 h 1374"/>
                <a:gd name="T26" fmla="*/ 1411 w 1565"/>
                <a:gd name="T27" fmla="*/ 314 h 1374"/>
                <a:gd name="T28" fmla="*/ 1215 w 1565"/>
                <a:gd name="T29" fmla="*/ 262 h 1374"/>
                <a:gd name="T30" fmla="*/ 1100 w 1565"/>
                <a:gd name="T31" fmla="*/ 273 h 1374"/>
                <a:gd name="T32" fmla="*/ 1029 w 1565"/>
                <a:gd name="T33" fmla="*/ 164 h 1374"/>
                <a:gd name="T34" fmla="*/ 846 w 1565"/>
                <a:gd name="T35" fmla="*/ 19 h 1374"/>
                <a:gd name="T36" fmla="*/ 775 w 1565"/>
                <a:gd name="T37" fmla="*/ 104 h 1374"/>
                <a:gd name="T38" fmla="*/ 668 w 1565"/>
                <a:gd name="T39" fmla="*/ 147 h 1374"/>
                <a:gd name="T40" fmla="*/ 376 w 1565"/>
                <a:gd name="T41" fmla="*/ 115 h 1374"/>
                <a:gd name="T42" fmla="*/ 291 w 1565"/>
                <a:gd name="T43" fmla="*/ 145 h 1374"/>
                <a:gd name="T44" fmla="*/ 76 w 1565"/>
                <a:gd name="T45" fmla="*/ 213 h 1374"/>
                <a:gd name="T46" fmla="*/ 17 w 1565"/>
                <a:gd name="T47" fmla="*/ 292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5" h="1374">
                  <a:moveTo>
                    <a:pt x="17" y="292"/>
                  </a:moveTo>
                  <a:cubicBezTo>
                    <a:pt x="26" y="350"/>
                    <a:pt x="70" y="382"/>
                    <a:pt x="76" y="431"/>
                  </a:cubicBezTo>
                  <a:cubicBezTo>
                    <a:pt x="89" y="595"/>
                    <a:pt x="141" y="732"/>
                    <a:pt x="270" y="849"/>
                  </a:cubicBezTo>
                  <a:cubicBezTo>
                    <a:pt x="390" y="959"/>
                    <a:pt x="494" y="1087"/>
                    <a:pt x="597" y="1213"/>
                  </a:cubicBezTo>
                  <a:cubicBezTo>
                    <a:pt x="663" y="1292"/>
                    <a:pt x="737" y="1314"/>
                    <a:pt x="838" y="1292"/>
                  </a:cubicBezTo>
                  <a:cubicBezTo>
                    <a:pt x="903" y="1278"/>
                    <a:pt x="974" y="1259"/>
                    <a:pt x="1048" y="1270"/>
                  </a:cubicBezTo>
                  <a:cubicBezTo>
                    <a:pt x="1168" y="1289"/>
                    <a:pt x="1291" y="1294"/>
                    <a:pt x="1403" y="1352"/>
                  </a:cubicBezTo>
                  <a:cubicBezTo>
                    <a:pt x="1414" y="1357"/>
                    <a:pt x="1455" y="1373"/>
                    <a:pt x="1450" y="1330"/>
                  </a:cubicBezTo>
                  <a:cubicBezTo>
                    <a:pt x="1444" y="1292"/>
                    <a:pt x="1482" y="1256"/>
                    <a:pt x="1480" y="1237"/>
                  </a:cubicBezTo>
                  <a:cubicBezTo>
                    <a:pt x="1466" y="1161"/>
                    <a:pt x="1466" y="1095"/>
                    <a:pt x="1534" y="1043"/>
                  </a:cubicBezTo>
                  <a:cubicBezTo>
                    <a:pt x="1480" y="983"/>
                    <a:pt x="1521" y="907"/>
                    <a:pt x="1493" y="836"/>
                  </a:cubicBezTo>
                  <a:cubicBezTo>
                    <a:pt x="1469" y="773"/>
                    <a:pt x="1471" y="696"/>
                    <a:pt x="1531" y="639"/>
                  </a:cubicBezTo>
                  <a:cubicBezTo>
                    <a:pt x="1564" y="609"/>
                    <a:pt x="1564" y="573"/>
                    <a:pt x="1534" y="538"/>
                  </a:cubicBezTo>
                  <a:cubicBezTo>
                    <a:pt x="1480" y="472"/>
                    <a:pt x="1444" y="393"/>
                    <a:pt x="1411" y="314"/>
                  </a:cubicBezTo>
                  <a:cubicBezTo>
                    <a:pt x="1376" y="232"/>
                    <a:pt x="1288" y="207"/>
                    <a:pt x="1215" y="262"/>
                  </a:cubicBezTo>
                  <a:cubicBezTo>
                    <a:pt x="1174" y="292"/>
                    <a:pt x="1135" y="295"/>
                    <a:pt x="1100" y="273"/>
                  </a:cubicBezTo>
                  <a:cubicBezTo>
                    <a:pt x="1062" y="248"/>
                    <a:pt x="1023" y="224"/>
                    <a:pt x="1029" y="164"/>
                  </a:cubicBezTo>
                  <a:cubicBezTo>
                    <a:pt x="1034" y="90"/>
                    <a:pt x="914" y="0"/>
                    <a:pt x="846" y="19"/>
                  </a:cubicBezTo>
                  <a:cubicBezTo>
                    <a:pt x="802" y="33"/>
                    <a:pt x="786" y="71"/>
                    <a:pt x="775" y="104"/>
                  </a:cubicBezTo>
                  <a:cubicBezTo>
                    <a:pt x="753" y="167"/>
                    <a:pt x="723" y="167"/>
                    <a:pt x="668" y="147"/>
                  </a:cubicBezTo>
                  <a:cubicBezTo>
                    <a:pt x="575" y="117"/>
                    <a:pt x="472" y="131"/>
                    <a:pt x="376" y="115"/>
                  </a:cubicBezTo>
                  <a:cubicBezTo>
                    <a:pt x="335" y="106"/>
                    <a:pt x="311" y="126"/>
                    <a:pt x="291" y="145"/>
                  </a:cubicBezTo>
                  <a:cubicBezTo>
                    <a:pt x="231" y="205"/>
                    <a:pt x="166" y="218"/>
                    <a:pt x="76" y="213"/>
                  </a:cubicBezTo>
                  <a:cubicBezTo>
                    <a:pt x="18" y="197"/>
                    <a:pt x="0" y="205"/>
                    <a:pt x="17" y="29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1" name="Freeform 88"/>
            <p:cNvSpPr>
              <a:spLocks noChangeArrowheads="1"/>
            </p:cNvSpPr>
            <p:nvPr/>
          </p:nvSpPr>
          <p:spPr bwMode="auto">
            <a:xfrm>
              <a:off x="6057900" y="528638"/>
              <a:ext cx="590550" cy="371475"/>
            </a:xfrm>
            <a:custGeom>
              <a:avLst/>
              <a:gdLst>
                <a:gd name="T0" fmla="*/ 47 w 1642"/>
                <a:gd name="T1" fmla="*/ 142 h 1030"/>
                <a:gd name="T2" fmla="*/ 25 w 1642"/>
                <a:gd name="T3" fmla="*/ 592 h 1030"/>
                <a:gd name="T4" fmla="*/ 88 w 1642"/>
                <a:gd name="T5" fmla="*/ 691 h 1030"/>
                <a:gd name="T6" fmla="*/ 145 w 1642"/>
                <a:gd name="T7" fmla="*/ 773 h 1030"/>
                <a:gd name="T8" fmla="*/ 298 w 1642"/>
                <a:gd name="T9" fmla="*/ 898 h 1030"/>
                <a:gd name="T10" fmla="*/ 939 w 1642"/>
                <a:gd name="T11" fmla="*/ 969 h 1030"/>
                <a:gd name="T12" fmla="*/ 1439 w 1642"/>
                <a:gd name="T13" fmla="*/ 1024 h 1030"/>
                <a:gd name="T14" fmla="*/ 1510 w 1642"/>
                <a:gd name="T15" fmla="*/ 967 h 1030"/>
                <a:gd name="T16" fmla="*/ 1603 w 1642"/>
                <a:gd name="T17" fmla="*/ 210 h 1030"/>
                <a:gd name="T18" fmla="*/ 1521 w 1642"/>
                <a:gd name="T19" fmla="*/ 87 h 1030"/>
                <a:gd name="T20" fmla="*/ 183 w 1642"/>
                <a:gd name="T21" fmla="*/ 5 h 1030"/>
                <a:gd name="T22" fmla="*/ 47 w 1642"/>
                <a:gd name="T23" fmla="*/ 142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2" h="1030">
                  <a:moveTo>
                    <a:pt x="47" y="142"/>
                  </a:moveTo>
                  <a:cubicBezTo>
                    <a:pt x="28" y="292"/>
                    <a:pt x="0" y="437"/>
                    <a:pt x="25" y="592"/>
                  </a:cubicBezTo>
                  <a:cubicBezTo>
                    <a:pt x="33" y="644"/>
                    <a:pt x="0" y="693"/>
                    <a:pt x="88" y="691"/>
                  </a:cubicBezTo>
                  <a:cubicBezTo>
                    <a:pt x="129" y="688"/>
                    <a:pt x="137" y="740"/>
                    <a:pt x="145" y="773"/>
                  </a:cubicBezTo>
                  <a:cubicBezTo>
                    <a:pt x="164" y="857"/>
                    <a:pt x="216" y="890"/>
                    <a:pt x="298" y="898"/>
                  </a:cubicBezTo>
                  <a:cubicBezTo>
                    <a:pt x="511" y="920"/>
                    <a:pt x="726" y="947"/>
                    <a:pt x="939" y="969"/>
                  </a:cubicBezTo>
                  <a:cubicBezTo>
                    <a:pt x="1105" y="988"/>
                    <a:pt x="1272" y="1005"/>
                    <a:pt x="1439" y="1024"/>
                  </a:cubicBezTo>
                  <a:cubicBezTo>
                    <a:pt x="1485" y="1029"/>
                    <a:pt x="1504" y="1021"/>
                    <a:pt x="1510" y="967"/>
                  </a:cubicBezTo>
                  <a:cubicBezTo>
                    <a:pt x="1537" y="715"/>
                    <a:pt x="1570" y="461"/>
                    <a:pt x="1603" y="210"/>
                  </a:cubicBezTo>
                  <a:cubicBezTo>
                    <a:pt x="1611" y="142"/>
                    <a:pt x="1641" y="93"/>
                    <a:pt x="1521" y="87"/>
                  </a:cubicBezTo>
                  <a:cubicBezTo>
                    <a:pt x="1081" y="71"/>
                    <a:pt x="642" y="35"/>
                    <a:pt x="183" y="5"/>
                  </a:cubicBezTo>
                  <a:cubicBezTo>
                    <a:pt x="60" y="0"/>
                    <a:pt x="63" y="2"/>
                    <a:pt x="47"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2" name="Freeform 89"/>
            <p:cNvSpPr>
              <a:spLocks noChangeArrowheads="1"/>
            </p:cNvSpPr>
            <p:nvPr/>
          </p:nvSpPr>
          <p:spPr bwMode="auto">
            <a:xfrm>
              <a:off x="4513263" y="854075"/>
              <a:ext cx="512762" cy="704850"/>
            </a:xfrm>
            <a:custGeom>
              <a:avLst/>
              <a:gdLst>
                <a:gd name="T0" fmla="*/ 565 w 1424"/>
                <a:gd name="T1" fmla="*/ 1931 h 1956"/>
                <a:gd name="T2" fmla="*/ 715 w 1424"/>
                <a:gd name="T3" fmla="*/ 1947 h 1956"/>
                <a:gd name="T4" fmla="*/ 879 w 1424"/>
                <a:gd name="T5" fmla="*/ 1799 h 1956"/>
                <a:gd name="T6" fmla="*/ 948 w 1424"/>
                <a:gd name="T7" fmla="*/ 1655 h 1956"/>
                <a:gd name="T8" fmla="*/ 1051 w 1424"/>
                <a:gd name="T9" fmla="*/ 1526 h 1956"/>
                <a:gd name="T10" fmla="*/ 1095 w 1424"/>
                <a:gd name="T11" fmla="*/ 1212 h 1956"/>
                <a:gd name="T12" fmla="*/ 1229 w 1424"/>
                <a:gd name="T13" fmla="*/ 816 h 1956"/>
                <a:gd name="T14" fmla="*/ 1387 w 1424"/>
                <a:gd name="T15" fmla="*/ 494 h 1956"/>
                <a:gd name="T16" fmla="*/ 1379 w 1424"/>
                <a:gd name="T17" fmla="*/ 382 h 1956"/>
                <a:gd name="T18" fmla="*/ 1259 w 1424"/>
                <a:gd name="T19" fmla="*/ 404 h 1956"/>
                <a:gd name="T20" fmla="*/ 1095 w 1424"/>
                <a:gd name="T21" fmla="*/ 379 h 1956"/>
                <a:gd name="T22" fmla="*/ 1035 w 1424"/>
                <a:gd name="T23" fmla="*/ 295 h 1956"/>
                <a:gd name="T24" fmla="*/ 653 w 1424"/>
                <a:gd name="T25" fmla="*/ 24 h 1956"/>
                <a:gd name="T26" fmla="*/ 571 w 1424"/>
                <a:gd name="T27" fmla="*/ 16 h 1956"/>
                <a:gd name="T28" fmla="*/ 549 w 1424"/>
                <a:gd name="T29" fmla="*/ 84 h 1956"/>
                <a:gd name="T30" fmla="*/ 483 w 1424"/>
                <a:gd name="T31" fmla="*/ 188 h 1956"/>
                <a:gd name="T32" fmla="*/ 205 w 1424"/>
                <a:gd name="T33" fmla="*/ 295 h 1956"/>
                <a:gd name="T34" fmla="*/ 2 w 1424"/>
                <a:gd name="T35" fmla="*/ 530 h 1956"/>
                <a:gd name="T36" fmla="*/ 5 w 1424"/>
                <a:gd name="T37" fmla="*/ 560 h 1956"/>
                <a:gd name="T38" fmla="*/ 248 w 1424"/>
                <a:gd name="T39" fmla="*/ 576 h 1956"/>
                <a:gd name="T40" fmla="*/ 341 w 1424"/>
                <a:gd name="T41" fmla="*/ 595 h 1956"/>
                <a:gd name="T42" fmla="*/ 557 w 1424"/>
                <a:gd name="T43" fmla="*/ 710 h 1956"/>
                <a:gd name="T44" fmla="*/ 565 w 1424"/>
                <a:gd name="T45" fmla="*/ 789 h 1956"/>
                <a:gd name="T46" fmla="*/ 472 w 1424"/>
                <a:gd name="T47" fmla="*/ 1046 h 1956"/>
                <a:gd name="T48" fmla="*/ 461 w 1424"/>
                <a:gd name="T49" fmla="*/ 1087 h 1956"/>
                <a:gd name="T50" fmla="*/ 475 w 1424"/>
                <a:gd name="T51" fmla="*/ 1223 h 1956"/>
                <a:gd name="T52" fmla="*/ 475 w 1424"/>
                <a:gd name="T53" fmla="*/ 1398 h 1956"/>
                <a:gd name="T54" fmla="*/ 467 w 1424"/>
                <a:gd name="T55" fmla="*/ 1442 h 1956"/>
                <a:gd name="T56" fmla="*/ 418 w 1424"/>
                <a:gd name="T57" fmla="*/ 1914 h 1956"/>
                <a:gd name="T58" fmla="*/ 565 w 1424"/>
                <a:gd name="T59" fmla="*/ 1931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4" h="1956">
                  <a:moveTo>
                    <a:pt x="565" y="1931"/>
                  </a:moveTo>
                  <a:cubicBezTo>
                    <a:pt x="614" y="1936"/>
                    <a:pt x="666" y="1944"/>
                    <a:pt x="715" y="1947"/>
                  </a:cubicBezTo>
                  <a:cubicBezTo>
                    <a:pt x="838" y="1955"/>
                    <a:pt x="877" y="1925"/>
                    <a:pt x="879" y="1799"/>
                  </a:cubicBezTo>
                  <a:cubicBezTo>
                    <a:pt x="882" y="1737"/>
                    <a:pt x="907" y="1696"/>
                    <a:pt x="948" y="1655"/>
                  </a:cubicBezTo>
                  <a:cubicBezTo>
                    <a:pt x="986" y="1616"/>
                    <a:pt x="1040" y="1586"/>
                    <a:pt x="1051" y="1526"/>
                  </a:cubicBezTo>
                  <a:cubicBezTo>
                    <a:pt x="1068" y="1423"/>
                    <a:pt x="1095" y="1316"/>
                    <a:pt x="1095" y="1212"/>
                  </a:cubicBezTo>
                  <a:cubicBezTo>
                    <a:pt x="1095" y="1062"/>
                    <a:pt x="1147" y="931"/>
                    <a:pt x="1229" y="816"/>
                  </a:cubicBezTo>
                  <a:cubicBezTo>
                    <a:pt x="1300" y="715"/>
                    <a:pt x="1346" y="609"/>
                    <a:pt x="1387" y="494"/>
                  </a:cubicBezTo>
                  <a:cubicBezTo>
                    <a:pt x="1401" y="453"/>
                    <a:pt x="1423" y="404"/>
                    <a:pt x="1379" y="382"/>
                  </a:cubicBezTo>
                  <a:cubicBezTo>
                    <a:pt x="1346" y="366"/>
                    <a:pt x="1297" y="374"/>
                    <a:pt x="1259" y="404"/>
                  </a:cubicBezTo>
                  <a:cubicBezTo>
                    <a:pt x="1202" y="450"/>
                    <a:pt x="1136" y="439"/>
                    <a:pt x="1095" y="379"/>
                  </a:cubicBezTo>
                  <a:cubicBezTo>
                    <a:pt x="1076" y="349"/>
                    <a:pt x="1062" y="308"/>
                    <a:pt x="1035" y="295"/>
                  </a:cubicBezTo>
                  <a:cubicBezTo>
                    <a:pt x="896" y="221"/>
                    <a:pt x="781" y="112"/>
                    <a:pt x="653" y="24"/>
                  </a:cubicBezTo>
                  <a:cubicBezTo>
                    <a:pt x="625" y="5"/>
                    <a:pt x="603" y="0"/>
                    <a:pt x="571" y="16"/>
                  </a:cubicBezTo>
                  <a:cubicBezTo>
                    <a:pt x="535" y="32"/>
                    <a:pt x="546" y="60"/>
                    <a:pt x="549" y="84"/>
                  </a:cubicBezTo>
                  <a:cubicBezTo>
                    <a:pt x="560" y="139"/>
                    <a:pt x="541" y="166"/>
                    <a:pt x="483" y="188"/>
                  </a:cubicBezTo>
                  <a:cubicBezTo>
                    <a:pt x="390" y="226"/>
                    <a:pt x="289" y="229"/>
                    <a:pt x="205" y="295"/>
                  </a:cubicBezTo>
                  <a:cubicBezTo>
                    <a:pt x="120" y="360"/>
                    <a:pt x="95" y="472"/>
                    <a:pt x="2" y="530"/>
                  </a:cubicBezTo>
                  <a:cubicBezTo>
                    <a:pt x="0" y="532"/>
                    <a:pt x="2" y="543"/>
                    <a:pt x="5" y="560"/>
                  </a:cubicBezTo>
                  <a:cubicBezTo>
                    <a:pt x="90" y="543"/>
                    <a:pt x="175" y="464"/>
                    <a:pt x="248" y="576"/>
                  </a:cubicBezTo>
                  <a:cubicBezTo>
                    <a:pt x="262" y="595"/>
                    <a:pt x="308" y="595"/>
                    <a:pt x="341" y="595"/>
                  </a:cubicBezTo>
                  <a:cubicBezTo>
                    <a:pt x="437" y="592"/>
                    <a:pt x="500" y="642"/>
                    <a:pt x="557" y="710"/>
                  </a:cubicBezTo>
                  <a:cubicBezTo>
                    <a:pt x="579" y="734"/>
                    <a:pt x="590" y="759"/>
                    <a:pt x="565" y="789"/>
                  </a:cubicBezTo>
                  <a:cubicBezTo>
                    <a:pt x="502" y="863"/>
                    <a:pt x="415" y="928"/>
                    <a:pt x="472" y="1046"/>
                  </a:cubicBezTo>
                  <a:cubicBezTo>
                    <a:pt x="478" y="1057"/>
                    <a:pt x="470" y="1078"/>
                    <a:pt x="461" y="1087"/>
                  </a:cubicBezTo>
                  <a:cubicBezTo>
                    <a:pt x="407" y="1139"/>
                    <a:pt x="437" y="1180"/>
                    <a:pt x="475" y="1223"/>
                  </a:cubicBezTo>
                  <a:cubicBezTo>
                    <a:pt x="524" y="1278"/>
                    <a:pt x="571" y="1341"/>
                    <a:pt x="475" y="1398"/>
                  </a:cubicBezTo>
                  <a:cubicBezTo>
                    <a:pt x="450" y="1412"/>
                    <a:pt x="470" y="1428"/>
                    <a:pt x="467" y="1442"/>
                  </a:cubicBezTo>
                  <a:cubicBezTo>
                    <a:pt x="431" y="1595"/>
                    <a:pt x="448" y="1753"/>
                    <a:pt x="418" y="1914"/>
                  </a:cubicBezTo>
                  <a:cubicBezTo>
                    <a:pt x="464" y="1920"/>
                    <a:pt x="516" y="1925"/>
                    <a:pt x="565" y="19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3" name="Freeform 90"/>
            <p:cNvSpPr>
              <a:spLocks noChangeArrowheads="1"/>
            </p:cNvSpPr>
            <p:nvPr/>
          </p:nvSpPr>
          <p:spPr bwMode="auto">
            <a:xfrm>
              <a:off x="6953250" y="1997075"/>
              <a:ext cx="465138" cy="473075"/>
            </a:xfrm>
            <a:custGeom>
              <a:avLst/>
              <a:gdLst>
                <a:gd name="T0" fmla="*/ 126 w 1291"/>
                <a:gd name="T1" fmla="*/ 1147 h 1315"/>
                <a:gd name="T2" fmla="*/ 366 w 1291"/>
                <a:gd name="T3" fmla="*/ 1287 h 1315"/>
                <a:gd name="T4" fmla="*/ 716 w 1291"/>
                <a:gd name="T5" fmla="*/ 1136 h 1315"/>
                <a:gd name="T6" fmla="*/ 1156 w 1291"/>
                <a:gd name="T7" fmla="*/ 626 h 1315"/>
                <a:gd name="T8" fmla="*/ 1281 w 1291"/>
                <a:gd name="T9" fmla="*/ 336 h 1315"/>
                <a:gd name="T10" fmla="*/ 1265 w 1291"/>
                <a:gd name="T11" fmla="*/ 118 h 1315"/>
                <a:gd name="T12" fmla="*/ 1161 w 1291"/>
                <a:gd name="T13" fmla="*/ 60 h 1315"/>
                <a:gd name="T14" fmla="*/ 735 w 1291"/>
                <a:gd name="T15" fmla="*/ 52 h 1315"/>
                <a:gd name="T16" fmla="*/ 727 w 1291"/>
                <a:gd name="T17" fmla="*/ 49 h 1315"/>
                <a:gd name="T18" fmla="*/ 426 w 1291"/>
                <a:gd name="T19" fmla="*/ 68 h 1315"/>
                <a:gd name="T20" fmla="*/ 189 w 1291"/>
                <a:gd name="T21" fmla="*/ 131 h 1315"/>
                <a:gd name="T22" fmla="*/ 110 w 1291"/>
                <a:gd name="T23" fmla="*/ 101 h 1315"/>
                <a:gd name="T24" fmla="*/ 41 w 1291"/>
                <a:gd name="T25" fmla="*/ 118 h 1315"/>
                <a:gd name="T26" fmla="*/ 39 w 1291"/>
                <a:gd name="T27" fmla="*/ 235 h 1315"/>
                <a:gd name="T28" fmla="*/ 60 w 1291"/>
                <a:gd name="T29" fmla="*/ 333 h 1315"/>
                <a:gd name="T30" fmla="*/ 25 w 1291"/>
                <a:gd name="T31" fmla="*/ 601 h 1315"/>
                <a:gd name="T32" fmla="*/ 126 w 1291"/>
                <a:gd name="T33" fmla="*/ 1147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1" h="1315">
                  <a:moveTo>
                    <a:pt x="126" y="1147"/>
                  </a:moveTo>
                  <a:cubicBezTo>
                    <a:pt x="197" y="1314"/>
                    <a:pt x="189" y="1314"/>
                    <a:pt x="366" y="1287"/>
                  </a:cubicBezTo>
                  <a:cubicBezTo>
                    <a:pt x="498" y="1265"/>
                    <a:pt x="626" y="1235"/>
                    <a:pt x="716" y="1136"/>
                  </a:cubicBezTo>
                  <a:cubicBezTo>
                    <a:pt x="869" y="972"/>
                    <a:pt x="1011" y="798"/>
                    <a:pt x="1156" y="626"/>
                  </a:cubicBezTo>
                  <a:cubicBezTo>
                    <a:pt x="1224" y="544"/>
                    <a:pt x="1290" y="464"/>
                    <a:pt x="1281" y="336"/>
                  </a:cubicBezTo>
                  <a:cubicBezTo>
                    <a:pt x="1276" y="262"/>
                    <a:pt x="1287" y="194"/>
                    <a:pt x="1265" y="118"/>
                  </a:cubicBezTo>
                  <a:cubicBezTo>
                    <a:pt x="1243" y="44"/>
                    <a:pt x="1219" y="28"/>
                    <a:pt x="1161" y="60"/>
                  </a:cubicBezTo>
                  <a:cubicBezTo>
                    <a:pt x="1017" y="137"/>
                    <a:pt x="877" y="131"/>
                    <a:pt x="735" y="52"/>
                  </a:cubicBezTo>
                  <a:cubicBezTo>
                    <a:pt x="732" y="52"/>
                    <a:pt x="730" y="49"/>
                    <a:pt x="727" y="49"/>
                  </a:cubicBezTo>
                  <a:cubicBezTo>
                    <a:pt x="626" y="33"/>
                    <a:pt x="528" y="0"/>
                    <a:pt x="426" y="68"/>
                  </a:cubicBezTo>
                  <a:cubicBezTo>
                    <a:pt x="358" y="115"/>
                    <a:pt x="290" y="186"/>
                    <a:pt x="189" y="131"/>
                  </a:cubicBezTo>
                  <a:cubicBezTo>
                    <a:pt x="167" y="120"/>
                    <a:pt x="131" y="120"/>
                    <a:pt x="110" y="101"/>
                  </a:cubicBezTo>
                  <a:cubicBezTo>
                    <a:pt x="80" y="79"/>
                    <a:pt x="58" y="80"/>
                    <a:pt x="41" y="118"/>
                  </a:cubicBezTo>
                  <a:cubicBezTo>
                    <a:pt x="25" y="157"/>
                    <a:pt x="14" y="200"/>
                    <a:pt x="39" y="235"/>
                  </a:cubicBezTo>
                  <a:cubicBezTo>
                    <a:pt x="60" y="268"/>
                    <a:pt x="55" y="298"/>
                    <a:pt x="60" y="333"/>
                  </a:cubicBezTo>
                  <a:cubicBezTo>
                    <a:pt x="82" y="434"/>
                    <a:pt x="0" y="522"/>
                    <a:pt x="25" y="601"/>
                  </a:cubicBezTo>
                  <a:cubicBezTo>
                    <a:pt x="47" y="800"/>
                    <a:pt x="55" y="978"/>
                    <a:pt x="126" y="114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4" name="Freeform 91"/>
            <p:cNvSpPr>
              <a:spLocks noChangeArrowheads="1"/>
            </p:cNvSpPr>
            <p:nvPr/>
          </p:nvSpPr>
          <p:spPr bwMode="auto">
            <a:xfrm>
              <a:off x="3863975" y="2282825"/>
              <a:ext cx="606425" cy="427038"/>
            </a:xfrm>
            <a:custGeom>
              <a:avLst/>
              <a:gdLst>
                <a:gd name="T0" fmla="*/ 175 w 1686"/>
                <a:gd name="T1" fmla="*/ 795 h 1186"/>
                <a:gd name="T2" fmla="*/ 265 w 1686"/>
                <a:gd name="T3" fmla="*/ 874 h 1186"/>
                <a:gd name="T4" fmla="*/ 355 w 1686"/>
                <a:gd name="T5" fmla="*/ 986 h 1186"/>
                <a:gd name="T6" fmla="*/ 423 w 1686"/>
                <a:gd name="T7" fmla="*/ 1030 h 1186"/>
                <a:gd name="T8" fmla="*/ 645 w 1686"/>
                <a:gd name="T9" fmla="*/ 1180 h 1186"/>
                <a:gd name="T10" fmla="*/ 696 w 1686"/>
                <a:gd name="T11" fmla="*/ 1155 h 1186"/>
                <a:gd name="T12" fmla="*/ 806 w 1686"/>
                <a:gd name="T13" fmla="*/ 1095 h 1186"/>
                <a:gd name="T14" fmla="*/ 967 w 1686"/>
                <a:gd name="T15" fmla="*/ 1049 h 1186"/>
                <a:gd name="T16" fmla="*/ 978 w 1686"/>
                <a:gd name="T17" fmla="*/ 939 h 1186"/>
                <a:gd name="T18" fmla="*/ 1054 w 1686"/>
                <a:gd name="T19" fmla="*/ 888 h 1186"/>
                <a:gd name="T20" fmla="*/ 1508 w 1686"/>
                <a:gd name="T21" fmla="*/ 904 h 1186"/>
                <a:gd name="T22" fmla="*/ 1549 w 1686"/>
                <a:gd name="T23" fmla="*/ 915 h 1186"/>
                <a:gd name="T24" fmla="*/ 1609 w 1686"/>
                <a:gd name="T25" fmla="*/ 950 h 1186"/>
                <a:gd name="T26" fmla="*/ 1672 w 1686"/>
                <a:gd name="T27" fmla="*/ 841 h 1186"/>
                <a:gd name="T28" fmla="*/ 1647 w 1686"/>
                <a:gd name="T29" fmla="*/ 623 h 1186"/>
                <a:gd name="T30" fmla="*/ 1568 w 1686"/>
                <a:gd name="T31" fmla="*/ 543 h 1186"/>
                <a:gd name="T32" fmla="*/ 1513 w 1686"/>
                <a:gd name="T33" fmla="*/ 486 h 1186"/>
                <a:gd name="T34" fmla="*/ 1469 w 1686"/>
                <a:gd name="T35" fmla="*/ 421 h 1186"/>
                <a:gd name="T36" fmla="*/ 1366 w 1686"/>
                <a:gd name="T37" fmla="*/ 232 h 1186"/>
                <a:gd name="T38" fmla="*/ 1459 w 1686"/>
                <a:gd name="T39" fmla="*/ 22 h 1186"/>
                <a:gd name="T40" fmla="*/ 1270 w 1686"/>
                <a:gd name="T41" fmla="*/ 96 h 1186"/>
                <a:gd name="T42" fmla="*/ 839 w 1686"/>
                <a:gd name="T43" fmla="*/ 158 h 1186"/>
                <a:gd name="T44" fmla="*/ 762 w 1686"/>
                <a:gd name="T45" fmla="*/ 142 h 1186"/>
                <a:gd name="T46" fmla="*/ 530 w 1686"/>
                <a:gd name="T47" fmla="*/ 46 h 1186"/>
                <a:gd name="T48" fmla="*/ 453 w 1686"/>
                <a:gd name="T49" fmla="*/ 44 h 1186"/>
                <a:gd name="T50" fmla="*/ 268 w 1686"/>
                <a:gd name="T51" fmla="*/ 208 h 1186"/>
                <a:gd name="T52" fmla="*/ 265 w 1686"/>
                <a:gd name="T53" fmla="*/ 259 h 1186"/>
                <a:gd name="T54" fmla="*/ 156 w 1686"/>
                <a:gd name="T55" fmla="*/ 500 h 1186"/>
                <a:gd name="T56" fmla="*/ 98 w 1686"/>
                <a:gd name="T57" fmla="*/ 584 h 1186"/>
                <a:gd name="T58" fmla="*/ 0 w 1686"/>
                <a:gd name="T59" fmla="*/ 743 h 1186"/>
                <a:gd name="T60" fmla="*/ 175 w 1686"/>
                <a:gd name="T61" fmla="*/ 795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6" h="1186">
                  <a:moveTo>
                    <a:pt x="175" y="795"/>
                  </a:moveTo>
                  <a:cubicBezTo>
                    <a:pt x="227" y="795"/>
                    <a:pt x="276" y="806"/>
                    <a:pt x="265" y="874"/>
                  </a:cubicBezTo>
                  <a:cubicBezTo>
                    <a:pt x="254" y="948"/>
                    <a:pt x="289" y="975"/>
                    <a:pt x="355" y="986"/>
                  </a:cubicBezTo>
                  <a:cubicBezTo>
                    <a:pt x="385" y="991"/>
                    <a:pt x="412" y="994"/>
                    <a:pt x="423" y="1030"/>
                  </a:cubicBezTo>
                  <a:cubicBezTo>
                    <a:pt x="456" y="1128"/>
                    <a:pt x="544" y="1185"/>
                    <a:pt x="645" y="1180"/>
                  </a:cubicBezTo>
                  <a:cubicBezTo>
                    <a:pt x="664" y="1180"/>
                    <a:pt x="686" y="1183"/>
                    <a:pt x="696" y="1155"/>
                  </a:cubicBezTo>
                  <a:cubicBezTo>
                    <a:pt x="718" y="1109"/>
                    <a:pt x="759" y="1101"/>
                    <a:pt x="806" y="1095"/>
                  </a:cubicBezTo>
                  <a:cubicBezTo>
                    <a:pt x="860" y="1087"/>
                    <a:pt x="920" y="1076"/>
                    <a:pt x="967" y="1049"/>
                  </a:cubicBezTo>
                  <a:cubicBezTo>
                    <a:pt x="997" y="1032"/>
                    <a:pt x="975" y="978"/>
                    <a:pt x="978" y="939"/>
                  </a:cubicBezTo>
                  <a:cubicBezTo>
                    <a:pt x="983" y="890"/>
                    <a:pt x="1016" y="885"/>
                    <a:pt x="1054" y="888"/>
                  </a:cubicBezTo>
                  <a:cubicBezTo>
                    <a:pt x="1205" y="893"/>
                    <a:pt x="1355" y="898"/>
                    <a:pt x="1508" y="904"/>
                  </a:cubicBezTo>
                  <a:cubicBezTo>
                    <a:pt x="1521" y="904"/>
                    <a:pt x="1538" y="909"/>
                    <a:pt x="1549" y="915"/>
                  </a:cubicBezTo>
                  <a:cubicBezTo>
                    <a:pt x="1571" y="926"/>
                    <a:pt x="1581" y="975"/>
                    <a:pt x="1609" y="950"/>
                  </a:cubicBezTo>
                  <a:cubicBezTo>
                    <a:pt x="1639" y="923"/>
                    <a:pt x="1685" y="890"/>
                    <a:pt x="1672" y="841"/>
                  </a:cubicBezTo>
                  <a:cubicBezTo>
                    <a:pt x="1650" y="767"/>
                    <a:pt x="1663" y="694"/>
                    <a:pt x="1647" y="623"/>
                  </a:cubicBezTo>
                  <a:cubicBezTo>
                    <a:pt x="1636" y="579"/>
                    <a:pt x="1633" y="538"/>
                    <a:pt x="1568" y="543"/>
                  </a:cubicBezTo>
                  <a:cubicBezTo>
                    <a:pt x="1538" y="546"/>
                    <a:pt x="1513" y="522"/>
                    <a:pt x="1513" y="486"/>
                  </a:cubicBezTo>
                  <a:cubicBezTo>
                    <a:pt x="1516" y="451"/>
                    <a:pt x="1494" y="440"/>
                    <a:pt x="1469" y="421"/>
                  </a:cubicBezTo>
                  <a:cubicBezTo>
                    <a:pt x="1409" y="374"/>
                    <a:pt x="1368" y="322"/>
                    <a:pt x="1366" y="232"/>
                  </a:cubicBezTo>
                  <a:cubicBezTo>
                    <a:pt x="1363" y="142"/>
                    <a:pt x="1423" y="90"/>
                    <a:pt x="1459" y="22"/>
                  </a:cubicBezTo>
                  <a:cubicBezTo>
                    <a:pt x="1371" y="0"/>
                    <a:pt x="1325" y="60"/>
                    <a:pt x="1270" y="96"/>
                  </a:cubicBezTo>
                  <a:cubicBezTo>
                    <a:pt x="1134" y="183"/>
                    <a:pt x="997" y="240"/>
                    <a:pt x="839" y="158"/>
                  </a:cubicBezTo>
                  <a:cubicBezTo>
                    <a:pt x="814" y="145"/>
                    <a:pt x="789" y="139"/>
                    <a:pt x="762" y="142"/>
                  </a:cubicBezTo>
                  <a:cubicBezTo>
                    <a:pt x="666" y="156"/>
                    <a:pt x="584" y="126"/>
                    <a:pt x="530" y="46"/>
                  </a:cubicBezTo>
                  <a:cubicBezTo>
                    <a:pt x="500" y="3"/>
                    <a:pt x="475" y="19"/>
                    <a:pt x="453" y="44"/>
                  </a:cubicBezTo>
                  <a:cubicBezTo>
                    <a:pt x="396" y="104"/>
                    <a:pt x="371" y="197"/>
                    <a:pt x="268" y="208"/>
                  </a:cubicBezTo>
                  <a:cubicBezTo>
                    <a:pt x="240" y="210"/>
                    <a:pt x="262" y="243"/>
                    <a:pt x="265" y="259"/>
                  </a:cubicBezTo>
                  <a:cubicBezTo>
                    <a:pt x="279" y="360"/>
                    <a:pt x="251" y="451"/>
                    <a:pt x="156" y="500"/>
                  </a:cubicBezTo>
                  <a:cubicBezTo>
                    <a:pt x="117" y="522"/>
                    <a:pt x="109" y="543"/>
                    <a:pt x="98" y="584"/>
                  </a:cubicBezTo>
                  <a:cubicBezTo>
                    <a:pt x="82" y="642"/>
                    <a:pt x="117" y="740"/>
                    <a:pt x="0" y="743"/>
                  </a:cubicBezTo>
                  <a:cubicBezTo>
                    <a:pt x="49" y="806"/>
                    <a:pt x="112" y="795"/>
                    <a:pt x="175" y="79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5" name="Freeform 92"/>
            <p:cNvSpPr>
              <a:spLocks noChangeArrowheads="1"/>
            </p:cNvSpPr>
            <p:nvPr/>
          </p:nvSpPr>
          <p:spPr bwMode="auto">
            <a:xfrm>
              <a:off x="6076950" y="1736725"/>
              <a:ext cx="428625" cy="546100"/>
            </a:xfrm>
            <a:custGeom>
              <a:avLst/>
              <a:gdLst>
                <a:gd name="T0" fmla="*/ 690 w 1191"/>
                <a:gd name="T1" fmla="*/ 1488 h 1516"/>
                <a:gd name="T2" fmla="*/ 780 w 1191"/>
                <a:gd name="T3" fmla="*/ 1354 h 1516"/>
                <a:gd name="T4" fmla="*/ 818 w 1191"/>
                <a:gd name="T5" fmla="*/ 1076 h 1516"/>
                <a:gd name="T6" fmla="*/ 1012 w 1191"/>
                <a:gd name="T7" fmla="*/ 794 h 1516"/>
                <a:gd name="T8" fmla="*/ 1111 w 1191"/>
                <a:gd name="T9" fmla="*/ 647 h 1516"/>
                <a:gd name="T10" fmla="*/ 1116 w 1191"/>
                <a:gd name="T11" fmla="*/ 454 h 1516"/>
                <a:gd name="T12" fmla="*/ 796 w 1191"/>
                <a:gd name="T13" fmla="*/ 96 h 1516"/>
                <a:gd name="T14" fmla="*/ 617 w 1191"/>
                <a:gd name="T15" fmla="*/ 14 h 1516"/>
                <a:gd name="T16" fmla="*/ 251 w 1191"/>
                <a:gd name="T17" fmla="*/ 36 h 1516"/>
                <a:gd name="T18" fmla="*/ 221 w 1191"/>
                <a:gd name="T19" fmla="*/ 69 h 1516"/>
                <a:gd name="T20" fmla="*/ 243 w 1191"/>
                <a:gd name="T21" fmla="*/ 170 h 1516"/>
                <a:gd name="T22" fmla="*/ 238 w 1191"/>
                <a:gd name="T23" fmla="*/ 282 h 1516"/>
                <a:gd name="T24" fmla="*/ 145 w 1191"/>
                <a:gd name="T25" fmla="*/ 470 h 1516"/>
                <a:gd name="T26" fmla="*/ 93 w 1191"/>
                <a:gd name="T27" fmla="*/ 893 h 1516"/>
                <a:gd name="T28" fmla="*/ 30 w 1191"/>
                <a:gd name="T29" fmla="*/ 1119 h 1516"/>
                <a:gd name="T30" fmla="*/ 46 w 1191"/>
                <a:gd name="T31" fmla="*/ 1250 h 1516"/>
                <a:gd name="T32" fmla="*/ 227 w 1191"/>
                <a:gd name="T33" fmla="*/ 1406 h 1516"/>
                <a:gd name="T34" fmla="*/ 489 w 1191"/>
                <a:gd name="T35" fmla="*/ 1515 h 1516"/>
                <a:gd name="T36" fmla="*/ 690 w 1191"/>
                <a:gd name="T37" fmla="*/ 148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1" h="1516">
                  <a:moveTo>
                    <a:pt x="690" y="1488"/>
                  </a:moveTo>
                  <a:cubicBezTo>
                    <a:pt x="753" y="1472"/>
                    <a:pt x="816" y="1450"/>
                    <a:pt x="780" y="1354"/>
                  </a:cubicBezTo>
                  <a:cubicBezTo>
                    <a:pt x="745" y="1258"/>
                    <a:pt x="766" y="1160"/>
                    <a:pt x="818" y="1076"/>
                  </a:cubicBezTo>
                  <a:cubicBezTo>
                    <a:pt x="878" y="977"/>
                    <a:pt x="963" y="901"/>
                    <a:pt x="1012" y="794"/>
                  </a:cubicBezTo>
                  <a:cubicBezTo>
                    <a:pt x="1037" y="742"/>
                    <a:pt x="1072" y="690"/>
                    <a:pt x="1111" y="647"/>
                  </a:cubicBezTo>
                  <a:cubicBezTo>
                    <a:pt x="1184" y="569"/>
                    <a:pt x="1190" y="530"/>
                    <a:pt x="1116" y="454"/>
                  </a:cubicBezTo>
                  <a:cubicBezTo>
                    <a:pt x="1007" y="336"/>
                    <a:pt x="900" y="216"/>
                    <a:pt x="796" y="96"/>
                  </a:cubicBezTo>
                  <a:cubicBezTo>
                    <a:pt x="750" y="44"/>
                    <a:pt x="690" y="22"/>
                    <a:pt x="617" y="14"/>
                  </a:cubicBezTo>
                  <a:cubicBezTo>
                    <a:pt x="492" y="0"/>
                    <a:pt x="374" y="69"/>
                    <a:pt x="251" y="36"/>
                  </a:cubicBezTo>
                  <a:cubicBezTo>
                    <a:pt x="227" y="31"/>
                    <a:pt x="221" y="47"/>
                    <a:pt x="221" y="69"/>
                  </a:cubicBezTo>
                  <a:cubicBezTo>
                    <a:pt x="218" y="104"/>
                    <a:pt x="221" y="140"/>
                    <a:pt x="243" y="170"/>
                  </a:cubicBezTo>
                  <a:cubicBezTo>
                    <a:pt x="270" y="208"/>
                    <a:pt x="268" y="244"/>
                    <a:pt x="238" y="282"/>
                  </a:cubicBezTo>
                  <a:cubicBezTo>
                    <a:pt x="194" y="336"/>
                    <a:pt x="169" y="410"/>
                    <a:pt x="145" y="470"/>
                  </a:cubicBezTo>
                  <a:cubicBezTo>
                    <a:pt x="90" y="598"/>
                    <a:pt x="109" y="751"/>
                    <a:pt x="93" y="893"/>
                  </a:cubicBezTo>
                  <a:cubicBezTo>
                    <a:pt x="82" y="977"/>
                    <a:pt x="65" y="1048"/>
                    <a:pt x="30" y="1119"/>
                  </a:cubicBezTo>
                  <a:cubicBezTo>
                    <a:pt x="8" y="1166"/>
                    <a:pt x="0" y="1201"/>
                    <a:pt x="46" y="1250"/>
                  </a:cubicBezTo>
                  <a:cubicBezTo>
                    <a:pt x="101" y="1308"/>
                    <a:pt x="161" y="1365"/>
                    <a:pt x="227" y="1406"/>
                  </a:cubicBezTo>
                  <a:cubicBezTo>
                    <a:pt x="309" y="1458"/>
                    <a:pt x="410" y="1482"/>
                    <a:pt x="489" y="1515"/>
                  </a:cubicBezTo>
                  <a:cubicBezTo>
                    <a:pt x="568" y="1504"/>
                    <a:pt x="631" y="1504"/>
                    <a:pt x="690" y="148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6" name="Freeform 93"/>
            <p:cNvSpPr>
              <a:spLocks noChangeArrowheads="1"/>
            </p:cNvSpPr>
            <p:nvPr/>
          </p:nvSpPr>
          <p:spPr bwMode="auto">
            <a:xfrm>
              <a:off x="6994525" y="2487613"/>
              <a:ext cx="485775" cy="636587"/>
            </a:xfrm>
            <a:custGeom>
              <a:avLst/>
              <a:gdLst>
                <a:gd name="T0" fmla="*/ 63 w 1351"/>
                <a:gd name="T1" fmla="*/ 142 h 1768"/>
                <a:gd name="T2" fmla="*/ 175 w 1351"/>
                <a:gd name="T3" fmla="*/ 377 h 1768"/>
                <a:gd name="T4" fmla="*/ 211 w 1351"/>
                <a:gd name="T5" fmla="*/ 519 h 1768"/>
                <a:gd name="T6" fmla="*/ 380 w 1351"/>
                <a:gd name="T7" fmla="*/ 631 h 1768"/>
                <a:gd name="T8" fmla="*/ 396 w 1351"/>
                <a:gd name="T9" fmla="*/ 685 h 1768"/>
                <a:gd name="T10" fmla="*/ 164 w 1351"/>
                <a:gd name="T11" fmla="*/ 1035 h 1768"/>
                <a:gd name="T12" fmla="*/ 137 w 1351"/>
                <a:gd name="T13" fmla="*/ 1139 h 1768"/>
                <a:gd name="T14" fmla="*/ 391 w 1351"/>
                <a:gd name="T15" fmla="*/ 1286 h 1768"/>
                <a:gd name="T16" fmla="*/ 784 w 1351"/>
                <a:gd name="T17" fmla="*/ 1652 h 1768"/>
                <a:gd name="T18" fmla="*/ 817 w 1351"/>
                <a:gd name="T19" fmla="*/ 1764 h 1768"/>
                <a:gd name="T20" fmla="*/ 899 w 1351"/>
                <a:gd name="T21" fmla="*/ 1658 h 1768"/>
                <a:gd name="T22" fmla="*/ 1322 w 1351"/>
                <a:gd name="T23" fmla="*/ 1005 h 1768"/>
                <a:gd name="T24" fmla="*/ 1298 w 1351"/>
                <a:gd name="T25" fmla="*/ 885 h 1768"/>
                <a:gd name="T26" fmla="*/ 1115 w 1351"/>
                <a:gd name="T27" fmla="*/ 729 h 1768"/>
                <a:gd name="T28" fmla="*/ 525 w 1351"/>
                <a:gd name="T29" fmla="*/ 65 h 1768"/>
                <a:gd name="T30" fmla="*/ 429 w 1351"/>
                <a:gd name="T31" fmla="*/ 13 h 1768"/>
                <a:gd name="T32" fmla="*/ 0 w 1351"/>
                <a:gd name="T33" fmla="*/ 93 h 1768"/>
                <a:gd name="T34" fmla="*/ 63 w 1351"/>
                <a:gd name="T35" fmla="*/ 14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1" h="1768">
                  <a:moveTo>
                    <a:pt x="63" y="142"/>
                  </a:moveTo>
                  <a:cubicBezTo>
                    <a:pt x="162" y="191"/>
                    <a:pt x="208" y="256"/>
                    <a:pt x="175" y="377"/>
                  </a:cubicBezTo>
                  <a:cubicBezTo>
                    <a:pt x="164" y="415"/>
                    <a:pt x="159" y="508"/>
                    <a:pt x="211" y="519"/>
                  </a:cubicBezTo>
                  <a:cubicBezTo>
                    <a:pt x="287" y="535"/>
                    <a:pt x="287" y="647"/>
                    <a:pt x="380" y="631"/>
                  </a:cubicBezTo>
                  <a:cubicBezTo>
                    <a:pt x="394" y="628"/>
                    <a:pt x="402" y="663"/>
                    <a:pt x="396" y="685"/>
                  </a:cubicBezTo>
                  <a:cubicBezTo>
                    <a:pt x="364" y="833"/>
                    <a:pt x="323" y="969"/>
                    <a:pt x="164" y="1035"/>
                  </a:cubicBezTo>
                  <a:cubicBezTo>
                    <a:pt x="137" y="1046"/>
                    <a:pt x="80" y="1098"/>
                    <a:pt x="137" y="1139"/>
                  </a:cubicBezTo>
                  <a:cubicBezTo>
                    <a:pt x="216" y="1196"/>
                    <a:pt x="306" y="1267"/>
                    <a:pt x="391" y="1286"/>
                  </a:cubicBezTo>
                  <a:cubicBezTo>
                    <a:pt x="607" y="1330"/>
                    <a:pt x="683" y="1499"/>
                    <a:pt x="784" y="1652"/>
                  </a:cubicBezTo>
                  <a:cubicBezTo>
                    <a:pt x="809" y="1688"/>
                    <a:pt x="762" y="1761"/>
                    <a:pt x="817" y="1764"/>
                  </a:cubicBezTo>
                  <a:cubicBezTo>
                    <a:pt x="858" y="1767"/>
                    <a:pt x="874" y="1696"/>
                    <a:pt x="899" y="1658"/>
                  </a:cubicBezTo>
                  <a:cubicBezTo>
                    <a:pt x="1041" y="1439"/>
                    <a:pt x="1197" y="1231"/>
                    <a:pt x="1322" y="1005"/>
                  </a:cubicBezTo>
                  <a:cubicBezTo>
                    <a:pt x="1350" y="956"/>
                    <a:pt x="1344" y="920"/>
                    <a:pt x="1298" y="885"/>
                  </a:cubicBezTo>
                  <a:cubicBezTo>
                    <a:pt x="1235" y="835"/>
                    <a:pt x="1175" y="784"/>
                    <a:pt x="1115" y="729"/>
                  </a:cubicBezTo>
                  <a:cubicBezTo>
                    <a:pt x="894" y="530"/>
                    <a:pt x="672" y="327"/>
                    <a:pt x="525" y="65"/>
                  </a:cubicBezTo>
                  <a:cubicBezTo>
                    <a:pt x="498" y="16"/>
                    <a:pt x="473" y="16"/>
                    <a:pt x="429" y="13"/>
                  </a:cubicBezTo>
                  <a:cubicBezTo>
                    <a:pt x="284" y="0"/>
                    <a:pt x="151" y="54"/>
                    <a:pt x="0" y="93"/>
                  </a:cubicBezTo>
                  <a:cubicBezTo>
                    <a:pt x="28" y="114"/>
                    <a:pt x="44" y="134"/>
                    <a:pt x="63"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7" name="Freeform 94"/>
            <p:cNvSpPr>
              <a:spLocks noChangeArrowheads="1"/>
            </p:cNvSpPr>
            <p:nvPr/>
          </p:nvSpPr>
          <p:spPr bwMode="auto">
            <a:xfrm>
              <a:off x="6654800" y="549275"/>
              <a:ext cx="747713" cy="341313"/>
            </a:xfrm>
            <a:custGeom>
              <a:avLst/>
              <a:gdLst>
                <a:gd name="T0" fmla="*/ 186 w 2077"/>
                <a:gd name="T1" fmla="*/ 497 h 946"/>
                <a:gd name="T2" fmla="*/ 208 w 2077"/>
                <a:gd name="T3" fmla="*/ 475 h 946"/>
                <a:gd name="T4" fmla="*/ 448 w 2077"/>
                <a:gd name="T5" fmla="*/ 516 h 946"/>
                <a:gd name="T6" fmla="*/ 483 w 2077"/>
                <a:gd name="T7" fmla="*/ 560 h 946"/>
                <a:gd name="T8" fmla="*/ 836 w 2077"/>
                <a:gd name="T9" fmla="*/ 658 h 946"/>
                <a:gd name="T10" fmla="*/ 1038 w 2077"/>
                <a:gd name="T11" fmla="*/ 792 h 946"/>
                <a:gd name="T12" fmla="*/ 1196 w 2077"/>
                <a:gd name="T13" fmla="*/ 945 h 946"/>
                <a:gd name="T14" fmla="*/ 1224 w 2077"/>
                <a:gd name="T15" fmla="*/ 841 h 946"/>
                <a:gd name="T16" fmla="*/ 1464 w 2077"/>
                <a:gd name="T17" fmla="*/ 535 h 946"/>
                <a:gd name="T18" fmla="*/ 1830 w 2077"/>
                <a:gd name="T19" fmla="*/ 407 h 946"/>
                <a:gd name="T20" fmla="*/ 1953 w 2077"/>
                <a:gd name="T21" fmla="*/ 399 h 946"/>
                <a:gd name="T22" fmla="*/ 2043 w 2077"/>
                <a:gd name="T23" fmla="*/ 331 h 946"/>
                <a:gd name="T24" fmla="*/ 2057 w 2077"/>
                <a:gd name="T25" fmla="*/ 123 h 946"/>
                <a:gd name="T26" fmla="*/ 1923 w 2077"/>
                <a:gd name="T27" fmla="*/ 8 h 946"/>
                <a:gd name="T28" fmla="*/ 1259 w 2077"/>
                <a:gd name="T29" fmla="*/ 55 h 946"/>
                <a:gd name="T30" fmla="*/ 167 w 2077"/>
                <a:gd name="T31" fmla="*/ 36 h 946"/>
                <a:gd name="T32" fmla="*/ 52 w 2077"/>
                <a:gd name="T33" fmla="*/ 101 h 946"/>
                <a:gd name="T34" fmla="*/ 8 w 2077"/>
                <a:gd name="T35" fmla="*/ 500 h 946"/>
                <a:gd name="T36" fmla="*/ 186 w 2077"/>
                <a:gd name="T37" fmla="*/ 497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7" h="946">
                  <a:moveTo>
                    <a:pt x="186" y="497"/>
                  </a:moveTo>
                  <a:cubicBezTo>
                    <a:pt x="216" y="508"/>
                    <a:pt x="199" y="483"/>
                    <a:pt x="208" y="475"/>
                  </a:cubicBezTo>
                  <a:cubicBezTo>
                    <a:pt x="276" y="404"/>
                    <a:pt x="410" y="423"/>
                    <a:pt x="448" y="516"/>
                  </a:cubicBezTo>
                  <a:cubicBezTo>
                    <a:pt x="456" y="533"/>
                    <a:pt x="453" y="557"/>
                    <a:pt x="483" y="560"/>
                  </a:cubicBezTo>
                  <a:cubicBezTo>
                    <a:pt x="609" y="565"/>
                    <a:pt x="718" y="639"/>
                    <a:pt x="836" y="658"/>
                  </a:cubicBezTo>
                  <a:cubicBezTo>
                    <a:pt x="934" y="675"/>
                    <a:pt x="997" y="691"/>
                    <a:pt x="1038" y="792"/>
                  </a:cubicBezTo>
                  <a:cubicBezTo>
                    <a:pt x="1065" y="855"/>
                    <a:pt x="1153" y="877"/>
                    <a:pt x="1196" y="945"/>
                  </a:cubicBezTo>
                  <a:cubicBezTo>
                    <a:pt x="1207" y="904"/>
                    <a:pt x="1210" y="869"/>
                    <a:pt x="1224" y="841"/>
                  </a:cubicBezTo>
                  <a:cubicBezTo>
                    <a:pt x="1287" y="724"/>
                    <a:pt x="1322" y="560"/>
                    <a:pt x="1464" y="535"/>
                  </a:cubicBezTo>
                  <a:cubicBezTo>
                    <a:pt x="1598" y="514"/>
                    <a:pt x="1715" y="467"/>
                    <a:pt x="1830" y="407"/>
                  </a:cubicBezTo>
                  <a:cubicBezTo>
                    <a:pt x="1868" y="388"/>
                    <a:pt x="1912" y="396"/>
                    <a:pt x="1953" y="399"/>
                  </a:cubicBezTo>
                  <a:cubicBezTo>
                    <a:pt x="2005" y="402"/>
                    <a:pt x="2021" y="382"/>
                    <a:pt x="2043" y="331"/>
                  </a:cubicBezTo>
                  <a:cubicBezTo>
                    <a:pt x="2076" y="257"/>
                    <a:pt x="2065" y="194"/>
                    <a:pt x="2057" y="123"/>
                  </a:cubicBezTo>
                  <a:cubicBezTo>
                    <a:pt x="2046" y="14"/>
                    <a:pt x="2030" y="0"/>
                    <a:pt x="1923" y="8"/>
                  </a:cubicBezTo>
                  <a:cubicBezTo>
                    <a:pt x="1702" y="27"/>
                    <a:pt x="1480" y="49"/>
                    <a:pt x="1259" y="55"/>
                  </a:cubicBezTo>
                  <a:cubicBezTo>
                    <a:pt x="896" y="66"/>
                    <a:pt x="530" y="49"/>
                    <a:pt x="167" y="36"/>
                  </a:cubicBezTo>
                  <a:cubicBezTo>
                    <a:pt x="112" y="33"/>
                    <a:pt x="57" y="33"/>
                    <a:pt x="52" y="101"/>
                  </a:cubicBezTo>
                  <a:cubicBezTo>
                    <a:pt x="38" y="229"/>
                    <a:pt x="0" y="361"/>
                    <a:pt x="8" y="500"/>
                  </a:cubicBezTo>
                  <a:cubicBezTo>
                    <a:pt x="104" y="464"/>
                    <a:pt x="104" y="464"/>
                    <a:pt x="186"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8" name="Freeform 95"/>
            <p:cNvSpPr>
              <a:spLocks noChangeArrowheads="1"/>
            </p:cNvSpPr>
            <p:nvPr/>
          </p:nvSpPr>
          <p:spPr bwMode="auto">
            <a:xfrm>
              <a:off x="3513138" y="996950"/>
              <a:ext cx="638175" cy="288925"/>
            </a:xfrm>
            <a:custGeom>
              <a:avLst/>
              <a:gdLst>
                <a:gd name="T0" fmla="*/ 1724 w 1774"/>
                <a:gd name="T1" fmla="*/ 355 h 804"/>
                <a:gd name="T2" fmla="*/ 1729 w 1774"/>
                <a:gd name="T3" fmla="*/ 177 h 804"/>
                <a:gd name="T4" fmla="*/ 1552 w 1774"/>
                <a:gd name="T5" fmla="*/ 144 h 804"/>
                <a:gd name="T6" fmla="*/ 1453 w 1774"/>
                <a:gd name="T7" fmla="*/ 57 h 804"/>
                <a:gd name="T8" fmla="*/ 1379 w 1774"/>
                <a:gd name="T9" fmla="*/ 2 h 804"/>
                <a:gd name="T10" fmla="*/ 1060 w 1774"/>
                <a:gd name="T11" fmla="*/ 0 h 804"/>
                <a:gd name="T12" fmla="*/ 972 w 1774"/>
                <a:gd name="T13" fmla="*/ 32 h 804"/>
                <a:gd name="T14" fmla="*/ 538 w 1774"/>
                <a:gd name="T15" fmla="*/ 183 h 804"/>
                <a:gd name="T16" fmla="*/ 79 w 1774"/>
                <a:gd name="T17" fmla="*/ 73 h 804"/>
                <a:gd name="T18" fmla="*/ 14 w 1774"/>
                <a:gd name="T19" fmla="*/ 65 h 804"/>
                <a:gd name="T20" fmla="*/ 19 w 1774"/>
                <a:gd name="T21" fmla="*/ 114 h 804"/>
                <a:gd name="T22" fmla="*/ 101 w 1774"/>
                <a:gd name="T23" fmla="*/ 464 h 804"/>
                <a:gd name="T24" fmla="*/ 139 w 1774"/>
                <a:gd name="T25" fmla="*/ 521 h 804"/>
                <a:gd name="T26" fmla="*/ 626 w 1774"/>
                <a:gd name="T27" fmla="*/ 513 h 804"/>
                <a:gd name="T28" fmla="*/ 694 w 1774"/>
                <a:gd name="T29" fmla="*/ 508 h 804"/>
                <a:gd name="T30" fmla="*/ 1155 w 1774"/>
                <a:gd name="T31" fmla="*/ 693 h 804"/>
                <a:gd name="T32" fmla="*/ 1273 w 1774"/>
                <a:gd name="T33" fmla="*/ 743 h 804"/>
                <a:gd name="T34" fmla="*/ 1568 w 1774"/>
                <a:gd name="T35" fmla="*/ 803 h 804"/>
                <a:gd name="T36" fmla="*/ 1724 w 1774"/>
                <a:gd name="T37" fmla="*/ 355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4" h="804">
                  <a:moveTo>
                    <a:pt x="1724" y="355"/>
                  </a:moveTo>
                  <a:cubicBezTo>
                    <a:pt x="1726" y="295"/>
                    <a:pt x="1773" y="218"/>
                    <a:pt x="1729" y="177"/>
                  </a:cubicBezTo>
                  <a:cubicBezTo>
                    <a:pt x="1691" y="142"/>
                    <a:pt x="1612" y="153"/>
                    <a:pt x="1552" y="144"/>
                  </a:cubicBezTo>
                  <a:cubicBezTo>
                    <a:pt x="1500" y="136"/>
                    <a:pt x="1450" y="128"/>
                    <a:pt x="1453" y="57"/>
                  </a:cubicBezTo>
                  <a:cubicBezTo>
                    <a:pt x="1453" y="13"/>
                    <a:pt x="1423" y="2"/>
                    <a:pt x="1379" y="2"/>
                  </a:cubicBezTo>
                  <a:cubicBezTo>
                    <a:pt x="1273" y="5"/>
                    <a:pt x="1166" y="2"/>
                    <a:pt x="1060" y="0"/>
                  </a:cubicBezTo>
                  <a:cubicBezTo>
                    <a:pt x="1024" y="0"/>
                    <a:pt x="1000" y="11"/>
                    <a:pt x="972" y="32"/>
                  </a:cubicBezTo>
                  <a:cubicBezTo>
                    <a:pt x="844" y="131"/>
                    <a:pt x="699" y="180"/>
                    <a:pt x="538" y="183"/>
                  </a:cubicBezTo>
                  <a:cubicBezTo>
                    <a:pt x="374" y="185"/>
                    <a:pt x="221" y="150"/>
                    <a:pt x="79" y="73"/>
                  </a:cubicBezTo>
                  <a:cubicBezTo>
                    <a:pt x="57" y="63"/>
                    <a:pt x="36" y="49"/>
                    <a:pt x="14" y="65"/>
                  </a:cubicBezTo>
                  <a:cubicBezTo>
                    <a:pt x="0" y="76"/>
                    <a:pt x="11" y="98"/>
                    <a:pt x="19" y="114"/>
                  </a:cubicBezTo>
                  <a:cubicBezTo>
                    <a:pt x="77" y="224"/>
                    <a:pt x="96" y="341"/>
                    <a:pt x="101" y="464"/>
                  </a:cubicBezTo>
                  <a:cubicBezTo>
                    <a:pt x="101" y="491"/>
                    <a:pt x="101" y="519"/>
                    <a:pt x="139" y="521"/>
                  </a:cubicBezTo>
                  <a:cubicBezTo>
                    <a:pt x="301" y="530"/>
                    <a:pt x="464" y="603"/>
                    <a:pt x="626" y="513"/>
                  </a:cubicBezTo>
                  <a:cubicBezTo>
                    <a:pt x="645" y="502"/>
                    <a:pt x="672" y="505"/>
                    <a:pt x="694" y="508"/>
                  </a:cubicBezTo>
                  <a:cubicBezTo>
                    <a:pt x="863" y="530"/>
                    <a:pt x="1022" y="581"/>
                    <a:pt x="1155" y="693"/>
                  </a:cubicBezTo>
                  <a:cubicBezTo>
                    <a:pt x="1191" y="723"/>
                    <a:pt x="1232" y="732"/>
                    <a:pt x="1273" y="743"/>
                  </a:cubicBezTo>
                  <a:cubicBezTo>
                    <a:pt x="1371" y="767"/>
                    <a:pt x="1486" y="715"/>
                    <a:pt x="1568" y="803"/>
                  </a:cubicBezTo>
                  <a:cubicBezTo>
                    <a:pt x="1655" y="682"/>
                    <a:pt x="1715" y="513"/>
                    <a:pt x="1724" y="3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9" name="Freeform 96"/>
            <p:cNvSpPr>
              <a:spLocks noChangeArrowheads="1"/>
            </p:cNvSpPr>
            <p:nvPr/>
          </p:nvSpPr>
          <p:spPr bwMode="auto">
            <a:xfrm>
              <a:off x="7427913" y="546100"/>
              <a:ext cx="746125" cy="357188"/>
            </a:xfrm>
            <a:custGeom>
              <a:avLst/>
              <a:gdLst>
                <a:gd name="T0" fmla="*/ 57 w 2071"/>
                <a:gd name="T1" fmla="*/ 8 h 993"/>
                <a:gd name="T2" fmla="*/ 0 w 2071"/>
                <a:gd name="T3" fmla="*/ 52 h 993"/>
                <a:gd name="T4" fmla="*/ 14 w 2071"/>
                <a:gd name="T5" fmla="*/ 331 h 993"/>
                <a:gd name="T6" fmla="*/ 22 w 2071"/>
                <a:gd name="T7" fmla="*/ 352 h 993"/>
                <a:gd name="T8" fmla="*/ 137 w 2071"/>
                <a:gd name="T9" fmla="*/ 448 h 993"/>
                <a:gd name="T10" fmla="*/ 538 w 2071"/>
                <a:gd name="T11" fmla="*/ 893 h 993"/>
                <a:gd name="T12" fmla="*/ 601 w 2071"/>
                <a:gd name="T13" fmla="*/ 989 h 993"/>
                <a:gd name="T14" fmla="*/ 634 w 2071"/>
                <a:gd name="T15" fmla="*/ 890 h 993"/>
                <a:gd name="T16" fmla="*/ 636 w 2071"/>
                <a:gd name="T17" fmla="*/ 839 h 993"/>
                <a:gd name="T18" fmla="*/ 732 w 2071"/>
                <a:gd name="T19" fmla="*/ 467 h 993"/>
                <a:gd name="T20" fmla="*/ 822 w 2071"/>
                <a:gd name="T21" fmla="*/ 311 h 993"/>
                <a:gd name="T22" fmla="*/ 866 w 2071"/>
                <a:gd name="T23" fmla="*/ 260 h 993"/>
                <a:gd name="T24" fmla="*/ 1008 w 2071"/>
                <a:gd name="T25" fmla="*/ 175 h 993"/>
                <a:gd name="T26" fmla="*/ 1041 w 2071"/>
                <a:gd name="T27" fmla="*/ 169 h 993"/>
                <a:gd name="T28" fmla="*/ 1180 w 2071"/>
                <a:gd name="T29" fmla="*/ 156 h 993"/>
                <a:gd name="T30" fmla="*/ 1415 w 2071"/>
                <a:gd name="T31" fmla="*/ 129 h 993"/>
                <a:gd name="T32" fmla="*/ 1918 w 2071"/>
                <a:gd name="T33" fmla="*/ 361 h 993"/>
                <a:gd name="T34" fmla="*/ 2013 w 2071"/>
                <a:gd name="T35" fmla="*/ 399 h 993"/>
                <a:gd name="T36" fmla="*/ 2046 w 2071"/>
                <a:gd name="T37" fmla="*/ 350 h 993"/>
                <a:gd name="T38" fmla="*/ 1713 w 2071"/>
                <a:gd name="T39" fmla="*/ 98 h 993"/>
                <a:gd name="T40" fmla="*/ 1669 w 2071"/>
                <a:gd name="T41" fmla="*/ 93 h 993"/>
                <a:gd name="T42" fmla="*/ 369 w 2071"/>
                <a:gd name="T43" fmla="*/ 8 h 993"/>
                <a:gd name="T44" fmla="*/ 57 w 2071"/>
                <a:gd name="T45" fmla="*/ 8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71" h="993">
                  <a:moveTo>
                    <a:pt x="57" y="8"/>
                  </a:moveTo>
                  <a:cubicBezTo>
                    <a:pt x="30" y="8"/>
                    <a:pt x="0" y="0"/>
                    <a:pt x="0" y="52"/>
                  </a:cubicBezTo>
                  <a:cubicBezTo>
                    <a:pt x="0" y="145"/>
                    <a:pt x="71" y="235"/>
                    <a:pt x="14" y="331"/>
                  </a:cubicBezTo>
                  <a:cubicBezTo>
                    <a:pt x="11" y="336"/>
                    <a:pt x="16" y="350"/>
                    <a:pt x="22" y="352"/>
                  </a:cubicBezTo>
                  <a:cubicBezTo>
                    <a:pt x="63" y="380"/>
                    <a:pt x="90" y="421"/>
                    <a:pt x="137" y="448"/>
                  </a:cubicBezTo>
                  <a:cubicBezTo>
                    <a:pt x="317" y="552"/>
                    <a:pt x="505" y="653"/>
                    <a:pt x="538" y="893"/>
                  </a:cubicBezTo>
                  <a:cubicBezTo>
                    <a:pt x="544" y="929"/>
                    <a:pt x="563" y="992"/>
                    <a:pt x="601" y="989"/>
                  </a:cubicBezTo>
                  <a:cubicBezTo>
                    <a:pt x="639" y="986"/>
                    <a:pt x="620" y="923"/>
                    <a:pt x="634" y="890"/>
                  </a:cubicBezTo>
                  <a:cubicBezTo>
                    <a:pt x="639" y="874"/>
                    <a:pt x="634" y="855"/>
                    <a:pt x="636" y="839"/>
                  </a:cubicBezTo>
                  <a:cubicBezTo>
                    <a:pt x="658" y="713"/>
                    <a:pt x="645" y="576"/>
                    <a:pt x="732" y="467"/>
                  </a:cubicBezTo>
                  <a:cubicBezTo>
                    <a:pt x="770" y="421"/>
                    <a:pt x="844" y="396"/>
                    <a:pt x="822" y="311"/>
                  </a:cubicBezTo>
                  <a:cubicBezTo>
                    <a:pt x="819" y="298"/>
                    <a:pt x="847" y="265"/>
                    <a:pt x="866" y="260"/>
                  </a:cubicBezTo>
                  <a:cubicBezTo>
                    <a:pt x="923" y="246"/>
                    <a:pt x="967" y="216"/>
                    <a:pt x="1008" y="175"/>
                  </a:cubicBezTo>
                  <a:cubicBezTo>
                    <a:pt x="1013" y="169"/>
                    <a:pt x="1032" y="164"/>
                    <a:pt x="1041" y="169"/>
                  </a:cubicBezTo>
                  <a:cubicBezTo>
                    <a:pt x="1093" y="208"/>
                    <a:pt x="1136" y="172"/>
                    <a:pt x="1180" y="156"/>
                  </a:cubicBezTo>
                  <a:cubicBezTo>
                    <a:pt x="1256" y="131"/>
                    <a:pt x="1333" y="115"/>
                    <a:pt x="1415" y="129"/>
                  </a:cubicBezTo>
                  <a:cubicBezTo>
                    <a:pt x="1606" y="156"/>
                    <a:pt x="1778" y="227"/>
                    <a:pt x="1918" y="361"/>
                  </a:cubicBezTo>
                  <a:cubicBezTo>
                    <a:pt x="1945" y="388"/>
                    <a:pt x="1978" y="393"/>
                    <a:pt x="2013" y="399"/>
                  </a:cubicBezTo>
                  <a:cubicBezTo>
                    <a:pt x="2051" y="404"/>
                    <a:pt x="2070" y="393"/>
                    <a:pt x="2046" y="350"/>
                  </a:cubicBezTo>
                  <a:cubicBezTo>
                    <a:pt x="1972" y="216"/>
                    <a:pt x="1920" y="52"/>
                    <a:pt x="1713" y="98"/>
                  </a:cubicBezTo>
                  <a:cubicBezTo>
                    <a:pt x="1699" y="101"/>
                    <a:pt x="1683" y="96"/>
                    <a:pt x="1669" y="93"/>
                  </a:cubicBezTo>
                  <a:cubicBezTo>
                    <a:pt x="1237" y="63"/>
                    <a:pt x="803" y="11"/>
                    <a:pt x="369" y="8"/>
                  </a:cubicBezTo>
                  <a:lnTo>
                    <a:pt x="57" y="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0" name="Freeform 97"/>
            <p:cNvSpPr>
              <a:spLocks noChangeArrowheads="1"/>
            </p:cNvSpPr>
            <p:nvPr/>
          </p:nvSpPr>
          <p:spPr bwMode="auto">
            <a:xfrm>
              <a:off x="5983288" y="804863"/>
              <a:ext cx="393700" cy="300037"/>
            </a:xfrm>
            <a:custGeom>
              <a:avLst/>
              <a:gdLst>
                <a:gd name="T0" fmla="*/ 6 w 1093"/>
                <a:gd name="T1" fmla="*/ 497 h 834"/>
                <a:gd name="T2" fmla="*/ 9 w 1093"/>
                <a:gd name="T3" fmla="*/ 620 h 834"/>
                <a:gd name="T4" fmla="*/ 55 w 1093"/>
                <a:gd name="T5" fmla="*/ 639 h 834"/>
                <a:gd name="T6" fmla="*/ 274 w 1093"/>
                <a:gd name="T7" fmla="*/ 686 h 834"/>
                <a:gd name="T8" fmla="*/ 298 w 1093"/>
                <a:gd name="T9" fmla="*/ 705 h 834"/>
                <a:gd name="T10" fmla="*/ 476 w 1093"/>
                <a:gd name="T11" fmla="*/ 789 h 834"/>
                <a:gd name="T12" fmla="*/ 541 w 1093"/>
                <a:gd name="T13" fmla="*/ 784 h 834"/>
                <a:gd name="T14" fmla="*/ 1048 w 1093"/>
                <a:gd name="T15" fmla="*/ 363 h 834"/>
                <a:gd name="T16" fmla="*/ 1092 w 1093"/>
                <a:gd name="T17" fmla="*/ 320 h 834"/>
                <a:gd name="T18" fmla="*/ 1040 w 1093"/>
                <a:gd name="T19" fmla="*/ 287 h 834"/>
                <a:gd name="T20" fmla="*/ 489 w 1093"/>
                <a:gd name="T21" fmla="*/ 221 h 834"/>
                <a:gd name="T22" fmla="*/ 268 w 1093"/>
                <a:gd name="T23" fmla="*/ 52 h 834"/>
                <a:gd name="T24" fmla="*/ 194 w 1093"/>
                <a:gd name="T25" fmla="*/ 0 h 834"/>
                <a:gd name="T26" fmla="*/ 153 w 1093"/>
                <a:gd name="T27" fmla="*/ 66 h 834"/>
                <a:gd name="T28" fmla="*/ 63 w 1093"/>
                <a:gd name="T29" fmla="*/ 167 h 834"/>
                <a:gd name="T30" fmla="*/ 19 w 1093"/>
                <a:gd name="T31" fmla="*/ 219 h 834"/>
                <a:gd name="T32" fmla="*/ 0 w 1093"/>
                <a:gd name="T33" fmla="*/ 497 h 834"/>
                <a:gd name="T34" fmla="*/ 6 w 1093"/>
                <a:gd name="T35" fmla="*/ 497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834">
                  <a:moveTo>
                    <a:pt x="6" y="497"/>
                  </a:moveTo>
                  <a:cubicBezTo>
                    <a:pt x="6" y="538"/>
                    <a:pt x="3" y="579"/>
                    <a:pt x="9" y="620"/>
                  </a:cubicBezTo>
                  <a:cubicBezTo>
                    <a:pt x="11" y="639"/>
                    <a:pt x="19" y="667"/>
                    <a:pt x="55" y="639"/>
                  </a:cubicBezTo>
                  <a:cubicBezTo>
                    <a:pt x="156" y="563"/>
                    <a:pt x="208" y="576"/>
                    <a:pt x="274" y="686"/>
                  </a:cubicBezTo>
                  <a:cubicBezTo>
                    <a:pt x="279" y="694"/>
                    <a:pt x="295" y="707"/>
                    <a:pt x="298" y="705"/>
                  </a:cubicBezTo>
                  <a:cubicBezTo>
                    <a:pt x="396" y="647"/>
                    <a:pt x="424" y="751"/>
                    <a:pt x="476" y="789"/>
                  </a:cubicBezTo>
                  <a:cubicBezTo>
                    <a:pt x="508" y="811"/>
                    <a:pt x="519" y="833"/>
                    <a:pt x="541" y="784"/>
                  </a:cubicBezTo>
                  <a:cubicBezTo>
                    <a:pt x="645" y="565"/>
                    <a:pt x="823" y="432"/>
                    <a:pt x="1048" y="363"/>
                  </a:cubicBezTo>
                  <a:cubicBezTo>
                    <a:pt x="1073" y="355"/>
                    <a:pt x="1092" y="352"/>
                    <a:pt x="1092" y="320"/>
                  </a:cubicBezTo>
                  <a:cubicBezTo>
                    <a:pt x="1089" y="281"/>
                    <a:pt x="1062" y="290"/>
                    <a:pt x="1040" y="287"/>
                  </a:cubicBezTo>
                  <a:cubicBezTo>
                    <a:pt x="858" y="265"/>
                    <a:pt x="672" y="227"/>
                    <a:pt x="489" y="221"/>
                  </a:cubicBezTo>
                  <a:cubicBezTo>
                    <a:pt x="361" y="219"/>
                    <a:pt x="301" y="161"/>
                    <a:pt x="268" y="52"/>
                  </a:cubicBezTo>
                  <a:cubicBezTo>
                    <a:pt x="257" y="19"/>
                    <a:pt x="235" y="0"/>
                    <a:pt x="194" y="0"/>
                  </a:cubicBezTo>
                  <a:cubicBezTo>
                    <a:pt x="148" y="3"/>
                    <a:pt x="153" y="41"/>
                    <a:pt x="153" y="66"/>
                  </a:cubicBezTo>
                  <a:cubicBezTo>
                    <a:pt x="148" y="126"/>
                    <a:pt x="137" y="169"/>
                    <a:pt x="63" y="167"/>
                  </a:cubicBezTo>
                  <a:cubicBezTo>
                    <a:pt x="33" y="167"/>
                    <a:pt x="19" y="186"/>
                    <a:pt x="19" y="219"/>
                  </a:cubicBezTo>
                  <a:cubicBezTo>
                    <a:pt x="17" y="314"/>
                    <a:pt x="9" y="407"/>
                    <a:pt x="0" y="497"/>
                  </a:cubicBezTo>
                  <a:lnTo>
                    <a:pt x="6" y="497"/>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1" name="Freeform 98"/>
            <p:cNvSpPr>
              <a:spLocks noChangeArrowheads="1"/>
            </p:cNvSpPr>
            <p:nvPr/>
          </p:nvSpPr>
          <p:spPr bwMode="auto">
            <a:xfrm>
              <a:off x="5594350" y="2771775"/>
              <a:ext cx="395288" cy="407988"/>
            </a:xfrm>
            <a:custGeom>
              <a:avLst/>
              <a:gdLst>
                <a:gd name="T0" fmla="*/ 0 w 1096"/>
                <a:gd name="T1" fmla="*/ 221 h 1132"/>
                <a:gd name="T2" fmla="*/ 52 w 1096"/>
                <a:gd name="T3" fmla="*/ 309 h 1132"/>
                <a:gd name="T4" fmla="*/ 560 w 1096"/>
                <a:gd name="T5" fmla="*/ 705 h 1132"/>
                <a:gd name="T6" fmla="*/ 669 w 1096"/>
                <a:gd name="T7" fmla="*/ 1071 h 1132"/>
                <a:gd name="T8" fmla="*/ 691 w 1096"/>
                <a:gd name="T9" fmla="*/ 1120 h 1132"/>
                <a:gd name="T10" fmla="*/ 762 w 1096"/>
                <a:gd name="T11" fmla="*/ 1103 h 1132"/>
                <a:gd name="T12" fmla="*/ 811 w 1096"/>
                <a:gd name="T13" fmla="*/ 877 h 1132"/>
                <a:gd name="T14" fmla="*/ 890 w 1096"/>
                <a:gd name="T15" fmla="*/ 680 h 1132"/>
                <a:gd name="T16" fmla="*/ 909 w 1096"/>
                <a:gd name="T17" fmla="*/ 642 h 1132"/>
                <a:gd name="T18" fmla="*/ 937 w 1096"/>
                <a:gd name="T19" fmla="*/ 527 h 1132"/>
                <a:gd name="T20" fmla="*/ 994 w 1096"/>
                <a:gd name="T21" fmla="*/ 232 h 1132"/>
                <a:gd name="T22" fmla="*/ 1019 w 1096"/>
                <a:gd name="T23" fmla="*/ 172 h 1132"/>
                <a:gd name="T24" fmla="*/ 1024 w 1096"/>
                <a:gd name="T25" fmla="*/ 139 h 1132"/>
                <a:gd name="T26" fmla="*/ 956 w 1096"/>
                <a:gd name="T27" fmla="*/ 19 h 1132"/>
                <a:gd name="T28" fmla="*/ 928 w 1096"/>
                <a:gd name="T29" fmla="*/ 5 h 1132"/>
                <a:gd name="T30" fmla="*/ 833 w 1096"/>
                <a:gd name="T31" fmla="*/ 85 h 1132"/>
                <a:gd name="T32" fmla="*/ 795 w 1096"/>
                <a:gd name="T33" fmla="*/ 137 h 1132"/>
                <a:gd name="T34" fmla="*/ 546 w 1096"/>
                <a:gd name="T35" fmla="*/ 232 h 1132"/>
                <a:gd name="T36" fmla="*/ 489 w 1096"/>
                <a:gd name="T37" fmla="*/ 281 h 1132"/>
                <a:gd name="T38" fmla="*/ 368 w 1096"/>
                <a:gd name="T39" fmla="*/ 361 h 1132"/>
                <a:gd name="T40" fmla="*/ 128 w 1096"/>
                <a:gd name="T41" fmla="*/ 205 h 1132"/>
                <a:gd name="T42" fmla="*/ 82 w 1096"/>
                <a:gd name="T43" fmla="*/ 161 h 1132"/>
                <a:gd name="T44" fmla="*/ 0 w 1096"/>
                <a:gd name="T45" fmla="*/ 221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96" h="1132">
                  <a:moveTo>
                    <a:pt x="0" y="221"/>
                  </a:moveTo>
                  <a:cubicBezTo>
                    <a:pt x="0" y="254"/>
                    <a:pt x="2" y="295"/>
                    <a:pt x="52" y="309"/>
                  </a:cubicBezTo>
                  <a:cubicBezTo>
                    <a:pt x="276" y="369"/>
                    <a:pt x="442" y="519"/>
                    <a:pt x="560" y="705"/>
                  </a:cubicBezTo>
                  <a:cubicBezTo>
                    <a:pt x="625" y="808"/>
                    <a:pt x="666" y="940"/>
                    <a:pt x="669" y="1071"/>
                  </a:cubicBezTo>
                  <a:cubicBezTo>
                    <a:pt x="669" y="1090"/>
                    <a:pt x="661" y="1117"/>
                    <a:pt x="691" y="1120"/>
                  </a:cubicBezTo>
                  <a:cubicBezTo>
                    <a:pt x="715" y="1125"/>
                    <a:pt x="745" y="1131"/>
                    <a:pt x="762" y="1103"/>
                  </a:cubicBezTo>
                  <a:cubicBezTo>
                    <a:pt x="805" y="1032"/>
                    <a:pt x="838" y="942"/>
                    <a:pt x="811" y="877"/>
                  </a:cubicBezTo>
                  <a:cubicBezTo>
                    <a:pt x="765" y="767"/>
                    <a:pt x="833" y="729"/>
                    <a:pt x="890" y="680"/>
                  </a:cubicBezTo>
                  <a:cubicBezTo>
                    <a:pt x="904" y="666"/>
                    <a:pt x="917" y="664"/>
                    <a:pt x="909" y="642"/>
                  </a:cubicBezTo>
                  <a:cubicBezTo>
                    <a:pt x="893" y="598"/>
                    <a:pt x="928" y="565"/>
                    <a:pt x="937" y="527"/>
                  </a:cubicBezTo>
                  <a:cubicBezTo>
                    <a:pt x="961" y="429"/>
                    <a:pt x="1095" y="355"/>
                    <a:pt x="994" y="232"/>
                  </a:cubicBezTo>
                  <a:cubicBezTo>
                    <a:pt x="978" y="213"/>
                    <a:pt x="997" y="186"/>
                    <a:pt x="1019" y="172"/>
                  </a:cubicBezTo>
                  <a:cubicBezTo>
                    <a:pt x="1032" y="161"/>
                    <a:pt x="1040" y="148"/>
                    <a:pt x="1024" y="139"/>
                  </a:cubicBezTo>
                  <a:cubicBezTo>
                    <a:pt x="969" y="115"/>
                    <a:pt x="950" y="76"/>
                    <a:pt x="956" y="19"/>
                  </a:cubicBezTo>
                  <a:cubicBezTo>
                    <a:pt x="956" y="8"/>
                    <a:pt x="939" y="0"/>
                    <a:pt x="928" y="5"/>
                  </a:cubicBezTo>
                  <a:cubicBezTo>
                    <a:pt x="893" y="27"/>
                    <a:pt x="838" y="27"/>
                    <a:pt x="833" y="85"/>
                  </a:cubicBezTo>
                  <a:cubicBezTo>
                    <a:pt x="830" y="112"/>
                    <a:pt x="819" y="139"/>
                    <a:pt x="795" y="137"/>
                  </a:cubicBezTo>
                  <a:cubicBezTo>
                    <a:pt x="696" y="128"/>
                    <a:pt x="644" y="240"/>
                    <a:pt x="546" y="232"/>
                  </a:cubicBezTo>
                  <a:cubicBezTo>
                    <a:pt x="513" y="229"/>
                    <a:pt x="497" y="246"/>
                    <a:pt x="489" y="281"/>
                  </a:cubicBezTo>
                  <a:cubicBezTo>
                    <a:pt x="475" y="339"/>
                    <a:pt x="431" y="363"/>
                    <a:pt x="368" y="361"/>
                  </a:cubicBezTo>
                  <a:cubicBezTo>
                    <a:pt x="256" y="352"/>
                    <a:pt x="183" y="292"/>
                    <a:pt x="128" y="205"/>
                  </a:cubicBezTo>
                  <a:cubicBezTo>
                    <a:pt x="117" y="178"/>
                    <a:pt x="109" y="156"/>
                    <a:pt x="82" y="161"/>
                  </a:cubicBezTo>
                  <a:cubicBezTo>
                    <a:pt x="32" y="161"/>
                    <a:pt x="2" y="186"/>
                    <a:pt x="0" y="22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2" name="Freeform 99"/>
            <p:cNvSpPr>
              <a:spLocks noChangeArrowheads="1"/>
            </p:cNvSpPr>
            <p:nvPr/>
          </p:nvSpPr>
          <p:spPr bwMode="auto">
            <a:xfrm>
              <a:off x="5813425" y="1036638"/>
              <a:ext cx="33338" cy="50800"/>
            </a:xfrm>
            <a:custGeom>
              <a:avLst/>
              <a:gdLst>
                <a:gd name="T0" fmla="*/ 79 w 91"/>
                <a:gd name="T1" fmla="*/ 27 h 140"/>
                <a:gd name="T2" fmla="*/ 54 w 91"/>
                <a:gd name="T3" fmla="*/ 11 h 140"/>
                <a:gd name="T4" fmla="*/ 3 w 91"/>
                <a:gd name="T5" fmla="*/ 126 h 140"/>
                <a:gd name="T6" fmla="*/ 13 w 91"/>
                <a:gd name="T7" fmla="*/ 139 h 140"/>
                <a:gd name="T8" fmla="*/ 79 w 91"/>
                <a:gd name="T9" fmla="*/ 27 h 140"/>
              </a:gdLst>
              <a:ahLst/>
              <a:cxnLst>
                <a:cxn ang="0">
                  <a:pos x="T0" y="T1"/>
                </a:cxn>
                <a:cxn ang="0">
                  <a:pos x="T2" y="T3"/>
                </a:cxn>
                <a:cxn ang="0">
                  <a:pos x="T4" y="T5"/>
                </a:cxn>
                <a:cxn ang="0">
                  <a:pos x="T6" y="T7"/>
                </a:cxn>
                <a:cxn ang="0">
                  <a:pos x="T8" y="T9"/>
                </a:cxn>
              </a:cxnLst>
              <a:rect l="0" t="0" r="r" b="b"/>
              <a:pathLst>
                <a:path w="91" h="140">
                  <a:moveTo>
                    <a:pt x="79" y="27"/>
                  </a:moveTo>
                  <a:cubicBezTo>
                    <a:pt x="76" y="19"/>
                    <a:pt x="65" y="0"/>
                    <a:pt x="54" y="11"/>
                  </a:cubicBezTo>
                  <a:cubicBezTo>
                    <a:pt x="22" y="41"/>
                    <a:pt x="3" y="79"/>
                    <a:pt x="3" y="126"/>
                  </a:cubicBezTo>
                  <a:cubicBezTo>
                    <a:pt x="0" y="128"/>
                    <a:pt x="5" y="131"/>
                    <a:pt x="13" y="139"/>
                  </a:cubicBezTo>
                  <a:cubicBezTo>
                    <a:pt x="38" y="104"/>
                    <a:pt x="90" y="85"/>
                    <a:pt x="79" y="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638288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053"/>
            <a:ext cx="10515600" cy="1088118"/>
          </a:xfrm>
        </p:spPr>
        <p:txBody>
          <a:bodyPr/>
          <a:lstStyle/>
          <a:p>
            <a:r>
              <a:rPr lang="en-US" dirty="0"/>
              <a:t>Using  Zoom</a:t>
            </a:r>
            <a:endParaRPr lang="en-US" dirty="0">
              <a:solidFill>
                <a:srgbClr val="FF0000"/>
              </a:solidFill>
            </a:endParaRPr>
          </a:p>
        </p:txBody>
      </p:sp>
      <p:sp>
        <p:nvSpPr>
          <p:cNvPr id="3" name="Content Placeholder 2"/>
          <p:cNvSpPr>
            <a:spLocks noGrp="1"/>
          </p:cNvSpPr>
          <p:nvPr>
            <p:ph idx="1"/>
          </p:nvPr>
        </p:nvSpPr>
        <p:spPr>
          <a:xfrm>
            <a:off x="838200" y="1058177"/>
            <a:ext cx="10515600" cy="5289301"/>
          </a:xfrm>
        </p:spPr>
        <p:txBody>
          <a:bodyPr vert="horz" lIns="91440" tIns="45720" rIns="91440" bIns="45720" rtlCol="0" anchor="t">
            <a:normAutofit fontScale="85000" lnSpcReduction="20000"/>
          </a:bodyPr>
          <a:lstStyle/>
          <a:p>
            <a:r>
              <a:rPr lang="en-US" dirty="0">
                <a:latin typeface="Calibri Light" panose="020F0302020204030204" pitchFamily="34" charset="0"/>
                <a:cs typeface="Calibri Light" panose="020F0302020204030204" pitchFamily="34" charset="0"/>
              </a:rPr>
              <a:t>Your microphones will be </a:t>
            </a:r>
            <a:r>
              <a:rPr lang="en-US" i="1" dirty="0">
                <a:latin typeface="Calibri Light" panose="020F0302020204030204" pitchFamily="34" charset="0"/>
                <a:cs typeface="Calibri Light" panose="020F0302020204030204" pitchFamily="34" charset="0"/>
              </a:rPr>
              <a:t>muted</a:t>
            </a:r>
            <a:r>
              <a:rPr lang="en-US" dirty="0">
                <a:latin typeface="Calibri Light" panose="020F0302020204030204" pitchFamily="34" charset="0"/>
                <a:cs typeface="Calibri Light" panose="020F0302020204030204" pitchFamily="34" charset="0"/>
              </a:rPr>
              <a:t> when enter. Please keep them turned off unless you're speaking. </a:t>
            </a:r>
          </a:p>
          <a:p>
            <a:r>
              <a:rPr lang="en-US" dirty="0">
                <a:latin typeface="Calibri Light" panose="020F0302020204030204" pitchFamily="34" charset="0"/>
                <a:cs typeface="Calibri Light" panose="020F0302020204030204" pitchFamily="34" charset="0"/>
              </a:rPr>
              <a:t>Name yourself </a:t>
            </a:r>
          </a:p>
          <a:p>
            <a:pPr lvl="1"/>
            <a:r>
              <a:rPr lang="en-US" dirty="0">
                <a:latin typeface="Calibri Light" panose="020F0302020204030204" pitchFamily="34" charset="0"/>
                <a:cs typeface="Calibri Light" panose="020F0302020204030204" pitchFamily="34" charset="0"/>
              </a:rPr>
              <a:t>First name</a:t>
            </a:r>
          </a:p>
          <a:p>
            <a:pPr lvl="1"/>
            <a:r>
              <a:rPr lang="en-US" dirty="0">
                <a:latin typeface="Calibri Light" panose="020F0302020204030204" pitchFamily="34" charset="0"/>
                <a:cs typeface="Calibri Light" panose="020F0302020204030204" pitchFamily="34" charset="0"/>
              </a:rPr>
              <a:t>Name of your organization</a:t>
            </a:r>
          </a:p>
          <a:p>
            <a:pPr lvl="1"/>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Use                                for questions or comments.</a:t>
            </a: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We will use “Reactions” such as “thumbs up” though-out the workshop.</a:t>
            </a:r>
          </a:p>
          <a:p>
            <a:r>
              <a:rPr lang="en-US" dirty="0">
                <a:latin typeface="Calibri Light" panose="020F0302020204030204" pitchFamily="34" charset="0"/>
                <a:cs typeface="Calibri Light" panose="020F0302020204030204" pitchFamily="34" charset="0"/>
              </a:rPr>
              <a:t>Live Script</a:t>
            </a:r>
          </a:p>
          <a:p>
            <a:r>
              <a:rPr lang="en-US" dirty="0">
                <a:latin typeface="Calibri Light" panose="020F0302020204030204" pitchFamily="34" charset="0"/>
                <a:cs typeface="Calibri Light" panose="020F0302020204030204" pitchFamily="34" charset="0"/>
              </a:rPr>
              <a:t>Camera on as you are able to and comfortable. </a:t>
            </a:r>
          </a:p>
          <a:p>
            <a:r>
              <a:rPr lang="en-US" dirty="0">
                <a:latin typeface="Calibri Light" panose="020F0302020204030204" pitchFamily="34" charset="0"/>
                <a:cs typeface="Calibri Light" panose="020F0302020204030204" pitchFamily="34" charset="0"/>
              </a:rPr>
              <a:t>Take care of your needs. If you need a break, take one.</a:t>
            </a:r>
          </a:p>
          <a:p>
            <a:r>
              <a:rPr lang="en-US">
                <a:latin typeface="Calibri Light"/>
                <a:cs typeface="Calibri Light"/>
              </a:rPr>
              <a:t>Be Understanding of “co-workers”</a:t>
            </a:r>
          </a:p>
          <a:p>
            <a:pPr marL="0" indent="0">
              <a:buNone/>
            </a:pPr>
            <a:endParaRPr lang="en-US" dirty="0">
              <a:latin typeface="Calibri Light" panose="020F0302020204030204" pitchFamily="34" charset="0"/>
              <a:cs typeface="Calibri Light" panose="020F0302020204030204" pitchFamily="34" charset="0"/>
            </a:endParaRPr>
          </a:p>
        </p:txBody>
      </p:sp>
      <p:sp>
        <p:nvSpPr>
          <p:cNvPr id="4" name="Oval Callout 3"/>
          <p:cNvSpPr/>
          <p:nvPr/>
        </p:nvSpPr>
        <p:spPr>
          <a:xfrm>
            <a:off x="1914772" y="2772271"/>
            <a:ext cx="1592826" cy="1288461"/>
          </a:xfrm>
          <a:prstGeom prst="wedgeEllipseCallout">
            <a:avLst/>
          </a:prstGeom>
          <a:solidFill>
            <a:srgbClr val="2883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Chat</a:t>
            </a:r>
            <a:endParaRPr lang="en-US" dirty="0"/>
          </a:p>
        </p:txBody>
      </p:sp>
    </p:spTree>
    <p:extLst>
      <p:ext uri="{BB962C8B-B14F-4D97-AF65-F5344CB8AC3E}">
        <p14:creationId xmlns:p14="http://schemas.microsoft.com/office/powerpoint/2010/main" val="2473181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&amp; Introductions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210219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80281-01C0-1F45-93B3-E26A68A3E0ED}"/>
              </a:ext>
            </a:extLst>
          </p:cNvPr>
          <p:cNvSpPr>
            <a:spLocks noGrp="1"/>
          </p:cNvSpPr>
          <p:nvPr>
            <p:ph idx="1"/>
          </p:nvPr>
        </p:nvSpPr>
        <p:spPr/>
        <p:txBody>
          <a:bodyPr vert="horz" lIns="91440" tIns="45720" rIns="91440" bIns="45720" rtlCol="0" anchor="t">
            <a:normAutofit/>
          </a:bodyPr>
          <a:lstStyle/>
          <a:p>
            <a:pPr marL="0" indent="0">
              <a:buNone/>
            </a:pPr>
            <a:r>
              <a:rPr lang="en-US" sz="3900" dirty="0">
                <a:latin typeface="Open Sans Light" panose="020B0306030504020204"/>
              </a:rPr>
              <a:t>Getting to Know You  </a:t>
            </a:r>
            <a:r>
              <a:rPr lang="en-US" dirty="0">
                <a:latin typeface="Open Sans Light" panose="020B0306030504020204"/>
              </a:rPr>
              <a:t>Your name / organization</a:t>
            </a:r>
            <a:endParaRPr lang="en-US" dirty="0">
              <a:latin typeface="Open Sans Light" panose="020B0306030504020204"/>
              <a:cs typeface="Calibri"/>
            </a:endParaRPr>
          </a:p>
          <a:p>
            <a:r>
              <a:rPr lang="en-US" dirty="0">
                <a:latin typeface="Open Sans Light" panose="020B0306030504020204"/>
              </a:rPr>
              <a:t>Your role in the organization</a:t>
            </a:r>
          </a:p>
          <a:p>
            <a:r>
              <a:rPr lang="en-US" i="1" dirty="0">
                <a:latin typeface="Open Sans Light" panose="020B0306030504020204"/>
              </a:rPr>
              <a:t>What is one thing you want to learn about recruitment or selection today?</a:t>
            </a:r>
          </a:p>
          <a:p>
            <a:r>
              <a:rPr lang="en-US" dirty="0">
                <a:latin typeface="Open Sans Light" panose="020B0306030504020204"/>
              </a:rPr>
              <a:t>Breakout Group</a:t>
            </a:r>
          </a:p>
          <a:p>
            <a:pPr lvl="1"/>
            <a:r>
              <a:rPr lang="en-US" dirty="0">
                <a:latin typeface="Open Sans Light" panose="020B0306030504020204"/>
              </a:rPr>
              <a:t> 1 facilitator in each group and 1 reporter</a:t>
            </a:r>
          </a:p>
          <a:p>
            <a:pPr lvl="1"/>
            <a:r>
              <a:rPr lang="en-US" dirty="0">
                <a:latin typeface="Open Sans Light" panose="020B0306030504020204"/>
              </a:rPr>
              <a:t>Give everyone enough time to have a turn.</a:t>
            </a:r>
          </a:p>
          <a:p>
            <a:endParaRPr lang="x-none" dirty="0"/>
          </a:p>
        </p:txBody>
      </p:sp>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a:xfrm>
            <a:off x="920274" y="459963"/>
            <a:ext cx="3353356" cy="344515"/>
          </a:xfrm>
        </p:spPr>
        <p:txBody>
          <a:bodyPr/>
          <a:lstStyle/>
          <a:p>
            <a:r>
              <a:rPr lang="en-US" dirty="0"/>
              <a:t>Breakout Group Activity</a:t>
            </a:r>
            <a:endParaRPr lang="x-none" dirty="0"/>
          </a:p>
        </p:txBody>
      </p:sp>
    </p:spTree>
    <p:extLst>
      <p:ext uri="{BB962C8B-B14F-4D97-AF65-F5344CB8AC3E}">
        <p14:creationId xmlns:p14="http://schemas.microsoft.com/office/powerpoint/2010/main" val="123208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for this session</a:t>
            </a:r>
          </a:p>
        </p:txBody>
      </p:sp>
      <p:sp>
        <p:nvSpPr>
          <p:cNvPr id="3" name="Content Placeholder 2"/>
          <p:cNvSpPr>
            <a:spLocks noGrp="1"/>
          </p:cNvSpPr>
          <p:nvPr>
            <p:ph idx="1"/>
          </p:nvPr>
        </p:nvSpPr>
        <p:spPr/>
        <p:txBody>
          <a:bodyPr vert="horz" lIns="91440" tIns="45720" rIns="91440" bIns="45720" rtlCol="0" anchor="t">
            <a:normAutofit/>
          </a:bodyPr>
          <a:lstStyle/>
          <a:p>
            <a:pPr>
              <a:buClrTx/>
            </a:pPr>
            <a:r>
              <a:rPr lang="en-US" sz="3600" dirty="0">
                <a:latin typeface="Open Sans Light" panose="020B0306030504020204"/>
                <a:ea typeface="+mn-ea"/>
                <a:cs typeface="Calibri" panose="020F0502020204030204"/>
              </a:rPr>
              <a:t>Learn about recruitment and selection strategies and tools available in the TN Workforce Toolkit.</a:t>
            </a:r>
          </a:p>
          <a:p>
            <a:pPr>
              <a:buClrTx/>
            </a:pPr>
            <a:r>
              <a:rPr lang="en-US" sz="3600" dirty="0">
                <a:solidFill>
                  <a:prstClr val="black"/>
                </a:solidFill>
                <a:latin typeface="Open Sans Light" panose="020B0306030504020204"/>
                <a:ea typeface="+mn-ea"/>
                <a:cs typeface="Calibri" panose="020F0502020204030204"/>
              </a:rPr>
              <a:t>Learn about components of recruitment and selection strategies and tools.</a:t>
            </a:r>
          </a:p>
          <a:p>
            <a:pPr>
              <a:buClrTx/>
            </a:pPr>
            <a:r>
              <a:rPr lang="en-US" sz="3600" dirty="0">
                <a:latin typeface="Open Sans Light" panose="020B0306030504020204"/>
                <a:ea typeface="+mn-ea"/>
                <a:cs typeface="Calibri" panose="020F0502020204030204"/>
              </a:rPr>
              <a:t>Begin to think about which recruitment and selection strategies would address your organization's specific workforce challenges.</a:t>
            </a:r>
            <a:endParaRPr lang="en-US" dirty="0">
              <a:latin typeface="Open Sans Light" panose="020B0306030504020204"/>
              <a:ea typeface="+mn-ea"/>
              <a:cs typeface="Calibri" panose="020F0502020204030204"/>
            </a:endParaRPr>
          </a:p>
        </p:txBody>
      </p:sp>
    </p:spTree>
    <p:extLst>
      <p:ext uri="{BB962C8B-B14F-4D97-AF65-F5344CB8AC3E}">
        <p14:creationId xmlns:p14="http://schemas.microsoft.com/office/powerpoint/2010/main" val="152068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latin typeface="Open Sans Light"/>
              </a:rPr>
              <a:t>8 Steps for Implementation - Workforce Strategies</a:t>
            </a:r>
          </a:p>
        </p:txBody>
      </p:sp>
      <p:sp>
        <p:nvSpPr>
          <p:cNvPr id="5" name="TextBox 4">
            <a:extLst>
              <a:ext uri="{FF2B5EF4-FFF2-40B4-BE49-F238E27FC236}">
                <a16:creationId xmlns:a16="http://schemas.microsoft.com/office/drawing/2014/main" id="{25ED8B8F-CA01-CD4D-A160-37A2C6ADE4DE}"/>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1" name="Group 20"/>
          <p:cNvGrpSpPr/>
          <p:nvPr/>
        </p:nvGrpSpPr>
        <p:grpSpPr>
          <a:xfrm>
            <a:off x="838201" y="3677924"/>
            <a:ext cx="2440349" cy="2129708"/>
            <a:chOff x="838201" y="3677924"/>
            <a:chExt cx="2440349" cy="2129708"/>
          </a:xfrm>
        </p:grpSpPr>
        <p:sp>
          <p:nvSpPr>
            <p:cNvPr id="6" name="L-Shape 5"/>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7" name="Triangle 6"/>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4" name="TextBox 3"/>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1</a:t>
              </a:r>
            </a:p>
          </p:txBody>
        </p:sp>
        <p:sp>
          <p:nvSpPr>
            <p:cNvPr id="16" name="TextBox 15"/>
            <p:cNvSpPr txBox="1"/>
            <p:nvPr/>
          </p:nvSpPr>
          <p:spPr>
            <a:xfrm>
              <a:off x="1100369" y="463373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and assess the problem</a:t>
              </a:r>
            </a:p>
          </p:txBody>
        </p:sp>
      </p:grpSp>
      <p:grpSp>
        <p:nvGrpSpPr>
          <p:cNvPr id="22" name="Group 21"/>
          <p:cNvGrpSpPr/>
          <p:nvPr/>
        </p:nvGrpSpPr>
        <p:grpSpPr>
          <a:xfrm>
            <a:off x="3508617" y="3012710"/>
            <a:ext cx="2461637" cy="2128857"/>
            <a:chOff x="3508617" y="3012710"/>
            <a:chExt cx="2461637" cy="2128857"/>
          </a:xfrm>
        </p:grpSpPr>
        <p:sp>
          <p:nvSpPr>
            <p:cNvPr id="8" name="L-Shape 7"/>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9" name="Triangle 8"/>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2</a:t>
              </a:r>
            </a:p>
          </p:txBody>
        </p:sp>
        <p:sp>
          <p:nvSpPr>
            <p:cNvPr id="17" name="TextBox 16"/>
            <p:cNvSpPr txBox="1"/>
            <p:nvPr/>
          </p:nvSpPr>
          <p:spPr>
            <a:xfrm>
              <a:off x="3791966" y="392038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Select an intervention strategy</a:t>
              </a:r>
            </a:p>
          </p:txBody>
        </p:sp>
      </p:grpSp>
      <p:grpSp>
        <p:nvGrpSpPr>
          <p:cNvPr id="23" name="Group 22"/>
          <p:cNvGrpSpPr/>
          <p:nvPr/>
        </p:nvGrpSpPr>
        <p:grpSpPr>
          <a:xfrm>
            <a:off x="6221610" y="2341516"/>
            <a:ext cx="2546648" cy="2133986"/>
            <a:chOff x="6221610" y="2341516"/>
            <a:chExt cx="2546648" cy="2133986"/>
          </a:xfrm>
        </p:grpSpPr>
        <p:sp>
          <p:nvSpPr>
            <p:cNvPr id="10" name="L-Shape 9"/>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1" name="Triangle 10"/>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3</a:t>
              </a:r>
            </a:p>
          </p:txBody>
        </p:sp>
        <p:sp>
          <p:nvSpPr>
            <p:cNvPr id="18" name="TextBox 17"/>
            <p:cNvSpPr txBox="1"/>
            <p:nvPr/>
          </p:nvSpPr>
          <p:spPr>
            <a:xfrm>
              <a:off x="6481035" y="3263218"/>
              <a:ext cx="228722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components of the strategy</a:t>
              </a:r>
            </a:p>
          </p:txBody>
        </p:sp>
      </p:grpSp>
      <p:grpSp>
        <p:nvGrpSpPr>
          <p:cNvPr id="24" name="Group 23"/>
          <p:cNvGrpSpPr/>
          <p:nvPr/>
        </p:nvGrpSpPr>
        <p:grpSpPr>
          <a:xfrm>
            <a:off x="8814076" y="1690688"/>
            <a:ext cx="2534707" cy="2118750"/>
            <a:chOff x="8814076" y="1690688"/>
            <a:chExt cx="2534707" cy="2118750"/>
          </a:xfrm>
        </p:grpSpPr>
        <p:sp>
          <p:nvSpPr>
            <p:cNvPr id="12" name="L-Shape 11"/>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4</a:t>
              </a:r>
            </a:p>
          </p:txBody>
        </p:sp>
        <p:sp>
          <p:nvSpPr>
            <p:cNvPr id="19" name="TextBox 18"/>
            <p:cNvSpPr txBox="1"/>
            <p:nvPr/>
          </p:nvSpPr>
          <p:spPr>
            <a:xfrm>
              <a:off x="9165007" y="2614304"/>
              <a:ext cx="21837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barriers to implementation</a:t>
              </a:r>
            </a:p>
          </p:txBody>
        </p:sp>
      </p:grpSp>
    </p:spTree>
    <p:extLst>
      <p:ext uri="{BB962C8B-B14F-4D97-AF65-F5344CB8AC3E}">
        <p14:creationId xmlns:p14="http://schemas.microsoft.com/office/powerpoint/2010/main" val="418586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latin typeface="Open Sans Light"/>
              </a:rPr>
              <a:t>8 Steps for Implementation - Workforce Strategies</a:t>
            </a:r>
            <a:endParaRPr lang="en-US" dirty="0">
              <a:latin typeface="Open Sans Light"/>
            </a:endParaRPr>
          </a:p>
        </p:txBody>
      </p:sp>
      <p:sp>
        <p:nvSpPr>
          <p:cNvPr id="4" name="TextBox 3">
            <a:extLst>
              <a:ext uri="{FF2B5EF4-FFF2-40B4-BE49-F238E27FC236}">
                <a16:creationId xmlns:a16="http://schemas.microsoft.com/office/drawing/2014/main" id="{2BF1BCAA-0B56-8649-9C21-12F456D5CA42}"/>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0" name="Group 19"/>
          <p:cNvGrpSpPr/>
          <p:nvPr/>
        </p:nvGrpSpPr>
        <p:grpSpPr>
          <a:xfrm>
            <a:off x="838201" y="3677924"/>
            <a:ext cx="2440349" cy="2129708"/>
            <a:chOff x="838201" y="3677924"/>
            <a:chExt cx="2440349" cy="2129708"/>
          </a:xfrm>
        </p:grpSpPr>
        <p:sp>
          <p:nvSpPr>
            <p:cNvPr id="5" name="L-Shape 4"/>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6" name="Triangle 5"/>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2" name="TextBox 11"/>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5</a:t>
              </a:r>
            </a:p>
          </p:txBody>
        </p:sp>
        <p:sp>
          <p:nvSpPr>
            <p:cNvPr id="16" name="TextBox 15"/>
            <p:cNvSpPr txBox="1"/>
            <p:nvPr/>
          </p:nvSpPr>
          <p:spPr>
            <a:xfrm>
              <a:off x="1089218" y="4601041"/>
              <a:ext cx="20964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support for the strategy</a:t>
              </a:r>
            </a:p>
          </p:txBody>
        </p:sp>
      </p:grpSp>
      <p:grpSp>
        <p:nvGrpSpPr>
          <p:cNvPr id="21" name="Group 20"/>
          <p:cNvGrpSpPr/>
          <p:nvPr/>
        </p:nvGrpSpPr>
        <p:grpSpPr>
          <a:xfrm>
            <a:off x="3508617" y="3012710"/>
            <a:ext cx="2714383" cy="2238900"/>
            <a:chOff x="3508617" y="3012710"/>
            <a:chExt cx="2714383" cy="2238900"/>
          </a:xfrm>
        </p:grpSpPr>
        <p:sp>
          <p:nvSpPr>
            <p:cNvPr id="7" name="L-Shape 6"/>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8" name="Triangle 7"/>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6</a:t>
              </a:r>
            </a:p>
          </p:txBody>
        </p:sp>
        <p:sp>
          <p:nvSpPr>
            <p:cNvPr id="17" name="TextBox 16"/>
            <p:cNvSpPr txBox="1"/>
            <p:nvPr/>
          </p:nvSpPr>
          <p:spPr>
            <a:xfrm>
              <a:off x="3780024" y="3928171"/>
              <a:ext cx="244297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Set goals,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measure progress &amp; establish a time frame</a:t>
              </a:r>
            </a:p>
          </p:txBody>
        </p:sp>
      </p:grpSp>
      <p:grpSp>
        <p:nvGrpSpPr>
          <p:cNvPr id="22" name="Group 21"/>
          <p:cNvGrpSpPr/>
          <p:nvPr/>
        </p:nvGrpSpPr>
        <p:grpSpPr>
          <a:xfrm>
            <a:off x="6221610" y="2341516"/>
            <a:ext cx="2440349" cy="2133986"/>
            <a:chOff x="6221610" y="2341516"/>
            <a:chExt cx="2440349" cy="2133986"/>
          </a:xfrm>
        </p:grpSpPr>
        <p:sp>
          <p:nvSpPr>
            <p:cNvPr id="9" name="L-Shape 8"/>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0" name="Triangle 9"/>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7</a:t>
              </a:r>
            </a:p>
          </p:txBody>
        </p:sp>
        <p:sp>
          <p:nvSpPr>
            <p:cNvPr id="18" name="TextBox 17"/>
            <p:cNvSpPr txBox="1"/>
            <p:nvPr/>
          </p:nvSpPr>
          <p:spPr>
            <a:xfrm>
              <a:off x="6479237" y="3264036"/>
              <a:ext cx="21778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Implement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the strategy</a:t>
              </a:r>
            </a:p>
          </p:txBody>
        </p:sp>
      </p:grpSp>
      <p:grpSp>
        <p:nvGrpSpPr>
          <p:cNvPr id="23" name="Group 22"/>
          <p:cNvGrpSpPr/>
          <p:nvPr/>
        </p:nvGrpSpPr>
        <p:grpSpPr>
          <a:xfrm>
            <a:off x="8814076" y="1690688"/>
            <a:ext cx="2534706" cy="2118750"/>
            <a:chOff x="8814076" y="1690688"/>
            <a:chExt cx="2534706" cy="2118750"/>
          </a:xfrm>
        </p:grpSpPr>
        <p:sp>
          <p:nvSpPr>
            <p:cNvPr id="11" name="L-Shape 10"/>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8</a:t>
              </a:r>
            </a:p>
          </p:txBody>
        </p:sp>
        <p:sp>
          <p:nvSpPr>
            <p:cNvPr id="19" name="TextBox 18"/>
            <p:cNvSpPr txBox="1"/>
            <p:nvPr/>
          </p:nvSpPr>
          <p:spPr>
            <a:xfrm>
              <a:off x="9173792" y="2615325"/>
              <a:ext cx="20709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Evaluate success</a:t>
              </a:r>
            </a:p>
          </p:txBody>
        </p:sp>
      </p:grpSp>
    </p:spTree>
    <p:extLst>
      <p:ext uri="{BB962C8B-B14F-4D97-AF65-F5344CB8AC3E}">
        <p14:creationId xmlns:p14="http://schemas.microsoft.com/office/powerpoint/2010/main" val="105640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FB2013-6543-114F-93F3-6705F7BA6C16}"/>
              </a:ext>
            </a:extLst>
          </p:cNvPr>
          <p:cNvSpPr>
            <a:spLocks noGrp="1"/>
          </p:cNvSpPr>
          <p:nvPr>
            <p:ph type="title"/>
          </p:nvPr>
        </p:nvSpPr>
        <p:spPr/>
        <p:txBody>
          <a:bodyPr/>
          <a:lstStyle/>
          <a:p>
            <a:r>
              <a:rPr lang="x-none" dirty="0"/>
              <a:t>Interventions Strategies </a:t>
            </a:r>
          </a:p>
        </p:txBody>
      </p:sp>
      <p:sp>
        <p:nvSpPr>
          <p:cNvPr id="6" name="Text Placeholder 5">
            <a:extLst>
              <a:ext uri="{FF2B5EF4-FFF2-40B4-BE49-F238E27FC236}">
                <a16:creationId xmlns:a16="http://schemas.microsoft.com/office/drawing/2014/main" id="{F794CFCF-CAB4-E84E-AAAD-E62B180FD8E2}"/>
              </a:ext>
            </a:extLst>
          </p:cNvPr>
          <p:cNvSpPr>
            <a:spLocks noGrp="1"/>
          </p:cNvSpPr>
          <p:nvPr>
            <p:ph type="body" idx="1"/>
          </p:nvPr>
        </p:nvSpPr>
        <p:spPr/>
        <p:txBody>
          <a:bodyPr/>
          <a:lstStyle/>
          <a:p>
            <a:r>
              <a:rPr lang="x-none" dirty="0"/>
              <a:t>Step 2 – Select an Intervention Strateg</a:t>
            </a:r>
            <a:r>
              <a:rPr lang="en-US" dirty="0"/>
              <a:t>y</a:t>
            </a:r>
            <a:endParaRPr lang="x-none" dirty="0"/>
          </a:p>
        </p:txBody>
      </p:sp>
    </p:spTree>
    <p:extLst>
      <p:ext uri="{BB962C8B-B14F-4D97-AF65-F5344CB8AC3E}">
        <p14:creationId xmlns:p14="http://schemas.microsoft.com/office/powerpoint/2010/main" val="1646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title"/>
          </p:nvPr>
        </p:nvSpPr>
        <p:spPr>
          <a:xfrm>
            <a:off x="817296" y="365125"/>
            <a:ext cx="10536504" cy="1002429"/>
          </a:xfrm>
        </p:spPr>
        <p:txBody>
          <a:bodyPr>
            <a:normAutofit/>
          </a:bodyPr>
          <a:lstStyle/>
          <a:p>
            <a:r>
              <a:rPr lang="en-US" altLang="en-US" sz="3600" dirty="0">
                <a:latin typeface="Open Sans Light"/>
                <a:ea typeface="MS PGothic"/>
                <a:cs typeface="Open Sans Light"/>
              </a:rPr>
              <a:t>Building &amp; Strengthening the DSP Workforce </a:t>
            </a:r>
            <a:endParaRPr lang="en-US" altLang="en-US" sz="3600" dirty="0">
              <a:latin typeface="Open Sans Light"/>
              <a:ea typeface="MS PGothic" panose="020B0600070205080204" pitchFamily="34" charset="-128"/>
              <a:cs typeface="Open Sans Light"/>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35579181"/>
              </p:ext>
            </p:extLst>
          </p:nvPr>
        </p:nvGraphicFramePr>
        <p:xfrm>
          <a:off x="817296" y="1261640"/>
          <a:ext cx="10745812" cy="5410184"/>
        </p:xfrm>
        <a:graphic>
          <a:graphicData uri="http://schemas.openxmlformats.org/drawingml/2006/table">
            <a:tbl>
              <a:tblPr firstRow="1" bandRow="1">
                <a:tableStyleId>{5940675A-B579-460E-94D1-54222C63F5DA}</a:tableStyleId>
              </a:tblPr>
              <a:tblGrid>
                <a:gridCol w="3274474">
                  <a:extLst>
                    <a:ext uri="{9D8B030D-6E8A-4147-A177-3AD203B41FA5}">
                      <a16:colId xmlns:a16="http://schemas.microsoft.com/office/drawing/2014/main" val="534955385"/>
                    </a:ext>
                  </a:extLst>
                </a:gridCol>
                <a:gridCol w="3435143">
                  <a:extLst>
                    <a:ext uri="{9D8B030D-6E8A-4147-A177-3AD203B41FA5}">
                      <a16:colId xmlns:a16="http://schemas.microsoft.com/office/drawing/2014/main" val="4117277691"/>
                    </a:ext>
                  </a:extLst>
                </a:gridCol>
                <a:gridCol w="4036195">
                  <a:extLst>
                    <a:ext uri="{9D8B030D-6E8A-4147-A177-3AD203B41FA5}">
                      <a16:colId xmlns:a16="http://schemas.microsoft.com/office/drawing/2014/main" val="942521320"/>
                    </a:ext>
                  </a:extLst>
                </a:gridCol>
              </a:tblGrid>
              <a:tr h="257336">
                <a:tc>
                  <a:txBody>
                    <a:bodyPr/>
                    <a:lstStyle/>
                    <a:p>
                      <a:r>
                        <a:rPr lang="en-US" sz="2000" b="1" dirty="0">
                          <a:latin typeface="Open Sans Light" panose="020B0306030504020204"/>
                        </a:rPr>
                        <a:t>Recruitment Strategies</a:t>
                      </a:r>
                    </a:p>
                  </a:txBody>
                  <a:tcPr marL="88930" marR="88930" marT="45716" marB="45716">
                    <a:solidFill>
                      <a:srgbClr val="D0EB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Open Sans Light" panose="020B0306030504020204"/>
                        </a:rPr>
                        <a:t>Selection Strategies</a:t>
                      </a:r>
                    </a:p>
                  </a:txBody>
                  <a:tcPr marL="88930" marR="88930" marT="45716" marB="45716">
                    <a:solidFill>
                      <a:srgbClr val="48D1EC"/>
                    </a:solidFill>
                  </a:tcPr>
                </a:tc>
                <a:tc>
                  <a:txBody>
                    <a:bodyPr/>
                    <a:lstStyle/>
                    <a:p>
                      <a:r>
                        <a:rPr lang="en-US" sz="2000" b="1" dirty="0">
                          <a:latin typeface="Open Sans Light" panose="020B0306030504020204"/>
                        </a:rPr>
                        <a:t>Retention Strategies</a:t>
                      </a:r>
                    </a:p>
                  </a:txBody>
                  <a:tcPr marL="88930" marR="88930" marT="45716" marB="45716">
                    <a:solidFill>
                      <a:srgbClr val="5BBBD5"/>
                    </a:solidFill>
                  </a:tcPr>
                </a:tc>
                <a:extLst>
                  <a:ext uri="{0D108BD9-81ED-4DB2-BD59-A6C34878D82A}">
                    <a16:rowId xmlns:a16="http://schemas.microsoft.com/office/drawing/2014/main" val="935693494"/>
                  </a:ext>
                </a:extLst>
              </a:tr>
              <a:tr h="4716237">
                <a:tc>
                  <a:txBody>
                    <a:bodyPr/>
                    <a:lstStyle/>
                    <a:p>
                      <a:pPr>
                        <a:lnSpc>
                          <a:spcPct val="100000"/>
                        </a:lnSpc>
                        <a:spcAft>
                          <a:spcPts val="300"/>
                        </a:spcAft>
                        <a:buClr>
                          <a:srgbClr val="4C768C"/>
                        </a:buClr>
                      </a:pPr>
                      <a:r>
                        <a:rPr lang="en-US" sz="1800" dirty="0">
                          <a:latin typeface="Open Sans Light" panose="020B0306030504020204"/>
                        </a:rPr>
                        <a:t>Effective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Public service announcements (PSA)</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Targeted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 and hiring bonuses</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Recruitments sources</a:t>
                      </a:r>
                    </a:p>
                    <a:p>
                      <a:pPr>
                        <a:spcAft>
                          <a:spcPts val="300"/>
                        </a:spcAft>
                        <a:buClr>
                          <a:srgbClr val="4C768C"/>
                        </a:buClr>
                      </a:pPr>
                      <a:endParaRPr lang="en-US" sz="2000" dirty="0">
                        <a:latin typeface="Open Sans Light" panose="020B0306030504020204"/>
                      </a:endParaRPr>
                    </a:p>
                    <a:p>
                      <a:pPr>
                        <a:spcAft>
                          <a:spcPts val="300"/>
                        </a:spcAft>
                        <a:buClr>
                          <a:srgbClr val="4C768C"/>
                        </a:buClr>
                      </a:pPr>
                      <a:endParaRPr lang="en-US" sz="2000" dirty="0">
                        <a:latin typeface="Open Sans Light" panose="020B0306030504020204"/>
                      </a:endParaRPr>
                    </a:p>
                  </a:txBody>
                  <a:tcPr marL="88930" marR="88930" marT="45716" marB="45716"/>
                </a:tc>
                <a:tc>
                  <a:txBody>
                    <a:bodyPr/>
                    <a:lstStyle/>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Structured behavioral interviews</a:t>
                      </a:r>
                    </a:p>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Realistic job preview</a:t>
                      </a:r>
                    </a:p>
                  </a:txBody>
                  <a:tcPr marL="88930" marR="88930" marT="45716" marB="45716"/>
                </a:tc>
                <a:tc>
                  <a:txBody>
                    <a:bodyPr/>
                    <a:lstStyle/>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lang="en-US" sz="1800" kern="1200" dirty="0">
                          <a:effectLst/>
                          <a:latin typeface="Open Sans Light" panose="020B0306030504020204"/>
                        </a:rPr>
                        <a:t>Orientation and onboarding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Competency-based training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Employee Development</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Analysis</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Descriptions</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Recognition Programs</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Coaching &amp; Mentoring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Mentoring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Performance coaching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Networking</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Employee Engagement &amp;</a:t>
                      </a:r>
                      <a:r>
                        <a:rPr lang="en-US" sz="1800" kern="1200" baseline="0" dirty="0">
                          <a:effectLst/>
                          <a:latin typeface="Open Sans Light" panose="020B0306030504020204"/>
                        </a:rPr>
                        <a:t> </a:t>
                      </a:r>
                      <a:br>
                        <a:rPr lang="en-US" sz="1800" kern="1200" baseline="0" dirty="0">
                          <a:effectLst/>
                          <a:latin typeface="Open Sans Light" panose="020B0306030504020204"/>
                        </a:rPr>
                      </a:br>
                      <a:r>
                        <a:rPr lang="en-US" sz="1800" kern="1200" dirty="0">
                          <a:effectLst/>
                          <a:latin typeface="Open Sans Light" panose="020B0306030504020204"/>
                        </a:rPr>
                        <a:t>Organizational Participation</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Professional</a:t>
                      </a:r>
                      <a:r>
                        <a:rPr lang="en-US" sz="1800" kern="1200" baseline="0" dirty="0">
                          <a:effectLst/>
                          <a:latin typeface="Open Sans Light" panose="020B0306030504020204"/>
                        </a:rPr>
                        <a:t> Development </a:t>
                      </a:r>
                      <a:endParaRPr lang="en-US" sz="1800" kern="1200" dirty="0">
                        <a:effectLst/>
                        <a:latin typeface="Open Sans Light" panose="020B0306030504020204"/>
                      </a:endParaRP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Developing career paths</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Professionalizing DSP roles</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Wage and Benefit</a:t>
                      </a:r>
                      <a:r>
                        <a:rPr lang="en-US" sz="1800" kern="1200" baseline="0" dirty="0">
                          <a:effectLst/>
                          <a:latin typeface="Open Sans Light" panose="020B0306030504020204"/>
                        </a:rPr>
                        <a:t> Policy Change</a:t>
                      </a:r>
                      <a:endParaRPr lang="en-US" sz="1800" kern="1200" dirty="0">
                        <a:effectLst/>
                        <a:latin typeface="Open Sans Light" panose="020B0306030504020204"/>
                      </a:endParaRPr>
                    </a:p>
                  </a:txBody>
                  <a:tcPr marL="88930" marR="88930" marT="45716" marB="45716"/>
                </a:tc>
                <a:extLst>
                  <a:ext uri="{0D108BD9-81ED-4DB2-BD59-A6C34878D82A}">
                    <a16:rowId xmlns:a16="http://schemas.microsoft.com/office/drawing/2014/main" val="635582646"/>
                  </a:ext>
                </a:extLst>
              </a:tr>
            </a:tbl>
          </a:graphicData>
        </a:graphic>
      </p:graphicFrame>
    </p:spTree>
    <p:extLst>
      <p:ext uri="{BB962C8B-B14F-4D97-AF65-F5344CB8AC3E}">
        <p14:creationId xmlns:p14="http://schemas.microsoft.com/office/powerpoint/2010/main" val="2735694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Recruitment</a:t>
            </a:r>
          </a:p>
        </p:txBody>
      </p:sp>
      <p:sp>
        <p:nvSpPr>
          <p:cNvPr id="3" name="Text Placeholder 2"/>
          <p:cNvSpPr>
            <a:spLocks noGrp="1"/>
          </p:cNvSpPr>
          <p:nvPr>
            <p:ph type="body" idx="1"/>
          </p:nvPr>
        </p:nvSpPr>
        <p:spPr/>
        <p:txBody>
          <a:bodyPr/>
          <a:lstStyle/>
          <a:p>
            <a:r>
              <a:rPr lang="en-US" dirty="0"/>
              <a:t>Workbook </a:t>
            </a:r>
            <a:r>
              <a:rPr lang="en-US" dirty="0">
                <a:solidFill>
                  <a:schemeClr val="tx1">
                    <a:lumMod val="95000"/>
                    <a:lumOff val="5000"/>
                  </a:schemeClr>
                </a:solidFill>
              </a:rPr>
              <a:t>Section 3: </a:t>
            </a:r>
            <a:r>
              <a:rPr lang="en-US" dirty="0"/>
              <a:t>Recruitment </a:t>
            </a:r>
          </a:p>
        </p:txBody>
      </p:sp>
    </p:spTree>
    <p:extLst>
      <p:ext uri="{BB962C8B-B14F-4D97-AF65-F5344CB8AC3E}">
        <p14:creationId xmlns:p14="http://schemas.microsoft.com/office/powerpoint/2010/main" val="3283816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72ADB-7AAB-4E54-A942-BD04022E6B50}"/>
              </a:ext>
            </a:extLst>
          </p:cNvPr>
          <p:cNvSpPr>
            <a:spLocks noGrp="1"/>
          </p:cNvSpPr>
          <p:nvPr>
            <p:ph type="title"/>
          </p:nvPr>
        </p:nvSpPr>
        <p:spPr/>
        <p:txBody>
          <a:bodyPr>
            <a:normAutofit/>
          </a:bodyPr>
          <a:lstStyle/>
          <a:p>
            <a:r>
              <a:rPr lang="en-US" sz="3600" dirty="0">
                <a:latin typeface="Open Sans Light"/>
                <a:cs typeface="Calibri Light"/>
              </a:rPr>
              <a:t>Assessing Recruitment Strategies and Tools -  </a:t>
            </a:r>
            <a:br>
              <a:rPr lang="en-US" sz="3600" dirty="0">
                <a:cs typeface="Calibri Light"/>
              </a:rPr>
            </a:br>
            <a:r>
              <a:rPr lang="en-US" sz="3600" dirty="0">
                <a:latin typeface="Open Sans Light"/>
                <a:cs typeface="Calibri Light"/>
              </a:rPr>
              <a:t>Self-Assessment Workbook</a:t>
            </a:r>
            <a:endParaRPr lang="en-US" sz="3600" dirty="0">
              <a:latin typeface="Open Sans Light"/>
            </a:endParaRPr>
          </a:p>
        </p:txBody>
      </p:sp>
      <p:sp>
        <p:nvSpPr>
          <p:cNvPr id="3" name="Content Placeholder 2">
            <a:extLst>
              <a:ext uri="{FF2B5EF4-FFF2-40B4-BE49-F238E27FC236}">
                <a16:creationId xmlns:a16="http://schemas.microsoft.com/office/drawing/2014/main" id="{3BCF4DA8-91C4-40BF-98DF-DF66C45D0217}"/>
              </a:ext>
            </a:extLst>
          </p:cNvPr>
          <p:cNvSpPr>
            <a:spLocks noGrp="1"/>
          </p:cNvSpPr>
          <p:nvPr>
            <p:ph idx="1"/>
          </p:nvPr>
        </p:nvSpPr>
        <p:spPr/>
        <p:txBody>
          <a:bodyPr vert="horz" lIns="91440" tIns="45720" rIns="91440" bIns="45720" rtlCol="0" anchor="t">
            <a:normAutofit/>
          </a:bodyPr>
          <a:lstStyle/>
          <a:p>
            <a:r>
              <a:rPr lang="en-US" dirty="0">
                <a:latin typeface="Open Sans Light"/>
                <a:cs typeface="Calibri"/>
              </a:rPr>
              <a:t>Interventions are connected to data </a:t>
            </a:r>
          </a:p>
          <a:p>
            <a:r>
              <a:rPr lang="en-US" dirty="0">
                <a:cs typeface="Calibri"/>
              </a:rPr>
              <a:t>Knowing the organization’s data is important </a:t>
            </a:r>
          </a:p>
          <a:p>
            <a:r>
              <a:rPr lang="en-US" dirty="0">
                <a:latin typeface="Open Sans Light"/>
                <a:cs typeface="Calibri"/>
              </a:rPr>
              <a:t>Factors that influence workforce actions:</a:t>
            </a:r>
            <a:endParaRPr lang="en-US" dirty="0">
              <a:cs typeface="Calibri"/>
            </a:endParaRPr>
          </a:p>
          <a:p>
            <a:pPr lvl="1"/>
            <a:r>
              <a:rPr lang="en-US" dirty="0">
                <a:cs typeface="Calibri"/>
              </a:rPr>
              <a:t>Size of organization</a:t>
            </a:r>
          </a:p>
          <a:p>
            <a:pPr lvl="1"/>
            <a:r>
              <a:rPr lang="en-US" dirty="0">
                <a:cs typeface="Calibri"/>
              </a:rPr>
              <a:t>Geographic location</a:t>
            </a:r>
          </a:p>
          <a:p>
            <a:pPr lvl="1"/>
            <a:r>
              <a:rPr lang="en-US" dirty="0">
                <a:cs typeface="Calibri"/>
              </a:rPr>
              <a:t>Typical employee profile ( best stayers, most successful)</a:t>
            </a:r>
          </a:p>
          <a:p>
            <a:pPr lvl="1"/>
            <a:endParaRPr lang="en-US" dirty="0">
              <a:cs typeface="Calibri"/>
            </a:endParaRPr>
          </a:p>
          <a:p>
            <a:pPr lvl="1"/>
            <a:endParaRPr lang="en-US" dirty="0">
              <a:cs typeface="Calibri"/>
            </a:endParaRPr>
          </a:p>
          <a:p>
            <a:pPr lvl="1"/>
            <a:endParaRPr lang="en-US" dirty="0">
              <a:cs typeface="Calibri"/>
            </a:endParaRPr>
          </a:p>
          <a:p>
            <a:pPr lvl="1"/>
            <a:endParaRPr lang="en-US" dirty="0">
              <a:cs typeface="Calibri"/>
            </a:endParaRPr>
          </a:p>
          <a:p>
            <a:pPr marL="457200" lvl="1" indent="0">
              <a:buNone/>
            </a:pPr>
            <a:endParaRPr lang="en-US" dirty="0">
              <a:cs typeface="Calibri"/>
            </a:endParaRPr>
          </a:p>
          <a:p>
            <a:pPr lvl="1"/>
            <a:endParaRPr lang="en-US" dirty="0">
              <a:cs typeface="Calibri"/>
            </a:endParaRPr>
          </a:p>
          <a:p>
            <a:pPr lvl="1"/>
            <a:endParaRPr lang="en-US" dirty="0">
              <a:cs typeface="Calibri"/>
            </a:endParaRPr>
          </a:p>
        </p:txBody>
      </p:sp>
    </p:spTree>
    <p:extLst>
      <p:ext uri="{BB962C8B-B14F-4D97-AF65-F5344CB8AC3E}">
        <p14:creationId xmlns:p14="http://schemas.microsoft.com/office/powerpoint/2010/main" val="1332124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54228" y="310092"/>
            <a:ext cx="5571406" cy="6547908"/>
          </a:xfrm>
          <a:prstGeom prst="rect">
            <a:avLst/>
          </a:prstGeom>
        </p:spPr>
      </p:pic>
      <p:pic>
        <p:nvPicPr>
          <p:cNvPr id="4" name="Picture 3"/>
          <p:cNvPicPr>
            <a:picLocks noChangeAspect="1"/>
          </p:cNvPicPr>
          <p:nvPr/>
        </p:nvPicPr>
        <p:blipFill>
          <a:blip r:embed="rId4"/>
          <a:stretch>
            <a:fillRect/>
          </a:stretch>
        </p:blipFill>
        <p:spPr>
          <a:xfrm>
            <a:off x="6609555" y="328426"/>
            <a:ext cx="5026791" cy="6218031"/>
          </a:xfrm>
          <a:prstGeom prst="rect">
            <a:avLst/>
          </a:prstGeom>
        </p:spPr>
      </p:pic>
    </p:spTree>
    <p:extLst>
      <p:ext uri="{BB962C8B-B14F-4D97-AF65-F5344CB8AC3E}">
        <p14:creationId xmlns:p14="http://schemas.microsoft.com/office/powerpoint/2010/main" val="355363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latin typeface="Open Sans Light"/>
              </a:rPr>
              <a:t>Identify and Assess- Recruitment</a:t>
            </a:r>
            <a:endParaRPr lang="en-US" sz="5400" dirty="0"/>
          </a:p>
        </p:txBody>
      </p:sp>
      <p:sp>
        <p:nvSpPr>
          <p:cNvPr id="3" name="Text Placeholder 2"/>
          <p:cNvSpPr>
            <a:spLocks noGrp="1"/>
          </p:cNvSpPr>
          <p:nvPr>
            <p:ph type="body" idx="1"/>
          </p:nvPr>
        </p:nvSpPr>
        <p:spPr/>
        <p:txBody>
          <a:bodyPr/>
          <a:lstStyle/>
          <a:p>
            <a:r>
              <a:rPr lang="x-none" dirty="0"/>
              <a:t>Step 1 – Identify a</a:t>
            </a:r>
            <a:r>
              <a:rPr lang="en-US" dirty="0" err="1"/>
              <a:t>nd</a:t>
            </a:r>
            <a:r>
              <a:rPr lang="x-none" dirty="0"/>
              <a:t> assess the</a:t>
            </a:r>
            <a:r>
              <a:rPr lang="en-US" dirty="0"/>
              <a:t> problem</a:t>
            </a:r>
            <a:r>
              <a:rPr lang="x-none" dirty="0"/>
              <a:t> </a:t>
            </a:r>
          </a:p>
        </p:txBody>
      </p:sp>
    </p:spTree>
    <p:extLst>
      <p:ext uri="{BB962C8B-B14F-4D97-AF65-F5344CB8AC3E}">
        <p14:creationId xmlns:p14="http://schemas.microsoft.com/office/powerpoint/2010/main" val="194356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3B79-0CAE-0141-9321-E5D2B76FC2C0}"/>
              </a:ext>
            </a:extLst>
          </p:cNvPr>
          <p:cNvSpPr>
            <a:spLocks noGrp="1"/>
          </p:cNvSpPr>
          <p:nvPr>
            <p:ph type="title"/>
          </p:nvPr>
        </p:nvSpPr>
        <p:spPr/>
        <p:txBody>
          <a:bodyPr>
            <a:normAutofit/>
          </a:bodyPr>
          <a:lstStyle/>
          <a:p>
            <a:r>
              <a:rPr lang="x-none" sz="3600" dirty="0">
                <a:latin typeface="Open Sans" panose="020B0606030504020204" pitchFamily="34" charset="0"/>
                <a:ea typeface="Open Sans" panose="020B0606030504020204" pitchFamily="34" charset="0"/>
                <a:cs typeface="Open Sans" panose="020B0606030504020204" pitchFamily="34" charset="0"/>
              </a:rPr>
              <a:t>Poll Question #1 </a:t>
            </a:r>
            <a:r>
              <a:rPr lang="en-US" sz="3600" dirty="0">
                <a:latin typeface="Open Sans" panose="020B0606030504020204" pitchFamily="34" charset="0"/>
                <a:ea typeface="Open Sans" panose="020B0606030504020204" pitchFamily="34" charset="0"/>
                <a:cs typeface="Open Sans" panose="020B0606030504020204" pitchFamily="34" charset="0"/>
              </a:rPr>
              <a:t>- What recruitment strategies have you tried? (Select all that apply)</a:t>
            </a:r>
            <a:endParaRPr lang="x-none"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A539043A-E856-1749-AB84-B25A3FB4E356}"/>
              </a:ext>
            </a:extLst>
          </p:cNvPr>
          <p:cNvSpPr>
            <a:spLocks noGrp="1"/>
          </p:cNvSpPr>
          <p:nvPr>
            <p:ph idx="1"/>
          </p:nvPr>
        </p:nvSpPr>
        <p:spPr/>
        <p:txBody>
          <a:bodyPr>
            <a:normAutofit/>
          </a:bodyPr>
          <a:lstStyle/>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a:t>
            </a:r>
            <a:r>
              <a:rPr lang="x-none" sz="2400" dirty="0">
                <a:latin typeface="Open Sans" panose="020B0606030504020204" pitchFamily="34" charset="0"/>
                <a:ea typeface="Open Sans" panose="020B0606030504020204" pitchFamily="34" charset="0"/>
                <a:cs typeface="Open Sans" panose="020B0606030504020204" pitchFamily="34" charset="0"/>
              </a:rPr>
              <a:t>Public Service </a:t>
            </a:r>
            <a:r>
              <a:rPr lang="en-US" sz="2400" dirty="0">
                <a:latin typeface="Open Sans" panose="020B0606030504020204" pitchFamily="34" charset="0"/>
                <a:ea typeface="Open Sans" panose="020B0606030504020204" pitchFamily="34" charset="0"/>
                <a:cs typeface="Open Sans" panose="020B0606030504020204" pitchFamily="34" charset="0"/>
              </a:rPr>
              <a:t>Announcements</a:t>
            </a:r>
            <a:endParaRPr lang="x-none" sz="2400" dirty="0">
              <a:latin typeface="Open Sans" panose="020B0606030504020204" pitchFamily="34" charset="0"/>
              <a:ea typeface="Open Sans" panose="020B0606030504020204" pitchFamily="34" charset="0"/>
              <a:cs typeface="Open Sans" panose="020B0606030504020204" pitchFamily="34" charset="0"/>
            </a:endParaRPr>
          </a:p>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a:t>
            </a:r>
            <a:r>
              <a:rPr lang="x-none" sz="2400" dirty="0">
                <a:latin typeface="Open Sans" panose="020B0606030504020204" pitchFamily="34" charset="0"/>
                <a:ea typeface="Open Sans" panose="020B0606030504020204" pitchFamily="34" charset="0"/>
                <a:cs typeface="Open Sans" panose="020B0606030504020204" pitchFamily="34" charset="0"/>
              </a:rPr>
              <a:t>Targeted Marketing for recru</a:t>
            </a:r>
            <a:r>
              <a:rPr lang="en-US" sz="2400" dirty="0">
                <a:latin typeface="Open Sans" panose="020B0606030504020204" pitchFamily="34" charset="0"/>
                <a:ea typeface="Open Sans" panose="020B0606030504020204" pitchFamily="34" charset="0"/>
                <a:cs typeface="Open Sans" panose="020B0606030504020204" pitchFamily="34" charset="0"/>
              </a:rPr>
              <a:t>it</a:t>
            </a:r>
            <a:r>
              <a:rPr lang="x-none" sz="2400" dirty="0">
                <a:latin typeface="Open Sans" panose="020B0606030504020204" pitchFamily="34" charset="0"/>
                <a:ea typeface="Open Sans" panose="020B0606030504020204" pitchFamily="34" charset="0"/>
                <a:cs typeface="Open Sans" panose="020B0606030504020204" pitchFamily="34" charset="0"/>
              </a:rPr>
              <a:t>ment </a:t>
            </a:r>
          </a:p>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a:t>
            </a:r>
            <a:r>
              <a:rPr lang="x-none" sz="2400" dirty="0">
                <a:latin typeface="Open Sans" panose="020B0606030504020204" pitchFamily="34" charset="0"/>
                <a:ea typeface="Open Sans" panose="020B0606030504020204" pitchFamily="34" charset="0"/>
                <a:cs typeface="Open Sans" panose="020B0606030504020204" pitchFamily="34" charset="0"/>
              </a:rPr>
              <a:t>R</a:t>
            </a:r>
            <a:r>
              <a:rPr lang="en-US" sz="2400" dirty="0">
                <a:latin typeface="Open Sans" panose="020B0606030504020204" pitchFamily="34" charset="0"/>
                <a:ea typeface="Open Sans" panose="020B0606030504020204" pitchFamily="34" charset="0"/>
                <a:cs typeface="Open Sans" panose="020B0606030504020204" pitchFamily="34" charset="0"/>
              </a:rPr>
              <a:t>e</a:t>
            </a:r>
            <a:r>
              <a:rPr lang="x-none" sz="2400" dirty="0">
                <a:latin typeface="Open Sans" panose="020B0606030504020204" pitchFamily="34" charset="0"/>
                <a:ea typeface="Open Sans" panose="020B0606030504020204" pitchFamily="34" charset="0"/>
                <a:cs typeface="Open Sans" panose="020B0606030504020204" pitchFamily="34" charset="0"/>
              </a:rPr>
              <a:t>cru</a:t>
            </a:r>
            <a:r>
              <a:rPr lang="en-US" sz="2400" dirty="0" err="1">
                <a:latin typeface="Open Sans" panose="020B0606030504020204" pitchFamily="34" charset="0"/>
                <a:ea typeface="Open Sans" panose="020B0606030504020204" pitchFamily="34" charset="0"/>
                <a:cs typeface="Open Sans" panose="020B0606030504020204" pitchFamily="34" charset="0"/>
              </a:rPr>
              <a:t>i</a:t>
            </a:r>
            <a:r>
              <a:rPr lang="x-none" sz="2400" dirty="0">
                <a:latin typeface="Open Sans" panose="020B0606030504020204" pitchFamily="34" charset="0"/>
                <a:ea typeface="Open Sans" panose="020B0606030504020204" pitchFamily="34" charset="0"/>
                <a:cs typeface="Open Sans" panose="020B0606030504020204" pitchFamily="34" charset="0"/>
              </a:rPr>
              <a:t>tment (Refer</a:t>
            </a:r>
            <a:r>
              <a:rPr lang="en-US" sz="2400" dirty="0">
                <a:latin typeface="Open Sans" panose="020B0606030504020204" pitchFamily="34" charset="0"/>
                <a:ea typeface="Open Sans" panose="020B0606030504020204" pitchFamily="34" charset="0"/>
                <a:cs typeface="Open Sans" panose="020B0606030504020204" pitchFamily="34" charset="0"/>
              </a:rPr>
              <a:t>r</a:t>
            </a:r>
            <a:r>
              <a:rPr lang="x-none" sz="2400" dirty="0">
                <a:latin typeface="Open Sans" panose="020B0606030504020204" pitchFamily="34" charset="0"/>
                <a:ea typeface="Open Sans" panose="020B0606030504020204" pitchFamily="34" charset="0"/>
                <a:cs typeface="Open Sans" panose="020B0606030504020204" pitchFamily="34" charset="0"/>
              </a:rPr>
              <a:t>al) Bonu</a:t>
            </a:r>
            <a:r>
              <a:rPr lang="en-US" sz="2400" dirty="0">
                <a:latin typeface="Open Sans" panose="020B0606030504020204" pitchFamily="34" charset="0"/>
                <a:ea typeface="Open Sans" panose="020B0606030504020204" pitchFamily="34" charset="0"/>
                <a:cs typeface="Open Sans" panose="020B0606030504020204" pitchFamily="34" charset="0"/>
              </a:rPr>
              <a:t>s</a:t>
            </a:r>
            <a:r>
              <a:rPr lang="x-none" sz="2400" dirty="0">
                <a:latin typeface="Open Sans" panose="020B0606030504020204" pitchFamily="34" charset="0"/>
                <a:ea typeface="Open Sans" panose="020B0606030504020204" pitchFamily="34" charset="0"/>
                <a:cs typeface="Open Sans" panose="020B0606030504020204" pitchFamily="34" charset="0"/>
              </a:rPr>
              <a:t>es</a:t>
            </a:r>
          </a:p>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a:t>
            </a:r>
            <a:r>
              <a:rPr lang="x-none" sz="2400" dirty="0">
                <a:latin typeface="Open Sans" panose="020B0606030504020204" pitchFamily="34" charset="0"/>
                <a:ea typeface="Open Sans" panose="020B0606030504020204" pitchFamily="34" charset="0"/>
                <a:cs typeface="Open Sans" panose="020B0606030504020204" pitchFamily="34" charset="0"/>
              </a:rPr>
              <a:t>Hiring Bonuses (New hire) </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Inside Resources</a:t>
            </a:r>
          </a:p>
          <a:p>
            <a:pPr>
              <a:buFont typeface="Wingdings"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 Other strategies</a:t>
            </a:r>
            <a:endParaRPr lang="x-none"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19226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Recruitment Strategies </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latin typeface="Open Sans Light" panose="020B0306030504020204"/>
              </a:rPr>
              <a:t>Effective Marketing</a:t>
            </a:r>
          </a:p>
          <a:p>
            <a:r>
              <a:rPr lang="en-US" sz="2400" dirty="0">
                <a:latin typeface="Open Sans Light"/>
              </a:rPr>
              <a:t>Public service announcements (PSA)</a:t>
            </a:r>
          </a:p>
          <a:p>
            <a:r>
              <a:rPr lang="en-US" sz="2400" dirty="0">
                <a:latin typeface="Open Sans Light"/>
              </a:rPr>
              <a:t>Targeted marketing</a:t>
            </a:r>
          </a:p>
          <a:p>
            <a:r>
              <a:rPr lang="en-US" sz="2400" dirty="0">
                <a:latin typeface="Open Sans Light"/>
              </a:rPr>
              <a:t>Recruitment and hiring bonuses</a:t>
            </a:r>
          </a:p>
          <a:p>
            <a:r>
              <a:rPr lang="en-US" sz="2400" dirty="0">
                <a:latin typeface="Open Sans Light"/>
              </a:rPr>
              <a:t>Recruitment resources</a:t>
            </a:r>
          </a:p>
          <a:p>
            <a:endParaRPr lang="en-US" dirty="0">
              <a:latin typeface="Arial" panose="020B0604020202020204" pitchFamily="34" charset="0"/>
            </a:endParaRPr>
          </a:p>
        </p:txBody>
      </p:sp>
    </p:spTree>
    <p:extLst>
      <p:ext uri="{BB962C8B-B14F-4D97-AF65-F5344CB8AC3E}">
        <p14:creationId xmlns:p14="http://schemas.microsoft.com/office/powerpoint/2010/main" val="2806219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p:txBody>
          <a:bodyPr>
            <a:normAutofit/>
          </a:bodyPr>
          <a:lstStyle/>
          <a:p>
            <a:r>
              <a:rPr lang="en-US" sz="4400" dirty="0">
                <a:latin typeface="Open Sans Light"/>
              </a:rPr>
              <a:t>Public Service Announcements - PSA</a:t>
            </a:r>
            <a:endParaRPr lang="x-none" sz="4400"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213349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C07C-6A37-6944-9A68-B5943B683B0A}"/>
              </a:ext>
            </a:extLst>
          </p:cNvPr>
          <p:cNvSpPr>
            <a:spLocks noGrp="1"/>
          </p:cNvSpPr>
          <p:nvPr>
            <p:ph type="title"/>
          </p:nvPr>
        </p:nvSpPr>
        <p:spPr/>
        <p:txBody>
          <a:bodyPr>
            <a:normAutofit/>
          </a:bodyPr>
          <a:lstStyle/>
          <a:p>
            <a:r>
              <a:rPr lang="x-none" sz="3600" dirty="0"/>
              <a:t>What kind of PSA is for you? </a:t>
            </a:r>
          </a:p>
        </p:txBody>
      </p:sp>
      <p:sp>
        <p:nvSpPr>
          <p:cNvPr id="3" name="Content Placeholder 2">
            <a:extLst>
              <a:ext uri="{FF2B5EF4-FFF2-40B4-BE49-F238E27FC236}">
                <a16:creationId xmlns:a16="http://schemas.microsoft.com/office/drawing/2014/main" id="{8B28E3E6-7B37-9C44-9E5F-922D8868270E}"/>
              </a:ext>
            </a:extLst>
          </p:cNvPr>
          <p:cNvSpPr>
            <a:spLocks noGrp="1"/>
          </p:cNvSpPr>
          <p:nvPr>
            <p:ph idx="1"/>
          </p:nvPr>
        </p:nvSpPr>
        <p:spPr/>
        <p:txBody>
          <a:bodyPr vert="horz" lIns="91440" tIns="45720" rIns="91440" bIns="45720" rtlCol="0" anchor="t">
            <a:normAutofit/>
          </a:bodyPr>
          <a:lstStyle/>
          <a:p>
            <a:r>
              <a:rPr lang="x-none">
                <a:latin typeface="Open Sans Light"/>
              </a:rPr>
              <a:t>PSAs for Recruitment </a:t>
            </a:r>
            <a:r>
              <a:rPr lang="en-US" dirty="0">
                <a:latin typeface="Open Sans Light"/>
              </a:rPr>
              <a:t>Marketing </a:t>
            </a:r>
            <a:endParaRPr lang="en-US" dirty="0"/>
          </a:p>
          <a:p>
            <a:pPr lvl="1"/>
            <a:r>
              <a:rPr lang="en-US" dirty="0"/>
              <a:t>Focused on: </a:t>
            </a:r>
          </a:p>
          <a:p>
            <a:pPr lvl="2"/>
            <a:r>
              <a:rPr lang="en-US" dirty="0"/>
              <a:t>Changing the attitude and beliefs about the work of DSP</a:t>
            </a:r>
          </a:p>
          <a:p>
            <a:pPr lvl="2"/>
            <a:r>
              <a:rPr lang="en-US" dirty="0"/>
              <a:t>Greater visibility of DSPs in the community</a:t>
            </a:r>
          </a:p>
          <a:p>
            <a:pPr lvl="2"/>
            <a:r>
              <a:rPr lang="en-US" dirty="0"/>
              <a:t>Celebrate the profession</a:t>
            </a:r>
          </a:p>
          <a:p>
            <a:pPr lvl="2"/>
            <a:r>
              <a:rPr lang="en-US" dirty="0"/>
              <a:t>Employment opportunities</a:t>
            </a:r>
            <a:endParaRPr lang="x-none" dirty="0"/>
          </a:p>
          <a:p>
            <a:r>
              <a:rPr lang="x-none" dirty="0"/>
              <a:t>PSAs for </a:t>
            </a:r>
            <a:r>
              <a:rPr lang="en-US" dirty="0"/>
              <a:t>M</a:t>
            </a:r>
            <a:r>
              <a:rPr lang="x-none" dirty="0"/>
              <a:t>arketing </a:t>
            </a:r>
            <a:r>
              <a:rPr lang="en-US" dirty="0"/>
              <a:t>the Organization</a:t>
            </a:r>
            <a:endParaRPr lang="x-none" dirty="0"/>
          </a:p>
          <a:p>
            <a:pPr lvl="1"/>
            <a:r>
              <a:rPr lang="x-none">
                <a:latin typeface="Open Sans Light"/>
              </a:rPr>
              <a:t>Focused on getting your organization more recognized </a:t>
            </a:r>
            <a:r>
              <a:rPr lang="en-US" dirty="0">
                <a:latin typeface="Open Sans Light"/>
              </a:rPr>
              <a:t>in your community. </a:t>
            </a:r>
            <a:endParaRPr lang="en-US" dirty="0"/>
          </a:p>
          <a:p>
            <a:pPr lvl="2"/>
            <a:r>
              <a:rPr lang="en-US" dirty="0"/>
              <a:t>Mission, Vision, Values</a:t>
            </a:r>
            <a:endParaRPr lang="x-none" dirty="0"/>
          </a:p>
        </p:txBody>
      </p:sp>
    </p:spTree>
    <p:extLst>
      <p:ext uri="{BB962C8B-B14F-4D97-AF65-F5344CB8AC3E}">
        <p14:creationId xmlns:p14="http://schemas.microsoft.com/office/powerpoint/2010/main" val="12139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5FFB-0F25-6E48-9F84-C95DF6FDB8F7}"/>
              </a:ext>
            </a:extLst>
          </p:cNvPr>
          <p:cNvSpPr>
            <a:spLocks noGrp="1"/>
          </p:cNvSpPr>
          <p:nvPr>
            <p:ph type="title"/>
          </p:nvPr>
        </p:nvSpPr>
        <p:spPr/>
        <p:txBody>
          <a:bodyPr>
            <a:normAutofit/>
          </a:bodyPr>
          <a:lstStyle/>
          <a:p>
            <a:r>
              <a:rPr lang="x-none" sz="3600" dirty="0"/>
              <a:t>Do these look familiar?</a:t>
            </a:r>
          </a:p>
        </p:txBody>
      </p:sp>
      <p:pic>
        <p:nvPicPr>
          <p:cNvPr id="4" name="Content Placeholder 3">
            <a:extLst>
              <a:ext uri="{FF2B5EF4-FFF2-40B4-BE49-F238E27FC236}">
                <a16:creationId xmlns:a16="http://schemas.microsoft.com/office/drawing/2014/main" id="{38B88876-3D4B-ED42-A4C8-E815C0BE9C1E}"/>
              </a:ext>
            </a:extLst>
          </p:cNvPr>
          <p:cNvPicPr>
            <a:picLocks noGrp="1" noChangeAspect="1"/>
          </p:cNvPicPr>
          <p:nvPr>
            <p:ph idx="1"/>
          </p:nvPr>
        </p:nvPicPr>
        <p:blipFill>
          <a:blip r:embed="rId3"/>
          <a:stretch>
            <a:fillRect/>
          </a:stretch>
        </p:blipFill>
        <p:spPr>
          <a:xfrm>
            <a:off x="5091112" y="2863056"/>
            <a:ext cx="2009775" cy="2276475"/>
          </a:xfrm>
          <a:prstGeom prst="rect">
            <a:avLst/>
          </a:prstGeom>
        </p:spPr>
      </p:pic>
      <p:pic>
        <p:nvPicPr>
          <p:cNvPr id="8" name="Picture 7">
            <a:extLst>
              <a:ext uri="{FF2B5EF4-FFF2-40B4-BE49-F238E27FC236}">
                <a16:creationId xmlns:a16="http://schemas.microsoft.com/office/drawing/2014/main" id="{0DD5CEEE-6B2C-9D48-AB63-306FAA7BEA9B}"/>
              </a:ext>
            </a:extLst>
          </p:cNvPr>
          <p:cNvPicPr>
            <a:picLocks noChangeAspect="1"/>
          </p:cNvPicPr>
          <p:nvPr/>
        </p:nvPicPr>
        <p:blipFill>
          <a:blip r:embed="rId4"/>
          <a:stretch>
            <a:fillRect/>
          </a:stretch>
        </p:blipFill>
        <p:spPr>
          <a:xfrm>
            <a:off x="426332" y="1513205"/>
            <a:ext cx="3043891" cy="3064192"/>
          </a:xfrm>
          <a:prstGeom prst="rect">
            <a:avLst/>
          </a:prstGeom>
        </p:spPr>
      </p:pic>
      <p:pic>
        <p:nvPicPr>
          <p:cNvPr id="6" name="Picture 5">
            <a:extLst>
              <a:ext uri="{FF2B5EF4-FFF2-40B4-BE49-F238E27FC236}">
                <a16:creationId xmlns:a16="http://schemas.microsoft.com/office/drawing/2014/main" id="{CA921097-6469-6447-AEEC-356D3BFE7D96}"/>
              </a:ext>
            </a:extLst>
          </p:cNvPr>
          <p:cNvPicPr>
            <a:picLocks noChangeAspect="1"/>
          </p:cNvPicPr>
          <p:nvPr/>
        </p:nvPicPr>
        <p:blipFill>
          <a:blip r:embed="rId5"/>
          <a:stretch>
            <a:fillRect/>
          </a:stretch>
        </p:blipFill>
        <p:spPr>
          <a:xfrm>
            <a:off x="7987204" y="2585804"/>
            <a:ext cx="3952462" cy="4152276"/>
          </a:xfrm>
          <a:prstGeom prst="rect">
            <a:avLst/>
          </a:prstGeom>
        </p:spPr>
      </p:pic>
    </p:spTree>
    <p:extLst>
      <p:ext uri="{BB962C8B-B14F-4D97-AF65-F5344CB8AC3E}">
        <p14:creationId xmlns:p14="http://schemas.microsoft.com/office/powerpoint/2010/main" val="383252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Does this look familiar?</a:t>
            </a:r>
          </a:p>
        </p:txBody>
      </p:sp>
      <p:sp>
        <p:nvSpPr>
          <p:cNvPr id="4" name="AutoShape 2" descr="Amazon.com: Smokey Bear Vintage Poster - Only You Can Prevent Forest Fires  (10x15 Wood Wall Sign, Wall Decor Ready to Hang): Posters &amp; Pri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Amazon.com: Smokey Bear Vintage Poster - Only You Can Prevent Forest Fires  (10x15 Wood Wall Sign, Wall Decor Ready to Hang): Posters &amp; Print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267179" y="1469462"/>
            <a:ext cx="3328240" cy="4861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53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p:txBody>
          <a:bodyPr>
            <a:normAutofit/>
          </a:bodyPr>
          <a:lstStyle/>
          <a:p>
            <a:r>
              <a:rPr lang="en-US" sz="3600" dirty="0">
                <a:latin typeface="Open Sans Light"/>
              </a:rPr>
              <a:t>Audio and Video Recording </a:t>
            </a:r>
            <a:endParaRPr lang="en-US" sz="3600" dirty="0"/>
          </a:p>
        </p:txBody>
      </p:sp>
      <p:sp>
        <p:nvSpPr>
          <p:cNvPr id="5" name="Content Placeholder 4"/>
          <p:cNvSpPr>
            <a:spLocks noGrp="1"/>
          </p:cNvSpPr>
          <p:nvPr>
            <p:ph idx="1"/>
          </p:nvPr>
        </p:nvSpPr>
        <p:spPr/>
        <p:txBody>
          <a:bodyPr/>
          <a:lstStyle/>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Run the video in your building</a:t>
            </a:r>
            <a:r>
              <a:rPr lang="en-US"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dirty="0">
                <a:latin typeface="Open Sans Light" panose="020B0306030504020204" pitchFamily="34" charset="0"/>
                <a:ea typeface="Open Sans Light" panose="020B0306030504020204" pitchFamily="34" charset="0"/>
                <a:cs typeface="Open Sans Light" panose="020B0306030504020204" pitchFamily="34" charset="0"/>
              </a:rPr>
              <a:t>lobby in conjunction with the Realistic Job Preview</a:t>
            </a:r>
          </a:p>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Send to local radio and TV stations, podcasts</a:t>
            </a:r>
          </a:p>
        </p:txBody>
      </p:sp>
    </p:spTree>
    <p:extLst>
      <p:ext uri="{BB962C8B-B14F-4D97-AF65-F5344CB8AC3E}">
        <p14:creationId xmlns:p14="http://schemas.microsoft.com/office/powerpoint/2010/main" val="194376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p:txBody>
          <a:bodyPr>
            <a:normAutofit/>
          </a:bodyPr>
          <a:lstStyle/>
          <a:p>
            <a:r>
              <a:rPr lang="en-US" sz="3600" dirty="0"/>
              <a:t>Social Media </a:t>
            </a:r>
          </a:p>
        </p:txBody>
      </p:sp>
      <p:sp>
        <p:nvSpPr>
          <p:cNvPr id="5" name="Content Placeholder 4"/>
          <p:cNvSpPr>
            <a:spLocks noGrp="1"/>
          </p:cNvSpPr>
          <p:nvPr>
            <p:ph idx="1"/>
          </p:nvPr>
        </p:nvSpPr>
        <p:spPr/>
        <p:txBody>
          <a:bodyPr vert="horz" lIns="91440" tIns="45720" rIns="91440" bIns="45720" rtlCol="0" anchor="t">
            <a:normAutofit/>
          </a:bodyPr>
          <a:lstStyle/>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Share strategic vision for your organization</a:t>
            </a:r>
          </a:p>
          <a:p>
            <a:pPr marL="285750" indent="-285750">
              <a:spcAft>
                <a:spcPts val="600"/>
              </a:spcAft>
            </a:pPr>
            <a:r>
              <a:rPr lang="en-US" dirty="0">
                <a:latin typeface="Open Sans Light"/>
                <a:ea typeface="Open Sans Light" panose="020B0306030504020204" pitchFamily="34" charset="0"/>
                <a:cs typeface="Open Sans Light" panose="020B0306030504020204" pitchFamily="34" charset="0"/>
              </a:rPr>
              <a:t>Add your organization's “tagline and logo” in the beginning or end of any social media posts</a:t>
            </a:r>
          </a:p>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Create a Facebook or twitter banner with the video</a:t>
            </a:r>
          </a:p>
          <a:p>
            <a:endParaRPr lang="en-US" dirty="0"/>
          </a:p>
        </p:txBody>
      </p:sp>
    </p:spTree>
    <p:extLst>
      <p:ext uri="{BB962C8B-B14F-4D97-AF65-F5344CB8AC3E}">
        <p14:creationId xmlns:p14="http://schemas.microsoft.com/office/powerpoint/2010/main" val="86784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p:txBody>
          <a:bodyPr>
            <a:normAutofit/>
          </a:bodyPr>
          <a:lstStyle/>
          <a:p>
            <a:r>
              <a:rPr lang="en-US" sz="3600" dirty="0"/>
              <a:t>Everyday Communication</a:t>
            </a:r>
          </a:p>
        </p:txBody>
      </p:sp>
      <p:sp>
        <p:nvSpPr>
          <p:cNvPr id="5" name="Content Placeholder 4"/>
          <p:cNvSpPr>
            <a:spLocks noGrp="1"/>
          </p:cNvSpPr>
          <p:nvPr>
            <p:ph idx="1"/>
          </p:nvPr>
        </p:nvSpPr>
        <p:spPr/>
        <p:txBody>
          <a:bodyPr/>
          <a:lstStyle/>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Send out in email blasts</a:t>
            </a:r>
          </a:p>
          <a:p>
            <a:pPr marL="285750" indent="-285750">
              <a:spcAft>
                <a:spcPts val="600"/>
              </a:spcAft>
            </a:pPr>
            <a:r>
              <a:rPr lang="en-US" dirty="0">
                <a:latin typeface="Open Sans Light" panose="020B0306030504020204" pitchFamily="34" charset="0"/>
                <a:ea typeface="Open Sans Light" panose="020B0306030504020204" pitchFamily="34" charset="0"/>
                <a:cs typeface="Open Sans Light" panose="020B0306030504020204" pitchFamily="34" charset="0"/>
              </a:rPr>
              <a:t>Add to email signatures</a:t>
            </a:r>
          </a:p>
          <a:p>
            <a:endParaRPr lang="en-US" dirty="0"/>
          </a:p>
        </p:txBody>
      </p:sp>
    </p:spTree>
    <p:extLst>
      <p:ext uri="{BB962C8B-B14F-4D97-AF65-F5344CB8AC3E}">
        <p14:creationId xmlns:p14="http://schemas.microsoft.com/office/powerpoint/2010/main" val="2618657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p70"/>
          <p:cNvSpPr txBox="1">
            <a:spLocks noGrp="1"/>
          </p:cNvSpPr>
          <p:nvPr>
            <p:ph type="title"/>
          </p:nvPr>
        </p:nvSpPr>
        <p:spPr>
          <a:xfrm>
            <a:off x="631179" y="365125"/>
            <a:ext cx="10722621" cy="1075257"/>
          </a:xfrm>
          <a:prstGeom prst="rect">
            <a:avLst/>
          </a:prstGeom>
          <a:noFill/>
          <a:ln>
            <a:noFill/>
          </a:ln>
        </p:spPr>
        <p:txBody>
          <a:bodyPr spcFirstLastPara="1" vert="horz" wrap="square" lIns="91425" tIns="45700" rIns="91425" bIns="45700" rtlCol="0" anchor="ctr" anchorCtr="0">
            <a:normAutofit/>
          </a:bodyPr>
          <a:lstStyle/>
          <a:p>
            <a:pPr>
              <a:spcBef>
                <a:spcPts val="0"/>
              </a:spcBef>
              <a:buClr>
                <a:srgbClr val="0F3F59"/>
              </a:buClr>
              <a:buSzPts val="3200"/>
            </a:pPr>
            <a:r>
              <a:rPr lang="en-US" sz="3600" dirty="0">
                <a:latin typeface="Open Sans Light" panose="020B0306030504020204"/>
                <a:ea typeface="Calibri"/>
                <a:cs typeface="Calibri"/>
                <a:sym typeface="Calibri"/>
              </a:rPr>
              <a:t>Public Service Announcements (PSA) </a:t>
            </a:r>
            <a:endParaRPr sz="3600" dirty="0">
              <a:latin typeface="Open Sans Light" panose="020B0306030504020204"/>
            </a:endParaRPr>
          </a:p>
        </p:txBody>
      </p:sp>
      <p:pic>
        <p:nvPicPr>
          <p:cNvPr id="9" name="Google Shape;988;p70"/>
          <p:cNvPicPr preferRelativeResize="0">
            <a:picLocks noGrp="1"/>
          </p:cNvPicPr>
          <p:nvPr>
            <p:ph idx="1"/>
          </p:nvPr>
        </p:nvPicPr>
        <p:blipFill rotWithShape="1">
          <a:blip r:embed="rId3">
            <a:alphaModFix/>
          </a:blip>
          <a:stretch/>
        </p:blipFill>
        <p:spPr>
          <a:xfrm>
            <a:off x="1526345" y="3914809"/>
            <a:ext cx="4429743" cy="2438740"/>
          </a:xfrm>
          <a:prstGeom prst="rect">
            <a:avLst/>
          </a:prstGeom>
          <a:noFill/>
          <a:ln>
            <a:noFill/>
          </a:ln>
        </p:spPr>
      </p:pic>
      <p:pic>
        <p:nvPicPr>
          <p:cNvPr id="989" name="Google Shape;989;p70"/>
          <p:cNvPicPr preferRelativeResize="0"/>
          <p:nvPr/>
        </p:nvPicPr>
        <p:blipFill rotWithShape="1">
          <a:blip r:embed="rId4">
            <a:alphaModFix/>
          </a:blip>
          <a:srcRect/>
          <a:stretch/>
        </p:blipFill>
        <p:spPr>
          <a:xfrm>
            <a:off x="6522450" y="3837027"/>
            <a:ext cx="4206240" cy="2361398"/>
          </a:xfrm>
          <a:prstGeom prst="rect">
            <a:avLst/>
          </a:prstGeom>
          <a:noFill/>
          <a:ln>
            <a:noFill/>
          </a:ln>
        </p:spPr>
      </p:pic>
      <p:pic>
        <p:nvPicPr>
          <p:cNvPr id="990" name="Google Shape;990;p70">
            <a:hlinkClick r:id="rId5" action="ppaction://hlinkfile"/>
          </p:cNvPr>
          <p:cNvPicPr preferRelativeResize="0"/>
          <p:nvPr/>
        </p:nvPicPr>
        <p:blipFill rotWithShape="1">
          <a:blip r:embed="rId6">
            <a:alphaModFix/>
          </a:blip>
          <a:srcRect/>
          <a:stretch/>
        </p:blipFill>
        <p:spPr>
          <a:xfrm>
            <a:off x="6557788" y="1365660"/>
            <a:ext cx="4206240" cy="2361398"/>
          </a:xfrm>
          <a:prstGeom prst="rect">
            <a:avLst/>
          </a:prstGeom>
          <a:noFill/>
          <a:ln>
            <a:noFill/>
          </a:ln>
        </p:spPr>
      </p:pic>
      <p:sp>
        <p:nvSpPr>
          <p:cNvPr id="991" name="Google Shape;991;p70"/>
          <p:cNvSpPr/>
          <p:nvPr/>
        </p:nvSpPr>
        <p:spPr>
          <a:xfrm>
            <a:off x="1003412" y="1367554"/>
            <a:ext cx="5276007" cy="2523727"/>
          </a:xfrm>
          <a:prstGeom prst="rect">
            <a:avLst/>
          </a:prstGeom>
          <a:noFill/>
          <a:ln>
            <a:noFill/>
          </a:ln>
        </p:spPr>
        <p:txBody>
          <a:bodyPr spcFirstLastPara="1" wrap="square" lIns="91425" tIns="45700" rIns="91425" bIns="45700" anchor="t" anchorCtr="0">
            <a:spAutoFit/>
          </a:bodyPr>
          <a:lstStyle/>
          <a:p>
            <a:pPr marL="285750" indent="-285750">
              <a:buClr>
                <a:schemeClr val="dk1"/>
              </a:buClr>
              <a:buSzPts val="1800"/>
              <a:buFont typeface="Arial"/>
              <a:buChar char="•"/>
            </a:pPr>
            <a:r>
              <a:rPr lang="en-US" sz="2000" dirty="0">
                <a:solidFill>
                  <a:schemeClr val="dk1"/>
                </a:solidFill>
                <a:latin typeface="Open Sans Light" panose="020B0306030504020204"/>
                <a:ea typeface="Calibri"/>
                <a:cs typeface="Calibri"/>
                <a:sym typeface="Calibri"/>
              </a:rPr>
              <a:t>Three 30-second PSA videos</a:t>
            </a:r>
            <a:endParaRPr sz="2000" dirty="0">
              <a:latin typeface="Open Sans Light" panose="020B0306030504020204"/>
            </a:endParaRPr>
          </a:p>
          <a:p>
            <a:pPr marL="285750" indent="-285750">
              <a:buClr>
                <a:schemeClr val="dk1"/>
              </a:buClr>
              <a:buSzPts val="1800"/>
              <a:buFont typeface="Arial"/>
              <a:buChar char="•"/>
            </a:pPr>
            <a:r>
              <a:rPr lang="en-US" sz="2000" dirty="0">
                <a:solidFill>
                  <a:schemeClr val="dk1"/>
                </a:solidFill>
                <a:latin typeface="Open Sans Light" panose="020B0306030504020204"/>
                <a:ea typeface="Calibri"/>
                <a:cs typeface="Calibri"/>
                <a:sym typeface="Calibri"/>
              </a:rPr>
              <a:t>PSAs designed to raise awareness and change perceptions about the field</a:t>
            </a:r>
          </a:p>
          <a:p>
            <a:pPr marL="285750" indent="-285750">
              <a:buClr>
                <a:schemeClr val="dk1"/>
              </a:buClr>
              <a:buSzPts val="1800"/>
              <a:buFont typeface="Arial"/>
              <a:buChar char="•"/>
            </a:pPr>
            <a:endParaRPr lang="en-US" sz="2000" dirty="0">
              <a:solidFill>
                <a:schemeClr val="dk1"/>
              </a:solidFill>
              <a:latin typeface="Open Sans Light" panose="020B0306030504020204"/>
              <a:cs typeface="Calibri"/>
              <a:sym typeface="Calibri"/>
            </a:endParaRPr>
          </a:p>
          <a:p>
            <a:pPr>
              <a:buClr>
                <a:schemeClr val="dk1"/>
              </a:buClr>
              <a:buSzPts val="1800"/>
            </a:pPr>
            <a:r>
              <a:rPr lang="en-US" sz="2000" dirty="0">
                <a:latin typeface="Open Sans Light" panose="020B0306030504020204"/>
                <a:hlinkClick r:id="rId7"/>
              </a:rPr>
              <a:t>Examples from ANCOR DSW Toolkit</a:t>
            </a:r>
            <a:endParaRPr lang="en-US" sz="2000" dirty="0">
              <a:latin typeface="Open Sans Light" panose="020B0306030504020204"/>
            </a:endParaRPr>
          </a:p>
          <a:p>
            <a:pPr>
              <a:buClr>
                <a:schemeClr val="dk1"/>
              </a:buClr>
              <a:buSzPts val="1800"/>
            </a:pPr>
            <a:r>
              <a:rPr lang="en-US" sz="2000" dirty="0">
                <a:latin typeface="Open Sans Light" panose="020B0306030504020204"/>
                <a:hlinkClick r:id="rId8" action="ppaction://hlinksldjump"/>
              </a:rPr>
              <a:t>Public Service Announcements (PSA) </a:t>
            </a:r>
            <a:endParaRPr lang="en-US" sz="2000" dirty="0">
              <a:latin typeface="Open Sans Light" panose="020B0306030504020204"/>
            </a:endParaRPr>
          </a:p>
          <a:p>
            <a:pPr>
              <a:buClr>
                <a:schemeClr val="dk1"/>
              </a:buClr>
              <a:buSzPts val="1800"/>
            </a:pPr>
            <a:endParaRPr dirty="0"/>
          </a:p>
          <a:p>
            <a:pPr marL="285750" indent="-158750">
              <a:buClr>
                <a:schemeClr val="dk1"/>
              </a:buClr>
              <a:buSzPts val="2000"/>
            </a:pPr>
            <a:endParaRPr sz="2000"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107540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a:t>Grassroots Public Awareness and Advocacy Campaigns</a:t>
            </a:r>
            <a:br>
              <a:rPr lang="en-US" sz="3600" dirty="0"/>
            </a:br>
            <a:endParaRPr lang="en-US" sz="3600" dirty="0">
              <a:solidFill>
                <a:srgbClr val="FF0000"/>
              </a:solidFill>
              <a:cs typeface="Calibri Light"/>
            </a:endParaRPr>
          </a:p>
        </p:txBody>
      </p:sp>
      <p:sp>
        <p:nvSpPr>
          <p:cNvPr id="5" name="Content Placeholder 4"/>
          <p:cNvSpPr>
            <a:spLocks noGrp="1"/>
          </p:cNvSpPr>
          <p:nvPr>
            <p:ph idx="1"/>
          </p:nvPr>
        </p:nvSpPr>
        <p:spPr/>
        <p:txBody>
          <a:bodyPr vert="horz" lIns="91440" tIns="45720" rIns="91440" bIns="45720" rtlCol="0" anchor="t">
            <a:normAutofit/>
          </a:bodyPr>
          <a:lstStyle/>
          <a:p>
            <a:pPr marL="0" indent="0">
              <a:spcAft>
                <a:spcPts val="600"/>
              </a:spcAft>
              <a:buNone/>
            </a:pPr>
            <a:r>
              <a:rPr lang="en-US" sz="3200" dirty="0"/>
              <a:t>BeFair2Directcare</a:t>
            </a:r>
            <a:endParaRPr lang="en-US" sz="3200" dirty="0">
              <a:cs typeface="Calibri"/>
            </a:endParaRPr>
          </a:p>
          <a:p>
            <a:pPr marL="457200" lvl="1" indent="0">
              <a:spcAft>
                <a:spcPts val="600"/>
              </a:spcAft>
              <a:buNone/>
            </a:pPr>
            <a:r>
              <a:rPr lang="en-US" dirty="0">
                <a:hlinkClick r:id="rId3"/>
              </a:rPr>
              <a:t>Facebook</a:t>
            </a:r>
            <a:r>
              <a:rPr lang="en-US" dirty="0"/>
              <a:t> - https://www.facebook.com/search/top/?q=befair2directcare</a:t>
            </a:r>
          </a:p>
          <a:p>
            <a:pPr marL="457200" lvl="1" indent="0">
              <a:spcAft>
                <a:spcPts val="600"/>
              </a:spcAft>
              <a:buNone/>
            </a:pPr>
            <a:r>
              <a:rPr lang="en-US" dirty="0">
                <a:hlinkClick r:id="rId4"/>
              </a:rPr>
              <a:t>YouTube</a:t>
            </a:r>
            <a:r>
              <a:rPr lang="en-US" dirty="0"/>
              <a:t> - https://</a:t>
            </a:r>
            <a:r>
              <a:rPr lang="en-US" dirty="0" err="1"/>
              <a:t>www.youtube.com</a:t>
            </a:r>
            <a:r>
              <a:rPr lang="en-US" dirty="0"/>
              <a:t>/</a:t>
            </a:r>
            <a:r>
              <a:rPr lang="en-US" dirty="0" err="1"/>
              <a:t>watch?v</a:t>
            </a:r>
            <a:r>
              <a:rPr lang="en-US" dirty="0"/>
              <a:t>=9Q8BjFburXA</a:t>
            </a:r>
          </a:p>
          <a:p>
            <a:pPr marL="0" indent="0">
              <a:spcBef>
                <a:spcPts val="2200"/>
              </a:spcBef>
              <a:spcAft>
                <a:spcPts val="600"/>
              </a:spcAft>
              <a:buNone/>
            </a:pPr>
            <a:r>
              <a:rPr lang="en-US" sz="3200" dirty="0"/>
              <a:t>MN Best Life Alliance</a:t>
            </a:r>
            <a:endParaRPr lang="en-US" sz="3200" dirty="0">
              <a:cs typeface="Calibri"/>
            </a:endParaRPr>
          </a:p>
          <a:p>
            <a:pPr marL="457200" lvl="1" indent="0">
              <a:spcAft>
                <a:spcPts val="600"/>
              </a:spcAft>
              <a:buNone/>
            </a:pPr>
            <a:r>
              <a:rPr lang="en-US" dirty="0"/>
              <a:t>http://www.arrm.org/ARRM/Advocacy/Best_Life_Alliance.aspx</a:t>
            </a:r>
          </a:p>
          <a:p>
            <a:pPr>
              <a:spcAft>
                <a:spcPts val="600"/>
              </a:spcAft>
            </a:pPr>
            <a:endParaRPr lang="en-US" dirty="0"/>
          </a:p>
        </p:txBody>
      </p:sp>
    </p:spTree>
    <p:extLst>
      <p:ext uri="{BB962C8B-B14F-4D97-AF65-F5344CB8AC3E}">
        <p14:creationId xmlns:p14="http://schemas.microsoft.com/office/powerpoint/2010/main" val="861126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3545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p:txBody>
          <a:bodyPr/>
          <a:lstStyle/>
          <a:p>
            <a:r>
              <a:rPr lang="en-US" dirty="0"/>
              <a:t>Targeted Marketing</a:t>
            </a:r>
            <a:endParaRPr lang="x-none"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2704132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latin typeface="Open Sans Light"/>
              </a:rPr>
              <a:t>Targeted</a:t>
            </a:r>
            <a:r>
              <a:rPr lang="en-US" b="0" dirty="0">
                <a:latin typeface="Open Sans Light"/>
              </a:rPr>
              <a:t> </a:t>
            </a:r>
            <a:r>
              <a:rPr lang="en-US" dirty="0">
                <a:latin typeface="Open Sans Light"/>
              </a:rPr>
              <a:t>Marketing</a:t>
            </a:r>
            <a:endParaRPr lang="en-US" b="0" dirty="0">
              <a:latin typeface="Open Sans Light"/>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0387776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4679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69"/>
          <p:cNvSpPr txBox="1">
            <a:spLocks noGrp="1"/>
          </p:cNvSpPr>
          <p:nvPr>
            <p:ph type="title"/>
          </p:nvPr>
        </p:nvSpPr>
        <p:spPr>
          <a:prstGeom prst="rect">
            <a:avLst/>
          </a:prstGeom>
          <a:noFill/>
          <a:ln>
            <a:noFill/>
          </a:ln>
        </p:spPr>
        <p:txBody>
          <a:bodyPr spcFirstLastPara="1" vert="horz" wrap="square" lIns="91425" tIns="45700" rIns="91425" bIns="45700" rtlCol="0" anchor="t" anchorCtr="0">
            <a:noAutofit/>
          </a:bodyPr>
          <a:lstStyle/>
          <a:p>
            <a:pPr>
              <a:spcBef>
                <a:spcPts val="0"/>
              </a:spcBef>
              <a:buClr>
                <a:srgbClr val="0F3F59"/>
              </a:buClr>
              <a:buSzPts val="3200"/>
            </a:pPr>
            <a:r>
              <a:rPr lang="en-US" dirty="0">
                <a:latin typeface="Open Sans Light" panose="020B0306030504020204"/>
                <a:ea typeface="Calibri"/>
                <a:cs typeface="Calibri Light" panose="020F0302020204030204" pitchFamily="34" charset="0"/>
                <a:sym typeface="Calibri"/>
              </a:rPr>
              <a:t>Customizable Targeted Marketing Flyers</a:t>
            </a:r>
            <a:endParaRPr dirty="0">
              <a:latin typeface="Open Sans Light" panose="020B0306030504020204"/>
              <a:cs typeface="Calibri Light" panose="020F0302020204030204" pitchFamily="34" charset="0"/>
            </a:endParaRPr>
          </a:p>
        </p:txBody>
      </p:sp>
      <p:pic>
        <p:nvPicPr>
          <p:cNvPr id="981" name="Google Shape;981;p69"/>
          <p:cNvPicPr preferRelativeResize="0"/>
          <p:nvPr/>
        </p:nvPicPr>
        <p:blipFill rotWithShape="1">
          <a:blip r:embed="rId3">
            <a:alphaModFix/>
          </a:blip>
          <a:srcRect/>
          <a:stretch/>
        </p:blipFill>
        <p:spPr>
          <a:xfrm>
            <a:off x="2591626" y="1290555"/>
            <a:ext cx="7008747" cy="5567445"/>
          </a:xfrm>
          <a:prstGeom prst="rect">
            <a:avLst/>
          </a:prstGeom>
          <a:noFill/>
          <a:ln>
            <a:noFill/>
          </a:ln>
        </p:spPr>
      </p:pic>
    </p:spTree>
    <p:extLst>
      <p:ext uri="{BB962C8B-B14F-4D97-AF65-F5344CB8AC3E}">
        <p14:creationId xmlns:p14="http://schemas.microsoft.com/office/powerpoint/2010/main" val="2013604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at tenncare.ici.umn.edu</a:t>
            </a:r>
          </a:p>
        </p:txBody>
      </p:sp>
      <p:pic>
        <p:nvPicPr>
          <p:cNvPr id="1026" name="Picture 2" descr="https://ici-s.umn.edu/7e/cb/5d/f6/94/52/b2/98/33/cf/ed/9e/91/4e/20/f8/fa96a6ba85ea17af48ea64f7862d50b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540" y="1690688"/>
            <a:ext cx="3658904" cy="490889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ici-s.umn.edu/7c/53/dc/7a/d3/4e/ff/da/b7/39/03/48/d3/cc/4c/54/a8f249502212a56f7666e9b16ecb13e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8053" y="1690688"/>
            <a:ext cx="3876260" cy="490889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ici-s.umn.edu/c6/74/60/21/6e/35/73/9b/13/c9/94/cc/2d/45/2c/47/2af6768ba33bb9503e2d26baf3d8da7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4923" y="1690688"/>
            <a:ext cx="3662338" cy="4908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881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DA33A-E6BC-C645-AA1D-4319EF7FED64}"/>
              </a:ext>
            </a:extLst>
          </p:cNvPr>
          <p:cNvSpPr>
            <a:spLocks noGrp="1"/>
          </p:cNvSpPr>
          <p:nvPr>
            <p:ph type="title"/>
          </p:nvPr>
        </p:nvSpPr>
        <p:spPr/>
        <p:txBody>
          <a:bodyPr>
            <a:normAutofit/>
          </a:bodyPr>
          <a:lstStyle/>
          <a:p>
            <a:r>
              <a:rPr lang="x-none" sz="3600" dirty="0">
                <a:latin typeface="Open Sans Light"/>
              </a:rPr>
              <a:t>Poll Question #2 </a:t>
            </a:r>
            <a:r>
              <a:rPr lang="en-US" sz="3600" dirty="0">
                <a:latin typeface="Open Sans Light"/>
              </a:rPr>
              <a:t>-</a:t>
            </a:r>
            <a:r>
              <a:rPr lang="x-none" sz="3600" dirty="0">
                <a:latin typeface="Open Sans Light"/>
              </a:rPr>
              <a:t>What is your target recruitment market? </a:t>
            </a:r>
            <a:r>
              <a:rPr lang="en-US" sz="3600" dirty="0">
                <a:latin typeface="Open Sans Light" panose="020B0306030504020204"/>
              </a:rPr>
              <a:t>(Select all that apply)</a:t>
            </a:r>
            <a:endParaRPr lang="x-none" sz="3600" dirty="0">
              <a:latin typeface="Open Sans Light"/>
            </a:endParaRPr>
          </a:p>
        </p:txBody>
      </p:sp>
      <p:sp>
        <p:nvSpPr>
          <p:cNvPr id="3" name="Content Placeholder 2">
            <a:extLst>
              <a:ext uri="{FF2B5EF4-FFF2-40B4-BE49-F238E27FC236}">
                <a16:creationId xmlns:a16="http://schemas.microsoft.com/office/drawing/2014/main" id="{D8CC390D-31D2-4347-8C59-8B86513B7307}"/>
              </a:ext>
            </a:extLst>
          </p:cNvPr>
          <p:cNvSpPr>
            <a:spLocks noGrp="1"/>
          </p:cNvSpPr>
          <p:nvPr>
            <p:ph idx="1"/>
          </p:nvPr>
        </p:nvSpPr>
        <p:spPr/>
        <p:txBody>
          <a:bodyPr vert="horz" lIns="91440" tIns="45720" rIns="91440" bIns="45720" rtlCol="0" anchor="t">
            <a:normAutofit/>
          </a:bodyPr>
          <a:lstStyle/>
          <a:p>
            <a:pPr>
              <a:buFont typeface="Wingdings" pitchFamily="2" charset="2"/>
              <a:buChar char="q"/>
            </a:pPr>
            <a:r>
              <a:rPr lang="en-US" dirty="0">
                <a:latin typeface="Open Sans Light" panose="020B0306030504020204"/>
              </a:rPr>
              <a:t> </a:t>
            </a:r>
            <a:r>
              <a:rPr lang="x-none" dirty="0">
                <a:latin typeface="Open Sans Light" panose="020B0306030504020204"/>
              </a:rPr>
              <a:t>College Students</a:t>
            </a:r>
          </a:p>
          <a:p>
            <a:pPr>
              <a:buFont typeface="Wingdings" pitchFamily="2" charset="2"/>
              <a:buChar char="q"/>
            </a:pPr>
            <a:r>
              <a:rPr lang="en-US" dirty="0">
                <a:latin typeface="Open Sans Light" panose="020B0306030504020204"/>
              </a:rPr>
              <a:t> </a:t>
            </a:r>
            <a:r>
              <a:rPr lang="x-none" dirty="0">
                <a:latin typeface="Open Sans Light" panose="020B0306030504020204"/>
              </a:rPr>
              <a:t>Empty Nesters</a:t>
            </a:r>
            <a:r>
              <a:rPr lang="en-US" dirty="0">
                <a:latin typeface="Open Sans Light"/>
              </a:rPr>
              <a:t> or Encore generation</a:t>
            </a:r>
            <a:endParaRPr lang="x-none" dirty="0">
              <a:latin typeface="Open Sans Light" panose="020B0306030504020204"/>
            </a:endParaRPr>
          </a:p>
          <a:p>
            <a:pPr>
              <a:buFont typeface="Wingdings" pitchFamily="2" charset="2"/>
              <a:buChar char="q"/>
            </a:pPr>
            <a:r>
              <a:rPr lang="en-US" dirty="0">
                <a:latin typeface="Open Sans Light" panose="020B0306030504020204"/>
              </a:rPr>
              <a:t> </a:t>
            </a:r>
            <a:r>
              <a:rPr lang="x-none" dirty="0">
                <a:latin typeface="Open Sans Light" panose="020B0306030504020204"/>
              </a:rPr>
              <a:t>Veterans</a:t>
            </a:r>
          </a:p>
          <a:p>
            <a:pPr>
              <a:buFont typeface="Wingdings" pitchFamily="2" charset="2"/>
              <a:buChar char="q"/>
            </a:pPr>
            <a:r>
              <a:rPr lang="en-US" dirty="0">
                <a:latin typeface="Open Sans Light" panose="020B0306030504020204"/>
              </a:rPr>
              <a:t> </a:t>
            </a:r>
            <a:r>
              <a:rPr lang="x-none" dirty="0">
                <a:latin typeface="Open Sans Light" panose="020B0306030504020204"/>
              </a:rPr>
              <a:t>N</a:t>
            </a:r>
            <a:r>
              <a:rPr lang="en-US" dirty="0">
                <a:latin typeface="Open Sans Light" panose="020B0306030504020204"/>
              </a:rPr>
              <a:t>e</a:t>
            </a:r>
            <a:r>
              <a:rPr lang="x-none" dirty="0">
                <a:latin typeface="Open Sans Light" panose="020B0306030504020204"/>
              </a:rPr>
              <a:t>w Americans</a:t>
            </a:r>
          </a:p>
          <a:p>
            <a:pPr>
              <a:buFont typeface="Wingdings" pitchFamily="2" charset="2"/>
              <a:buChar char="q"/>
            </a:pPr>
            <a:r>
              <a:rPr lang="en-US" dirty="0">
                <a:latin typeface="Open Sans Light" panose="020B0306030504020204"/>
              </a:rPr>
              <a:t> H</a:t>
            </a:r>
            <a:r>
              <a:rPr lang="x-none" dirty="0">
                <a:latin typeface="Open Sans Light" panose="020B0306030504020204"/>
              </a:rPr>
              <a:t>igh</a:t>
            </a:r>
            <a:r>
              <a:rPr lang="en-US" dirty="0">
                <a:latin typeface="Open Sans Light" panose="020B0306030504020204"/>
              </a:rPr>
              <a:t> S</a:t>
            </a:r>
            <a:r>
              <a:rPr lang="x-none" dirty="0">
                <a:latin typeface="Open Sans Light" panose="020B0306030504020204"/>
              </a:rPr>
              <a:t>chool Students</a:t>
            </a:r>
            <a:endParaRPr lang="en-US" dirty="0">
              <a:latin typeface="Open Sans Light" panose="020B0306030504020204"/>
            </a:endParaRPr>
          </a:p>
          <a:p>
            <a:pPr>
              <a:buFont typeface="Wingdings" pitchFamily="2" charset="2"/>
              <a:buChar char="q"/>
            </a:pPr>
            <a:r>
              <a:rPr lang="en-US" dirty="0">
                <a:latin typeface="Open Sans Light" panose="020B0306030504020204"/>
              </a:rPr>
              <a:t> Other</a:t>
            </a:r>
            <a:endParaRPr lang="x-none" dirty="0">
              <a:latin typeface="Open Sans Light" panose="020B0306030504020204"/>
            </a:endParaRPr>
          </a:p>
          <a:p>
            <a:pPr marL="0" indent="0">
              <a:buNone/>
            </a:pPr>
            <a:endParaRPr lang="x-none" dirty="0">
              <a:latin typeface="Open Sans Light" panose="020B0306030504020204"/>
            </a:endParaRPr>
          </a:p>
        </p:txBody>
      </p:sp>
    </p:spTree>
    <p:extLst>
      <p:ext uri="{BB962C8B-B14F-4D97-AF65-F5344CB8AC3E}">
        <p14:creationId xmlns:p14="http://schemas.microsoft.com/office/powerpoint/2010/main" val="3324131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0491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p:txBody>
          <a:bodyPr/>
          <a:lstStyle/>
          <a:p>
            <a:r>
              <a:rPr lang="en-US" dirty="0"/>
              <a:t>Hiring or Referral Bonuses</a:t>
            </a:r>
            <a:endParaRPr lang="x-none"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1648358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DA33A-E6BC-C645-AA1D-4319EF7FED64}"/>
              </a:ext>
            </a:extLst>
          </p:cNvPr>
          <p:cNvSpPr>
            <a:spLocks noGrp="1"/>
          </p:cNvSpPr>
          <p:nvPr>
            <p:ph type="title"/>
          </p:nvPr>
        </p:nvSpPr>
        <p:spPr/>
        <p:txBody>
          <a:bodyPr>
            <a:normAutofit/>
          </a:bodyPr>
          <a:lstStyle/>
          <a:p>
            <a:r>
              <a:rPr lang="x-none" sz="3600" dirty="0">
                <a:latin typeface="Open Sans Light"/>
              </a:rPr>
              <a:t>Poll Question #</a:t>
            </a:r>
            <a:r>
              <a:rPr lang="en-US" sz="3600" dirty="0">
                <a:latin typeface="Open Sans Light"/>
              </a:rPr>
              <a:t>3-</a:t>
            </a:r>
            <a:r>
              <a:rPr lang="x-none" sz="3600" dirty="0">
                <a:latin typeface="Open Sans Light" panose="020B0306030504020204"/>
              </a:rPr>
              <a:t>What </a:t>
            </a:r>
            <a:r>
              <a:rPr lang="en-US" sz="3600" dirty="0">
                <a:latin typeface="Open Sans Light" panose="020B0306030504020204"/>
              </a:rPr>
              <a:t>Recruitment and Hiring Bonuses have you tried</a:t>
            </a:r>
            <a:r>
              <a:rPr lang="x-none" sz="3600" dirty="0">
                <a:latin typeface="Open Sans Light"/>
              </a:rPr>
              <a:t>? (Select all that apply)</a:t>
            </a:r>
          </a:p>
        </p:txBody>
      </p:sp>
      <p:sp>
        <p:nvSpPr>
          <p:cNvPr id="3" name="Content Placeholder 2">
            <a:extLst>
              <a:ext uri="{FF2B5EF4-FFF2-40B4-BE49-F238E27FC236}">
                <a16:creationId xmlns:a16="http://schemas.microsoft.com/office/drawing/2014/main" id="{D8CC390D-31D2-4347-8C59-8B86513B7307}"/>
              </a:ext>
            </a:extLst>
          </p:cNvPr>
          <p:cNvSpPr>
            <a:spLocks noGrp="1"/>
          </p:cNvSpPr>
          <p:nvPr>
            <p:ph idx="1"/>
          </p:nvPr>
        </p:nvSpPr>
        <p:spPr/>
        <p:txBody>
          <a:bodyPr vert="horz" lIns="91440" tIns="45720" rIns="91440" bIns="45720" rtlCol="0" anchor="t">
            <a:normAutofit fontScale="92500" lnSpcReduction="10000"/>
          </a:bodyPr>
          <a:lstStyle/>
          <a:p>
            <a:pPr marL="514350" indent="-514350">
              <a:buFont typeface="+mj-lt"/>
              <a:buAutoNum type="alphaUcPeriod"/>
            </a:pPr>
            <a:r>
              <a:rPr lang="en-US" dirty="0">
                <a:latin typeface="Open Sans Light" panose="020B0306030504020204"/>
              </a:rPr>
              <a:t>Recruitment bonus paid upon hire</a:t>
            </a:r>
          </a:p>
          <a:p>
            <a:pPr marL="514350" indent="-514350">
              <a:buFont typeface="+mj-lt"/>
              <a:buAutoNum type="alphaUcPeriod"/>
            </a:pPr>
            <a:r>
              <a:rPr lang="en-US" dirty="0">
                <a:latin typeface="Open Sans Light" panose="020B0306030504020204"/>
              </a:rPr>
              <a:t>Recruitment bonus paid after specific timelines or goals achieved by the new hire</a:t>
            </a:r>
          </a:p>
          <a:p>
            <a:pPr marL="514350" indent="-514350">
              <a:buFont typeface="+mj-lt"/>
              <a:buAutoNum type="alphaUcPeriod"/>
            </a:pPr>
            <a:r>
              <a:rPr lang="en-US" dirty="0">
                <a:latin typeface="Open Sans Light" panose="020B0306030504020204"/>
              </a:rPr>
              <a:t>Combination of A &amp; B</a:t>
            </a:r>
          </a:p>
          <a:p>
            <a:pPr marL="514350" indent="-514350">
              <a:buFont typeface="+mj-lt"/>
              <a:buAutoNum type="alphaUcPeriod"/>
            </a:pPr>
            <a:r>
              <a:rPr lang="en-US" dirty="0">
                <a:latin typeface="Open Sans Light" panose="020B0306030504020204"/>
              </a:rPr>
              <a:t>New Hiring Bonus paid upon hire</a:t>
            </a:r>
          </a:p>
          <a:p>
            <a:pPr marL="514350" indent="-514350">
              <a:buFont typeface="+mj-lt"/>
              <a:buAutoNum type="alphaUcPeriod"/>
            </a:pPr>
            <a:r>
              <a:rPr lang="en-US" dirty="0">
                <a:latin typeface="Open Sans Light" panose="020B0306030504020204"/>
              </a:rPr>
              <a:t>New Hiring Bonus paid when specific timelines or goals are met</a:t>
            </a:r>
            <a:endParaRPr lang="x-none" dirty="0">
              <a:latin typeface="Open Sans Light" panose="020B0306030504020204"/>
            </a:endParaRPr>
          </a:p>
          <a:p>
            <a:pPr marL="514350" indent="-514350">
              <a:buFont typeface="+mj-lt"/>
              <a:buAutoNum type="alphaUcPeriod"/>
            </a:pPr>
            <a:r>
              <a:rPr lang="en-US" dirty="0">
                <a:latin typeface="Open Sans Light" panose="020B0306030504020204"/>
              </a:rPr>
              <a:t>Combination of D&amp; E</a:t>
            </a:r>
          </a:p>
          <a:p>
            <a:pPr marL="514350" indent="-514350">
              <a:buFont typeface="+mj-lt"/>
              <a:buAutoNum type="alphaUcPeriod"/>
            </a:pPr>
            <a:r>
              <a:rPr lang="en-US" dirty="0">
                <a:latin typeface="Open Sans Light" panose="020B0306030504020204"/>
              </a:rPr>
              <a:t>Other</a:t>
            </a:r>
          </a:p>
          <a:p>
            <a:pPr marL="514350" indent="-514350">
              <a:buFont typeface="+mj-lt"/>
              <a:buAutoNum type="alphaUcPeriod"/>
            </a:pPr>
            <a:r>
              <a:rPr lang="en-US" dirty="0">
                <a:latin typeface="Open Sans Light" panose="020B0306030504020204"/>
              </a:rPr>
              <a:t>None</a:t>
            </a:r>
            <a:endParaRPr lang="x-none" dirty="0">
              <a:latin typeface="Open Sans Light" panose="020B0306030504020204"/>
            </a:endParaRPr>
          </a:p>
        </p:txBody>
      </p:sp>
    </p:spTree>
    <p:extLst>
      <p:ext uri="{BB962C8B-B14F-4D97-AF65-F5344CB8AC3E}">
        <p14:creationId xmlns:p14="http://schemas.microsoft.com/office/powerpoint/2010/main" val="762282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Recruitment &amp; Hiring Bonuses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06589842"/>
              </p:ext>
            </p:extLst>
          </p:nvPr>
        </p:nvGraphicFramePr>
        <p:xfrm>
          <a:off x="661219" y="1825625"/>
          <a:ext cx="1088676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9643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2587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p:txBody>
          <a:bodyPr/>
          <a:lstStyle/>
          <a:p>
            <a:r>
              <a:rPr lang="en-US" dirty="0">
                <a:latin typeface="Open Sans Light"/>
              </a:rPr>
              <a:t>Recruitment Sources</a:t>
            </a:r>
            <a:endParaRPr lang="en-US"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3002348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title"/>
          </p:nvPr>
        </p:nvSpPr>
        <p:spPr>
          <a:prstGeom prst="rect">
            <a:avLst/>
          </a:prstGeom>
          <a:noFill/>
          <a:ln>
            <a:noFill/>
          </a:ln>
        </p:spPr>
        <p:txBody>
          <a:bodyPr vert="horz" lIns="91425" tIns="45700" rIns="91425" bIns="45700" rtlCol="0" anchor="ctr" anchorCtr="0">
            <a:normAutofit/>
          </a:bodyPr>
          <a:lstStyle/>
          <a:p>
            <a:pPr>
              <a:lnSpc>
                <a:spcPct val="100000"/>
              </a:lnSpc>
              <a:spcBef>
                <a:spcPts val="0"/>
              </a:spcBef>
              <a:buClr>
                <a:srgbClr val="0F3F59"/>
              </a:buClr>
              <a:buSzPct val="25000"/>
            </a:pPr>
            <a:r>
              <a:rPr lang="en-US" sz="3600" dirty="0">
                <a:ea typeface="Arial"/>
                <a:cs typeface="Arial"/>
                <a:sym typeface="Arial"/>
              </a:rPr>
              <a:t>Inside R</a:t>
            </a:r>
            <a:r>
              <a:rPr lang="en-US" sz="3600" b="0" i="0" u="none" strike="noStrike" cap="none" baseline="0" dirty="0">
                <a:ea typeface="Arial"/>
                <a:cs typeface="Arial"/>
                <a:sym typeface="Arial"/>
              </a:rPr>
              <a:t>ecruitment </a:t>
            </a:r>
            <a:r>
              <a:rPr lang="en-US" sz="3600" i="0" u="none" strike="noStrike" cap="none" baseline="0" dirty="0">
                <a:ea typeface="Arial"/>
                <a:cs typeface="Arial"/>
                <a:sym typeface="Arial"/>
              </a:rPr>
              <a:t>S</a:t>
            </a:r>
            <a:r>
              <a:rPr lang="en-US" sz="3600" b="0" i="0" u="none" strike="noStrike" cap="none" baseline="0" dirty="0">
                <a:ea typeface="Arial"/>
                <a:cs typeface="Arial"/>
                <a:sym typeface="Arial"/>
              </a:rPr>
              <a:t>ources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1307990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4643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title"/>
          </p:nvPr>
        </p:nvSpPr>
        <p:spPr>
          <a:prstGeom prst="rect">
            <a:avLst/>
          </a:prstGeom>
          <a:noFill/>
          <a:ln>
            <a:noFill/>
          </a:ln>
        </p:spPr>
        <p:txBody>
          <a:bodyPr vert="horz" lIns="91425" tIns="45700" rIns="91425" bIns="45700" rtlCol="0" anchor="ctr" anchorCtr="0">
            <a:normAutofit/>
          </a:bodyPr>
          <a:lstStyle/>
          <a:p>
            <a:pPr>
              <a:lnSpc>
                <a:spcPct val="100000"/>
              </a:lnSpc>
              <a:spcBef>
                <a:spcPts val="0"/>
              </a:spcBef>
              <a:buClr>
                <a:srgbClr val="0F3F59"/>
              </a:buClr>
              <a:buSzPct val="25000"/>
            </a:pPr>
            <a:r>
              <a:rPr lang="en-US" sz="3600" dirty="0">
                <a:ea typeface="Arial"/>
                <a:cs typeface="Arial"/>
                <a:sym typeface="Arial"/>
              </a:rPr>
              <a:t>Outside R</a:t>
            </a:r>
            <a:r>
              <a:rPr lang="en-US" sz="3600" b="0" i="0" u="none" strike="noStrike" cap="none" baseline="0" dirty="0">
                <a:ea typeface="Arial"/>
                <a:cs typeface="Arial"/>
                <a:sym typeface="Arial"/>
              </a:rPr>
              <a:t>ecruitment </a:t>
            </a:r>
            <a:r>
              <a:rPr lang="en-US" sz="3600" i="0" u="none" strike="noStrike" cap="none" baseline="0" dirty="0">
                <a:ea typeface="Arial"/>
                <a:cs typeface="Arial"/>
                <a:sym typeface="Arial"/>
              </a:rPr>
              <a:t>S</a:t>
            </a:r>
            <a:r>
              <a:rPr lang="en-US" sz="3600" b="0" i="0" u="none" strike="noStrike" cap="none" baseline="0" dirty="0">
                <a:ea typeface="Arial"/>
                <a:cs typeface="Arial"/>
                <a:sym typeface="Arial"/>
              </a:rPr>
              <a:t>ources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34864107"/>
              </p:ext>
            </p:extLst>
          </p:nvPr>
        </p:nvGraphicFramePr>
        <p:xfrm>
          <a:off x="841572" y="1278542"/>
          <a:ext cx="10512228" cy="535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2555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ea typeface="Arial"/>
                <a:cs typeface="Arial"/>
                <a:sym typeface="Arial"/>
              </a:rPr>
              <a:t>Use all your Resources</a:t>
            </a:r>
            <a:endParaRPr lang="en-US" dirty="0">
              <a:solidFill>
                <a:schemeClr val="tx1"/>
              </a:solidFill>
            </a:endParaRPr>
          </a:p>
        </p:txBody>
      </p:sp>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341118736"/>
              </p:ext>
            </p:extLst>
          </p:nvPr>
        </p:nvGraphicFramePr>
        <p:xfrm>
          <a:off x="962952" y="1492141"/>
          <a:ext cx="10390848" cy="5230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3460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latin typeface="Open Sans Light"/>
              </a:rPr>
              <a:t>Expanded </a:t>
            </a:r>
            <a:r>
              <a:rPr lang="en-US" dirty="0">
                <a:latin typeface="Open Sans Light"/>
              </a:rPr>
              <a:t>Workforce</a:t>
            </a:r>
            <a:r>
              <a:rPr lang="en-US" b="0" dirty="0">
                <a:latin typeface="Open Sans Light"/>
              </a:rPr>
              <a:t> </a:t>
            </a:r>
            <a:r>
              <a:rPr lang="en-US" dirty="0">
                <a:latin typeface="Open Sans Light"/>
              </a:rPr>
              <a:t>Pipeline</a:t>
            </a:r>
            <a:endParaRPr lang="en-US" b="0" dirty="0">
              <a:latin typeface="Open Sans Light"/>
            </a:endParaRPr>
          </a:p>
        </p:txBody>
      </p:sp>
      <p:sp>
        <p:nvSpPr>
          <p:cNvPr id="4" name="Content Placeholder 3"/>
          <p:cNvSpPr>
            <a:spLocks noGrp="1"/>
          </p:cNvSpPr>
          <p:nvPr>
            <p:ph idx="1"/>
          </p:nvPr>
        </p:nvSpPr>
        <p:spPr>
          <a:xfrm>
            <a:off x="838200" y="1825625"/>
            <a:ext cx="10663083" cy="4351338"/>
          </a:xfrm>
        </p:spPr>
        <p:txBody>
          <a:bodyPr vert="horz" lIns="91440" tIns="45720" rIns="91440" bIns="45720" rtlCol="0" anchor="t">
            <a:normAutofit/>
          </a:bodyPr>
          <a:lstStyle/>
          <a:p>
            <a:r>
              <a:rPr lang="en-US" dirty="0"/>
              <a:t>High school students</a:t>
            </a:r>
          </a:p>
          <a:p>
            <a:pPr lvl="1"/>
            <a:r>
              <a:rPr lang="en-US">
                <a:latin typeface="Open Sans Light"/>
              </a:rPr>
              <a:t>C3P(O)  https://opra.org/aws/OPRA/pt/sp/c3po</a:t>
            </a:r>
          </a:p>
          <a:p>
            <a:r>
              <a:rPr lang="en-US" dirty="0">
                <a:latin typeface="Open Sans Light"/>
              </a:rPr>
              <a:t>Immigrants and expanded cultural, ethnic, and linguistic diversity</a:t>
            </a:r>
          </a:p>
          <a:p>
            <a:r>
              <a:rPr lang="en-US" dirty="0"/>
              <a:t>Tennessee QuILTSS Institute </a:t>
            </a:r>
          </a:p>
          <a:p>
            <a:r>
              <a:rPr lang="en-US" dirty="0"/>
              <a:t>Tennessee Apprenticeship Initiative </a:t>
            </a:r>
          </a:p>
        </p:txBody>
      </p:sp>
    </p:spTree>
    <p:extLst>
      <p:ext uri="{BB962C8B-B14F-4D97-AF65-F5344CB8AC3E}">
        <p14:creationId xmlns:p14="http://schemas.microsoft.com/office/powerpoint/2010/main" val="2246362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p:txBody>
          <a:bodyPr/>
          <a:lstStyle/>
          <a:p>
            <a:r>
              <a:rPr lang="en-US" dirty="0"/>
              <a:t>What are the Challenges? </a:t>
            </a:r>
            <a:endParaRPr lang="x-none" dirty="0"/>
          </a:p>
        </p:txBody>
      </p:sp>
      <p:sp>
        <p:nvSpPr>
          <p:cNvPr id="3" name="Content Placeholder 2">
            <a:extLst>
              <a:ext uri="{FF2B5EF4-FFF2-40B4-BE49-F238E27FC236}">
                <a16:creationId xmlns:a16="http://schemas.microsoft.com/office/drawing/2014/main" id="{2A180281-01C0-1F45-93B3-E26A68A3E0ED}"/>
              </a:ext>
            </a:extLst>
          </p:cNvPr>
          <p:cNvSpPr>
            <a:spLocks noGrp="1"/>
          </p:cNvSpPr>
          <p:nvPr>
            <p:ph type="body" idx="1"/>
          </p:nvPr>
        </p:nvSpPr>
        <p:spPr/>
        <p:txBody>
          <a:bodyPr/>
          <a:lstStyle/>
          <a:p>
            <a:pPr>
              <a:lnSpc>
                <a:spcPct val="120000"/>
              </a:lnSpc>
            </a:pPr>
            <a:r>
              <a:rPr lang="en-US" dirty="0"/>
              <a:t>Step 4: Identify barriers to implementation</a:t>
            </a:r>
          </a:p>
          <a:p>
            <a:pPr>
              <a:lnSpc>
                <a:spcPct val="100000"/>
              </a:lnSpc>
            </a:pPr>
            <a:r>
              <a:rPr lang="en-US" dirty="0"/>
              <a:t>Step 5: Identify support for the strategy</a:t>
            </a:r>
          </a:p>
          <a:p>
            <a:endParaRPr lang="x-none" dirty="0"/>
          </a:p>
        </p:txBody>
      </p:sp>
    </p:spTree>
    <p:extLst>
      <p:ext uri="{BB962C8B-B14F-4D97-AF65-F5344CB8AC3E}">
        <p14:creationId xmlns:p14="http://schemas.microsoft.com/office/powerpoint/2010/main" val="878193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8EA-6668-3048-BC13-15B939799DC4}"/>
              </a:ext>
            </a:extLst>
          </p:cNvPr>
          <p:cNvSpPr>
            <a:spLocks noGrp="1"/>
          </p:cNvSpPr>
          <p:nvPr>
            <p:ph type="title"/>
          </p:nvPr>
        </p:nvSpPr>
        <p:spPr/>
        <p:txBody>
          <a:bodyPr/>
          <a:lstStyle/>
          <a:p>
            <a:r>
              <a:rPr lang="en-US" dirty="0"/>
              <a:t>Connecting challenges, data, and information to strategies</a:t>
            </a:r>
          </a:p>
        </p:txBody>
      </p:sp>
      <p:sp>
        <p:nvSpPr>
          <p:cNvPr id="5" name="Text Placeholder 4">
            <a:extLst>
              <a:ext uri="{FF2B5EF4-FFF2-40B4-BE49-F238E27FC236}">
                <a16:creationId xmlns:a16="http://schemas.microsoft.com/office/drawing/2014/main" id="{3C685781-C4A0-1849-A216-8A09427DB156}"/>
              </a:ext>
            </a:extLst>
          </p:cNvPr>
          <p:cNvSpPr>
            <a:spLocks noGrp="1"/>
          </p:cNvSpPr>
          <p:nvPr>
            <p:ph type="body" idx="1"/>
          </p:nvPr>
        </p:nvSpPr>
        <p:spPr/>
        <p:txBody>
          <a:bodyPr vert="horz" lIns="91440" tIns="45720" rIns="91440" bIns="45720" rtlCol="0" anchor="t">
            <a:normAutofit/>
          </a:bodyPr>
          <a:lstStyle/>
          <a:p>
            <a:r>
              <a:rPr lang="x-none">
                <a:latin typeface="Open Sans Light"/>
              </a:rPr>
              <a:t>Step 6 – Set goals, measure progress, a</a:t>
            </a:r>
            <a:r>
              <a:rPr lang="en-US" dirty="0" err="1">
                <a:latin typeface="Open Sans Light"/>
              </a:rPr>
              <a:t>nd</a:t>
            </a:r>
            <a:r>
              <a:rPr lang="x-none">
                <a:latin typeface="Open Sans Light"/>
              </a:rPr>
              <a:t> establish a time frame</a:t>
            </a:r>
          </a:p>
        </p:txBody>
      </p:sp>
    </p:spTree>
    <p:extLst>
      <p:ext uri="{BB962C8B-B14F-4D97-AF65-F5344CB8AC3E}">
        <p14:creationId xmlns:p14="http://schemas.microsoft.com/office/powerpoint/2010/main" val="1598561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Open Sans Light" panose="020B0306030504020204"/>
              </a:rPr>
              <a:t>Connecting recruitment strategies with your data</a:t>
            </a:r>
          </a:p>
        </p:txBody>
      </p:sp>
      <p:pic>
        <p:nvPicPr>
          <p:cNvPr id="4" name="Content Placeholder 3" descr="An infographic that has a line of people. 44% of those people are colored in representing the average turnover rate for DSPs. There is also a stacked bar showing 40% of DSPs left in fewer than 6 months, 21% left between 6 &amp; 12 months, and 39% left after 12 months. ">
            <a:extLst>
              <a:ext uri="{FF2B5EF4-FFF2-40B4-BE49-F238E27FC236}">
                <a16:creationId xmlns:a16="http://schemas.microsoft.com/office/drawing/2014/main" id="{D2DE2E08-74DE-BF48-9C43-B5DFAD558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474" y="1448475"/>
            <a:ext cx="10647430" cy="4677195"/>
          </a:xfrm>
          <a:prstGeom prst="rect">
            <a:avLst/>
          </a:prstGeom>
        </p:spPr>
      </p:pic>
      <p:sp>
        <p:nvSpPr>
          <p:cNvPr id="7" name="Donut 6">
            <a:extLst>
              <a:ext uri="{FF2B5EF4-FFF2-40B4-BE49-F238E27FC236}">
                <a16:creationId xmlns:a16="http://schemas.microsoft.com/office/drawing/2014/main" id="{0ABB1F2D-09BC-7940-89E2-F3D685BBEBC5}"/>
              </a:ext>
            </a:extLst>
          </p:cNvPr>
          <p:cNvSpPr/>
          <p:nvPr/>
        </p:nvSpPr>
        <p:spPr>
          <a:xfrm>
            <a:off x="1464658" y="4798577"/>
            <a:ext cx="3795165" cy="1529395"/>
          </a:xfrm>
          <a:prstGeom prst="donut">
            <a:avLst>
              <a:gd name="adj" fmla="val 606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chemeClr val="tx1"/>
              </a:solidFill>
            </a:endParaRPr>
          </a:p>
        </p:txBody>
      </p:sp>
    </p:spTree>
    <p:extLst>
      <p:ext uri="{BB962C8B-B14F-4D97-AF65-F5344CB8AC3E}">
        <p14:creationId xmlns:p14="http://schemas.microsoft.com/office/powerpoint/2010/main" val="779783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1511B-B28D-D240-A42A-C03C70F3AE57}"/>
              </a:ext>
            </a:extLst>
          </p:cNvPr>
          <p:cNvSpPr>
            <a:spLocks noGrp="1"/>
          </p:cNvSpPr>
          <p:nvPr>
            <p:ph type="title"/>
          </p:nvPr>
        </p:nvSpPr>
        <p:spPr/>
        <p:txBody>
          <a:bodyPr>
            <a:normAutofit/>
          </a:bodyPr>
          <a:lstStyle/>
          <a:p>
            <a:r>
              <a:rPr lang="en-US" sz="4000" dirty="0"/>
              <a:t>Self-Assessment Workbook</a:t>
            </a:r>
            <a:br>
              <a:rPr lang="en-US" sz="4000" dirty="0"/>
            </a:br>
            <a:r>
              <a:rPr lang="en-US" sz="2000" dirty="0">
                <a:solidFill>
                  <a:prstClr val="black"/>
                </a:solidFill>
              </a:rPr>
              <a:t>Matrix - workbook page 24</a:t>
            </a:r>
            <a:endParaRPr lang="x-none"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00118070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F88EC60-A5A4-3E4D-985B-8D5E2D1511D2}"/>
              </a:ext>
            </a:extLst>
          </p:cNvPr>
          <p:cNvSpPr txBox="1"/>
          <p:nvPr/>
        </p:nvSpPr>
        <p:spPr>
          <a:xfrm>
            <a:off x="9073753" y="6236209"/>
            <a:ext cx="2590517" cy="369332"/>
          </a:xfrm>
          <a:prstGeom prst="rect">
            <a:avLst/>
          </a:prstGeom>
          <a:solidFill>
            <a:schemeClr val="accent1">
              <a:lumMod val="20000"/>
              <a:lumOff val="80000"/>
            </a:schemeClr>
          </a:solidFill>
          <a:ln>
            <a:solidFill>
              <a:schemeClr val="tx1"/>
            </a:solidFill>
          </a:ln>
        </p:spPr>
        <p:txBody>
          <a:bodyPr wrap="none" rtlCol="0">
            <a:spAutoFit/>
          </a:bodyPr>
          <a:lstStyle/>
          <a:p>
            <a:r>
              <a:rPr lang="x-none" dirty="0">
                <a:solidFill>
                  <a:schemeClr val="accent1">
                    <a:lumMod val="50000"/>
                  </a:schemeClr>
                </a:solidFill>
              </a:rPr>
              <a:t>Step 1 Identify and assess</a:t>
            </a:r>
          </a:p>
        </p:txBody>
      </p:sp>
    </p:spTree>
    <p:extLst>
      <p:ext uri="{BB962C8B-B14F-4D97-AF65-F5344CB8AC3E}">
        <p14:creationId xmlns:p14="http://schemas.microsoft.com/office/powerpoint/2010/main" val="235478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600"/>
              </a:spcAft>
              <a:buNone/>
            </a:pPr>
            <a:r>
              <a:rPr lang="en-US" dirty="0"/>
              <a:t>Reflecting on Your Recruitment Practices</a:t>
            </a:r>
            <a:endParaRPr lang="en-US" dirty="0">
              <a:solidFill>
                <a:prstClr val="black"/>
              </a:solidFill>
            </a:endParaRPr>
          </a:p>
          <a:p>
            <a:pPr lvl="0"/>
            <a:r>
              <a:rPr lang="en-US" dirty="0">
                <a:solidFill>
                  <a:prstClr val="black"/>
                </a:solidFill>
              </a:rPr>
              <a:t>What recruitment strategies have you tried in your organization to address workforce challenges? </a:t>
            </a:r>
          </a:p>
          <a:p>
            <a:pPr lvl="1"/>
            <a:r>
              <a:rPr lang="en-US" dirty="0"/>
              <a:t>What were you pleased about?</a:t>
            </a:r>
          </a:p>
          <a:p>
            <a:pPr lvl="1"/>
            <a:r>
              <a:rPr lang="en-US" dirty="0"/>
              <a:t>What have you learned?</a:t>
            </a:r>
          </a:p>
          <a:p>
            <a:pPr lvl="1"/>
            <a:r>
              <a:rPr lang="en-US" dirty="0"/>
              <a:t>What are you concerned about? </a:t>
            </a:r>
          </a:p>
          <a:p>
            <a:r>
              <a:rPr lang="en-US" dirty="0"/>
              <a:t>Based on this, what next steps are you thinking about? </a:t>
            </a:r>
          </a:p>
          <a:p>
            <a:pPr marL="0" indent="0">
              <a:buNone/>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fontScale="90000"/>
          </a:bodyPr>
          <a:lstStyle/>
          <a:p>
            <a:r>
              <a:rPr lang="en-US" sz="2400" b="1" dirty="0">
                <a:cs typeface="Calibri Light"/>
              </a:rPr>
              <a:t>Breakout Conversation </a:t>
            </a:r>
            <a:endParaRPr lang="en-US" sz="2400" b="1" dirty="0"/>
          </a:p>
        </p:txBody>
      </p:sp>
    </p:spTree>
    <p:extLst>
      <p:ext uri="{BB962C8B-B14F-4D97-AF65-F5344CB8AC3E}">
        <p14:creationId xmlns:p14="http://schemas.microsoft.com/office/powerpoint/2010/main" val="2649210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Stretch Break</a:t>
            </a:r>
          </a:p>
        </p:txBody>
      </p:sp>
      <p:sp>
        <p:nvSpPr>
          <p:cNvPr id="5" name="Text Placeholder 4"/>
          <p:cNvSpPr>
            <a:spLocks noGrp="1"/>
          </p:cNvSpPr>
          <p:nvPr>
            <p:ph type="body" idx="1"/>
          </p:nvPr>
        </p:nvSpPr>
        <p:spPr/>
        <p:txBody>
          <a:bodyPr/>
          <a:lstStyle/>
          <a:p>
            <a:r>
              <a:rPr lang="en-US" dirty="0"/>
              <a:t>Take 5 minutes to stretch and refresh </a:t>
            </a:r>
          </a:p>
        </p:txBody>
      </p:sp>
    </p:spTree>
    <p:extLst>
      <p:ext uri="{BB962C8B-B14F-4D97-AF65-F5344CB8AC3E}">
        <p14:creationId xmlns:p14="http://schemas.microsoft.com/office/powerpoint/2010/main" val="34482522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a:t>
            </a:r>
          </a:p>
        </p:txBody>
      </p:sp>
      <p:sp>
        <p:nvSpPr>
          <p:cNvPr id="3" name="Text Placeholder 2"/>
          <p:cNvSpPr>
            <a:spLocks noGrp="1"/>
          </p:cNvSpPr>
          <p:nvPr>
            <p:ph type="body" idx="1"/>
          </p:nvPr>
        </p:nvSpPr>
        <p:spPr/>
        <p:txBody>
          <a:bodyPr/>
          <a:lstStyle/>
          <a:p>
            <a:r>
              <a:rPr lang="en-US" dirty="0"/>
              <a:t>Workbook Section 4:  Selection Practices </a:t>
            </a:r>
          </a:p>
        </p:txBody>
      </p:sp>
    </p:spTree>
    <p:extLst>
      <p:ext uri="{BB962C8B-B14F-4D97-AF65-F5344CB8AC3E}">
        <p14:creationId xmlns:p14="http://schemas.microsoft.com/office/powerpoint/2010/main" val="3858696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title"/>
          </p:nvPr>
        </p:nvSpPr>
        <p:spPr>
          <a:xfrm>
            <a:off x="817296" y="365125"/>
            <a:ext cx="10536504" cy="1002429"/>
          </a:xfrm>
        </p:spPr>
        <p:txBody>
          <a:bodyPr>
            <a:normAutofit/>
          </a:bodyPr>
          <a:lstStyle/>
          <a:p>
            <a:r>
              <a:rPr lang="en-US" altLang="en-US" sz="3600" dirty="0">
                <a:latin typeface="Open Sans Light"/>
                <a:ea typeface="MS PGothic"/>
                <a:cs typeface="Open Sans Light"/>
              </a:rPr>
              <a:t>Building &amp; Strengthening the DSP Workforce </a:t>
            </a:r>
            <a:endParaRPr lang="en-US" altLang="en-US" sz="3600" dirty="0">
              <a:latin typeface="Open Sans Light"/>
              <a:ea typeface="MS PGothic" panose="020B0600070205080204" pitchFamily="34" charset="-128"/>
              <a:cs typeface="Open Sans Light"/>
            </a:endParaRPr>
          </a:p>
        </p:txBody>
      </p:sp>
      <p:graphicFrame>
        <p:nvGraphicFramePr>
          <p:cNvPr id="4" name="Content Placeholder 10"/>
          <p:cNvGraphicFramePr>
            <a:graphicFrameLocks/>
          </p:cNvGraphicFramePr>
          <p:nvPr>
            <p:extLst>
              <p:ext uri="{D42A27DB-BD31-4B8C-83A1-F6EECF244321}">
                <p14:modId xmlns:p14="http://schemas.microsoft.com/office/powerpoint/2010/main" val="1820815544"/>
              </p:ext>
            </p:extLst>
          </p:nvPr>
        </p:nvGraphicFramePr>
        <p:xfrm>
          <a:off x="817296" y="1223266"/>
          <a:ext cx="10745812" cy="5410184"/>
        </p:xfrm>
        <a:graphic>
          <a:graphicData uri="http://schemas.openxmlformats.org/drawingml/2006/table">
            <a:tbl>
              <a:tblPr firstRow="1" bandRow="1">
                <a:tableStyleId>{5940675A-B579-460E-94D1-54222C63F5DA}</a:tableStyleId>
              </a:tblPr>
              <a:tblGrid>
                <a:gridCol w="3274474">
                  <a:extLst>
                    <a:ext uri="{9D8B030D-6E8A-4147-A177-3AD203B41FA5}">
                      <a16:colId xmlns:a16="http://schemas.microsoft.com/office/drawing/2014/main" val="534955385"/>
                    </a:ext>
                  </a:extLst>
                </a:gridCol>
                <a:gridCol w="3435143">
                  <a:extLst>
                    <a:ext uri="{9D8B030D-6E8A-4147-A177-3AD203B41FA5}">
                      <a16:colId xmlns:a16="http://schemas.microsoft.com/office/drawing/2014/main" val="4117277691"/>
                    </a:ext>
                  </a:extLst>
                </a:gridCol>
                <a:gridCol w="4036195">
                  <a:extLst>
                    <a:ext uri="{9D8B030D-6E8A-4147-A177-3AD203B41FA5}">
                      <a16:colId xmlns:a16="http://schemas.microsoft.com/office/drawing/2014/main" val="942521320"/>
                    </a:ext>
                  </a:extLst>
                </a:gridCol>
              </a:tblGrid>
              <a:tr h="257336">
                <a:tc>
                  <a:txBody>
                    <a:bodyPr/>
                    <a:lstStyle/>
                    <a:p>
                      <a:r>
                        <a:rPr lang="en-US" sz="2000" b="1" dirty="0">
                          <a:latin typeface="Open Sans Light" panose="020B0306030504020204"/>
                        </a:rPr>
                        <a:t>Recruitment Strategies</a:t>
                      </a:r>
                    </a:p>
                  </a:txBody>
                  <a:tcPr marL="88930" marR="88930" marT="45716" marB="45716">
                    <a:solidFill>
                      <a:srgbClr val="D0EB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Open Sans Light" panose="020B0306030504020204"/>
                        </a:rPr>
                        <a:t>Selection Strategies</a:t>
                      </a:r>
                    </a:p>
                  </a:txBody>
                  <a:tcPr marL="88930" marR="88930" marT="45716" marB="45716">
                    <a:solidFill>
                      <a:srgbClr val="48D1EC"/>
                    </a:solidFill>
                  </a:tcPr>
                </a:tc>
                <a:tc>
                  <a:txBody>
                    <a:bodyPr/>
                    <a:lstStyle/>
                    <a:p>
                      <a:r>
                        <a:rPr lang="en-US" sz="2000" b="1" dirty="0">
                          <a:latin typeface="Open Sans Light" panose="020B0306030504020204"/>
                        </a:rPr>
                        <a:t>Retention Strategies</a:t>
                      </a:r>
                    </a:p>
                  </a:txBody>
                  <a:tcPr marL="88930" marR="88930" marT="45716" marB="45716">
                    <a:solidFill>
                      <a:srgbClr val="5BBBD5"/>
                    </a:solidFill>
                  </a:tcPr>
                </a:tc>
                <a:extLst>
                  <a:ext uri="{0D108BD9-81ED-4DB2-BD59-A6C34878D82A}">
                    <a16:rowId xmlns:a16="http://schemas.microsoft.com/office/drawing/2014/main" val="935693494"/>
                  </a:ext>
                </a:extLst>
              </a:tr>
              <a:tr h="4716237">
                <a:tc>
                  <a:txBody>
                    <a:bodyPr/>
                    <a:lstStyle/>
                    <a:p>
                      <a:pPr>
                        <a:lnSpc>
                          <a:spcPct val="100000"/>
                        </a:lnSpc>
                        <a:spcAft>
                          <a:spcPts val="300"/>
                        </a:spcAft>
                        <a:buClr>
                          <a:srgbClr val="4C768C"/>
                        </a:buClr>
                      </a:pPr>
                      <a:r>
                        <a:rPr lang="en-US" sz="1800" dirty="0">
                          <a:latin typeface="Open Sans Light" panose="020B0306030504020204"/>
                        </a:rPr>
                        <a:t>Effective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Public service announcements (PSA)</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Targeted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 and hiring bonuses</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Recruitments sources</a:t>
                      </a:r>
                    </a:p>
                    <a:p>
                      <a:pPr>
                        <a:spcAft>
                          <a:spcPts val="300"/>
                        </a:spcAft>
                        <a:buClr>
                          <a:srgbClr val="4C768C"/>
                        </a:buClr>
                      </a:pPr>
                      <a:endParaRPr lang="en-US" sz="2000" dirty="0">
                        <a:latin typeface="Open Sans Light" panose="020B0306030504020204"/>
                      </a:endParaRPr>
                    </a:p>
                    <a:p>
                      <a:pPr>
                        <a:spcAft>
                          <a:spcPts val="300"/>
                        </a:spcAft>
                        <a:buClr>
                          <a:srgbClr val="4C768C"/>
                        </a:buClr>
                      </a:pPr>
                      <a:endParaRPr lang="en-US" sz="2000" dirty="0">
                        <a:latin typeface="Open Sans Light" panose="020B0306030504020204"/>
                      </a:endParaRPr>
                    </a:p>
                  </a:txBody>
                  <a:tcPr marL="88930" marR="88930" marT="45716" marB="45716"/>
                </a:tc>
                <a:tc>
                  <a:txBody>
                    <a:bodyPr/>
                    <a:lstStyle/>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Structured behavioral interviews</a:t>
                      </a:r>
                    </a:p>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Realistic job preview</a:t>
                      </a:r>
                    </a:p>
                  </a:txBody>
                  <a:tcPr marL="88930" marR="88930" marT="45716" marB="45716"/>
                </a:tc>
                <a:tc>
                  <a:txBody>
                    <a:bodyPr/>
                    <a:lstStyle/>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lang="en-US" sz="1800" kern="1200" dirty="0">
                          <a:effectLst/>
                          <a:latin typeface="Open Sans Light" panose="020B0306030504020204"/>
                        </a:rPr>
                        <a:t>Orientation and onboarding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Competency-based training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Employee Development</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Analysis</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Descriptions</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Recognition Programs</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Coaching &amp; Mentoring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Mentoring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Performance coaching</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Networking</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Employee Engagement &amp;</a:t>
                      </a:r>
                      <a:r>
                        <a:rPr lang="en-US" sz="1800" kern="1200" baseline="0" dirty="0">
                          <a:effectLst/>
                          <a:latin typeface="Open Sans Light" panose="020B0306030504020204"/>
                        </a:rPr>
                        <a:t> </a:t>
                      </a:r>
                      <a:br>
                        <a:rPr lang="en-US" sz="1800" kern="1200" baseline="0" dirty="0">
                          <a:effectLst/>
                          <a:latin typeface="Open Sans Light" panose="020B0306030504020204"/>
                        </a:rPr>
                      </a:br>
                      <a:r>
                        <a:rPr lang="en-US" sz="1800" kern="1200" dirty="0">
                          <a:effectLst/>
                          <a:latin typeface="Open Sans Light" panose="020B0306030504020204"/>
                        </a:rPr>
                        <a:t>Organizational Participation</a:t>
                      </a:r>
                    </a:p>
                    <a:p>
                      <a:pPr marL="114300" indent="-114300">
                        <a:spcAft>
                          <a:spcPts val="300"/>
                        </a:spcAft>
                        <a:buClr>
                          <a:srgbClr val="4C768C"/>
                        </a:buClr>
                        <a:buFont typeface="Arial" panose="020B0604020202020204" pitchFamily="34" charset="0"/>
                        <a:buChar char="•"/>
                        <a:tabLst/>
                      </a:pPr>
                      <a:r>
                        <a:rPr lang="en-US" sz="1800" kern="1200" dirty="0">
                          <a:effectLst/>
                          <a:latin typeface="Open Sans Light" panose="020B0306030504020204"/>
                        </a:rPr>
                        <a:t>Professional</a:t>
                      </a:r>
                      <a:r>
                        <a:rPr lang="en-US" sz="1800" kern="1200" baseline="0" dirty="0">
                          <a:effectLst/>
                          <a:latin typeface="Open Sans Light" panose="020B0306030504020204"/>
                        </a:rPr>
                        <a:t> Development </a:t>
                      </a:r>
                      <a:endParaRPr lang="en-US" sz="1800" kern="1200" dirty="0">
                        <a:effectLst/>
                        <a:latin typeface="Open Sans Light" panose="020B0306030504020204"/>
                      </a:endParaRP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Developing career paths</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Professionalizing DSP roles</a:t>
                      </a:r>
                    </a:p>
                    <a:p>
                      <a:pPr marL="571500" lvl="1" indent="-228600">
                        <a:spcAft>
                          <a:spcPts val="300"/>
                        </a:spcAft>
                        <a:buClr>
                          <a:srgbClr val="4C768C"/>
                        </a:buClr>
                        <a:buFont typeface=".AppleSystemUIFont" charset="-120"/>
                        <a:buChar char="»"/>
                        <a:tabLst/>
                      </a:pPr>
                      <a:r>
                        <a:rPr lang="en-US" sz="1800" kern="1200" dirty="0">
                          <a:effectLst/>
                          <a:latin typeface="Open Sans Light" panose="020B0306030504020204"/>
                        </a:rPr>
                        <a:t>Wage and Benefit</a:t>
                      </a:r>
                      <a:r>
                        <a:rPr lang="en-US" sz="1800" kern="1200" baseline="0" dirty="0">
                          <a:effectLst/>
                          <a:latin typeface="Open Sans Light" panose="020B0306030504020204"/>
                        </a:rPr>
                        <a:t> Policy Change</a:t>
                      </a:r>
                      <a:endParaRPr lang="en-US" sz="1800" kern="1200" dirty="0">
                        <a:effectLst/>
                        <a:latin typeface="Open Sans Light" panose="020B0306030504020204"/>
                      </a:endParaRPr>
                    </a:p>
                  </a:txBody>
                  <a:tcPr marL="88930" marR="88930" marT="45716" marB="45716"/>
                </a:tc>
                <a:extLst>
                  <a:ext uri="{0D108BD9-81ED-4DB2-BD59-A6C34878D82A}">
                    <a16:rowId xmlns:a16="http://schemas.microsoft.com/office/drawing/2014/main" val="635582646"/>
                  </a:ext>
                </a:extLst>
              </a:tr>
            </a:tbl>
          </a:graphicData>
        </a:graphic>
      </p:graphicFrame>
    </p:spTree>
    <p:extLst>
      <p:ext uri="{BB962C8B-B14F-4D97-AF65-F5344CB8AC3E}">
        <p14:creationId xmlns:p14="http://schemas.microsoft.com/office/powerpoint/2010/main" val="21352316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Google Shape;1004;p72"/>
          <p:cNvSpPr>
            <a:spLocks noGrp="1"/>
          </p:cNvSpPr>
          <p:nvPr>
            <p:ph type="title"/>
          </p:nvPr>
        </p:nvSpPr>
        <p:spPr/>
        <p:txBody>
          <a:bodyPr lIns="91425" tIns="45700" rIns="91425" bIns="45700"/>
          <a:lstStyle/>
          <a:p>
            <a:pPr>
              <a:lnSpc>
                <a:spcPct val="100000"/>
              </a:lnSpc>
              <a:buClr>
                <a:srgbClr val="0F3F59"/>
              </a:buClr>
              <a:buSzPts val="900"/>
            </a:pPr>
            <a:r>
              <a:rPr lang="en-US" altLang="en-US" sz="3600">
                <a:solidFill>
                  <a:srgbClr val="0F3F59"/>
                </a:solidFill>
                <a:latin typeface="Arial" panose="020B0604020202020204" pitchFamily="34" charset="0"/>
                <a:ea typeface="Open Sans Light"/>
                <a:cs typeface="Arial" panose="020B0604020202020204" pitchFamily="34" charset="0"/>
                <a:sym typeface="Arial" panose="020B0604020202020204" pitchFamily="34" charset="0"/>
              </a:rPr>
              <a:t> </a:t>
            </a:r>
            <a:endParaRPr lang="en-US" altLang="en-US">
              <a:latin typeface="Open Sans Light"/>
              <a:ea typeface="Open Sans Light"/>
              <a:cs typeface="Open Sans Light"/>
            </a:endParaRPr>
          </a:p>
        </p:txBody>
      </p:sp>
      <p:sp>
        <p:nvSpPr>
          <p:cNvPr id="1005" name="Google Shape;1005;p72"/>
          <p:cNvSpPr txBox="1">
            <a:spLocks noGrp="1"/>
          </p:cNvSpPr>
          <p:nvPr>
            <p:ph idx="1"/>
          </p:nvPr>
        </p:nvSpPr>
        <p:spPr/>
        <p:txBody>
          <a:bodyPr spcFirstLastPara="1" lIns="91425" tIns="45700" rIns="91425" bIns="45700" rtlCol="0">
            <a:noAutofit/>
          </a:bodyPr>
          <a:lstStyle/>
          <a:p>
            <a:pPr marL="457200" indent="-457200" fontAlgn="auto">
              <a:spcBef>
                <a:spcPts val="0"/>
              </a:spcBef>
              <a:spcAft>
                <a:spcPts val="0"/>
              </a:spcAft>
              <a:buClr>
                <a:srgbClr val="636469"/>
              </a:buClr>
              <a:buSzPts val="2800"/>
              <a:buFont typeface="Arial"/>
              <a:buChar char="•"/>
              <a:defRPr/>
            </a:pPr>
            <a:r>
              <a:rPr lang="en-US" b="1">
                <a:solidFill>
                  <a:srgbClr val="6EB4C2"/>
                </a:solidFill>
                <a:latin typeface="Open Sans SemiBold" panose="020B0706030804020204" pitchFamily="34" charset="0"/>
                <a:ea typeface="Open Sans SemiBold" panose="020B0706030804020204" pitchFamily="34" charset="0"/>
                <a:cs typeface="Open Sans SemiBold" panose="020B0706030804020204" pitchFamily="34" charset="0"/>
                <a:sym typeface="Calibri"/>
              </a:rPr>
              <a:t>Structured Behavioral interviews</a:t>
            </a:r>
            <a:endParaRPr lang="en-US" b="1">
              <a:solidFill>
                <a:srgbClr val="6EB4C2"/>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457200" indent="-457200" fontAlgn="auto">
              <a:spcBef>
                <a:spcPts val="560"/>
              </a:spcBef>
              <a:spcAft>
                <a:spcPts val="0"/>
              </a:spcAft>
              <a:buClr>
                <a:srgbClr val="636469"/>
              </a:buClr>
              <a:buSzPts val="2800"/>
              <a:buFont typeface="Arial"/>
              <a:buChar char="•"/>
              <a:defRPr/>
            </a:pPr>
            <a:r>
              <a:rPr lang="en-US" b="1">
                <a:solidFill>
                  <a:srgbClr val="6EB4C2"/>
                </a:solidFill>
                <a:latin typeface="Open Sans SemiBold" panose="020B0706030804020204" pitchFamily="34" charset="0"/>
                <a:ea typeface="Open Sans SemiBold" panose="020B0706030804020204" pitchFamily="34" charset="0"/>
                <a:cs typeface="Open Sans SemiBold" panose="020B0706030804020204" pitchFamily="34" charset="0"/>
                <a:sym typeface="Calibri"/>
              </a:rPr>
              <a:t>Realistic Job Previews</a:t>
            </a:r>
            <a:endParaRPr b="1">
              <a:solidFill>
                <a:srgbClr val="6EB4C2"/>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457200" indent="-457200" fontAlgn="auto">
              <a:spcBef>
                <a:spcPts val="560"/>
              </a:spcBef>
              <a:spcAft>
                <a:spcPts val="0"/>
              </a:spcAft>
              <a:buClr>
                <a:srgbClr val="636469"/>
              </a:buClr>
              <a:buSzPts val="2800"/>
              <a:buFont typeface="Arial"/>
              <a:buChar char="•"/>
              <a:defRPr/>
            </a:pPr>
            <a:r>
              <a:rPr lang="en-US">
                <a:solidFill>
                  <a:schemeClr val="dk1"/>
                </a:solidFill>
                <a:ea typeface="Calibri"/>
                <a:cs typeface="Calibri"/>
                <a:sym typeface="Calibri"/>
              </a:rPr>
              <a:t>Structured observations</a:t>
            </a:r>
            <a:endParaRPr/>
          </a:p>
          <a:p>
            <a:pPr marL="457200" indent="-457200" fontAlgn="auto">
              <a:spcBef>
                <a:spcPts val="560"/>
              </a:spcBef>
              <a:spcAft>
                <a:spcPts val="0"/>
              </a:spcAft>
              <a:buClr>
                <a:srgbClr val="636469"/>
              </a:buClr>
              <a:buSzPts val="2800"/>
              <a:buFont typeface="Arial"/>
              <a:buChar char="•"/>
              <a:defRPr/>
            </a:pPr>
            <a:r>
              <a:rPr lang="en-US">
                <a:solidFill>
                  <a:schemeClr val="dk1"/>
                </a:solidFill>
                <a:ea typeface="Calibri"/>
                <a:cs typeface="Calibri"/>
                <a:sym typeface="Calibri"/>
              </a:rPr>
              <a:t>Cognitive ability tests</a:t>
            </a:r>
            <a:endParaRPr/>
          </a:p>
          <a:p>
            <a:pPr marL="858837" lvl="1" indent="-350837" fontAlgn="auto">
              <a:spcBef>
                <a:spcPts val="480"/>
              </a:spcBef>
              <a:spcAft>
                <a:spcPts val="0"/>
              </a:spcAft>
              <a:buClr>
                <a:schemeClr val="folHlink"/>
              </a:buClr>
              <a:buSzPts val="2400"/>
              <a:buFont typeface="Arial"/>
              <a:buChar char="•"/>
              <a:defRPr/>
            </a:pPr>
            <a:r>
              <a:rPr lang="en-US" sz="2800">
                <a:solidFill>
                  <a:schemeClr val="dk1"/>
                </a:solidFill>
                <a:ea typeface="Calibri"/>
                <a:cs typeface="Calibri"/>
                <a:sym typeface="Calibri"/>
              </a:rPr>
              <a:t>Writing exercises</a:t>
            </a:r>
            <a:endParaRPr sz="2800"/>
          </a:p>
          <a:p>
            <a:pPr marL="858837" lvl="1" indent="-350837" fontAlgn="auto">
              <a:spcBef>
                <a:spcPts val="480"/>
              </a:spcBef>
              <a:spcAft>
                <a:spcPts val="0"/>
              </a:spcAft>
              <a:buClr>
                <a:schemeClr val="folHlink"/>
              </a:buClr>
              <a:buSzPts val="2400"/>
              <a:buFont typeface="Arial"/>
              <a:buChar char="•"/>
              <a:defRPr/>
            </a:pPr>
            <a:r>
              <a:rPr lang="en-US" sz="2800">
                <a:solidFill>
                  <a:schemeClr val="dk1"/>
                </a:solidFill>
                <a:ea typeface="Calibri"/>
                <a:cs typeface="Calibri"/>
                <a:sym typeface="Calibri"/>
              </a:rPr>
              <a:t>English proficiency tests </a:t>
            </a:r>
            <a:endParaRPr sz="2800"/>
          </a:p>
          <a:p>
            <a:pPr marL="457200" indent="-457200" fontAlgn="auto">
              <a:spcBef>
                <a:spcPts val="560"/>
              </a:spcBef>
              <a:spcAft>
                <a:spcPts val="0"/>
              </a:spcAft>
              <a:buClr>
                <a:srgbClr val="636469"/>
              </a:buClr>
              <a:buSzPts val="2800"/>
              <a:buFont typeface="Arial"/>
              <a:buChar char="•"/>
              <a:defRPr/>
            </a:pPr>
            <a:r>
              <a:rPr lang="en-US">
                <a:ea typeface="Calibri"/>
                <a:cs typeface="Calibri"/>
                <a:sym typeface="Calibri"/>
              </a:rPr>
              <a:t>Structured interview with DSPs</a:t>
            </a:r>
            <a:endParaRPr/>
          </a:p>
          <a:p>
            <a:pPr marL="457200" indent="-457200" fontAlgn="auto">
              <a:spcBef>
                <a:spcPts val="560"/>
              </a:spcBef>
              <a:spcAft>
                <a:spcPts val="0"/>
              </a:spcAft>
              <a:buClr>
                <a:srgbClr val="636469"/>
              </a:buClr>
              <a:buSzPts val="2800"/>
              <a:buFont typeface="Arial"/>
              <a:buChar char="•"/>
              <a:defRPr/>
            </a:pPr>
            <a:r>
              <a:rPr lang="en-US">
                <a:ea typeface="Calibri"/>
                <a:cs typeface="Calibri"/>
                <a:sym typeface="Calibri"/>
              </a:rPr>
              <a:t>Structured interview with individuals and family members</a:t>
            </a:r>
            <a:endParaRPr/>
          </a:p>
          <a:p>
            <a:pPr marL="398463" indent="-309563" fontAlgn="auto">
              <a:spcBef>
                <a:spcPts val="560"/>
              </a:spcBef>
              <a:spcAft>
                <a:spcPts val="0"/>
              </a:spcAft>
              <a:buClr>
                <a:srgbClr val="636469"/>
              </a:buClr>
              <a:buSzPts val="2800"/>
              <a:buFont typeface="Arial" panose="020B0604020202020204" pitchFamily="34" charset="0"/>
              <a:buNone/>
              <a:defRPr/>
            </a:pPr>
            <a:endParaRPr dirty="0">
              <a:solidFill>
                <a:schemeClr val="dk1"/>
              </a:solidFill>
              <a:latin typeface="Arial"/>
              <a:ea typeface="Arial"/>
              <a:cs typeface="Arial"/>
              <a:sym typeface="Arial"/>
            </a:endParaRPr>
          </a:p>
        </p:txBody>
      </p:sp>
      <p:sp>
        <p:nvSpPr>
          <p:cNvPr id="114692" name="Google Shape;1006;p72"/>
          <p:cNvSpPr txBox="1">
            <a:spLocks noChangeArrowheads="1"/>
          </p:cNvSpPr>
          <p:nvPr/>
        </p:nvSpPr>
        <p:spPr bwMode="auto">
          <a:xfrm>
            <a:off x="744291" y="172934"/>
            <a:ext cx="8118475" cy="1360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nSpc>
                <a:spcPct val="150000"/>
              </a:lnSpc>
              <a:spcBef>
                <a:spcPts val="1000"/>
              </a:spcBef>
              <a:buFont typeface="Arial" panose="020B0604020202020204" pitchFamily="34" charset="0"/>
              <a:buChar char="•"/>
              <a:defRPr sz="2800">
                <a:solidFill>
                  <a:schemeClr val="tx1"/>
                </a:solidFill>
                <a:latin typeface="Open Sans Light"/>
                <a:ea typeface="Open Sans Light"/>
                <a:cs typeface="Open Sans Light"/>
              </a:defRPr>
            </a:lvl1pPr>
            <a:lvl2pPr marL="742950" indent="-285750">
              <a:lnSpc>
                <a:spcPct val="150000"/>
              </a:lnSpc>
              <a:spcBef>
                <a:spcPts val="500"/>
              </a:spcBef>
              <a:buFont typeface="Arial" panose="020B0604020202020204" pitchFamily="34" charset="0"/>
              <a:buChar char="•"/>
              <a:defRPr sz="2400">
                <a:solidFill>
                  <a:schemeClr val="tx1"/>
                </a:solidFill>
                <a:latin typeface="Open Sans Light"/>
                <a:ea typeface="Open Sans Light"/>
                <a:cs typeface="Open Sans Light"/>
              </a:defRPr>
            </a:lvl2pPr>
            <a:lvl3pPr marL="1143000" indent="-228600">
              <a:lnSpc>
                <a:spcPct val="150000"/>
              </a:lnSpc>
              <a:spcBef>
                <a:spcPts val="500"/>
              </a:spcBef>
              <a:buFont typeface="Arial" panose="020B0604020202020204" pitchFamily="34" charset="0"/>
              <a:buChar char="•"/>
              <a:defRPr sz="2000">
                <a:solidFill>
                  <a:schemeClr val="tx1"/>
                </a:solidFill>
                <a:latin typeface="Open Sans Light"/>
                <a:ea typeface="Open Sans Light"/>
                <a:cs typeface="Open Sans Light"/>
              </a:defRPr>
            </a:lvl3pPr>
            <a:lvl4pPr marL="1600200" indent="-228600">
              <a:lnSpc>
                <a:spcPct val="150000"/>
              </a:lnSpc>
              <a:spcBef>
                <a:spcPts val="500"/>
              </a:spcBef>
              <a:buFont typeface="Arial" panose="020B0604020202020204" pitchFamily="34" charset="0"/>
              <a:buChar char="•"/>
              <a:defRPr>
                <a:solidFill>
                  <a:schemeClr val="tx1"/>
                </a:solidFill>
                <a:latin typeface="Open Sans Light"/>
                <a:ea typeface="Open Sans Light"/>
                <a:cs typeface="Open Sans Light"/>
              </a:defRPr>
            </a:lvl4pPr>
            <a:lvl5pPr marL="2057400" indent="-228600">
              <a:lnSpc>
                <a:spcPct val="150000"/>
              </a:lnSpc>
              <a:spcBef>
                <a:spcPts val="500"/>
              </a:spcBef>
              <a:buFont typeface="Arial" panose="020B0604020202020204" pitchFamily="34" charset="0"/>
              <a:buChar char="•"/>
              <a:defRPr>
                <a:solidFill>
                  <a:schemeClr val="tx1"/>
                </a:solidFill>
                <a:latin typeface="Open Sans Light"/>
                <a:ea typeface="Open Sans Light"/>
                <a:cs typeface="Open Sans Light"/>
              </a:defRPr>
            </a:lvl5pPr>
            <a:lvl6pPr marL="2514600" indent="-228600" fontAlgn="base">
              <a:lnSpc>
                <a:spcPct val="150000"/>
              </a:lnSpc>
              <a:spcBef>
                <a:spcPts val="500"/>
              </a:spcBef>
              <a:spcAft>
                <a:spcPct val="0"/>
              </a:spcAft>
              <a:buFont typeface="Arial" panose="020B0604020202020204" pitchFamily="34" charset="0"/>
              <a:buChar char="•"/>
              <a:defRPr>
                <a:solidFill>
                  <a:schemeClr val="tx1"/>
                </a:solidFill>
                <a:latin typeface="Open Sans Light"/>
                <a:ea typeface="Open Sans Light"/>
                <a:cs typeface="Open Sans Light"/>
              </a:defRPr>
            </a:lvl6pPr>
            <a:lvl7pPr marL="2971800" indent="-228600" fontAlgn="base">
              <a:lnSpc>
                <a:spcPct val="150000"/>
              </a:lnSpc>
              <a:spcBef>
                <a:spcPts val="500"/>
              </a:spcBef>
              <a:spcAft>
                <a:spcPct val="0"/>
              </a:spcAft>
              <a:buFont typeface="Arial" panose="020B0604020202020204" pitchFamily="34" charset="0"/>
              <a:buChar char="•"/>
              <a:defRPr>
                <a:solidFill>
                  <a:schemeClr val="tx1"/>
                </a:solidFill>
                <a:latin typeface="Open Sans Light"/>
                <a:ea typeface="Open Sans Light"/>
                <a:cs typeface="Open Sans Light"/>
              </a:defRPr>
            </a:lvl7pPr>
            <a:lvl8pPr marL="3429000" indent="-228600" fontAlgn="base">
              <a:lnSpc>
                <a:spcPct val="150000"/>
              </a:lnSpc>
              <a:spcBef>
                <a:spcPts val="500"/>
              </a:spcBef>
              <a:spcAft>
                <a:spcPct val="0"/>
              </a:spcAft>
              <a:buFont typeface="Arial" panose="020B0604020202020204" pitchFamily="34" charset="0"/>
              <a:buChar char="•"/>
              <a:defRPr>
                <a:solidFill>
                  <a:schemeClr val="tx1"/>
                </a:solidFill>
                <a:latin typeface="Open Sans Light"/>
                <a:ea typeface="Open Sans Light"/>
                <a:cs typeface="Open Sans Light"/>
              </a:defRPr>
            </a:lvl8pPr>
            <a:lvl9pPr marL="3886200" indent="-228600" fontAlgn="base">
              <a:lnSpc>
                <a:spcPct val="150000"/>
              </a:lnSpc>
              <a:spcBef>
                <a:spcPts val="500"/>
              </a:spcBef>
              <a:spcAft>
                <a:spcPct val="0"/>
              </a:spcAft>
              <a:buFont typeface="Arial" panose="020B0604020202020204" pitchFamily="34" charset="0"/>
              <a:buChar char="•"/>
              <a:defRPr>
                <a:solidFill>
                  <a:schemeClr val="tx1"/>
                </a:solidFill>
                <a:latin typeface="Open Sans Light"/>
                <a:ea typeface="Open Sans Light"/>
                <a:cs typeface="Open Sans Light"/>
              </a:defRPr>
            </a:lvl9pPr>
          </a:lstStyle>
          <a:p>
            <a:pPr eaLnBrk="1" hangingPunct="1">
              <a:lnSpc>
                <a:spcPct val="100000"/>
              </a:lnSpc>
              <a:spcBef>
                <a:spcPct val="0"/>
              </a:spcBef>
              <a:buClr>
                <a:srgbClr val="8C1919"/>
              </a:buClr>
              <a:buSzPts val="800"/>
              <a:buFontTx/>
              <a:buNone/>
            </a:pPr>
            <a:r>
              <a:rPr lang="en-US" altLang="en-US" sz="3600" dirty="0">
                <a:cs typeface="Calibri"/>
                <a:sym typeface="Calibri" panose="020F0502020204030204" pitchFamily="34" charset="0"/>
              </a:rPr>
              <a:t>Effective Selection Strategies</a:t>
            </a:r>
          </a:p>
        </p:txBody>
      </p:sp>
    </p:spTree>
    <p:extLst>
      <p:ext uri="{BB962C8B-B14F-4D97-AF65-F5344CB8AC3E}">
        <p14:creationId xmlns:p14="http://schemas.microsoft.com/office/powerpoint/2010/main" val="3816389733"/>
      </p:ext>
    </p:extLst>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Google Shape;997;p71"/>
          <p:cNvSpPr>
            <a:spLocks noGrp="1"/>
          </p:cNvSpPr>
          <p:nvPr>
            <p:ph type="title"/>
          </p:nvPr>
        </p:nvSpPr>
        <p:spPr/>
        <p:txBody>
          <a:bodyPr/>
          <a:lstStyle/>
          <a:p>
            <a:r>
              <a:rPr lang="en-US" altLang="en-US">
                <a:sym typeface="Calibri" panose="020F0502020204030204" pitchFamily="34" charset="0"/>
              </a:rPr>
              <a:t>Selecting the Best Candidates</a:t>
            </a:r>
            <a:endParaRPr lang="en-US" altLang="en-US" dirty="0">
              <a:sym typeface="Calibri" panose="020F0502020204030204" pitchFamily="34" charset="0"/>
            </a:endParaRPr>
          </a:p>
        </p:txBody>
      </p:sp>
      <p:sp>
        <p:nvSpPr>
          <p:cNvPr id="998" name="Google Shape;998;p71"/>
          <p:cNvSpPr txBox="1">
            <a:spLocks noGrp="1"/>
          </p:cNvSpPr>
          <p:nvPr>
            <p:ph idx="1"/>
          </p:nvPr>
        </p:nvSpPr>
        <p:spPr>
          <a:xfrm>
            <a:off x="838200" y="1690688"/>
            <a:ext cx="10515600" cy="4813351"/>
          </a:xfrm>
        </p:spPr>
        <p:txBody>
          <a:bodyPr>
            <a:normAutofit/>
          </a:bodyPr>
          <a:lstStyle/>
          <a:p>
            <a:pPr marL="0" indent="0">
              <a:spcAft>
                <a:spcPts val="600"/>
              </a:spcAft>
              <a:buNone/>
            </a:pPr>
            <a:r>
              <a:rPr lang="en-US" dirty="0">
                <a:sym typeface="Calibri"/>
              </a:rPr>
              <a:t>The process used to assure a good match between</a:t>
            </a:r>
          </a:p>
          <a:p>
            <a:r>
              <a:rPr lang="en-US" dirty="0">
                <a:sym typeface="Calibri"/>
              </a:rPr>
              <a:t>The CANDIDATE…with the right </a:t>
            </a:r>
            <a:endParaRPr lang="en-US" dirty="0"/>
          </a:p>
          <a:p>
            <a:pPr lvl="1"/>
            <a:r>
              <a:rPr lang="en-US" dirty="0">
                <a:sym typeface="Calibri"/>
              </a:rPr>
              <a:t>Competencies and Skills </a:t>
            </a:r>
            <a:endParaRPr lang="en-US" dirty="0"/>
          </a:p>
          <a:p>
            <a:pPr lvl="1"/>
            <a:r>
              <a:rPr lang="en-US" dirty="0">
                <a:sym typeface="Calibri"/>
              </a:rPr>
              <a:t>Attitudes and Values</a:t>
            </a:r>
            <a:endParaRPr lang="en-US" dirty="0"/>
          </a:p>
          <a:p>
            <a:pPr lvl="1">
              <a:spcAft>
                <a:spcPts val="600"/>
              </a:spcAft>
            </a:pPr>
            <a:r>
              <a:rPr lang="en-US" dirty="0">
                <a:sym typeface="Calibri"/>
              </a:rPr>
              <a:t>Interest in and Commitment to do the job</a:t>
            </a:r>
            <a:endParaRPr lang="en-US" dirty="0"/>
          </a:p>
          <a:p>
            <a:r>
              <a:rPr lang="en-US" dirty="0">
                <a:sym typeface="Calibri"/>
              </a:rPr>
              <a:t>The ORGANIZATION…with its</a:t>
            </a:r>
            <a:endParaRPr lang="en-US" dirty="0"/>
          </a:p>
          <a:p>
            <a:pPr lvl="1"/>
            <a:r>
              <a:rPr lang="en-US" dirty="0">
                <a:sym typeface="Calibri"/>
              </a:rPr>
              <a:t>Job Requirements and Expectations</a:t>
            </a:r>
            <a:endParaRPr lang="en-US" dirty="0"/>
          </a:p>
          <a:p>
            <a:pPr lvl="1"/>
            <a:r>
              <a:rPr lang="en-US" dirty="0">
                <a:sym typeface="Calibri"/>
              </a:rPr>
              <a:t>Culture and Climate</a:t>
            </a:r>
            <a:endParaRPr lang="en-US" dirty="0"/>
          </a:p>
          <a:p>
            <a:pPr lvl="1"/>
            <a:r>
              <a:rPr lang="en-US" dirty="0">
                <a:sym typeface="Calibri"/>
              </a:rPr>
              <a:t>Investment with employees</a:t>
            </a:r>
            <a:endParaRPr lang="en-US" dirty="0"/>
          </a:p>
        </p:txBody>
      </p:sp>
    </p:spTree>
    <p:extLst>
      <p:ext uri="{BB962C8B-B14F-4D97-AF65-F5344CB8AC3E}">
        <p14:creationId xmlns:p14="http://schemas.microsoft.com/office/powerpoint/2010/main" val="3264187702"/>
      </p:ext>
    </p:extLst>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787" name="Content Placeholder 2"/>
          <p:cNvSpPr>
            <a:spLocks noGrp="1"/>
          </p:cNvSpPr>
          <p:nvPr>
            <p:ph idx="1"/>
          </p:nvPr>
        </p:nvSpPr>
        <p:spPr/>
        <p:txBody>
          <a:bodyPr/>
          <a:lstStyle/>
          <a:p>
            <a:pPr marL="0" indent="0">
              <a:buNone/>
            </a:pPr>
            <a:r>
              <a:rPr lang="en-US" altLang="en-US" dirty="0">
                <a:latin typeface="Open Sans Light"/>
                <a:ea typeface="Open Sans Light"/>
                <a:cs typeface="Open Sans Light"/>
              </a:rPr>
              <a:t>If you have had </a:t>
            </a:r>
            <a:r>
              <a:rPr lang="x-none" altLang="en-US" dirty="0">
                <a:latin typeface="Open Sans Light"/>
                <a:ea typeface="Open Sans Light"/>
                <a:cs typeface="Open Sans Light"/>
              </a:rPr>
              <a:t>experience in </a:t>
            </a:r>
            <a:r>
              <a:rPr lang="en-US" altLang="en-US" dirty="0">
                <a:latin typeface="Open Sans Light"/>
                <a:ea typeface="Open Sans Light"/>
                <a:cs typeface="Open Sans Light"/>
              </a:rPr>
              <a:t>selection process:</a:t>
            </a:r>
            <a:r>
              <a:rPr lang="x-none" altLang="en-US" dirty="0">
                <a:latin typeface="Open Sans Light"/>
                <a:ea typeface="Open Sans Light"/>
                <a:cs typeface="Open Sans Light"/>
              </a:rPr>
              <a:t> </a:t>
            </a:r>
          </a:p>
          <a:p>
            <a:pPr lvl="1"/>
            <a:r>
              <a:rPr lang="en-US" altLang="en-US" dirty="0">
                <a:latin typeface="Open Sans Light"/>
                <a:ea typeface="Open Sans Light"/>
                <a:cs typeface="Open Sans Light"/>
              </a:rPr>
              <a:t>What strategies have you found useful? </a:t>
            </a:r>
          </a:p>
          <a:p>
            <a:pPr lvl="1"/>
            <a:r>
              <a:rPr lang="en-US" altLang="en-US" dirty="0">
                <a:latin typeface="Open Sans Light"/>
                <a:ea typeface="Open Sans Light"/>
                <a:cs typeface="Open Sans Light"/>
              </a:rPr>
              <a:t>What strategies have you found difficult? </a:t>
            </a:r>
            <a:endParaRPr lang="x-none" altLang="en-US" dirty="0">
              <a:latin typeface="Open Sans Light"/>
              <a:ea typeface="Open Sans Light"/>
              <a:cs typeface="Open Sans Light"/>
            </a:endParaRPr>
          </a:p>
        </p:txBody>
      </p:sp>
      <p:sp>
        <p:nvSpPr>
          <p:cNvPr id="118786" name="Title 1"/>
          <p:cNvSpPr>
            <a:spLocks noGrp="1"/>
          </p:cNvSpPr>
          <p:nvPr>
            <p:ph type="title"/>
          </p:nvPr>
        </p:nvSpPr>
        <p:spPr>
          <a:xfrm>
            <a:off x="944987" y="476439"/>
            <a:ext cx="3465171" cy="429869"/>
          </a:xfrm>
        </p:spPr>
        <p:txBody>
          <a:bodyPr/>
          <a:lstStyle/>
          <a:p>
            <a:r>
              <a:rPr lang="en-US" altLang="en-US" sz="2400" b="1" dirty="0">
                <a:latin typeface="Open Sans Light"/>
                <a:ea typeface="Open Sans Light"/>
                <a:cs typeface="Open Sans Light"/>
              </a:rPr>
              <a:t>Breakout Conversation</a:t>
            </a:r>
            <a:endParaRPr lang="x-none" altLang="en-US" sz="2400" b="1" dirty="0">
              <a:latin typeface="Open Sans Light"/>
              <a:ea typeface="Open Sans Light"/>
              <a:cs typeface="Open Sans Light"/>
            </a:endParaRPr>
          </a:p>
        </p:txBody>
      </p:sp>
    </p:spTree>
    <p:extLst>
      <p:ext uri="{BB962C8B-B14F-4D97-AF65-F5344CB8AC3E}">
        <p14:creationId xmlns:p14="http://schemas.microsoft.com/office/powerpoint/2010/main" val="23708370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21266" y="310183"/>
            <a:ext cx="4996907" cy="6052005"/>
          </a:xfrm>
          <a:prstGeom prst="rect">
            <a:avLst/>
          </a:prstGeom>
        </p:spPr>
      </p:pic>
      <p:pic>
        <p:nvPicPr>
          <p:cNvPr id="5" name="Picture 4"/>
          <p:cNvPicPr>
            <a:picLocks noChangeAspect="1"/>
          </p:cNvPicPr>
          <p:nvPr/>
        </p:nvPicPr>
        <p:blipFill>
          <a:blip r:embed="rId4"/>
          <a:stretch>
            <a:fillRect/>
          </a:stretch>
        </p:blipFill>
        <p:spPr>
          <a:xfrm>
            <a:off x="6262840" y="355537"/>
            <a:ext cx="4604763" cy="5921180"/>
          </a:xfrm>
          <a:prstGeom prst="rect">
            <a:avLst/>
          </a:prstGeom>
        </p:spPr>
      </p:pic>
    </p:spTree>
    <p:extLst>
      <p:ext uri="{BB962C8B-B14F-4D97-AF65-F5344CB8AC3E}">
        <p14:creationId xmlns:p14="http://schemas.microsoft.com/office/powerpoint/2010/main" val="19151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4"/>
          <p:cNvSpPr>
            <a:spLocks noGrp="1"/>
          </p:cNvSpPr>
          <p:nvPr>
            <p:ph type="title"/>
          </p:nvPr>
        </p:nvSpPr>
        <p:spPr/>
        <p:txBody>
          <a:bodyPr>
            <a:normAutofit/>
          </a:bodyPr>
          <a:lstStyle/>
          <a:p>
            <a:r>
              <a:rPr lang="x-none" altLang="en-US" sz="5400">
                <a:latin typeface="Open Sans Light"/>
                <a:ea typeface="Open Sans Light"/>
                <a:cs typeface="Open Sans Light"/>
              </a:rPr>
              <a:t>Identify a</a:t>
            </a:r>
            <a:r>
              <a:rPr lang="en-US" altLang="en-US" sz="5400" dirty="0" err="1">
                <a:latin typeface="Open Sans Light"/>
                <a:ea typeface="Open Sans Light"/>
                <a:cs typeface="Open Sans Light"/>
              </a:rPr>
              <a:t>nd</a:t>
            </a:r>
            <a:r>
              <a:rPr lang="x-none" altLang="en-US" sz="5400">
                <a:latin typeface="Open Sans Light"/>
                <a:ea typeface="Open Sans Light"/>
                <a:cs typeface="Open Sans Light"/>
              </a:rPr>
              <a:t> Asses</a:t>
            </a:r>
            <a:r>
              <a:rPr lang="en-US" altLang="en-US" sz="5400" dirty="0">
                <a:latin typeface="Open Sans Light"/>
                <a:ea typeface="Open Sans Light"/>
                <a:cs typeface="Open Sans Light"/>
              </a:rPr>
              <a:t>s- Selection</a:t>
            </a:r>
            <a:r>
              <a:rPr lang="x-none" altLang="en-US" sz="5400" dirty="0">
                <a:latin typeface="Open Sans Light"/>
                <a:ea typeface="Open Sans Light"/>
                <a:cs typeface="Open Sans Light"/>
              </a:rPr>
              <a:t> </a:t>
            </a:r>
          </a:p>
        </p:txBody>
      </p:sp>
      <p:sp>
        <p:nvSpPr>
          <p:cNvPr id="6" name="Text Placeholder 5">
            <a:extLst>
              <a:ext uri="{FF2B5EF4-FFF2-40B4-BE49-F238E27FC236}">
                <a16:creationId xmlns:a16="http://schemas.microsoft.com/office/drawing/2014/main" id="{F794CFCF-CAB4-E84E-AAAD-E62B180FD8E2}"/>
              </a:ext>
            </a:extLst>
          </p:cNvPr>
          <p:cNvSpPr>
            <a:spLocks noGrp="1"/>
          </p:cNvSpPr>
          <p:nvPr>
            <p:ph type="body" idx="1"/>
          </p:nvPr>
        </p:nvSpPr>
        <p:spPr/>
        <p:txBody>
          <a:bodyPr rtlCol="0">
            <a:normAutofit/>
          </a:bodyPr>
          <a:lstStyle/>
          <a:p>
            <a:pPr fontAlgn="auto">
              <a:spcAft>
                <a:spcPts val="0"/>
              </a:spcAft>
              <a:defRPr/>
            </a:pPr>
            <a:r>
              <a:rPr lang="x-none" dirty="0"/>
              <a:t>Step 1 – Identify a</a:t>
            </a:r>
            <a:r>
              <a:rPr lang="en-US" dirty="0"/>
              <a:t>nd</a:t>
            </a:r>
            <a:r>
              <a:rPr lang="x-none" dirty="0"/>
              <a:t> assess the</a:t>
            </a:r>
            <a:r>
              <a:rPr lang="en-US" dirty="0"/>
              <a:t> problem</a:t>
            </a:r>
            <a:endParaRPr lang="x-none" dirty="0"/>
          </a:p>
        </p:txBody>
      </p:sp>
    </p:spTree>
    <p:extLst>
      <p:ext uri="{BB962C8B-B14F-4D97-AF65-F5344CB8AC3E}">
        <p14:creationId xmlns:p14="http://schemas.microsoft.com/office/powerpoint/2010/main" val="773827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normAutofit fontScale="90000"/>
          </a:bodyPr>
          <a:lstStyle/>
          <a:p>
            <a:r>
              <a:rPr lang="x-none" altLang="en-US"/>
              <a:t>Poll Question #</a:t>
            </a:r>
            <a:r>
              <a:rPr lang="en-US" altLang="en-US"/>
              <a:t>4</a:t>
            </a:r>
            <a:r>
              <a:rPr lang="x-none" altLang="en-US"/>
              <a:t> </a:t>
            </a:r>
            <a:r>
              <a:rPr lang="en-US" altLang="en-US"/>
              <a:t>- What selection strategies have you tried? (Select all that apply)</a:t>
            </a:r>
            <a:endParaRPr lang="x-none" altLang="en-US" dirty="0"/>
          </a:p>
        </p:txBody>
      </p:sp>
      <p:sp>
        <p:nvSpPr>
          <p:cNvPr id="4" name="Content Placeholder 3">
            <a:extLst>
              <a:ext uri="{FF2B5EF4-FFF2-40B4-BE49-F238E27FC236}">
                <a16:creationId xmlns:a16="http://schemas.microsoft.com/office/drawing/2014/main" id="{A539043A-E856-1749-AB84-B25A3FB4E356}"/>
              </a:ext>
            </a:extLst>
          </p:cNvPr>
          <p:cNvSpPr>
            <a:spLocks noGrp="1"/>
          </p:cNvSpPr>
          <p:nvPr>
            <p:ph idx="1"/>
          </p:nvPr>
        </p:nvSpPr>
        <p:spPr/>
        <p:txBody>
          <a:bodyPr/>
          <a:lstStyle/>
          <a:p>
            <a:pPr lvl="1"/>
            <a:endParaRPr lang="en-US" dirty="0"/>
          </a:p>
          <a:p>
            <a:pPr lvl="1" indent="-411480">
              <a:buFont typeface="Wingdings" charset="2"/>
              <a:buChar char="q"/>
            </a:pPr>
            <a:r>
              <a:rPr lang="en-US" dirty="0"/>
              <a:t>Structured Behavioral Interviews</a:t>
            </a:r>
            <a:r>
              <a:rPr lang="x-none" dirty="0"/>
              <a:t> </a:t>
            </a:r>
          </a:p>
          <a:p>
            <a:pPr lvl="1" indent="-411480">
              <a:buFont typeface="Wingdings" charset="2"/>
              <a:buChar char="q"/>
            </a:pPr>
            <a:r>
              <a:rPr lang="en-US" dirty="0"/>
              <a:t>Scoring Guide</a:t>
            </a:r>
            <a:endParaRPr lang="x-none" dirty="0"/>
          </a:p>
          <a:p>
            <a:pPr lvl="1" indent="-411480">
              <a:buFont typeface="Wingdings" charset="2"/>
              <a:buChar char="q"/>
            </a:pPr>
            <a:r>
              <a:rPr lang="x-none" dirty="0"/>
              <a:t>R</a:t>
            </a:r>
            <a:r>
              <a:rPr lang="en-US" dirty="0" err="1"/>
              <a:t>ealistic</a:t>
            </a:r>
            <a:r>
              <a:rPr lang="en-US" dirty="0"/>
              <a:t> Job Preview</a:t>
            </a:r>
          </a:p>
          <a:p>
            <a:pPr lvl="1" indent="-411480">
              <a:buFont typeface="Wingdings" charset="2"/>
              <a:buChar char="q"/>
            </a:pPr>
            <a:r>
              <a:rPr lang="en-US" dirty="0"/>
              <a:t>Structured interview including current DSPs and/or FLS</a:t>
            </a:r>
          </a:p>
          <a:p>
            <a:pPr lvl="1" indent="-411480">
              <a:buFont typeface="Wingdings" charset="2"/>
              <a:buChar char="q"/>
            </a:pPr>
            <a:r>
              <a:rPr lang="en-US" dirty="0"/>
              <a:t>Structured interview including individuals supported and family members</a:t>
            </a:r>
          </a:p>
          <a:p>
            <a:pPr lvl="1" indent="-411480">
              <a:buFont typeface="Wingdings" charset="2"/>
              <a:buChar char="q"/>
            </a:pPr>
            <a:r>
              <a:rPr lang="en-US" dirty="0"/>
              <a:t>Work Samples</a:t>
            </a:r>
          </a:p>
          <a:p>
            <a:pPr lvl="1" indent="-411480">
              <a:buFont typeface="Wingdings" charset="2"/>
              <a:buChar char="q"/>
            </a:pPr>
            <a:r>
              <a:rPr lang="en-US" dirty="0"/>
              <a:t>Observations</a:t>
            </a:r>
          </a:p>
          <a:p>
            <a:pPr lvl="1" indent="-411480">
              <a:buFont typeface="Wingdings" charset="2"/>
              <a:buChar char="q"/>
            </a:pPr>
            <a:r>
              <a:rPr lang="en-US" dirty="0"/>
              <a:t>Other</a:t>
            </a:r>
          </a:p>
          <a:p>
            <a:endParaRPr lang="x-none" dirty="0"/>
          </a:p>
          <a:p>
            <a:endParaRPr lang="x-none" dirty="0"/>
          </a:p>
        </p:txBody>
      </p:sp>
    </p:spTree>
    <p:extLst>
      <p:ext uri="{BB962C8B-B14F-4D97-AF65-F5344CB8AC3E}">
        <p14:creationId xmlns:p14="http://schemas.microsoft.com/office/powerpoint/2010/main" val="3754313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pPr eaLnBrk="1" hangingPunct="1"/>
            <a:r>
              <a:rPr lang="en-US" altLang="en-US" dirty="0">
                <a:latin typeface="Open Sans Light"/>
                <a:ea typeface="Open Sans Light"/>
                <a:cs typeface="Open Sans Light"/>
              </a:rPr>
              <a:t>Structured Behavioral Interview</a:t>
            </a:r>
          </a:p>
        </p:txBody>
      </p:sp>
      <p:sp>
        <p:nvSpPr>
          <p:cNvPr id="2" name="Text Placeholder 1"/>
          <p:cNvSpPr>
            <a:spLocks noGrp="1"/>
          </p:cNvSpPr>
          <p:nvPr>
            <p:ph type="body" idx="1"/>
          </p:nvPr>
        </p:nvSpPr>
        <p:spPr/>
        <p:txBody>
          <a:bodyPr/>
          <a:lstStyle/>
          <a:p>
            <a:pPr eaLnBrk="1" hangingPunct="1">
              <a:defRPr/>
            </a:pPr>
            <a:r>
              <a:rPr lang="en-US" dirty="0"/>
              <a:t>Step 2 – Select an intervention strategy</a:t>
            </a:r>
          </a:p>
          <a:p>
            <a:pPr eaLnBrk="1" hangingPunct="1">
              <a:defRPr/>
            </a:pPr>
            <a:r>
              <a:rPr lang="en-US" dirty="0"/>
              <a:t>Step 3 – Identify components of the strategy</a:t>
            </a:r>
          </a:p>
        </p:txBody>
      </p:sp>
    </p:spTree>
    <p:extLst>
      <p:ext uri="{BB962C8B-B14F-4D97-AF65-F5344CB8AC3E}">
        <p14:creationId xmlns:p14="http://schemas.microsoft.com/office/powerpoint/2010/main" val="3997201737"/>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object 2"/>
          <p:cNvSpPr>
            <a:spLocks noGrp="1"/>
          </p:cNvSpPr>
          <p:nvPr>
            <p:ph type="title"/>
          </p:nvPr>
        </p:nvSpPr>
        <p:spPr/>
        <p:txBody>
          <a:bodyPr lIns="0" tIns="251048" rIns="0" bIns="0">
            <a:spAutoFit/>
          </a:bodyPr>
          <a:lstStyle/>
          <a:p>
            <a:pPr marL="223838" eaLnBrk="1" hangingPunct="1"/>
            <a:r>
              <a:rPr lang="en-US" altLang="en-US" sz="3600">
                <a:latin typeface="Open Sans Light"/>
                <a:ea typeface="Open Sans Light"/>
                <a:cs typeface="Calibri" panose="020F0502020204030204" pitchFamily="34" charset="0"/>
              </a:rPr>
              <a:t>Pre-Structured Behavioral Interviews</a:t>
            </a:r>
          </a:p>
        </p:txBody>
      </p:sp>
      <p:graphicFrame>
        <p:nvGraphicFramePr>
          <p:cNvPr id="4" name="Content Placeholder 6">
            <a:extLst>
              <a:ext uri="{FF2B5EF4-FFF2-40B4-BE49-F238E27FC236}">
                <a16:creationId xmlns:a16="http://schemas.microsoft.com/office/drawing/2014/main" id="{4758B11F-5220-A341-B5C3-4B828765909F}"/>
              </a:ext>
            </a:extLst>
          </p:cNvPr>
          <p:cNvGraphicFramePr>
            <a:graphicFrameLocks noGrp="1"/>
          </p:cNvGraphicFramePr>
          <p:nvPr>
            <p:ph idx="1"/>
            <p:extLst>
              <p:ext uri="{D42A27DB-BD31-4B8C-83A1-F6EECF244321}">
                <p14:modId xmlns:p14="http://schemas.microsoft.com/office/powerpoint/2010/main" val="3977994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858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hape 713"/>
          <p:cNvSpPr>
            <a:spLocks noGrp="1"/>
          </p:cNvSpPr>
          <p:nvPr>
            <p:ph type="title"/>
          </p:nvPr>
        </p:nvSpPr>
        <p:spPr/>
        <p:txBody>
          <a:bodyPr lIns="68569" tIns="34275" rIns="68569" bIns="34275"/>
          <a:lstStyle/>
          <a:p>
            <a:pPr eaLnBrk="1" hangingPunct="1">
              <a:buClr>
                <a:srgbClr val="0F3F59"/>
              </a:buClr>
              <a:buSzPct val="25000"/>
            </a:pPr>
            <a:r>
              <a:rPr lang="en-US" altLang="en-US" sz="3200">
                <a:latin typeface="Open Sans Light"/>
                <a:ea typeface="Open Sans Light"/>
                <a:cs typeface="Arial" panose="020B0604020202020204" pitchFamily="34" charset="0"/>
                <a:sym typeface="Arial" panose="020B0604020202020204" pitchFamily="34" charset="0"/>
              </a:rPr>
              <a:t>Importance of Competency in Direct Service</a:t>
            </a:r>
          </a:p>
        </p:txBody>
      </p:sp>
      <p:pic>
        <p:nvPicPr>
          <p:cNvPr id="139267"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485593"/>
            <a:ext cx="9378820" cy="5275587"/>
          </a:xfrm>
        </p:spPr>
      </p:pic>
    </p:spTree>
    <p:extLst>
      <p:ext uri="{BB962C8B-B14F-4D97-AF65-F5344CB8AC3E}">
        <p14:creationId xmlns:p14="http://schemas.microsoft.com/office/powerpoint/2010/main" val="988978064"/>
      </p:ext>
    </p:extLst>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pPr eaLnBrk="1" hangingPunct="1"/>
            <a:r>
              <a:rPr lang="en-US" altLang="en-US" sz="3200" dirty="0">
                <a:latin typeface="Open Sans"/>
                <a:ea typeface="MS PGothic"/>
                <a:cs typeface="Open Sans Light"/>
              </a:rPr>
              <a:t>DSP Competency Sets 1996 - 2014</a:t>
            </a:r>
          </a:p>
        </p:txBody>
      </p:sp>
      <p:pic>
        <p:nvPicPr>
          <p:cNvPr id="14131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50" y="2174875"/>
            <a:ext cx="11914188"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419975" y="6127750"/>
            <a:ext cx="4130675" cy="317500"/>
          </a:xfrm>
          <a:prstGeom prst="rect">
            <a:avLst/>
          </a:prstGeom>
          <a:noFill/>
        </p:spPr>
        <p:txBody>
          <a:bodyPr>
            <a:spAutoFit/>
          </a:bodyPr>
          <a:lstStyle/>
          <a:p>
            <a:pPr eaLnBrk="1" fontAlgn="auto" hangingPunct="1">
              <a:spcBef>
                <a:spcPts val="0"/>
              </a:spcBef>
              <a:spcAft>
                <a:spcPts val="0"/>
              </a:spcAft>
              <a:defRPr/>
            </a:pPr>
            <a:endParaRPr lang="en-US" sz="1467" dirty="0">
              <a:solidFill>
                <a:prstClr val="black"/>
              </a:solidFill>
              <a:latin typeface="Calibri"/>
            </a:endParaRPr>
          </a:p>
        </p:txBody>
      </p:sp>
      <p:sp>
        <p:nvSpPr>
          <p:cNvPr id="141317" name="Rectangle 3"/>
          <p:cNvSpPr>
            <a:spLocks noChangeArrowheads="1"/>
          </p:cNvSpPr>
          <p:nvPr/>
        </p:nvSpPr>
        <p:spPr bwMode="auto">
          <a:xfrm>
            <a:off x="317824" y="5553075"/>
            <a:ext cx="11556351"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400" dirty="0">
                <a:solidFill>
                  <a:srgbClr val="3D3D3D"/>
                </a:solidFill>
              </a:rPr>
              <a:t>President’s Committee for People with Intellectual Disabilities (PCPID). 2017. </a:t>
            </a:r>
            <a:r>
              <a:rPr lang="en-US" altLang="en-US" sz="1400" dirty="0">
                <a:solidFill>
                  <a:srgbClr val="000000"/>
                </a:solidFill>
              </a:rPr>
              <a:t>America’s Direct Support Workforce Crisis: Effects on People with Intellectual Disabilities, Families, Communities and the U.S. Economy. Washington, D.C.: PCPID. </a:t>
            </a:r>
            <a:r>
              <a:rPr lang="en-US" altLang="en-US" sz="1400" dirty="0">
                <a:solidFill>
                  <a:srgbClr val="000000"/>
                </a:solidFill>
                <a:hlinkClick r:id="rId4" invalidUrl="https://acl.gov/sites/default/files/programs/2018-02/2017 PCPID Full Report_0.PDF"/>
              </a:rPr>
              <a:t>https://acl.gov/sites/default/files/programs/2018-02/2017%20PCPID%20Full%20Report_0.PDF</a:t>
            </a:r>
            <a:endParaRPr lang="en-US" altLang="en-US" sz="1400" dirty="0">
              <a:solidFill>
                <a:srgbClr val="000000"/>
              </a:solidFill>
            </a:endParaRPr>
          </a:p>
          <a:p>
            <a:pPr eaLnBrk="1" hangingPunct="1"/>
            <a:r>
              <a:rPr lang="en-US" altLang="en-US" sz="1000" dirty="0">
                <a:solidFill>
                  <a:srgbClr val="3D3D3D"/>
                </a:solidFill>
              </a:rPr>
              <a:t> </a:t>
            </a:r>
            <a:endParaRPr lang="en-US" altLang="en-US" sz="1000" dirty="0">
              <a:solidFill>
                <a:srgbClr val="000000"/>
              </a:solidFill>
            </a:endParaRPr>
          </a:p>
        </p:txBody>
      </p:sp>
    </p:spTree>
    <p:extLst>
      <p:ext uri="{BB962C8B-B14F-4D97-AF65-F5344CB8AC3E}">
        <p14:creationId xmlns:p14="http://schemas.microsoft.com/office/powerpoint/2010/main" val="4000872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pPr eaLnBrk="1" hangingPunct="1"/>
            <a:r>
              <a:rPr lang="en-US" altLang="en-US" sz="3600">
                <a:latin typeface="Open Sans Light"/>
                <a:ea typeface="Open Sans"/>
                <a:cs typeface="Open Sans"/>
              </a:rPr>
              <a:t>NADSP Core Competency </a:t>
            </a:r>
          </a:p>
        </p:txBody>
      </p:sp>
      <p:sp>
        <p:nvSpPr>
          <p:cNvPr id="3" name="Content Placeholder 2"/>
          <p:cNvSpPr>
            <a:spLocks noGrp="1"/>
          </p:cNvSpPr>
          <p:nvPr>
            <p:ph idx="1"/>
          </p:nvPr>
        </p:nvSpPr>
        <p:spPr/>
        <p:txBody>
          <a:bodyPr/>
          <a:lstStyle/>
          <a:p>
            <a:endParaRPr lang="en-US"/>
          </a:p>
        </p:txBody>
      </p:sp>
      <p:pic>
        <p:nvPicPr>
          <p:cNvPr id="14336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2763" y="1677988"/>
            <a:ext cx="11361737"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2260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pPr eaLnBrk="1" hangingPunct="1"/>
            <a:r>
              <a:rPr lang="en-US" altLang="en-US" sz="3600">
                <a:latin typeface="Open Sans Light"/>
                <a:ea typeface="Open Sans Light"/>
                <a:cs typeface="Open Sans Light"/>
                <a:sym typeface="Arial" panose="020B0604020202020204" pitchFamily="34" charset="0"/>
              </a:rPr>
              <a:t>Developing the Interview Questions </a:t>
            </a:r>
            <a:endParaRPr lang="en-US" altLang="en-US" sz="3600">
              <a:latin typeface="Open Sans Light"/>
              <a:ea typeface="Open Sans Light"/>
              <a:cs typeface="Open Sans Ligh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318795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4078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pPr eaLnBrk="1" hangingPunct="1"/>
            <a:r>
              <a:rPr lang="en-US" altLang="en-US" sz="3600">
                <a:latin typeface="Open Sans Light"/>
                <a:ea typeface="Open Sans Light"/>
                <a:cs typeface="Open Sans Light"/>
                <a:sym typeface="Arial" panose="020B0604020202020204" pitchFamily="34" charset="0"/>
              </a:rPr>
              <a:t>Developing the Interview Questions </a:t>
            </a:r>
            <a:endParaRPr lang="en-US" altLang="en-US" sz="3600">
              <a:latin typeface="Open Sans Light"/>
              <a:ea typeface="Open Sans Light"/>
              <a:cs typeface="Open Sans Ligh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72402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5332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5C9C0E-B633-0644-8A8E-701CB7FCB572}"/>
              </a:ext>
            </a:extLst>
          </p:cNvPr>
          <p:cNvSpPr/>
          <p:nvPr/>
        </p:nvSpPr>
        <p:spPr>
          <a:xfrm>
            <a:off x="1" y="1528998"/>
            <a:ext cx="12192000" cy="3057992"/>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Structured Behavioral Interviews for DSPs</a:t>
            </a:r>
            <a:br>
              <a:rPr lang="en-US" dirty="0"/>
            </a:br>
            <a:endParaRPr lang="en-US" dirty="0">
              <a:solidFill>
                <a:srgbClr val="FF0000"/>
              </a:solidFill>
            </a:endParaRPr>
          </a:p>
        </p:txBody>
      </p:sp>
      <p:pic>
        <p:nvPicPr>
          <p:cNvPr id="4" name="Picture 3">
            <a:extLst>
              <a:ext uri="{FF2B5EF4-FFF2-40B4-BE49-F238E27FC236}">
                <a16:creationId xmlns:a16="http://schemas.microsoft.com/office/drawing/2014/main" id="{944810A8-B38B-A349-8DB9-178B3BC3AC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2570" y="1743701"/>
            <a:ext cx="3087709" cy="39995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6668F37-68D2-2748-95B1-E9D2EEB6BF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967" y="1743701"/>
            <a:ext cx="3092826" cy="39995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C5A1608F-35A3-1848-8F2F-37530885D4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4067" y="1734650"/>
            <a:ext cx="3104228" cy="40086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074" y="1690688"/>
            <a:ext cx="3207811" cy="4118846"/>
          </a:xfrm>
          <a:prstGeom prst="rect">
            <a:avLst/>
          </a:prstGeom>
        </p:spPr>
      </p:pic>
      <p:sp>
        <p:nvSpPr>
          <p:cNvPr id="5" name="Rectangle 4"/>
          <p:cNvSpPr/>
          <p:nvPr/>
        </p:nvSpPr>
        <p:spPr>
          <a:xfrm>
            <a:off x="205683" y="5862547"/>
            <a:ext cx="486133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1" fontAlgn="auto" hangingPunct="1">
              <a:spcAft>
                <a:spcPts val="0"/>
              </a:spcAft>
              <a:defRPr/>
            </a:pPr>
            <a:r>
              <a:rPr lang="en-US" sz="3600" dirty="0">
                <a:solidFill>
                  <a:schemeClr val="tx1"/>
                </a:solidFill>
                <a:hlinkClick r:id="rId7"/>
              </a:rPr>
              <a:t>Tenncare.ici.umn.edu</a:t>
            </a:r>
          </a:p>
        </p:txBody>
      </p:sp>
    </p:spTree>
    <p:extLst>
      <p:ext uri="{BB962C8B-B14F-4D97-AF65-F5344CB8AC3E}">
        <p14:creationId xmlns:p14="http://schemas.microsoft.com/office/powerpoint/2010/main" val="116773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731777004"/>
              </p:ext>
            </p:extLst>
          </p:nvPr>
        </p:nvGraphicFramePr>
        <p:xfrm>
          <a:off x="5939554" y="987228"/>
          <a:ext cx="6009685" cy="51044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C5A1608F-35A3-1848-8F2F-37530885D4C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8142" y="639269"/>
            <a:ext cx="4621546" cy="5851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109085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marL="9525">
              <a:tabLst>
                <a:tab pos="3914299" algn="l"/>
              </a:tabLst>
            </a:pPr>
            <a:r>
              <a:rPr lang="en-US" spc="-4" dirty="0">
                <a:cs typeface="Calibri"/>
              </a:rPr>
              <a:t>S</a:t>
            </a:r>
            <a:r>
              <a:rPr lang="en-US" spc="-8" dirty="0">
                <a:cs typeface="Calibri"/>
              </a:rPr>
              <a:t>t</a:t>
            </a:r>
            <a:r>
              <a:rPr lang="en-US" spc="-15" dirty="0">
                <a:cs typeface="Calibri"/>
              </a:rPr>
              <a:t>r</a:t>
            </a:r>
            <a:r>
              <a:rPr lang="en-US" spc="-4" dirty="0">
                <a:cs typeface="Calibri"/>
              </a:rPr>
              <a:t>u</a:t>
            </a:r>
            <a:r>
              <a:rPr lang="en-US" dirty="0">
                <a:cs typeface="Calibri"/>
              </a:rPr>
              <a:t>c</a:t>
            </a:r>
            <a:r>
              <a:rPr lang="en-US" spc="-19" dirty="0">
                <a:cs typeface="Calibri"/>
              </a:rPr>
              <a:t>t</a:t>
            </a:r>
            <a:r>
              <a:rPr lang="en-US" spc="-4" dirty="0">
                <a:cs typeface="Calibri"/>
              </a:rPr>
              <a:t>ur</a:t>
            </a:r>
            <a:r>
              <a:rPr lang="en-US" spc="-19" dirty="0">
                <a:cs typeface="Calibri"/>
              </a:rPr>
              <a:t>e</a:t>
            </a:r>
            <a:r>
              <a:rPr lang="en-US" dirty="0">
                <a:cs typeface="Calibri"/>
              </a:rPr>
              <a:t>d</a:t>
            </a:r>
            <a:r>
              <a:rPr lang="en-US" spc="-8" dirty="0">
                <a:cs typeface="Calibri"/>
              </a:rPr>
              <a:t> </a:t>
            </a:r>
            <a:r>
              <a:rPr lang="en-US" spc="-15" dirty="0">
                <a:cs typeface="Calibri"/>
              </a:rPr>
              <a:t>B</a:t>
            </a:r>
            <a:r>
              <a:rPr lang="en-US" spc="-19" dirty="0">
                <a:cs typeface="Calibri"/>
              </a:rPr>
              <a:t>e</a:t>
            </a:r>
            <a:r>
              <a:rPr lang="en-US" spc="-4" dirty="0">
                <a:cs typeface="Calibri"/>
              </a:rPr>
              <a:t>h</a:t>
            </a:r>
            <a:r>
              <a:rPr lang="en-US" dirty="0">
                <a:cs typeface="Calibri"/>
              </a:rPr>
              <a:t>a</a:t>
            </a:r>
            <a:r>
              <a:rPr lang="en-US" spc="-4" dirty="0">
                <a:cs typeface="Calibri"/>
              </a:rPr>
              <a:t>vi</a:t>
            </a:r>
            <a:r>
              <a:rPr lang="en-US" dirty="0">
                <a:cs typeface="Calibri"/>
              </a:rPr>
              <a:t>o</a:t>
            </a:r>
            <a:r>
              <a:rPr lang="en-US" spc="-15" dirty="0">
                <a:cs typeface="Calibri"/>
              </a:rPr>
              <a:t>r</a:t>
            </a:r>
            <a:r>
              <a:rPr lang="en-US" dirty="0">
                <a:cs typeface="Calibri"/>
              </a:rPr>
              <a:t>al </a:t>
            </a:r>
            <a:r>
              <a:rPr lang="en-US" spc="4" dirty="0">
                <a:cs typeface="Calibri"/>
              </a:rPr>
              <a:t>I</a:t>
            </a:r>
            <a:r>
              <a:rPr lang="en-US" spc="-4" dirty="0">
                <a:cs typeface="Calibri"/>
              </a:rPr>
              <a:t>n</a:t>
            </a:r>
            <a:r>
              <a:rPr lang="en-US" spc="-19" dirty="0">
                <a:cs typeface="Calibri"/>
              </a:rPr>
              <a:t>terv</a:t>
            </a:r>
            <a:r>
              <a:rPr lang="en-US" dirty="0">
                <a:cs typeface="Calibri"/>
              </a:rPr>
              <a:t>i</a:t>
            </a:r>
            <a:r>
              <a:rPr lang="en-US" spc="-19" dirty="0">
                <a:cs typeface="Calibri"/>
              </a:rPr>
              <a:t>e</a:t>
            </a:r>
            <a:r>
              <a:rPr lang="en-US" spc="-23" dirty="0">
                <a:cs typeface="Calibri"/>
              </a:rPr>
              <a:t>w</a:t>
            </a:r>
            <a:r>
              <a:rPr lang="en-US" spc="4" dirty="0">
                <a:cs typeface="Calibri"/>
              </a:rPr>
              <a:t>s</a:t>
            </a:r>
            <a:endParaRPr lang="en-US" dirty="0">
              <a:cs typeface="Calibri"/>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92341237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3231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r>
              <a:rPr lang="en-US" altLang="en-US" dirty="0">
                <a:latin typeface="Open Sans Light"/>
                <a:ea typeface="Open Sans Light"/>
                <a:cs typeface="Open Sans Light"/>
              </a:rPr>
              <a:t>W</a:t>
            </a:r>
            <a:r>
              <a:rPr lang="x-none" altLang="en-US" dirty="0">
                <a:latin typeface="Open Sans Light"/>
                <a:ea typeface="Open Sans Light"/>
                <a:cs typeface="Open Sans Light"/>
              </a:rPr>
              <a:t>hat is your experience with</a:t>
            </a:r>
            <a:r>
              <a:rPr lang="en-US" altLang="en-US" dirty="0">
                <a:latin typeface="Open Sans Light"/>
                <a:ea typeface="Open Sans Light"/>
                <a:cs typeface="Open Sans Light"/>
              </a:rPr>
              <a:t> using the Job Analysis and Job Description in developing Interviews questions</a:t>
            </a:r>
            <a:r>
              <a:rPr lang="x-none" altLang="en-US" dirty="0">
                <a:latin typeface="Open Sans Light"/>
                <a:ea typeface="Open Sans Light"/>
                <a:cs typeface="Open Sans Light"/>
              </a:rPr>
              <a:t>? </a:t>
            </a:r>
          </a:p>
          <a:p>
            <a:r>
              <a:rPr lang="en-US" altLang="en-US" dirty="0">
                <a:latin typeface="Open Sans Light"/>
                <a:ea typeface="Open Sans Light"/>
                <a:cs typeface="Open Sans Light"/>
              </a:rPr>
              <a:t>If you haven’t used them to develop interview questions, what value to you think they can bring to the interview? </a:t>
            </a:r>
          </a:p>
          <a:p>
            <a:r>
              <a:rPr lang="en-US" altLang="en-US" dirty="0">
                <a:latin typeface="Open Sans Light"/>
                <a:ea typeface="Open Sans Light"/>
                <a:cs typeface="Open Sans Light"/>
              </a:rPr>
              <a:t>What is challenging about using them to develop interview questions? </a:t>
            </a:r>
            <a:endParaRPr lang="x-none" altLang="en-US" dirty="0">
              <a:latin typeface="Open Sans Light"/>
              <a:ea typeface="Open Sans Light"/>
              <a:cs typeface="Open Sans Light"/>
            </a:endParaRPr>
          </a:p>
          <a:p>
            <a:pPr marL="0" lvl="0" indent="0">
              <a:spcAft>
                <a:spcPts val="0"/>
              </a:spcAft>
              <a:buNone/>
            </a:pPr>
            <a:endParaRPr lang="en-US" dirty="0">
              <a:solidFill>
                <a:prstClr val="black"/>
              </a:solidFill>
            </a:endParaRPr>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fontScale="90000"/>
          </a:bodyPr>
          <a:lstStyle/>
          <a:p>
            <a:r>
              <a:rPr lang="en-US" sz="2400" b="1" dirty="0">
                <a:cs typeface="Calibri Light"/>
              </a:rPr>
              <a:t>Breakout Conversation </a:t>
            </a:r>
            <a:endParaRPr lang="en-US" sz="2400" b="1" dirty="0"/>
          </a:p>
        </p:txBody>
      </p:sp>
    </p:spTree>
    <p:extLst>
      <p:ext uri="{BB962C8B-B14F-4D97-AF65-F5344CB8AC3E}">
        <p14:creationId xmlns:p14="http://schemas.microsoft.com/office/powerpoint/2010/main" val="14719182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3341286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7167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74"/>
          <p:cNvSpPr txBox="1">
            <a:spLocks noGrp="1"/>
          </p:cNvSpPr>
          <p:nvPr>
            <p:ph type="title"/>
          </p:nvPr>
        </p:nvSpPr>
        <p:spPr/>
        <p:txBody>
          <a:bodyPr/>
          <a:lstStyle/>
          <a:p>
            <a:r>
              <a:rPr lang="en-US">
                <a:sym typeface="Calibri"/>
              </a:rPr>
              <a:t>Realistic Job Previews (RJPs)</a:t>
            </a:r>
            <a:endParaRPr lang="en-US" dirty="0">
              <a:sym typeface="Calibri"/>
            </a:endParaRPr>
          </a:p>
        </p:txBody>
      </p:sp>
      <p:sp>
        <p:nvSpPr>
          <p:cNvPr id="1021" name="Google Shape;1021;p74"/>
          <p:cNvSpPr txBox="1">
            <a:spLocks noGrp="1"/>
          </p:cNvSpPr>
          <p:nvPr>
            <p:ph idx="1"/>
          </p:nvPr>
        </p:nvSpPr>
        <p:spPr>
          <a:xfrm>
            <a:off x="838200" y="1825625"/>
            <a:ext cx="6137787" cy="4351338"/>
          </a:xfrm>
        </p:spPr>
        <p:txBody>
          <a:bodyPr/>
          <a:lstStyle/>
          <a:p>
            <a:r>
              <a:rPr lang="en-US" dirty="0">
                <a:sym typeface="Calibri"/>
              </a:rPr>
              <a:t>Present non-distorted information to job applicants </a:t>
            </a:r>
            <a:endParaRPr lang="en-US" dirty="0"/>
          </a:p>
          <a:p>
            <a:r>
              <a:rPr lang="en-US" dirty="0">
                <a:sym typeface="Calibri"/>
              </a:rPr>
              <a:t>about the job </a:t>
            </a:r>
            <a:endParaRPr lang="en-US" dirty="0"/>
          </a:p>
          <a:p>
            <a:r>
              <a:rPr lang="en-US" dirty="0">
                <a:sym typeface="Calibri"/>
              </a:rPr>
              <a:t>and the organization / family / individual(s)</a:t>
            </a:r>
          </a:p>
          <a:p>
            <a:r>
              <a:rPr lang="en-US" dirty="0">
                <a:sym typeface="Calibri"/>
              </a:rPr>
              <a:t>from the perspective of existing DSPs</a:t>
            </a:r>
            <a:endParaRPr lang="en-US" dirty="0"/>
          </a:p>
          <a:p>
            <a:r>
              <a:rPr lang="en-US" dirty="0">
                <a:sym typeface="Calibri"/>
              </a:rPr>
              <a:t>before a job offer has been made</a:t>
            </a:r>
          </a:p>
          <a:p>
            <a:endParaRPr lang="en-US" dirty="0">
              <a:sym typeface="Calibri"/>
            </a:endParaRPr>
          </a:p>
          <a:p>
            <a:endParaRPr lang="en-US" dirty="0">
              <a:sym typeface="Calibri"/>
            </a:endParaRPr>
          </a:p>
        </p:txBody>
      </p:sp>
      <p:pic>
        <p:nvPicPr>
          <p:cNvPr id="1022" name="Google Shape;1022;p74"/>
          <p:cNvPicPr preferRelativeResize="0"/>
          <p:nvPr/>
        </p:nvPicPr>
        <p:blipFill rotWithShape="1">
          <a:blip r:embed="rId3">
            <a:alphaModFix/>
          </a:blip>
          <a:srcRect/>
          <a:stretch/>
        </p:blipFill>
        <p:spPr>
          <a:xfrm>
            <a:off x="7235088" y="1690688"/>
            <a:ext cx="3531388" cy="1973907"/>
          </a:xfrm>
          <a:prstGeom prst="rect">
            <a:avLst/>
          </a:prstGeom>
          <a:noFill/>
          <a:ln>
            <a:noFill/>
          </a:ln>
        </p:spPr>
      </p:pic>
      <p:pic>
        <p:nvPicPr>
          <p:cNvPr id="1023" name="Google Shape;1023;p74">
            <a:hlinkClick r:id="rId4"/>
          </p:cNvPr>
          <p:cNvPicPr preferRelativeResize="0"/>
          <p:nvPr/>
        </p:nvPicPr>
        <p:blipFill rotWithShape="1">
          <a:blip r:embed="rId5">
            <a:alphaModFix/>
          </a:blip>
          <a:srcRect/>
          <a:stretch/>
        </p:blipFill>
        <p:spPr>
          <a:xfrm>
            <a:off x="7221214" y="3853970"/>
            <a:ext cx="3545262" cy="1973288"/>
          </a:xfrm>
          <a:prstGeom prst="rect">
            <a:avLst/>
          </a:prstGeom>
          <a:noFill/>
          <a:ln>
            <a:noFill/>
          </a:ln>
        </p:spPr>
      </p:pic>
    </p:spTree>
    <p:extLst>
      <p:ext uri="{BB962C8B-B14F-4D97-AF65-F5344CB8AC3E}">
        <p14:creationId xmlns:p14="http://schemas.microsoft.com/office/powerpoint/2010/main" val="4267814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Google Shape;1029;p75"/>
          <p:cNvSpPr>
            <a:spLocks noGrp="1"/>
          </p:cNvSpPr>
          <p:nvPr>
            <p:ph type="title"/>
          </p:nvPr>
        </p:nvSpPr>
        <p:spPr/>
        <p:txBody>
          <a:bodyPr lIns="91425" tIns="45700" rIns="91425" bIns="45700"/>
          <a:lstStyle/>
          <a:p>
            <a:pPr eaLnBrk="1" hangingPunct="1">
              <a:lnSpc>
                <a:spcPct val="100000"/>
              </a:lnSpc>
              <a:buClr>
                <a:srgbClr val="0F3F59"/>
              </a:buClr>
              <a:buSzPts val="800"/>
              <a:defRPr/>
            </a:pPr>
            <a:r>
              <a:rPr lang="en-US" altLang="en-US" sz="3600" dirty="0">
                <a:solidFill>
                  <a:schemeClr val="tx1">
                    <a:lumMod val="65000"/>
                    <a:lumOff val="35000"/>
                  </a:schemeClr>
                </a:solidFill>
                <a:latin typeface="Open Sans Light" panose="020B0306030504020204"/>
                <a:ea typeface="Open Sans Light" panose="020B0306030504020204"/>
                <a:cs typeface="Calibri" panose="020F0502020204030204" pitchFamily="34" charset="0"/>
                <a:sym typeface="Calibri" panose="020F0502020204030204" pitchFamily="34" charset="0"/>
              </a:rPr>
              <a:t>Characteristics of Effective RJP’s</a:t>
            </a:r>
            <a:endParaRPr lang="en-US" altLang="en-US" sz="3600" dirty="0">
              <a:solidFill>
                <a:schemeClr val="tx1">
                  <a:lumMod val="65000"/>
                  <a:lumOff val="35000"/>
                </a:schemeClr>
              </a:solidFill>
              <a:latin typeface="Open Sans Light"/>
              <a:ea typeface="Open Sans Light"/>
              <a:cs typeface="Open Sans Light"/>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54971917"/>
              </p:ext>
            </p:extLst>
          </p:nvPr>
        </p:nvGraphicFramePr>
        <p:xfrm>
          <a:off x="1612640" y="1522737"/>
          <a:ext cx="9201539" cy="4738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2010425"/>
      </p:ext>
    </p:extLst>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600" spc="-19" dirty="0">
                <a:latin typeface="Open Sans Light" panose="020B0306030504020204"/>
                <a:cs typeface="Calibri"/>
              </a:rPr>
              <a:t>Re</a:t>
            </a:r>
            <a:r>
              <a:rPr lang="en-US" sz="3600" spc="-15" dirty="0">
                <a:latin typeface="Open Sans Light" panose="020B0306030504020204"/>
                <a:cs typeface="Calibri"/>
              </a:rPr>
              <a:t>a</a:t>
            </a:r>
            <a:r>
              <a:rPr lang="en-US" sz="3600" dirty="0">
                <a:latin typeface="Open Sans Light" panose="020B0306030504020204"/>
                <a:cs typeface="Calibri"/>
              </a:rPr>
              <a:t>li</a:t>
            </a:r>
            <a:r>
              <a:rPr lang="en-US" sz="3600" spc="4" dirty="0">
                <a:latin typeface="Open Sans Light" panose="020B0306030504020204"/>
                <a:cs typeface="Calibri"/>
              </a:rPr>
              <a:t>s</a:t>
            </a:r>
            <a:r>
              <a:rPr lang="en-US" sz="3600" spc="-4" dirty="0">
                <a:latin typeface="Open Sans Light" panose="020B0306030504020204"/>
                <a:cs typeface="Calibri"/>
              </a:rPr>
              <a:t>t</a:t>
            </a:r>
            <a:r>
              <a:rPr lang="en-US" sz="3600" dirty="0">
                <a:latin typeface="Open Sans Light" panose="020B0306030504020204"/>
                <a:cs typeface="Calibri"/>
              </a:rPr>
              <a:t>i</a:t>
            </a:r>
            <a:r>
              <a:rPr lang="en-US" sz="3600" spc="-15" dirty="0">
                <a:latin typeface="Open Sans Light" panose="020B0306030504020204"/>
                <a:cs typeface="Calibri"/>
              </a:rPr>
              <a:t>c</a:t>
            </a:r>
            <a:r>
              <a:rPr lang="en-US" sz="3600" dirty="0">
                <a:latin typeface="Open Sans Light" panose="020B0306030504020204"/>
                <a:cs typeface="Calibri"/>
              </a:rPr>
              <a:t> </a:t>
            </a:r>
            <a:r>
              <a:rPr lang="en-US" sz="3600" spc="-11" dirty="0">
                <a:latin typeface="Open Sans Light" panose="020B0306030504020204"/>
                <a:cs typeface="Calibri"/>
              </a:rPr>
              <a:t>J</a:t>
            </a:r>
            <a:r>
              <a:rPr lang="en-US" sz="3600" dirty="0">
                <a:latin typeface="Open Sans Light" panose="020B0306030504020204"/>
                <a:cs typeface="Calibri"/>
              </a:rPr>
              <a:t>ob</a:t>
            </a:r>
            <a:r>
              <a:rPr lang="en-US" sz="3600" spc="-4" dirty="0">
                <a:latin typeface="Open Sans Light" panose="020B0306030504020204"/>
                <a:cs typeface="Calibri"/>
              </a:rPr>
              <a:t> </a:t>
            </a:r>
            <a:r>
              <a:rPr lang="en-US" sz="3600" spc="-15" dirty="0">
                <a:latin typeface="Open Sans Light" panose="020B0306030504020204"/>
                <a:cs typeface="Calibri"/>
              </a:rPr>
              <a:t>P</a:t>
            </a:r>
            <a:r>
              <a:rPr lang="en-US" sz="3600" spc="-19" dirty="0">
                <a:latin typeface="Open Sans Light" panose="020B0306030504020204"/>
                <a:cs typeface="Calibri"/>
              </a:rPr>
              <a:t>re</a:t>
            </a:r>
            <a:r>
              <a:rPr lang="en-US" sz="3600" spc="-15" dirty="0">
                <a:latin typeface="Open Sans Light" panose="020B0306030504020204"/>
                <a:cs typeface="Calibri"/>
              </a:rPr>
              <a:t>v</a:t>
            </a:r>
            <a:r>
              <a:rPr lang="en-US" sz="3600" dirty="0">
                <a:latin typeface="Open Sans Light" panose="020B0306030504020204"/>
                <a:cs typeface="Calibri"/>
              </a:rPr>
              <a:t>i</a:t>
            </a:r>
            <a:r>
              <a:rPr lang="en-US" sz="3600" spc="-19" dirty="0">
                <a:latin typeface="Open Sans Light" panose="020B0306030504020204"/>
                <a:cs typeface="Calibri"/>
              </a:rPr>
              <a:t>e</a:t>
            </a:r>
            <a:r>
              <a:rPr lang="en-US" sz="3600" spc="-23" dirty="0">
                <a:latin typeface="Open Sans Light" panose="020B0306030504020204"/>
                <a:cs typeface="Calibri"/>
              </a:rPr>
              <a:t>w</a:t>
            </a:r>
            <a:r>
              <a:rPr lang="en-US" sz="3600" dirty="0">
                <a:latin typeface="Open Sans Light" panose="020B0306030504020204"/>
                <a:cs typeface="Calibri"/>
              </a:rPr>
              <a:t>s</a:t>
            </a:r>
            <a:endParaRPr lang="en-US" sz="3600" dirty="0">
              <a:latin typeface="Open Sans Light" panose="020B0306030504020204"/>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03113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30643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a:xfrm>
            <a:off x="838200" y="391110"/>
            <a:ext cx="10515600" cy="1325563"/>
          </a:xfrm>
        </p:spPr>
        <p:txBody>
          <a:bodyPr/>
          <a:lstStyle/>
          <a:p>
            <a:pPr eaLnBrk="1" hangingPunct="1"/>
            <a:r>
              <a:rPr lang="en-US" altLang="en-US" sz="3600">
                <a:latin typeface="Open Sans Light"/>
                <a:ea typeface="Open Sans Light"/>
                <a:cs typeface="Open Sans Light"/>
              </a:rPr>
              <a:t>Realistic Job Previews Affect Retention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893185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906098" y="6285915"/>
            <a:ext cx="8561226" cy="364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lvl="1" algn="r" eaLnBrk="1" fontAlgn="auto" hangingPunct="1">
              <a:spcBef>
                <a:spcPts val="0"/>
              </a:spcBef>
              <a:spcAft>
                <a:spcPts val="0"/>
              </a:spcAft>
              <a:defRPr/>
            </a:pPr>
            <a:r>
              <a:rPr lang="en-US" sz="1400" dirty="0">
                <a:solidFill>
                  <a:schemeClr val="tx1"/>
                </a:solidFill>
                <a:latin typeface="Open Sans" charset="0"/>
                <a:ea typeface="Open Sans" charset="0"/>
                <a:cs typeface="Open Sans" charset="0"/>
              </a:rPr>
              <a:t>McEvoy &amp; Cascio 1985; Premack &amp; Wanous, 1985</a:t>
            </a:r>
          </a:p>
        </p:txBody>
      </p:sp>
    </p:spTree>
    <p:extLst>
      <p:ext uri="{BB962C8B-B14F-4D97-AF65-F5344CB8AC3E}">
        <p14:creationId xmlns:p14="http://schemas.microsoft.com/office/powerpoint/2010/main" val="19423547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Google Shape;1020;p74"/>
          <p:cNvSpPr>
            <a:spLocks noGrp="1"/>
          </p:cNvSpPr>
          <p:nvPr>
            <p:ph type="title"/>
          </p:nvPr>
        </p:nvSpPr>
        <p:spPr>
          <a:xfrm>
            <a:off x="495300" y="315913"/>
            <a:ext cx="10972800" cy="1143000"/>
          </a:xfrm>
        </p:spPr>
        <p:txBody>
          <a:bodyPr lIns="51427" tIns="25706" rIns="51427" bIns="25706" anchor="ctr"/>
          <a:lstStyle/>
          <a:p>
            <a:pPr eaLnBrk="1" hangingPunct="1">
              <a:buClr>
                <a:srgbClr val="0F3F59"/>
              </a:buClr>
              <a:buSzPts val="3200"/>
            </a:pPr>
            <a:r>
              <a:rPr lang="en-US" altLang="en-US" sz="3600">
                <a:solidFill>
                  <a:schemeClr val="tx1"/>
                </a:solidFill>
                <a:latin typeface="Open Sans Light"/>
                <a:ea typeface="Open Sans Light"/>
                <a:cs typeface="Calibri" panose="020F0502020204030204" pitchFamily="34" charset="0"/>
                <a:sym typeface="Calibri" panose="020F0502020204030204" pitchFamily="34" charset="0"/>
              </a:rPr>
              <a:t>Example of a Realistic Job Previews (RJPs)</a:t>
            </a:r>
          </a:p>
        </p:txBody>
      </p:sp>
      <p:sp>
        <p:nvSpPr>
          <p:cNvPr id="172035" name="Content Placeholder 3"/>
          <p:cNvSpPr>
            <a:spLocks noGrp="1"/>
          </p:cNvSpPr>
          <p:nvPr>
            <p:ph sz="quarter" idx="13"/>
          </p:nvPr>
        </p:nvSpPr>
        <p:spPr>
          <a:xfrm>
            <a:off x="495300" y="1458912"/>
            <a:ext cx="5308341" cy="3374345"/>
          </a:xfrm>
        </p:spPr>
        <p:txBody>
          <a:bodyPr/>
          <a:lstStyle/>
          <a:p>
            <a:pPr marL="0" indent="0" eaLnBrk="1" hangingPunct="1">
              <a:buFont typeface="Arial" panose="020B0604020202020204" pitchFamily="34" charset="0"/>
              <a:buNone/>
            </a:pPr>
            <a:r>
              <a:rPr lang="en-US" altLang="en-US" sz="1600" dirty="0">
                <a:latin typeface="Open Sans" charset="0"/>
                <a:ea typeface="Open Sans" charset="0"/>
                <a:cs typeface="Open Sans" charset="0"/>
              </a:rPr>
              <a:t>Link to access: </a:t>
            </a:r>
          </a:p>
          <a:p>
            <a:pPr marL="0" indent="0" eaLnBrk="1" hangingPunct="1">
              <a:buFont typeface="Arial" panose="020B0604020202020204" pitchFamily="34" charset="0"/>
              <a:buNone/>
            </a:pPr>
            <a:r>
              <a:rPr lang="en-US" altLang="en-US" sz="1600" dirty="0">
                <a:latin typeface="Open Sans" charset="0"/>
                <a:ea typeface="Open Sans" charset="0"/>
                <a:cs typeface="Open Sans" charset="0"/>
                <a:sym typeface="Calibri" panose="020F0502020204030204" pitchFamily="34" charset="0"/>
                <a:hlinkClick r:id="rId3"/>
              </a:rPr>
              <a:t>ANCOR Realistic Job Preview</a:t>
            </a:r>
            <a:endParaRPr lang="en-US" altLang="en-US" sz="1600" dirty="0">
              <a:latin typeface="Open Sans" charset="0"/>
              <a:ea typeface="Open Sans" charset="0"/>
              <a:cs typeface="Open Sans" charset="0"/>
              <a:sym typeface="Calibri" panose="020F0502020204030204" pitchFamily="34" charset="0"/>
            </a:endParaRPr>
          </a:p>
          <a:p>
            <a:pPr marL="0" indent="0" eaLnBrk="1" hangingPunct="1">
              <a:buNone/>
            </a:pPr>
            <a:r>
              <a:rPr lang="en-US" sz="1600" dirty="0">
                <a:latin typeface="Open Sans" charset="0"/>
                <a:ea typeface="Open Sans" charset="0"/>
                <a:cs typeface="Open Sans" charset="0"/>
                <a:hlinkClick r:id="rId3"/>
              </a:rPr>
              <a:t>https://www.ancor.org/toolkit/employers/realistic-job-preview</a:t>
            </a:r>
            <a:endParaRPr lang="en-US" sz="1600" dirty="0">
              <a:solidFill>
                <a:schemeClr val="dk1"/>
              </a:solidFill>
              <a:latin typeface="Open Sans" charset="0"/>
              <a:ea typeface="Open Sans" charset="0"/>
              <a:cs typeface="Open Sans" charset="0"/>
              <a:sym typeface="Calibri"/>
            </a:endParaRPr>
          </a:p>
          <a:p>
            <a:pPr marL="0" indent="0" eaLnBrk="1" hangingPunct="1">
              <a:buNone/>
            </a:pPr>
            <a:endParaRPr lang="en-US" sz="1600" dirty="0">
              <a:solidFill>
                <a:schemeClr val="dk1"/>
              </a:solidFill>
              <a:latin typeface="Open Sans" charset="0"/>
              <a:ea typeface="Open Sans" charset="0"/>
              <a:cs typeface="Open Sans" charset="0"/>
              <a:sym typeface="Calibri"/>
            </a:endParaRPr>
          </a:p>
          <a:p>
            <a:pPr marL="0" indent="0" eaLnBrk="1" hangingPunct="1">
              <a:buNone/>
            </a:pPr>
            <a:r>
              <a:rPr lang="en-US" sz="1600" dirty="0">
                <a:solidFill>
                  <a:schemeClr val="dk1"/>
                </a:solidFill>
                <a:latin typeface="Open Sans" charset="0"/>
                <a:ea typeface="Open Sans" charset="0"/>
                <a:cs typeface="Open Sans" charset="0"/>
                <a:sym typeface="Calibri"/>
              </a:rPr>
              <a:t>For TennCare Providers – full length RJP sample</a:t>
            </a:r>
          </a:p>
          <a:p>
            <a:pPr marL="0" indent="0">
              <a:buNone/>
            </a:pPr>
            <a:r>
              <a:rPr lang="en-US" sz="1600" dirty="0">
                <a:latin typeface="Open Sans" charset="0"/>
                <a:ea typeface="Open Sans" charset="0"/>
                <a:cs typeface="Open Sans" charset="0"/>
                <a:hlinkClick r:id="rId4"/>
              </a:rPr>
              <a:t>https://vimeo.com/382624388</a:t>
            </a:r>
            <a:endParaRPr lang="en-US" sz="1600" dirty="0">
              <a:latin typeface="Open Sans" charset="0"/>
              <a:ea typeface="Open Sans" charset="0"/>
              <a:cs typeface="Open Sans" charset="0"/>
            </a:endParaRPr>
          </a:p>
          <a:p>
            <a:pPr marL="0" indent="0">
              <a:buNone/>
            </a:pPr>
            <a:r>
              <a:rPr lang="en-US" sz="1600" dirty="0">
                <a:solidFill>
                  <a:schemeClr val="dk1"/>
                </a:solidFill>
                <a:latin typeface="Open Sans" charset="0"/>
                <a:ea typeface="Open Sans" charset="0"/>
                <a:cs typeface="Open Sans" charset="0"/>
                <a:sym typeface="Calibri"/>
              </a:rPr>
              <a:t>Password: </a:t>
            </a:r>
            <a:r>
              <a:rPr lang="en-US" sz="1600" dirty="0">
                <a:latin typeface="Open Sans" charset="0"/>
                <a:ea typeface="Open Sans" charset="0"/>
                <a:cs typeface="Open Sans" charset="0"/>
              </a:rPr>
              <a:t>RJP/ICI#11-20</a:t>
            </a:r>
            <a:endParaRPr lang="en-US" sz="1600" dirty="0">
              <a:solidFill>
                <a:schemeClr val="dk1"/>
              </a:solidFill>
              <a:latin typeface="Open Sans" charset="0"/>
              <a:ea typeface="Open Sans" charset="0"/>
              <a:cs typeface="Open Sans" charset="0"/>
              <a:sym typeface="Calibri"/>
            </a:endParaRPr>
          </a:p>
          <a:p>
            <a:pPr marL="0" indent="0" eaLnBrk="1" hangingPunct="1">
              <a:buFont typeface="Arial" panose="020B0604020202020204" pitchFamily="34" charset="0"/>
              <a:buNone/>
            </a:pPr>
            <a:endParaRPr lang="en-US" altLang="en-US" sz="2800" dirty="0">
              <a:latin typeface="Calibri" panose="020F0502020204030204" pitchFamily="34" charset="0"/>
              <a:ea typeface="Open Sans Light"/>
              <a:cs typeface="Calibri" panose="020F0502020204030204" pitchFamily="34" charset="0"/>
              <a:sym typeface="Calibri" panose="020F0502020204030204" pitchFamily="34" charset="0"/>
            </a:endParaRPr>
          </a:p>
        </p:txBody>
      </p:sp>
      <p:pic>
        <p:nvPicPr>
          <p:cNvPr id="172036" name="Google Shape;1023;p74">
            <a:hlinkClick r:id="rId5"/>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5201" y="1458912"/>
            <a:ext cx="5530850" cy="32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968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545801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4313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p:txBody>
          <a:bodyPr/>
          <a:lstStyle/>
          <a:p>
            <a:r>
              <a:rPr lang="en-US" dirty="0"/>
              <a:t>What are the Challenges? </a:t>
            </a:r>
            <a:endParaRPr lang="x-none" dirty="0"/>
          </a:p>
        </p:txBody>
      </p:sp>
      <p:sp>
        <p:nvSpPr>
          <p:cNvPr id="3" name="Content Placeholder 2">
            <a:extLst>
              <a:ext uri="{FF2B5EF4-FFF2-40B4-BE49-F238E27FC236}">
                <a16:creationId xmlns:a16="http://schemas.microsoft.com/office/drawing/2014/main" id="{2A180281-01C0-1F45-93B3-E26A68A3E0ED}"/>
              </a:ext>
            </a:extLst>
          </p:cNvPr>
          <p:cNvSpPr>
            <a:spLocks noGrp="1"/>
          </p:cNvSpPr>
          <p:nvPr>
            <p:ph type="body" idx="1"/>
          </p:nvPr>
        </p:nvSpPr>
        <p:spPr/>
        <p:txBody>
          <a:bodyPr/>
          <a:lstStyle/>
          <a:p>
            <a:pPr>
              <a:lnSpc>
                <a:spcPct val="120000"/>
              </a:lnSpc>
            </a:pPr>
            <a:r>
              <a:rPr lang="en-US" dirty="0"/>
              <a:t>Step 4: Identify barriers to implementation</a:t>
            </a:r>
          </a:p>
          <a:p>
            <a:pPr>
              <a:lnSpc>
                <a:spcPct val="100000"/>
              </a:lnSpc>
            </a:pPr>
            <a:r>
              <a:rPr lang="en-US" dirty="0"/>
              <a:t>Step 5: Identify support for the strategy</a:t>
            </a:r>
          </a:p>
          <a:p>
            <a:endParaRPr lang="x-none" dirty="0"/>
          </a:p>
        </p:txBody>
      </p:sp>
    </p:spTree>
    <p:extLst>
      <p:ext uri="{BB962C8B-B14F-4D97-AF65-F5344CB8AC3E}">
        <p14:creationId xmlns:p14="http://schemas.microsoft.com/office/powerpoint/2010/main" val="12788649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8EA-6668-3048-BC13-15B939799DC4}"/>
              </a:ext>
            </a:extLst>
          </p:cNvPr>
          <p:cNvSpPr>
            <a:spLocks noGrp="1"/>
          </p:cNvSpPr>
          <p:nvPr>
            <p:ph type="title"/>
          </p:nvPr>
        </p:nvSpPr>
        <p:spPr/>
        <p:txBody>
          <a:bodyPr/>
          <a:lstStyle/>
          <a:p>
            <a:r>
              <a:rPr lang="en-US" dirty="0"/>
              <a:t>Connecting challenges, data, and information to strategies</a:t>
            </a:r>
          </a:p>
        </p:txBody>
      </p:sp>
      <p:sp>
        <p:nvSpPr>
          <p:cNvPr id="5" name="Text Placeholder 4">
            <a:extLst>
              <a:ext uri="{FF2B5EF4-FFF2-40B4-BE49-F238E27FC236}">
                <a16:creationId xmlns:a16="http://schemas.microsoft.com/office/drawing/2014/main" id="{3C685781-C4A0-1849-A216-8A09427DB156}"/>
              </a:ext>
            </a:extLst>
          </p:cNvPr>
          <p:cNvSpPr>
            <a:spLocks noGrp="1"/>
          </p:cNvSpPr>
          <p:nvPr>
            <p:ph type="body" idx="1"/>
          </p:nvPr>
        </p:nvSpPr>
        <p:spPr/>
        <p:txBody>
          <a:bodyPr vert="horz" lIns="91440" tIns="45720" rIns="91440" bIns="45720" rtlCol="0" anchor="t">
            <a:normAutofit/>
          </a:bodyPr>
          <a:lstStyle/>
          <a:p>
            <a:r>
              <a:rPr lang="x-none">
                <a:latin typeface="Open Sans Light"/>
              </a:rPr>
              <a:t>Step 6 – Set goals, measure progress, a</a:t>
            </a:r>
            <a:r>
              <a:rPr lang="en-US" dirty="0" err="1">
                <a:latin typeface="Open Sans Light"/>
              </a:rPr>
              <a:t>nd</a:t>
            </a:r>
            <a:r>
              <a:rPr lang="x-none">
                <a:latin typeface="Open Sans Light"/>
              </a:rPr>
              <a:t> establish a time frame</a:t>
            </a:r>
          </a:p>
        </p:txBody>
      </p:sp>
    </p:spTree>
    <p:extLst>
      <p:ext uri="{BB962C8B-B14F-4D97-AF65-F5344CB8AC3E}">
        <p14:creationId xmlns:p14="http://schemas.microsoft.com/office/powerpoint/2010/main" val="6773848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Open Sans Light" panose="020B0306030504020204"/>
              </a:rPr>
              <a:t>Connecting selection strategies with your data</a:t>
            </a:r>
          </a:p>
        </p:txBody>
      </p:sp>
      <p:pic>
        <p:nvPicPr>
          <p:cNvPr id="4" name="Content Placeholder 3" descr="An infographic that has a line of people. 44% of those people are colored in representing the average turnover rate for DSPs. There is also a stacked bar showing 40% of DSPs left in fewer than 6 months, 21% left between 6 &amp; 12 months, and 39% left after 12 months. ">
            <a:extLst>
              <a:ext uri="{FF2B5EF4-FFF2-40B4-BE49-F238E27FC236}">
                <a16:creationId xmlns:a16="http://schemas.microsoft.com/office/drawing/2014/main" id="{D2DE2E08-74DE-BF48-9C43-B5DFAD558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474" y="1448475"/>
            <a:ext cx="10647430" cy="4677195"/>
          </a:xfrm>
          <a:prstGeom prst="rect">
            <a:avLst/>
          </a:prstGeom>
        </p:spPr>
      </p:pic>
      <p:sp>
        <p:nvSpPr>
          <p:cNvPr id="7" name="Donut 6">
            <a:extLst>
              <a:ext uri="{FF2B5EF4-FFF2-40B4-BE49-F238E27FC236}">
                <a16:creationId xmlns:a16="http://schemas.microsoft.com/office/drawing/2014/main" id="{0ABB1F2D-09BC-7940-89E2-F3D685BBEBC5}"/>
              </a:ext>
            </a:extLst>
          </p:cNvPr>
          <p:cNvSpPr/>
          <p:nvPr/>
        </p:nvSpPr>
        <p:spPr>
          <a:xfrm>
            <a:off x="1464658" y="4798577"/>
            <a:ext cx="3795165" cy="1529395"/>
          </a:xfrm>
          <a:prstGeom prst="donut">
            <a:avLst>
              <a:gd name="adj" fmla="val 606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non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4014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1511B-B28D-D240-A42A-C03C70F3AE57}"/>
              </a:ext>
            </a:extLst>
          </p:cNvPr>
          <p:cNvSpPr>
            <a:spLocks noGrp="1"/>
          </p:cNvSpPr>
          <p:nvPr>
            <p:ph type="title"/>
          </p:nvPr>
        </p:nvSpPr>
        <p:spPr/>
        <p:txBody>
          <a:bodyPr>
            <a:normAutofit/>
          </a:bodyPr>
          <a:lstStyle/>
          <a:p>
            <a:r>
              <a:rPr lang="en-US" sz="4000" dirty="0"/>
              <a:t>Self-Assessment Workbook</a:t>
            </a:r>
            <a:br>
              <a:rPr lang="en-US" sz="4000" dirty="0"/>
            </a:br>
            <a:r>
              <a:rPr lang="en-US" sz="2000" dirty="0">
                <a:solidFill>
                  <a:prstClr val="black"/>
                </a:solidFill>
              </a:rPr>
              <a:t>Matrix - workbook page 21</a:t>
            </a:r>
            <a:endParaRPr lang="x-none"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74301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F88EC60-A5A4-3E4D-985B-8D5E2D1511D2}"/>
              </a:ext>
            </a:extLst>
          </p:cNvPr>
          <p:cNvSpPr txBox="1"/>
          <p:nvPr/>
        </p:nvSpPr>
        <p:spPr>
          <a:xfrm>
            <a:off x="9073753" y="6236209"/>
            <a:ext cx="2590517" cy="369332"/>
          </a:xfrm>
          <a:prstGeom prst="rect">
            <a:avLst/>
          </a:prstGeom>
          <a:solidFill>
            <a:schemeClr val="accent1">
              <a:lumMod val="20000"/>
              <a:lumOff val="80000"/>
            </a:schemeClr>
          </a:solidFill>
          <a:ln>
            <a:solidFill>
              <a:schemeClr val="tx1"/>
            </a:solidFill>
          </a:ln>
        </p:spPr>
        <p:txBody>
          <a:bodyPr wrap="none" rtlCol="0">
            <a:spAutoFit/>
          </a:bodyPr>
          <a:lstStyle/>
          <a:p>
            <a:r>
              <a:rPr lang="x-none" dirty="0">
                <a:solidFill>
                  <a:schemeClr val="accent1">
                    <a:lumMod val="50000"/>
                  </a:schemeClr>
                </a:solidFill>
              </a:rPr>
              <a:t>Step 1 Identify and assess</a:t>
            </a:r>
          </a:p>
        </p:txBody>
      </p:sp>
    </p:spTree>
    <p:extLst>
      <p:ext uri="{BB962C8B-B14F-4D97-AF65-F5344CB8AC3E}">
        <p14:creationId xmlns:p14="http://schemas.microsoft.com/office/powerpoint/2010/main" val="26021233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p:cNvSpPr>
            <a:spLocks noGrp="1"/>
          </p:cNvSpPr>
          <p:nvPr>
            <p:ph type="title"/>
          </p:nvPr>
        </p:nvSpPr>
        <p:spPr/>
        <p:txBody>
          <a:bodyPr>
            <a:normAutofit/>
          </a:bodyPr>
          <a:lstStyle/>
          <a:p>
            <a:pPr eaLnBrk="1" hangingPunct="1"/>
            <a:r>
              <a:rPr lang="en-US" altLang="en-US" sz="3600" dirty="0">
                <a:latin typeface="Open Sans Light"/>
                <a:ea typeface="Open Sans Light"/>
                <a:cs typeface="Open Sans Light"/>
              </a:rPr>
              <a:t>Match the Strategy to the Challenge </a:t>
            </a:r>
            <a:endParaRPr lang="x-none" altLang="en-US" sz="3600" dirty="0">
              <a:solidFill>
                <a:srgbClr val="FF0000"/>
              </a:solidFill>
              <a:latin typeface="Open Sans Light"/>
              <a:ea typeface="Open Sans Light"/>
              <a:cs typeface="Open Sans Light"/>
            </a:endParaRPr>
          </a:p>
        </p:txBody>
      </p:sp>
      <p:sp>
        <p:nvSpPr>
          <p:cNvPr id="157699" name="Content Placeholder 2"/>
          <p:cNvSpPr>
            <a:spLocks noGrp="1"/>
          </p:cNvSpPr>
          <p:nvPr>
            <p:ph sz="half" idx="1"/>
          </p:nvPr>
        </p:nvSpPr>
        <p:spPr>
          <a:xfrm>
            <a:off x="914400" y="1690688"/>
            <a:ext cx="5181600" cy="3854450"/>
          </a:xfrm>
        </p:spPr>
        <p:txBody>
          <a:bodyPr/>
          <a:lstStyle/>
          <a:p>
            <a:pPr marL="114300" lvl="1" indent="0" eaLnBrk="1" hangingPunct="1">
              <a:buFont typeface="Arial" panose="020B0604020202020204" pitchFamily="34" charset="0"/>
              <a:buNone/>
              <a:defRPr/>
            </a:pPr>
            <a:r>
              <a:rPr lang="en-US" altLang="en-US" dirty="0">
                <a:latin typeface="Open Sans Light"/>
                <a:ea typeface="Open Sans Light"/>
                <a:cs typeface="Open Sans Light"/>
              </a:rPr>
              <a:t>Challenge: </a:t>
            </a:r>
          </a:p>
          <a:p>
            <a:pPr marL="114300" lvl="1" indent="0" eaLnBrk="1" hangingPunct="1">
              <a:buFont typeface="Arial" panose="020B0604020202020204" pitchFamily="34" charset="0"/>
              <a:buNone/>
              <a:defRPr/>
            </a:pPr>
            <a:r>
              <a:rPr lang="en-US" altLang="en-US" dirty="0">
                <a:latin typeface="Open Sans Light"/>
                <a:ea typeface="Open Sans Light"/>
                <a:cs typeface="Open Sans Light"/>
              </a:rPr>
              <a:t>Turnover rate is high</a:t>
            </a:r>
          </a:p>
          <a:p>
            <a:pPr marL="114300" lvl="1" indent="0" eaLnBrk="1" hangingPunct="1">
              <a:buFont typeface="Arial" panose="020B0604020202020204" pitchFamily="34" charset="0"/>
              <a:buNone/>
              <a:defRPr/>
            </a:pPr>
            <a:endParaRPr lang="en-US" altLang="en-US" dirty="0">
              <a:latin typeface="Open Sans Light"/>
              <a:ea typeface="Open Sans Light"/>
              <a:cs typeface="Open Sans Light"/>
            </a:endParaRPr>
          </a:p>
          <a:p>
            <a:pPr marL="169863" lvl="1" indent="0" eaLnBrk="1" hangingPunct="1">
              <a:buFont typeface="Arial" panose="020B0604020202020204" pitchFamily="34" charset="0"/>
              <a:buNone/>
              <a:defRPr/>
            </a:pPr>
            <a:r>
              <a:rPr lang="en-US" altLang="en-US" dirty="0">
                <a:latin typeface="Open Sans Light"/>
                <a:ea typeface="Open Sans Light"/>
                <a:cs typeface="Open Sans Light"/>
              </a:rPr>
              <a:t>New staff are unsure of the</a:t>
            </a:r>
            <a:br>
              <a:rPr lang="en-US" altLang="en-US" dirty="0">
                <a:latin typeface="Open Sans Light"/>
                <a:ea typeface="Open Sans Light"/>
                <a:cs typeface="Open Sans Light"/>
              </a:rPr>
            </a:br>
            <a:r>
              <a:rPr lang="en-US" altLang="en-US" dirty="0">
                <a:latin typeface="Open Sans Light"/>
                <a:ea typeface="Open Sans Light"/>
                <a:cs typeface="Open Sans Light"/>
              </a:rPr>
              <a:t>job roles and functions</a:t>
            </a:r>
          </a:p>
          <a:p>
            <a:pPr marL="169863" lvl="1" indent="0" eaLnBrk="1" hangingPunct="1">
              <a:buFont typeface="Arial" panose="020B0604020202020204" pitchFamily="34" charset="0"/>
              <a:buNone/>
              <a:defRPr/>
            </a:pPr>
            <a:endParaRPr lang="en-US" altLang="en-US" dirty="0">
              <a:latin typeface="Open Sans Light"/>
              <a:ea typeface="Open Sans Light"/>
              <a:cs typeface="Open Sans Light"/>
            </a:endParaRPr>
          </a:p>
          <a:p>
            <a:pPr marL="169863" lvl="1" indent="0" eaLnBrk="1" hangingPunct="1">
              <a:buFont typeface="Arial" panose="020B0604020202020204" pitchFamily="34" charset="0"/>
              <a:buNone/>
              <a:defRPr/>
            </a:pPr>
            <a:r>
              <a:rPr lang="en-US" altLang="en-US" dirty="0">
                <a:latin typeface="Open Sans Light"/>
                <a:ea typeface="Open Sans Light"/>
                <a:cs typeface="Open Sans Light"/>
              </a:rPr>
              <a:t>New staff leave their jobs </a:t>
            </a:r>
            <a:br>
              <a:rPr lang="en-US" altLang="en-US" dirty="0">
                <a:latin typeface="Open Sans Light"/>
                <a:ea typeface="Open Sans Light"/>
                <a:cs typeface="Open Sans Light"/>
              </a:rPr>
            </a:br>
            <a:r>
              <a:rPr lang="en-US" altLang="en-US" dirty="0">
                <a:latin typeface="Open Sans Light"/>
                <a:ea typeface="Open Sans Light"/>
                <a:cs typeface="Open Sans Light"/>
              </a:rPr>
              <a:t>in first 3-6 months</a:t>
            </a:r>
            <a:endParaRPr lang="x-none" altLang="en-US" dirty="0">
              <a:latin typeface="Open Sans Light"/>
              <a:ea typeface="Open Sans Light"/>
              <a:cs typeface="Open Sans Light"/>
            </a:endParaRPr>
          </a:p>
        </p:txBody>
      </p:sp>
      <p:sp>
        <p:nvSpPr>
          <p:cNvPr id="5" name="Rectangle 4"/>
          <p:cNvSpPr/>
          <p:nvPr/>
        </p:nvSpPr>
        <p:spPr>
          <a:xfrm>
            <a:off x="6966144" y="1690688"/>
            <a:ext cx="4387656" cy="3854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182880" tIns="91440"/>
          <a:lstStyle/>
          <a:p>
            <a:pPr eaLnBrk="1" fontAlgn="auto" hangingPunct="1">
              <a:spcBef>
                <a:spcPts val="500"/>
              </a:spcBef>
              <a:spcAft>
                <a:spcPts val="1200"/>
              </a:spcAft>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Strategy:</a:t>
            </a:r>
          </a:p>
          <a:p>
            <a:pPr marL="457200" indent="-457200" eaLnBrk="1" fontAlgn="auto" hangingPunct="1">
              <a:spcBef>
                <a:spcPts val="500"/>
              </a:spcBef>
              <a:spcAft>
                <a:spcPts val="1200"/>
              </a:spcAft>
              <a:buFont typeface="+mj-lt"/>
              <a:buAutoNum type="alphaUcPeriod"/>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Hiring Bonus </a:t>
            </a:r>
          </a:p>
          <a:p>
            <a:pPr marL="457200" indent="-457200" eaLnBrk="1" fontAlgn="auto" hangingPunct="1">
              <a:spcBef>
                <a:spcPts val="500"/>
              </a:spcBef>
              <a:spcAft>
                <a:spcPts val="1200"/>
              </a:spcAft>
              <a:buFont typeface="+mj-lt"/>
              <a:buAutoNum type="alphaUcPeriod"/>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Realistic Job Preview</a:t>
            </a:r>
          </a:p>
          <a:p>
            <a:pPr marL="457200" indent="-457200" eaLnBrk="1" fontAlgn="auto" hangingPunct="1">
              <a:spcBef>
                <a:spcPts val="500"/>
              </a:spcBef>
              <a:spcAft>
                <a:spcPts val="1200"/>
              </a:spcAft>
              <a:buFont typeface="+mj-lt"/>
              <a:buAutoNum type="alphaUcPeriod"/>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Recognition Program</a:t>
            </a:r>
          </a:p>
          <a:p>
            <a:pPr marL="457200" indent="-457200" eaLnBrk="1" fontAlgn="auto" hangingPunct="1">
              <a:spcBef>
                <a:spcPts val="500"/>
              </a:spcBef>
              <a:spcAft>
                <a:spcPts val="1200"/>
              </a:spcAft>
              <a:buFont typeface="+mj-lt"/>
              <a:buAutoNum type="alphaUcPeriod"/>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Structured Behavioral Interviewing</a:t>
            </a:r>
          </a:p>
          <a:p>
            <a:pPr marL="457200" indent="-457200" eaLnBrk="1" fontAlgn="auto" hangingPunct="1">
              <a:spcBef>
                <a:spcPts val="500"/>
              </a:spcBef>
              <a:spcAft>
                <a:spcPts val="1200"/>
              </a:spcAft>
              <a:buFont typeface="+mj-lt"/>
              <a:buAutoNum type="alphaUcPeriod"/>
              <a:defRPr/>
            </a:pPr>
            <a:r>
              <a:rPr lang="en-US" sz="2400" dirty="0">
                <a:solidFill>
                  <a:schemeClr val="tx1"/>
                </a:solidFill>
                <a:latin typeface="Open Sans Light" panose="020B0306030504020204"/>
                <a:ea typeface="Open Sans" panose="020B0606030504020204" pitchFamily="34" charset="0"/>
                <a:cs typeface="Open Sans" panose="020B0606030504020204" pitchFamily="34" charset="0"/>
              </a:rPr>
              <a:t>Peer Mentoring Program</a:t>
            </a:r>
          </a:p>
        </p:txBody>
      </p:sp>
      <p:sp>
        <p:nvSpPr>
          <p:cNvPr id="7" name="Rectangle 6"/>
          <p:cNvSpPr/>
          <p:nvPr/>
        </p:nvSpPr>
        <p:spPr>
          <a:xfrm>
            <a:off x="838200" y="5719763"/>
            <a:ext cx="5257800" cy="69969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dirty="0">
                <a:solidFill>
                  <a:srgbClr val="FF0000"/>
                </a:solidFill>
              </a:rPr>
              <a:t>Use Chat to answer – which strategy(s) would address these challenges</a:t>
            </a:r>
          </a:p>
        </p:txBody>
      </p:sp>
    </p:spTree>
    <p:extLst>
      <p:ext uri="{BB962C8B-B14F-4D97-AF65-F5344CB8AC3E}">
        <p14:creationId xmlns:p14="http://schemas.microsoft.com/office/powerpoint/2010/main" val="14037829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0"/>
              </a:spcAft>
              <a:buNone/>
            </a:pPr>
            <a:r>
              <a:rPr lang="en-US" dirty="0"/>
              <a:t>Reflecting on Your Selection Practices</a:t>
            </a:r>
            <a:br>
              <a:rPr lang="en-US" dirty="0"/>
            </a:br>
            <a:endParaRPr lang="en-US" dirty="0">
              <a:solidFill>
                <a:prstClr val="black"/>
              </a:solidFill>
            </a:endParaRPr>
          </a:p>
          <a:p>
            <a:pPr lvl="0"/>
            <a:r>
              <a:rPr lang="en-US" dirty="0">
                <a:solidFill>
                  <a:prstClr val="black"/>
                </a:solidFill>
              </a:rPr>
              <a:t>What selection strategies have you tried in your organization to address workforce challenges? </a:t>
            </a:r>
          </a:p>
          <a:p>
            <a:pPr lvl="1"/>
            <a:r>
              <a:rPr lang="en-US" dirty="0"/>
              <a:t>What were you pleased about?</a:t>
            </a:r>
          </a:p>
          <a:p>
            <a:pPr lvl="1"/>
            <a:r>
              <a:rPr lang="en-US" dirty="0"/>
              <a:t>What have you learned?</a:t>
            </a:r>
          </a:p>
          <a:p>
            <a:pPr lvl="1"/>
            <a:r>
              <a:rPr lang="en-US" dirty="0"/>
              <a:t>What are you concerned about? </a:t>
            </a:r>
          </a:p>
          <a:p>
            <a:r>
              <a:rPr lang="en-US" dirty="0"/>
              <a:t>Based on this, what next steps are you thinking about? </a:t>
            </a:r>
          </a:p>
          <a:p>
            <a:pPr marL="0" indent="0">
              <a:buNone/>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fontScale="90000"/>
          </a:bodyPr>
          <a:lstStyle/>
          <a:p>
            <a:r>
              <a:rPr lang="en-US" sz="2400" b="1" dirty="0">
                <a:cs typeface="Calibri Light"/>
              </a:rPr>
              <a:t>Breakout Conversation </a:t>
            </a:r>
            <a:endParaRPr lang="en-US" sz="2400" b="1" dirty="0"/>
          </a:p>
        </p:txBody>
      </p:sp>
    </p:spTree>
    <p:extLst>
      <p:ext uri="{BB962C8B-B14F-4D97-AF65-F5344CB8AC3E}">
        <p14:creationId xmlns:p14="http://schemas.microsoft.com/office/powerpoint/2010/main" val="2551647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008C-7160-4BFC-B43D-F5C2B237D3F3}"/>
              </a:ext>
            </a:extLst>
          </p:cNvPr>
          <p:cNvSpPr>
            <a:spLocks noGrp="1"/>
          </p:cNvSpPr>
          <p:nvPr>
            <p:ph type="title"/>
          </p:nvPr>
        </p:nvSpPr>
        <p:spPr/>
        <p:txBody>
          <a:bodyPr>
            <a:normAutofit/>
          </a:bodyPr>
          <a:lstStyle/>
          <a:p>
            <a:r>
              <a:rPr lang="en-US" sz="3600" dirty="0">
                <a:latin typeface="Open Sans Light"/>
              </a:rPr>
              <a:t>Goal Setting and Measurement</a:t>
            </a:r>
            <a:endParaRPr lang="en-US" sz="3600" dirty="0">
              <a:solidFill>
                <a:srgbClr val="FF0000"/>
              </a:solidFill>
              <a:latin typeface="Open Sans Light"/>
            </a:endParaRPr>
          </a:p>
        </p:txBody>
      </p:sp>
      <p:sp>
        <p:nvSpPr>
          <p:cNvPr id="3" name="Content Placeholder 2">
            <a:extLst>
              <a:ext uri="{FF2B5EF4-FFF2-40B4-BE49-F238E27FC236}">
                <a16:creationId xmlns:a16="http://schemas.microsoft.com/office/drawing/2014/main" id="{586709EF-0169-47CB-8A4E-A72A0B2452D7}"/>
              </a:ext>
            </a:extLst>
          </p:cNvPr>
          <p:cNvSpPr>
            <a:spLocks noGrp="1"/>
          </p:cNvSpPr>
          <p:nvPr>
            <p:ph idx="1"/>
          </p:nvPr>
        </p:nvSpPr>
        <p:spPr/>
        <p:txBody>
          <a:bodyPr vert="horz" lIns="91440" tIns="45720" rIns="91440" bIns="45720" rtlCol="0" anchor="t">
            <a:normAutofit/>
          </a:bodyPr>
          <a:lstStyle/>
          <a:p>
            <a:r>
              <a:rPr lang="en-US" dirty="0">
                <a:cs typeface="Calibri"/>
              </a:rPr>
              <a:t>What change do we want to see? (SMART Goals) </a:t>
            </a:r>
          </a:p>
          <a:p>
            <a:r>
              <a:rPr lang="en-US" dirty="0">
                <a:cs typeface="Calibri"/>
              </a:rPr>
              <a:t>How are we going to measure? </a:t>
            </a:r>
          </a:p>
          <a:p>
            <a:pPr lvl="1"/>
            <a:r>
              <a:rPr lang="en-US" sz="2800" dirty="0">
                <a:cs typeface="Calibri"/>
              </a:rPr>
              <a:t>Trackable and measurable vs. anecdotal </a:t>
            </a:r>
          </a:p>
          <a:p>
            <a:r>
              <a:rPr lang="en-US" dirty="0">
                <a:cs typeface="Calibri"/>
              </a:rPr>
              <a:t>How long will this take/how long will we measure for?</a:t>
            </a:r>
          </a:p>
          <a:p>
            <a:r>
              <a:rPr lang="en-US" dirty="0">
                <a:cs typeface="Calibri"/>
              </a:rPr>
              <a:t>How will we know it is working? (Step 8 – Evaluate Success) </a:t>
            </a:r>
          </a:p>
        </p:txBody>
      </p:sp>
    </p:spTree>
    <p:extLst>
      <p:ext uri="{BB962C8B-B14F-4D97-AF65-F5344CB8AC3E}">
        <p14:creationId xmlns:p14="http://schemas.microsoft.com/office/powerpoint/2010/main" val="26124756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E13325-2BE3-AD40-8C98-55A9976D0423}"/>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529466" y="403225"/>
            <a:ext cx="9618662" cy="6454775"/>
          </a:xfrm>
          <a:prstGeom prst="rect">
            <a:avLst/>
          </a:prstGeom>
        </p:spPr>
      </p:pic>
      <p:sp>
        <p:nvSpPr>
          <p:cNvPr id="2" name="Arrow: Right 1">
            <a:extLst>
              <a:ext uri="{FF2B5EF4-FFF2-40B4-BE49-F238E27FC236}">
                <a16:creationId xmlns:a16="http://schemas.microsoft.com/office/drawing/2014/main" id="{85026105-6690-4E4E-B730-D37CC8ADF359}"/>
              </a:ext>
            </a:extLst>
          </p:cNvPr>
          <p:cNvSpPr/>
          <p:nvPr/>
        </p:nvSpPr>
        <p:spPr>
          <a:xfrm>
            <a:off x="704918" y="2255610"/>
            <a:ext cx="982869" cy="48591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15772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D1BAA-AB47-1D42-A465-CC33E6EE6FAC}"/>
              </a:ext>
            </a:extLst>
          </p:cNvPr>
          <p:cNvSpPr>
            <a:spLocks noGrp="1"/>
          </p:cNvSpPr>
          <p:nvPr>
            <p:ph type="title"/>
          </p:nvPr>
        </p:nvSpPr>
        <p:spPr/>
        <p:txBody>
          <a:bodyPr/>
          <a:lstStyle/>
          <a:p>
            <a:r>
              <a:rPr lang="x-none" dirty="0"/>
              <a:t>Evaluating the Efforts </a:t>
            </a:r>
          </a:p>
        </p:txBody>
      </p:sp>
      <p:sp>
        <p:nvSpPr>
          <p:cNvPr id="3" name="Text Placeholder 2">
            <a:extLst>
              <a:ext uri="{FF2B5EF4-FFF2-40B4-BE49-F238E27FC236}">
                <a16:creationId xmlns:a16="http://schemas.microsoft.com/office/drawing/2014/main" id="{BEB88745-C803-E847-8629-01F2A70C2D6F}"/>
              </a:ext>
            </a:extLst>
          </p:cNvPr>
          <p:cNvSpPr>
            <a:spLocks noGrp="1"/>
          </p:cNvSpPr>
          <p:nvPr>
            <p:ph type="body" idx="1"/>
          </p:nvPr>
        </p:nvSpPr>
        <p:spPr/>
        <p:txBody>
          <a:bodyPr/>
          <a:lstStyle/>
          <a:p>
            <a:r>
              <a:rPr lang="x-none" dirty="0"/>
              <a:t>Step 8 - Evaluate Success </a:t>
            </a:r>
          </a:p>
        </p:txBody>
      </p:sp>
    </p:spTree>
    <p:extLst>
      <p:ext uri="{BB962C8B-B14F-4D97-AF65-F5344CB8AC3E}">
        <p14:creationId xmlns:p14="http://schemas.microsoft.com/office/powerpoint/2010/main" val="9832596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E13325-2BE3-AD40-8C98-55A9976D0423}"/>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302889" y="403225"/>
            <a:ext cx="9618662" cy="6454775"/>
          </a:xfrm>
          <a:prstGeom prst="rect">
            <a:avLst/>
          </a:prstGeom>
        </p:spPr>
      </p:pic>
      <p:sp>
        <p:nvSpPr>
          <p:cNvPr id="2" name="Arrow: Right 1">
            <a:extLst>
              <a:ext uri="{FF2B5EF4-FFF2-40B4-BE49-F238E27FC236}">
                <a16:creationId xmlns:a16="http://schemas.microsoft.com/office/drawing/2014/main" id="{B33C6FBA-0DD7-4895-A8D1-6399242333B3}"/>
              </a:ext>
            </a:extLst>
          </p:cNvPr>
          <p:cNvSpPr/>
          <p:nvPr/>
        </p:nvSpPr>
        <p:spPr>
          <a:xfrm>
            <a:off x="615143" y="5792944"/>
            <a:ext cx="982869" cy="48591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53876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dirty="0"/>
              <a:t>Questions about Recruitment and Selection?</a:t>
            </a:r>
          </a:p>
        </p:txBody>
      </p:sp>
      <p:sp>
        <p:nvSpPr>
          <p:cNvPr id="7" name="Content Placeholder 6"/>
          <p:cNvSpPr>
            <a:spLocks noGrp="1"/>
          </p:cNvSpPr>
          <p:nvPr>
            <p:ph idx="1"/>
          </p:nvPr>
        </p:nvSpPr>
        <p:spPr/>
        <p:txBody>
          <a:bodyPr vert="horz" lIns="91440" tIns="45720" rIns="91440" bIns="45720" rtlCol="0" anchor="t">
            <a:normAutofit/>
          </a:bodyPr>
          <a:lstStyle/>
          <a:p>
            <a:pPr marL="0" indent="0">
              <a:spcAft>
                <a:spcPts val="600"/>
              </a:spcAft>
              <a:buNone/>
            </a:pPr>
            <a:r>
              <a:rPr lang="en-US" dirty="0">
                <a:latin typeface="Open Sans Light"/>
                <a:cs typeface="Calibri Light"/>
              </a:rPr>
              <a:t>You will receive the slides from today’s workshop so that you can have further discussions about the information in this session.</a:t>
            </a:r>
          </a:p>
          <a:p>
            <a:pPr marL="0" indent="0">
              <a:buNone/>
            </a:pPr>
            <a:r>
              <a:rPr lang="en-US" dirty="0">
                <a:latin typeface="Open Sans Light"/>
                <a:cs typeface="Calibri Light"/>
              </a:rPr>
              <a:t>If you have questions:</a:t>
            </a:r>
            <a:endParaRPr lang="en-US" dirty="0">
              <a:latin typeface="Open Sans Light" panose="020B0306030504020204"/>
              <a:cs typeface="Calibri Light" panose="020F0302020204030204" pitchFamily="34" charset="0"/>
            </a:endParaRPr>
          </a:p>
          <a:p>
            <a:r>
              <a:rPr lang="en-US" dirty="0">
                <a:latin typeface="Open Sans Light" panose="020B0306030504020204"/>
                <a:cs typeface="Calibri Light" panose="020F0302020204030204" pitchFamily="34" charset="0"/>
              </a:rPr>
              <a:t>Contact your University of Minnesota workforce consultant </a:t>
            </a:r>
          </a:p>
          <a:p>
            <a:r>
              <a:rPr lang="en-US" dirty="0">
                <a:latin typeface="Open Sans Light" panose="020B0306030504020204"/>
                <a:cs typeface="Calibri Light" panose="020F0302020204030204" pitchFamily="34" charset="0"/>
              </a:rPr>
              <a:t>Email us at: </a:t>
            </a:r>
            <a:r>
              <a:rPr lang="en-US" dirty="0">
                <a:latin typeface="Open Sans Light" panose="020B0306030504020204"/>
                <a:cs typeface="Calibri Light" panose="020F0302020204030204" pitchFamily="34" charset="0"/>
                <a:hlinkClick r:id="rId3"/>
              </a:rPr>
              <a:t>dsp-tn@umn.edu</a:t>
            </a:r>
            <a:endParaRPr lang="en-US" dirty="0">
              <a:latin typeface="Open Sans Light" panose="020B0306030504020204"/>
              <a:cs typeface="Calibri Light" panose="020F0302020204030204" pitchFamily="34" charset="0"/>
            </a:endParaRPr>
          </a:p>
          <a:p>
            <a:r>
              <a:rPr lang="en-US" dirty="0">
                <a:latin typeface="Open Sans Light" panose="020B0306030504020204"/>
                <a:cs typeface="Calibri Light" panose="020F0302020204030204" pitchFamily="34" charset="0"/>
              </a:rPr>
              <a:t>If you haven’t provided us with your </a:t>
            </a:r>
            <a:r>
              <a:rPr lang="en-US" b="1" dirty="0">
                <a:latin typeface="Open Sans Light" panose="020B0306030504020204"/>
                <a:cs typeface="Calibri Light" panose="020F0302020204030204" pitchFamily="34" charset="0"/>
              </a:rPr>
              <a:t>Key Contacts </a:t>
            </a:r>
            <a:r>
              <a:rPr lang="en-US" dirty="0">
                <a:latin typeface="Open Sans Light" panose="020B0306030504020204"/>
                <a:cs typeface="Calibri Light" panose="020F0302020204030204" pitchFamily="34" charset="0"/>
              </a:rPr>
              <a:t>please do </a:t>
            </a:r>
          </a:p>
          <a:p>
            <a:pPr marL="0" indent="0">
              <a:buNone/>
            </a:pPr>
            <a:r>
              <a:rPr lang="en-US" dirty="0">
                <a:latin typeface="Open Sans Light" panose="020B0306030504020204"/>
                <a:cs typeface="Calibri Light" panose="020F0302020204030204" pitchFamily="34" charset="0"/>
              </a:rPr>
              <a:t>  at: </a:t>
            </a:r>
            <a:r>
              <a:rPr lang="en-US" dirty="0">
                <a:latin typeface="Open Sans Light" panose="020B0306030504020204"/>
                <a:cs typeface="Calibri Light" panose="020F0302020204030204" pitchFamily="34" charset="0"/>
                <a:hlinkClick r:id="rId4" action="ppaction://hlinkpres?slideindex=1&amp;slidetitle="/>
              </a:rPr>
              <a:t>https://z.umn.edu/C2KeyContacts</a:t>
            </a:r>
            <a:endParaRPr lang="en-US" dirty="0">
              <a:latin typeface="Open Sans Light" panose="020B0306030504020204"/>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p>
        </p:txBody>
      </p:sp>
      <p:sp>
        <p:nvSpPr>
          <p:cNvPr id="3" name="Content Placeholder 2">
            <a:extLst>
              <a:ext uri="{FF2B5EF4-FFF2-40B4-BE49-F238E27FC236}">
                <a16:creationId xmlns:a16="http://schemas.microsoft.com/office/drawing/2014/main" id="{B4B206DF-21FF-984B-8F30-67F752F935A1}"/>
              </a:ext>
            </a:extLst>
          </p:cNvPr>
          <p:cNvSpPr txBox="1">
            <a:spLocks/>
          </p:cNvSpPr>
          <p:nvPr/>
        </p:nvSpPr>
        <p:spPr>
          <a:xfrm>
            <a:off x="838200" y="1447800"/>
            <a:ext cx="10515600" cy="4729163"/>
          </a:xfrm>
          <a:prstGeom prst="rect">
            <a:avLst/>
          </a:prstGeom>
        </p:spPr>
        <p:txBody>
          <a:bodyPr anchor="ct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Open Sans Light" panose="020B0306030504020204" pitchFamily="34" charset="0"/>
            </a:endParaRPr>
          </a:p>
        </p:txBody>
      </p:sp>
    </p:spTree>
    <p:extLst>
      <p:ext uri="{BB962C8B-B14F-4D97-AF65-F5344CB8AC3E}">
        <p14:creationId xmlns:p14="http://schemas.microsoft.com/office/powerpoint/2010/main" val="396280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What’s Next</a:t>
            </a:r>
            <a:endParaRPr lang="en-US" dirty="0"/>
          </a:p>
        </p:txBody>
      </p:sp>
      <p:sp>
        <p:nvSpPr>
          <p:cNvPr id="3" name="Content Placeholder 2"/>
          <p:cNvSpPr>
            <a:spLocks noGrp="1"/>
          </p:cNvSpPr>
          <p:nvPr>
            <p:ph idx="1"/>
          </p:nvPr>
        </p:nvSpPr>
        <p:spPr/>
        <p:txBody>
          <a:bodyPr>
            <a:normAutofit fontScale="92500"/>
          </a:bodyPr>
          <a:lstStyle/>
          <a:p>
            <a:r>
              <a:rPr lang="en-US" dirty="0"/>
              <a:t>You will receive the slides from today’s workshop so that you can have further discussions about the information in this session.</a:t>
            </a:r>
          </a:p>
          <a:p>
            <a:pPr marL="0" indent="0">
              <a:buNone/>
            </a:pPr>
            <a:r>
              <a:rPr lang="en-US" dirty="0"/>
              <a:t>Session #5: </a:t>
            </a:r>
          </a:p>
          <a:p>
            <a:r>
              <a:rPr lang="en-US" dirty="0"/>
              <a:t>Homework before our next session:</a:t>
            </a:r>
          </a:p>
          <a:p>
            <a:r>
              <a:rPr lang="en-US" dirty="0"/>
              <a:t>Review the Organizational Workforce Self-Assessment Workbook sections on Recruitment and Selection with your teams</a:t>
            </a:r>
          </a:p>
          <a:p>
            <a:r>
              <a:rPr lang="en-US" dirty="0"/>
              <a:t>Check out Recruitment and Selection Strategies and Tools on TN DSP Workforce Toolkit: </a:t>
            </a:r>
            <a:r>
              <a:rPr lang="x-none" dirty="0">
                <a:hlinkClick r:id="rId3"/>
              </a:rPr>
              <a:t>https://tenncare.ici.umn.edu/</a:t>
            </a:r>
            <a:r>
              <a:rPr lang="en-US" dirty="0"/>
              <a:t>  </a:t>
            </a:r>
          </a:p>
          <a:p>
            <a:endParaRPr lang="x-none" dirty="0"/>
          </a:p>
          <a:p>
            <a:endParaRPr lang="en-US" dirty="0"/>
          </a:p>
        </p:txBody>
      </p:sp>
    </p:spTree>
    <p:extLst>
      <p:ext uri="{BB962C8B-B14F-4D97-AF65-F5344CB8AC3E}">
        <p14:creationId xmlns:p14="http://schemas.microsoft.com/office/powerpoint/2010/main" val="32455828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D3FAF1B-872E-4A44-AAC7-AF22B893C7FB}"/>
              </a:ext>
            </a:extLst>
          </p:cNvPr>
          <p:cNvSpPr>
            <a:spLocks noGrp="1"/>
          </p:cNvSpPr>
          <p:nvPr>
            <p:ph idx="1"/>
          </p:nvPr>
        </p:nvSpPr>
        <p:spPr>
          <a:xfrm>
            <a:off x="838199" y="1187450"/>
            <a:ext cx="10753725" cy="4989513"/>
          </a:xfrm>
        </p:spPr>
        <p:txBody>
          <a:bodyPr rtlCol="0">
            <a:normAutofit/>
          </a:bodyPr>
          <a:lstStyle/>
          <a:p>
            <a:pPr marL="0" indent="0">
              <a:buNone/>
            </a:pPr>
            <a:r>
              <a:rPr lang="en-US" dirty="0"/>
              <a:t>Session 5: Overview of TennCare Workforce Toolkit: Retention Strategies-Part 1</a:t>
            </a:r>
          </a:p>
          <a:p>
            <a:pPr marL="0" indent="0">
              <a:buNone/>
            </a:pPr>
            <a:r>
              <a:rPr lang="en-US" dirty="0"/>
              <a:t>Session 6: Overview of TennCare Workforce Toolkit: Retention Strategies-Part 2</a:t>
            </a:r>
          </a:p>
          <a:p>
            <a:pPr marL="0" indent="0">
              <a:buNone/>
            </a:pPr>
            <a:r>
              <a:rPr lang="en-US" dirty="0"/>
              <a:t>Session 7:  Planning Your Next Steps: Measuring Outcomes of Implementation and Creating a Practical Action Plan for Change</a:t>
            </a:r>
          </a:p>
          <a:p>
            <a:pPr eaLnBrk="1" fontAlgn="auto" hangingPunct="1">
              <a:defRPr/>
            </a:pPr>
            <a:endParaRPr lang="x-none" dirty="0"/>
          </a:p>
        </p:txBody>
      </p:sp>
      <p:sp>
        <p:nvSpPr>
          <p:cNvPr id="226307" name="Title 3"/>
          <p:cNvSpPr>
            <a:spLocks noGrp="1"/>
          </p:cNvSpPr>
          <p:nvPr>
            <p:ph type="title"/>
          </p:nvPr>
        </p:nvSpPr>
        <p:spPr>
          <a:xfrm>
            <a:off x="944563" y="476250"/>
            <a:ext cx="3354387" cy="344488"/>
          </a:xfrm>
        </p:spPr>
        <p:txBody>
          <a:bodyPr/>
          <a:lstStyle/>
          <a:p>
            <a:pPr eaLnBrk="1" hangingPunct="1"/>
            <a:r>
              <a:rPr lang="x-none" altLang="en-US" dirty="0">
                <a:latin typeface="Open Sans"/>
                <a:ea typeface="Open Sans"/>
                <a:cs typeface="Open Sans"/>
              </a:rPr>
              <a:t>Upcoming </a:t>
            </a:r>
            <a:r>
              <a:rPr lang="en-US" altLang="en-US" dirty="0">
                <a:latin typeface="Open Sans"/>
                <a:ea typeface="Open Sans"/>
                <a:cs typeface="Open Sans"/>
              </a:rPr>
              <a:t>Kick-off </a:t>
            </a:r>
            <a:r>
              <a:rPr lang="x-none" altLang="en-US" dirty="0">
                <a:latin typeface="Open Sans"/>
                <a:ea typeface="Open Sans"/>
                <a:cs typeface="Open Sans"/>
              </a:rPr>
              <a:t>Sessions</a:t>
            </a:r>
          </a:p>
        </p:txBody>
      </p:sp>
    </p:spTree>
    <p:extLst>
      <p:ext uri="{BB962C8B-B14F-4D97-AF65-F5344CB8AC3E}">
        <p14:creationId xmlns:p14="http://schemas.microsoft.com/office/powerpoint/2010/main" val="38065457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idx="1"/>
          </p:nvPr>
        </p:nvSpPr>
        <p:spPr/>
        <p:txBody>
          <a:bodyPr/>
          <a:lstStyle/>
          <a:p>
            <a:pPr marL="0" indent="0">
              <a:buNone/>
            </a:pPr>
            <a:r>
              <a:rPr lang="en-US" dirty="0"/>
              <a:t>See you next week!</a:t>
            </a:r>
          </a:p>
        </p:txBody>
      </p:sp>
    </p:spTree>
    <p:extLst>
      <p:ext uri="{BB962C8B-B14F-4D97-AF65-F5344CB8AC3E}">
        <p14:creationId xmlns:p14="http://schemas.microsoft.com/office/powerpoint/2010/main" val="3159269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4619</TotalTime>
  <Words>11129</Words>
  <Application>Microsoft Office PowerPoint</Application>
  <PresentationFormat>Widescreen</PresentationFormat>
  <Paragraphs>1036</Paragraphs>
  <Slides>88</Slides>
  <Notes>88</Notes>
  <HiddenSlides>4</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88</vt:i4>
      </vt:variant>
    </vt:vector>
  </HeadingPairs>
  <TitlesOfParts>
    <vt:vector size="101" baseType="lpstr">
      <vt:lpstr>.AppleSystemUIFont</vt:lpstr>
      <vt:lpstr>Arial</vt:lpstr>
      <vt:lpstr>Calibri</vt:lpstr>
      <vt:lpstr>Calibri Light</vt:lpstr>
      <vt:lpstr>Open Sans</vt:lpstr>
      <vt:lpstr>Open Sans Condensed Light</vt:lpstr>
      <vt:lpstr>Open Sans Light</vt:lpstr>
      <vt:lpstr>Open Sans SemiBold</vt:lpstr>
      <vt:lpstr>System Font Regular</vt:lpstr>
      <vt:lpstr>Wingdings</vt:lpstr>
      <vt:lpstr>Office Theme</vt:lpstr>
      <vt:lpstr>1_Office Theme</vt:lpstr>
      <vt:lpstr>2_Office Theme</vt:lpstr>
      <vt:lpstr>PowerPoint Presentation</vt:lpstr>
      <vt:lpstr>Understanding Your Data and Workforce Strategies  Workshop Series</vt:lpstr>
      <vt:lpstr>Welcome to Session 4: Overview of TennCare Workforce Toolkit: Recruitment &amp; Selection Strategies </vt:lpstr>
      <vt:lpstr>Using  Zoom</vt:lpstr>
      <vt:lpstr>Welcome &amp; Introductions</vt:lpstr>
      <vt:lpstr>Breakout Group Activity</vt:lpstr>
      <vt:lpstr>Goals for this session</vt:lpstr>
      <vt:lpstr>8 Steps for Implementation - Workforce Strategies</vt:lpstr>
      <vt:lpstr>8 Steps for Implementation - Workforce Strategies</vt:lpstr>
      <vt:lpstr>Interventions Strategies </vt:lpstr>
      <vt:lpstr>Building &amp; Strengthening the DSP Workforce </vt:lpstr>
      <vt:lpstr>Recruitment</vt:lpstr>
      <vt:lpstr>Assessing Recruitment Strategies and Tools -   Self-Assessment Workbook</vt:lpstr>
      <vt:lpstr>PowerPoint Presentation</vt:lpstr>
      <vt:lpstr>Identify and Assess- Recruitment</vt:lpstr>
      <vt:lpstr>Poll Question #1 - What recruitment strategies have you tried? (Select all that apply)</vt:lpstr>
      <vt:lpstr>Recruitment Strategies </vt:lpstr>
      <vt:lpstr>Public Service Announcements - PSA</vt:lpstr>
      <vt:lpstr>What kind of PSA is for you? </vt:lpstr>
      <vt:lpstr>Do these look familiar?</vt:lpstr>
      <vt:lpstr>Does this look familiar?</vt:lpstr>
      <vt:lpstr>Audio and Video Recording </vt:lpstr>
      <vt:lpstr>Social Media </vt:lpstr>
      <vt:lpstr>Everyday Communication</vt:lpstr>
      <vt:lpstr>Public Service Announcements (PSA) </vt:lpstr>
      <vt:lpstr>Grassroots Public Awareness and Advocacy Campaigns </vt:lpstr>
      <vt:lpstr>For more details</vt:lpstr>
      <vt:lpstr>Targeted Marketing</vt:lpstr>
      <vt:lpstr>Targeted Marketing</vt:lpstr>
      <vt:lpstr>Customizable Targeted Marketing Flyers</vt:lpstr>
      <vt:lpstr>Find at tenncare.ici.umn.edu</vt:lpstr>
      <vt:lpstr>Poll Question #2 -What is your target recruitment market? (Select all that apply)</vt:lpstr>
      <vt:lpstr>For more details</vt:lpstr>
      <vt:lpstr>Hiring or Referral Bonuses</vt:lpstr>
      <vt:lpstr>Poll Question #3-What Recruitment and Hiring Bonuses have you tried? (Select all that apply)</vt:lpstr>
      <vt:lpstr>Recruitment &amp; Hiring Bonuses</vt:lpstr>
      <vt:lpstr>For more details</vt:lpstr>
      <vt:lpstr>Recruitment Sources</vt:lpstr>
      <vt:lpstr>Inside Recruitment Sources</vt:lpstr>
      <vt:lpstr>Outside Recruitment Sources</vt:lpstr>
      <vt:lpstr>Use all your Resources</vt:lpstr>
      <vt:lpstr>Expanded Workforce Pipeline</vt:lpstr>
      <vt:lpstr>What are the Challenges? </vt:lpstr>
      <vt:lpstr>Connecting challenges, data, and information to strategies</vt:lpstr>
      <vt:lpstr>Connecting recruitment strategies with your data</vt:lpstr>
      <vt:lpstr>Self-Assessment Workbook Matrix - workbook page 24</vt:lpstr>
      <vt:lpstr>Breakout Conversation </vt:lpstr>
      <vt:lpstr>Stretch Break</vt:lpstr>
      <vt:lpstr>Selection</vt:lpstr>
      <vt:lpstr>Building &amp; Strengthening the DSP Workforce </vt:lpstr>
      <vt:lpstr> </vt:lpstr>
      <vt:lpstr>Selecting the Best Candidates</vt:lpstr>
      <vt:lpstr>Breakout Conversation</vt:lpstr>
      <vt:lpstr>PowerPoint Presentation</vt:lpstr>
      <vt:lpstr>Identify and Assess- Selection </vt:lpstr>
      <vt:lpstr>Poll Question #4 - What selection strategies have you tried? (Select all that apply)</vt:lpstr>
      <vt:lpstr>Structured Behavioral Interview</vt:lpstr>
      <vt:lpstr>Pre-Structured Behavioral Interviews</vt:lpstr>
      <vt:lpstr>Importance of Competency in Direct Service</vt:lpstr>
      <vt:lpstr>DSP Competency Sets 1996 - 2014</vt:lpstr>
      <vt:lpstr>NADSP Core Competency </vt:lpstr>
      <vt:lpstr>Developing the Interview Questions </vt:lpstr>
      <vt:lpstr>Developing the Interview Questions </vt:lpstr>
      <vt:lpstr>Structured Behavioral Interviews for DSPs </vt:lpstr>
      <vt:lpstr>PowerPoint Presentation</vt:lpstr>
      <vt:lpstr>Structured Behavioral Interviews</vt:lpstr>
      <vt:lpstr>Breakout Conversation </vt:lpstr>
      <vt:lpstr>For more details</vt:lpstr>
      <vt:lpstr>Realistic Job Previews (RJPs)</vt:lpstr>
      <vt:lpstr>Characteristics of Effective RJP’s</vt:lpstr>
      <vt:lpstr>Realistic Job Previews</vt:lpstr>
      <vt:lpstr>Realistic Job Previews Affect Retention</vt:lpstr>
      <vt:lpstr>Example of a Realistic Job Previews (RJPs)</vt:lpstr>
      <vt:lpstr>For more details</vt:lpstr>
      <vt:lpstr>What are the Challenges? </vt:lpstr>
      <vt:lpstr>Connecting challenges, data, and information to strategies</vt:lpstr>
      <vt:lpstr>Connecting selection strategies with your data</vt:lpstr>
      <vt:lpstr>Self-Assessment Workbook Matrix - workbook page 21</vt:lpstr>
      <vt:lpstr>Match the Strategy to the Challenge </vt:lpstr>
      <vt:lpstr>Breakout Conversation </vt:lpstr>
      <vt:lpstr>Goal Setting and Measurement</vt:lpstr>
      <vt:lpstr>PowerPoint Presentation</vt:lpstr>
      <vt:lpstr>Evaluating the Efforts </vt:lpstr>
      <vt:lpstr>PowerPoint Presentation</vt:lpstr>
      <vt:lpstr>Questions about Recruitment and Selection?</vt:lpstr>
      <vt:lpstr>What’s Next</vt:lpstr>
      <vt:lpstr>Upcoming Kick-off Sessions</vt:lpstr>
      <vt:lpstr>Thank you</vt:lpstr>
    </vt:vector>
  </TitlesOfParts>
  <Company>University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 "Chet" Tschetter</dc:creator>
  <cp:lastModifiedBy>tsch0042@ad.umn.edu</cp:lastModifiedBy>
  <cp:revision>394</cp:revision>
  <dcterms:created xsi:type="dcterms:W3CDTF">2020-08-06T17:26:25Z</dcterms:created>
  <dcterms:modified xsi:type="dcterms:W3CDTF">2021-07-22T13:29:44Z</dcterms:modified>
</cp:coreProperties>
</file>