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5143500" type="screen16x9"/>
  <p:notesSz cx="6858000" cy="9144000"/>
  <p:embeddedFontLst>
    <p:embeddedFont>
      <p:font typeface="Arial Black" panose="020B0604020202020204" pitchFamily="34" charset="0"/>
      <p:regular r:id="rId26"/>
      <p:bold r:id="rId27"/>
    </p:embeddedFont>
    <p:embeddedFont>
      <p:font typeface="Calibri" panose="020F0502020204030204"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Montserrat" pitchFamily="2" charset="77"/>
      <p:regular r:id="rId36"/>
      <p:bold r:id="rId37"/>
      <p:italic r:id="rId38"/>
      <p:boldItalic r:id="rId39"/>
    </p:embeddedFont>
    <p:embeddedFont>
      <p:font typeface="Raleway"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CVHFtQBD5FmQF5xrzAwlOWsUO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947084-0273-40A2-AAF6-68A181F417EE}">
  <a:tblStyle styleId="{B9947084-0273-40A2-AAF6-68A181F417E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9E9"/>
          </a:solidFill>
        </a:fill>
      </a:tcStyle>
    </a:wholeTbl>
    <a:band1H>
      <a:tcTxStyle/>
      <a:tcStyle>
        <a:tcBdr/>
        <a:fill>
          <a:solidFill>
            <a:srgbClr val="D0D0D0"/>
          </a:solidFill>
        </a:fill>
      </a:tcStyle>
    </a:band1H>
    <a:band2H>
      <a:tcTxStyle/>
      <a:tcStyle>
        <a:tcBdr/>
      </a:tcStyle>
    </a:band2H>
    <a:band1V>
      <a:tcTxStyle/>
      <a:tcStyle>
        <a:tcBdr/>
        <a:fill>
          <a:solidFill>
            <a:srgbClr val="D0D0D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7"/>
    <p:restoredTop sz="94676"/>
  </p:normalViewPr>
  <p:slideViewPr>
    <p:cSldViewPr snapToGrid="0">
      <p:cViewPr varScale="1">
        <p:scale>
          <a:sx n="206" d="100"/>
          <a:sy n="206" d="100"/>
        </p:scale>
        <p:origin x="200" y="17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c901906d8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27c901906d8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0000"/>
              </a:highligh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c901906d8_2_290:notes"/>
          <p:cNvSpPr txBox="1">
            <a:spLocks noGrp="1"/>
          </p:cNvSpPr>
          <p:nvPr>
            <p:ph type="body" idx="1"/>
          </p:nvPr>
        </p:nvSpPr>
        <p:spPr>
          <a:xfrm>
            <a:off x="685800" y="4400550"/>
            <a:ext cx="5486400" cy="3600450"/>
          </a:xfrm>
          <a:prstGeom prst="rect">
            <a:avLst/>
          </a:prstGeom>
          <a:noFill/>
          <a:ln>
            <a:noFill/>
          </a:ln>
        </p:spPr>
        <p:txBody>
          <a:bodyPr spcFirstLastPara="1" wrap="square" lIns="91375" tIns="45675" rIns="91375" bIns="45675" anchor="t" anchorCtr="0">
            <a:noAutofit/>
          </a:bodyPr>
          <a:lstStyle/>
          <a:p>
            <a:pPr marL="457200" lvl="0" indent="-228600" algn="l" rtl="0">
              <a:lnSpc>
                <a:spcPct val="100000"/>
              </a:lnSpc>
              <a:spcBef>
                <a:spcPts val="0"/>
              </a:spcBef>
              <a:spcAft>
                <a:spcPts val="0"/>
              </a:spcAft>
              <a:buSzPts val="1100"/>
              <a:buNone/>
            </a:pPr>
            <a:endParaRPr/>
          </a:p>
        </p:txBody>
      </p:sp>
      <p:sp>
        <p:nvSpPr>
          <p:cNvPr id="316" name="Google Shape;316;g27c901906d8_2_290:notes"/>
          <p:cNvSpPr>
            <a:spLocks noGrp="1" noRot="1" noChangeAspect="1"/>
          </p:cNvSpPr>
          <p:nvPr>
            <p:ph type="sldImg" idx="2"/>
          </p:nvPr>
        </p:nvSpPr>
        <p:spPr>
          <a:xfrm>
            <a:off x="687388"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7c901906d8_2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27c901906d8_2_29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7c901906d8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27c901906d8_2_30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7c901906d8_2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27c901906d8_2_30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7c901906d8_2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27c901906d8_2_3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7c901906d8_2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7c901906d8_2_3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c901906d8_2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27c901906d8_2_3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7c901906d8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27c901906d8_2_3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8b7f86545c_1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28b7f86545c_1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c901906d8_2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27c901906d8_2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c901906d8_2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7c901906d8_2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7c901906d8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27c901906d8_2_35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7c901906d8_2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7c901906d8_2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accent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c901906d8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27c901906d8_2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b7f8654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28b7f86545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en" sz="1200" b="1">
                <a:solidFill>
                  <a:srgbClr val="333333"/>
                </a:solidFill>
                <a:highlight>
                  <a:srgbClr val="FFFFFF"/>
                </a:highlight>
              </a:rPr>
              <a:t>Julie Lackey</a:t>
            </a:r>
            <a:r>
              <a:rPr lang="en" sz="1200">
                <a:solidFill>
                  <a:srgbClr val="333333"/>
                </a:solidFill>
                <a:highlight>
                  <a:srgbClr val="FFFFFF"/>
                </a:highlight>
              </a:rPr>
              <a:t> is the Director of OKIPSE Alliance. The goal of Oklahoma IPSE Alliance is to educate, advocate, assist, and collaborate for Inclusive Post-Secondary Education (IPSE) options for students with intellectual/developmental disabilities in Oklahoma. She is an OKLEND Fellow, and a member of the Technical Assistance team for Think College. Most importantly, she is the parent of a young adult who walks to his own drumbeat!</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b="1">
                <a:solidFill>
                  <a:srgbClr val="333333"/>
                </a:solidFill>
                <a:highlight>
                  <a:srgbClr val="FFFFFF"/>
                </a:highlight>
              </a:rPr>
              <a:t>Yolanda Scott </a:t>
            </a:r>
            <a:r>
              <a:rPr lang="en" sz="1200">
                <a:solidFill>
                  <a:srgbClr val="333333"/>
                </a:solidFill>
                <a:highlight>
                  <a:srgbClr val="FFFFFF"/>
                </a:highlight>
              </a:rPr>
              <a:t>is the Youth Programs Manager for Central Oklahoma Workforce Innovation Board. She is known and respected as a champion for youth. She works with community stakeholders, industry leaders, and service providers to create training and employment opportunities for young adults in one of the state's largest populated areas. Yolanda holds a master's degree in Education Administration and is an Oklahoma-certified teacher and administrator. She also serves as co-chair of the Oklahoma Transition Council.</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a:solidFill>
                  <a:srgbClr val="333333"/>
                </a:solidFill>
                <a:highlight>
                  <a:srgbClr val="FFFFFF"/>
                </a:highlight>
              </a:rPr>
              <a:t>Welcome, Julie and Yolanda!</a:t>
            </a:r>
            <a:endParaRPr sz="1200">
              <a:solidFill>
                <a:srgbClr val="333333"/>
              </a:solidFill>
              <a:highlight>
                <a:srgbClr val="FFFFFF"/>
              </a:highlight>
            </a:endParaRPr>
          </a:p>
          <a:p>
            <a:pPr marL="0" lvl="0" indent="0" algn="l" rtl="0">
              <a:lnSpc>
                <a:spcPct val="100000"/>
              </a:lnSpc>
              <a:spcBef>
                <a:spcPts val="1200"/>
              </a:spcBef>
              <a:spcAft>
                <a:spcPts val="0"/>
              </a:spcAft>
              <a:buSzPts val="1100"/>
              <a:buNone/>
            </a:pPr>
            <a:endParaRPr/>
          </a:p>
          <a:p>
            <a:pPr marL="0" lvl="0" indent="0" algn="l" rtl="0">
              <a:lnSpc>
                <a:spcPct val="115000"/>
              </a:lnSpc>
              <a:spcBef>
                <a:spcPts val="1200"/>
              </a:spcBef>
              <a:spcAft>
                <a:spcPts val="1200"/>
              </a:spcAft>
              <a:buSzPts val="1100"/>
              <a:buNone/>
            </a:pPr>
            <a:endParaRPr sz="1200" b="1">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c901906d8_2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27c901906d8_2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c901906d8_2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27c901906d8_2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b7f86545c_1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g28b7f86545c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c901906d8_2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7c901906d8_2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c901906d8_2_284:notes"/>
          <p:cNvSpPr txBox="1">
            <a:spLocks noGrp="1"/>
          </p:cNvSpPr>
          <p:nvPr>
            <p:ph type="body" idx="1"/>
          </p:nvPr>
        </p:nvSpPr>
        <p:spPr>
          <a:xfrm>
            <a:off x="685800" y="4400550"/>
            <a:ext cx="5486400" cy="3600450"/>
          </a:xfrm>
          <a:prstGeom prst="rect">
            <a:avLst/>
          </a:prstGeom>
          <a:noFill/>
          <a:ln>
            <a:noFill/>
          </a:ln>
        </p:spPr>
        <p:txBody>
          <a:bodyPr spcFirstLastPara="1" wrap="square" lIns="91375" tIns="45675" rIns="91375" bIns="45675" anchor="t" anchorCtr="0">
            <a:noAutofit/>
          </a:bodyPr>
          <a:lstStyle/>
          <a:p>
            <a:pPr marL="457200" lvl="0" indent="-228600" algn="l" rtl="0">
              <a:lnSpc>
                <a:spcPct val="100000"/>
              </a:lnSpc>
              <a:spcBef>
                <a:spcPts val="0"/>
              </a:spcBef>
              <a:spcAft>
                <a:spcPts val="0"/>
              </a:spcAft>
              <a:buSzPts val="1100"/>
              <a:buNone/>
            </a:pPr>
            <a:endParaRPr/>
          </a:p>
        </p:txBody>
      </p:sp>
      <p:sp>
        <p:nvSpPr>
          <p:cNvPr id="310" name="Google Shape;310;g27c901906d8_2_284:notes"/>
          <p:cNvSpPr>
            <a:spLocks noGrp="1" noRot="1" noChangeAspect="1"/>
          </p:cNvSpPr>
          <p:nvPr>
            <p:ph type="sldImg" idx="2"/>
          </p:nvPr>
        </p:nvSpPr>
        <p:spPr>
          <a:xfrm>
            <a:off x="687388"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5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58"/>
          <p:cNvSpPr txBox="1">
            <a:spLocks noGrp="1"/>
          </p:cNvSpPr>
          <p:nvPr>
            <p:ph type="body" idx="1"/>
          </p:nvPr>
        </p:nvSpPr>
        <p:spPr>
          <a:xfrm>
            <a:off x="457200" y="1200154"/>
            <a:ext cx="8229600" cy="33945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300"/>
              </a:spcBef>
              <a:spcAft>
                <a:spcPts val="0"/>
              </a:spcAft>
              <a:buClr>
                <a:schemeClr val="lt1"/>
              </a:buClr>
              <a:buSzPts val="1400"/>
              <a:buChar char="•"/>
              <a:defRPr/>
            </a:lvl1pPr>
            <a:lvl2pPr marL="914400" lvl="1" indent="-317500" algn="l">
              <a:lnSpc>
                <a:spcPct val="100000"/>
              </a:lnSpc>
              <a:spcBef>
                <a:spcPts val="300"/>
              </a:spcBef>
              <a:spcAft>
                <a:spcPts val="0"/>
              </a:spcAft>
              <a:buClr>
                <a:schemeClr val="lt1"/>
              </a:buClr>
              <a:buSzPts val="1400"/>
              <a:buChar char="–"/>
              <a:defRPr/>
            </a:lvl2pPr>
            <a:lvl3pPr marL="1371600" lvl="2" indent="-317500" algn="l">
              <a:lnSpc>
                <a:spcPct val="100000"/>
              </a:lnSpc>
              <a:spcBef>
                <a:spcPts val="300"/>
              </a:spcBef>
              <a:spcAft>
                <a:spcPts val="0"/>
              </a:spcAft>
              <a:buClr>
                <a:schemeClr val="lt1"/>
              </a:buClr>
              <a:buSzPts val="1400"/>
              <a:buChar char="•"/>
              <a:defRPr/>
            </a:lvl3pPr>
            <a:lvl4pPr marL="1828800" lvl="3" indent="-317500" algn="l">
              <a:lnSpc>
                <a:spcPct val="100000"/>
              </a:lnSpc>
              <a:spcBef>
                <a:spcPts val="300"/>
              </a:spcBef>
              <a:spcAft>
                <a:spcPts val="0"/>
              </a:spcAft>
              <a:buClr>
                <a:schemeClr val="lt1"/>
              </a:buClr>
              <a:buSzPts val="1400"/>
              <a:buChar char="–"/>
              <a:defRPr/>
            </a:lvl4pPr>
            <a:lvl5pPr marL="2286000" lvl="4" indent="-317500" algn="l">
              <a:lnSpc>
                <a:spcPct val="100000"/>
              </a:lnSpc>
              <a:spcBef>
                <a:spcPts val="300"/>
              </a:spcBef>
              <a:spcAft>
                <a:spcPts val="0"/>
              </a:spcAft>
              <a:buClr>
                <a:schemeClr val="lt1"/>
              </a:buClr>
              <a:buSzPts val="1400"/>
              <a:buChar char="»"/>
              <a:defRPr/>
            </a:lvl5pPr>
            <a:lvl6pPr marL="2743200" lvl="5" indent="-317500" algn="l">
              <a:lnSpc>
                <a:spcPct val="100000"/>
              </a:lnSpc>
              <a:spcBef>
                <a:spcPts val="300"/>
              </a:spcBef>
              <a:spcAft>
                <a:spcPts val="0"/>
              </a:spcAft>
              <a:buClr>
                <a:schemeClr val="lt1"/>
              </a:buClr>
              <a:buSzPts val="1400"/>
              <a:buChar char="•"/>
              <a:defRPr/>
            </a:lvl6pPr>
            <a:lvl7pPr marL="3200400" lvl="6" indent="-317500" algn="l">
              <a:lnSpc>
                <a:spcPct val="100000"/>
              </a:lnSpc>
              <a:spcBef>
                <a:spcPts val="300"/>
              </a:spcBef>
              <a:spcAft>
                <a:spcPts val="0"/>
              </a:spcAft>
              <a:buClr>
                <a:schemeClr val="lt1"/>
              </a:buClr>
              <a:buSzPts val="1400"/>
              <a:buChar char="•"/>
              <a:defRPr/>
            </a:lvl7pPr>
            <a:lvl8pPr marL="3657600" lvl="7" indent="-317500" algn="l">
              <a:lnSpc>
                <a:spcPct val="100000"/>
              </a:lnSpc>
              <a:spcBef>
                <a:spcPts val="300"/>
              </a:spcBef>
              <a:spcAft>
                <a:spcPts val="0"/>
              </a:spcAft>
              <a:buClr>
                <a:schemeClr val="lt1"/>
              </a:buClr>
              <a:buSzPts val="1400"/>
              <a:buChar char="•"/>
              <a:defRPr/>
            </a:lvl8pPr>
            <a:lvl9pPr marL="4114800" lvl="8" indent="-317500" algn="l">
              <a:lnSpc>
                <a:spcPct val="100000"/>
              </a:lnSpc>
              <a:spcBef>
                <a:spcPts val="300"/>
              </a:spcBef>
              <a:spcAft>
                <a:spcPts val="0"/>
              </a:spcAft>
              <a:buClr>
                <a:schemeClr val="lt1"/>
              </a:buClr>
              <a:buSzPts val="1400"/>
              <a:buChar char="•"/>
              <a:defRPr/>
            </a:lvl9pPr>
          </a:lstStyle>
          <a:p>
            <a:endParaRPr/>
          </a:p>
        </p:txBody>
      </p:sp>
      <p:sp>
        <p:nvSpPr>
          <p:cNvPr id="53" name="Google Shape;53;p58"/>
          <p:cNvSpPr txBox="1">
            <a:spLocks noGrp="1"/>
          </p:cNvSpPr>
          <p:nvPr>
            <p:ph type="dt" idx="10"/>
          </p:nvPr>
        </p:nvSpPr>
        <p:spPr>
          <a:xfrm>
            <a:off x="457200" y="4767271"/>
            <a:ext cx="21336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4" name="Google Shape;54;p58"/>
          <p:cNvSpPr txBox="1">
            <a:spLocks noGrp="1"/>
          </p:cNvSpPr>
          <p:nvPr>
            <p:ph type="ftr" idx="11"/>
          </p:nvPr>
        </p:nvSpPr>
        <p:spPr>
          <a:xfrm>
            <a:off x="3124200" y="4767271"/>
            <a:ext cx="28956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58"/>
          <p:cNvSpPr txBox="1">
            <a:spLocks noGrp="1"/>
          </p:cNvSpPr>
          <p:nvPr>
            <p:ph type="sldNum" idx="12"/>
          </p:nvPr>
        </p:nvSpPr>
        <p:spPr>
          <a:xfrm>
            <a:off x="6553200" y="4767271"/>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g27c901906d8_2_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2" name="Google Shape;62;g27c901906d8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g27c901906d8_2_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5" name="Google Shape;65;g27c901906d8_2_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6" name="Google Shape;66;g27c901906d8_2_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g27c901906d8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g27c901906d8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0" name="Google Shape;70;g27c901906d8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g27c901906d8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g27c901906d8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4" name="Google Shape;74;g27c901906d8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5" name="Google Shape;75;g27c901906d8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g27c901906d8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g27c901906d8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g27c901906d8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1" name="Google Shape;81;g27c901906d8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2" name="Google Shape;82;g27c901906d8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g27c901906d8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5" name="Google Shape;85;g27c901906d8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4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4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g27c901906d8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g27c901906d8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9" name="Google Shape;89;g27c901906d8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0" name="Google Shape;90;g27c901906d8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1" name="Google Shape;91;g27c901906d8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g27c901906d8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4" name="Google Shape;94;g27c901906d8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g27c901906d8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7" name="Google Shape;97;g27c901906d8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8" name="Google Shape;98;g27c901906d8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g27c901906d8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g27c901906d8_2_4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g27c901906d8_2_45"/>
          <p:cNvSpPr txBox="1">
            <a:spLocks noGrp="1"/>
          </p:cNvSpPr>
          <p:nvPr>
            <p:ph type="body" idx="1"/>
          </p:nvPr>
        </p:nvSpPr>
        <p:spPr>
          <a:xfrm>
            <a:off x="457200" y="1200154"/>
            <a:ext cx="8229600" cy="33945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300"/>
              </a:spcBef>
              <a:spcAft>
                <a:spcPts val="0"/>
              </a:spcAft>
              <a:buClr>
                <a:schemeClr val="lt1"/>
              </a:buClr>
              <a:buSzPts val="1400"/>
              <a:buChar char="•"/>
              <a:defRPr/>
            </a:lvl1pPr>
            <a:lvl2pPr marL="914400" lvl="1" indent="-317500" algn="l">
              <a:lnSpc>
                <a:spcPct val="100000"/>
              </a:lnSpc>
              <a:spcBef>
                <a:spcPts val="300"/>
              </a:spcBef>
              <a:spcAft>
                <a:spcPts val="0"/>
              </a:spcAft>
              <a:buClr>
                <a:schemeClr val="lt1"/>
              </a:buClr>
              <a:buSzPts val="1400"/>
              <a:buChar char="–"/>
              <a:defRPr/>
            </a:lvl2pPr>
            <a:lvl3pPr marL="1371600" lvl="2" indent="-317500" algn="l">
              <a:lnSpc>
                <a:spcPct val="100000"/>
              </a:lnSpc>
              <a:spcBef>
                <a:spcPts val="300"/>
              </a:spcBef>
              <a:spcAft>
                <a:spcPts val="0"/>
              </a:spcAft>
              <a:buClr>
                <a:schemeClr val="lt1"/>
              </a:buClr>
              <a:buSzPts val="1400"/>
              <a:buChar char="•"/>
              <a:defRPr/>
            </a:lvl3pPr>
            <a:lvl4pPr marL="1828800" lvl="3" indent="-317500" algn="l">
              <a:lnSpc>
                <a:spcPct val="100000"/>
              </a:lnSpc>
              <a:spcBef>
                <a:spcPts val="300"/>
              </a:spcBef>
              <a:spcAft>
                <a:spcPts val="0"/>
              </a:spcAft>
              <a:buClr>
                <a:schemeClr val="lt1"/>
              </a:buClr>
              <a:buSzPts val="1400"/>
              <a:buChar char="–"/>
              <a:defRPr/>
            </a:lvl4pPr>
            <a:lvl5pPr marL="2286000" lvl="4" indent="-317500" algn="l">
              <a:lnSpc>
                <a:spcPct val="100000"/>
              </a:lnSpc>
              <a:spcBef>
                <a:spcPts val="300"/>
              </a:spcBef>
              <a:spcAft>
                <a:spcPts val="0"/>
              </a:spcAft>
              <a:buClr>
                <a:schemeClr val="lt1"/>
              </a:buClr>
              <a:buSzPts val="1400"/>
              <a:buChar char="»"/>
              <a:defRPr/>
            </a:lvl5pPr>
            <a:lvl6pPr marL="2743200" lvl="5" indent="-317500" algn="l">
              <a:lnSpc>
                <a:spcPct val="100000"/>
              </a:lnSpc>
              <a:spcBef>
                <a:spcPts val="300"/>
              </a:spcBef>
              <a:spcAft>
                <a:spcPts val="0"/>
              </a:spcAft>
              <a:buClr>
                <a:schemeClr val="lt1"/>
              </a:buClr>
              <a:buSzPts val="1400"/>
              <a:buChar char="•"/>
              <a:defRPr/>
            </a:lvl6pPr>
            <a:lvl7pPr marL="3200400" lvl="6" indent="-317500" algn="l">
              <a:lnSpc>
                <a:spcPct val="100000"/>
              </a:lnSpc>
              <a:spcBef>
                <a:spcPts val="300"/>
              </a:spcBef>
              <a:spcAft>
                <a:spcPts val="0"/>
              </a:spcAft>
              <a:buClr>
                <a:schemeClr val="lt1"/>
              </a:buClr>
              <a:buSzPts val="1400"/>
              <a:buChar char="•"/>
              <a:defRPr/>
            </a:lvl7pPr>
            <a:lvl8pPr marL="3657600" lvl="7" indent="-317500" algn="l">
              <a:lnSpc>
                <a:spcPct val="100000"/>
              </a:lnSpc>
              <a:spcBef>
                <a:spcPts val="300"/>
              </a:spcBef>
              <a:spcAft>
                <a:spcPts val="0"/>
              </a:spcAft>
              <a:buClr>
                <a:schemeClr val="lt1"/>
              </a:buClr>
              <a:buSzPts val="1400"/>
              <a:buChar char="•"/>
              <a:defRPr/>
            </a:lvl8pPr>
            <a:lvl9pPr marL="4114800" lvl="8" indent="-317500" algn="l">
              <a:lnSpc>
                <a:spcPct val="100000"/>
              </a:lnSpc>
              <a:spcBef>
                <a:spcPts val="300"/>
              </a:spcBef>
              <a:spcAft>
                <a:spcPts val="0"/>
              </a:spcAft>
              <a:buClr>
                <a:schemeClr val="lt1"/>
              </a:buClr>
              <a:buSzPts val="1400"/>
              <a:buChar char="•"/>
              <a:defRPr/>
            </a:lvl9pPr>
          </a:lstStyle>
          <a:p>
            <a:endParaRPr/>
          </a:p>
        </p:txBody>
      </p:sp>
      <p:sp>
        <p:nvSpPr>
          <p:cNvPr id="104" name="Google Shape;104;g27c901906d8_2_45"/>
          <p:cNvSpPr txBox="1">
            <a:spLocks noGrp="1"/>
          </p:cNvSpPr>
          <p:nvPr>
            <p:ph type="dt" idx="10"/>
          </p:nvPr>
        </p:nvSpPr>
        <p:spPr>
          <a:xfrm>
            <a:off x="457200" y="4767271"/>
            <a:ext cx="21336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5" name="Google Shape;105;g27c901906d8_2_45"/>
          <p:cNvSpPr txBox="1">
            <a:spLocks noGrp="1"/>
          </p:cNvSpPr>
          <p:nvPr>
            <p:ph type="ftr" idx="11"/>
          </p:nvPr>
        </p:nvSpPr>
        <p:spPr>
          <a:xfrm>
            <a:off x="3124200" y="4767271"/>
            <a:ext cx="28956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6" name="Google Shape;106;g27c901906d8_2_45"/>
          <p:cNvSpPr txBox="1">
            <a:spLocks noGrp="1"/>
          </p:cNvSpPr>
          <p:nvPr>
            <p:ph type="sldNum" idx="12"/>
          </p:nvPr>
        </p:nvSpPr>
        <p:spPr>
          <a:xfrm>
            <a:off x="6553200" y="4767271"/>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g27c901906d8_2_6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g27c901906d8_2_61"/>
          <p:cNvGrpSpPr/>
          <p:nvPr/>
        </p:nvGrpSpPr>
        <p:grpSpPr>
          <a:xfrm>
            <a:off x="830392" y="1191256"/>
            <a:ext cx="745763" cy="45826"/>
            <a:chOff x="4580561" y="2589004"/>
            <a:chExt cx="1064464" cy="25200"/>
          </a:xfrm>
        </p:grpSpPr>
        <p:sp>
          <p:nvSpPr>
            <p:cNvPr id="114" name="Google Shape;114;g27c901906d8_2_6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27c901906d8_2_6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g27c901906d8_2_61"/>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17" name="Google Shape;117;g27c901906d8_2_61"/>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18" name="Google Shape;118;g27c901906d8_2_6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19"/>
        <p:cNvGrpSpPr/>
        <p:nvPr/>
      </p:nvGrpSpPr>
      <p:grpSpPr>
        <a:xfrm>
          <a:off x="0" y="0"/>
          <a:ext cx="0" cy="0"/>
          <a:chOff x="0" y="0"/>
          <a:chExt cx="0" cy="0"/>
        </a:xfrm>
      </p:grpSpPr>
      <p:sp>
        <p:nvSpPr>
          <p:cNvPr id="120" name="Google Shape;120;g27c901906d8_2_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g27c901906d8_2_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22" name="Google Shape;122;g27c901906d8_2_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3" name="Google Shape;123;g27c901906d8_2_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4" name="Google Shape;124;g27c901906d8_2_6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25"/>
        <p:cNvGrpSpPr/>
        <p:nvPr/>
      </p:nvGrpSpPr>
      <p:grpSpPr>
        <a:xfrm>
          <a:off x="0" y="0"/>
          <a:ext cx="0" cy="0"/>
          <a:chOff x="0" y="0"/>
          <a:chExt cx="0" cy="0"/>
        </a:xfrm>
      </p:grpSpPr>
      <p:pic>
        <p:nvPicPr>
          <p:cNvPr id="126" name="Google Shape;126;g27c901906d8_2_75"/>
          <p:cNvPicPr preferRelativeResize="0"/>
          <p:nvPr/>
        </p:nvPicPr>
        <p:blipFill rotWithShape="1">
          <a:blip r:embed="rId2">
            <a:alphaModFix/>
          </a:blip>
          <a:srcRect/>
          <a:stretch/>
        </p:blipFill>
        <p:spPr>
          <a:xfrm>
            <a:off x="-19235" y="210290"/>
            <a:ext cx="1843088" cy="3686175"/>
          </a:xfrm>
          <a:prstGeom prst="rect">
            <a:avLst/>
          </a:prstGeom>
          <a:noFill/>
          <a:ln>
            <a:noFill/>
          </a:ln>
        </p:spPr>
      </p:pic>
      <p:sp>
        <p:nvSpPr>
          <p:cNvPr id="127" name="Google Shape;127;g27c901906d8_2_75"/>
          <p:cNvSpPr txBox="1">
            <a:spLocks noGrp="1"/>
          </p:cNvSpPr>
          <p:nvPr>
            <p:ph type="title"/>
          </p:nvPr>
        </p:nvSpPr>
        <p:spPr>
          <a:xfrm>
            <a:off x="457200" y="342900"/>
            <a:ext cx="8229600" cy="1028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g27c901906d8_2_75"/>
          <p:cNvSpPr txBox="1">
            <a:spLocks noGrp="1"/>
          </p:cNvSpPr>
          <p:nvPr>
            <p:ph type="body" idx="1"/>
          </p:nvPr>
        </p:nvSpPr>
        <p:spPr>
          <a:xfrm>
            <a:off x="457200" y="1485900"/>
            <a:ext cx="4038600" cy="2914800"/>
          </a:xfrm>
          <a:prstGeom prst="rect">
            <a:avLst/>
          </a:prstGeom>
          <a:noFill/>
          <a:ln>
            <a:noFill/>
          </a:ln>
        </p:spPr>
        <p:txBody>
          <a:bodyPr spcFirstLastPara="1" wrap="square" lIns="91425" tIns="45700" rIns="91425" bIns="45700" anchor="t" anchorCtr="0">
            <a:normAutofit/>
          </a:bodyPr>
          <a:lstStyle>
            <a:lvl1pPr marL="457200" lvl="0" indent="-314325" algn="l">
              <a:lnSpc>
                <a:spcPct val="115000"/>
              </a:lnSpc>
              <a:spcBef>
                <a:spcPts val="360"/>
              </a:spcBef>
              <a:spcAft>
                <a:spcPts val="0"/>
              </a:spcAft>
              <a:buSzPts val="1350"/>
              <a:buChar char="●"/>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129" name="Google Shape;129;g27c901906d8_2_75"/>
          <p:cNvSpPr txBox="1">
            <a:spLocks noGrp="1"/>
          </p:cNvSpPr>
          <p:nvPr>
            <p:ph type="body" idx="2"/>
          </p:nvPr>
        </p:nvSpPr>
        <p:spPr>
          <a:xfrm>
            <a:off x="4648200" y="1485900"/>
            <a:ext cx="4038600" cy="2914800"/>
          </a:xfrm>
          <a:prstGeom prst="rect">
            <a:avLst/>
          </a:prstGeom>
          <a:noFill/>
          <a:ln>
            <a:noFill/>
          </a:ln>
        </p:spPr>
        <p:txBody>
          <a:bodyPr spcFirstLastPara="1" wrap="square" lIns="91425" tIns="45700" rIns="91425" bIns="45700" anchor="t" anchorCtr="0">
            <a:normAutofit/>
          </a:bodyPr>
          <a:lstStyle>
            <a:lvl1pPr marL="457200" lvl="0" indent="-314325" algn="l">
              <a:lnSpc>
                <a:spcPct val="115000"/>
              </a:lnSpc>
              <a:spcBef>
                <a:spcPts val="360"/>
              </a:spcBef>
              <a:spcAft>
                <a:spcPts val="0"/>
              </a:spcAft>
              <a:buSzPts val="1350"/>
              <a:buChar char="●"/>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130" name="Google Shape;130;g27c901906d8_2_7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g27c901906d8_2_75"/>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g27c901906d8_2_75"/>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33"/>
        <p:cNvGrpSpPr/>
        <p:nvPr/>
      </p:nvGrpSpPr>
      <p:grpSpPr>
        <a:xfrm>
          <a:off x="0" y="0"/>
          <a:ext cx="0" cy="0"/>
          <a:chOff x="0" y="0"/>
          <a:chExt cx="0" cy="0"/>
        </a:xfrm>
      </p:grpSpPr>
      <p:grpSp>
        <p:nvGrpSpPr>
          <p:cNvPr id="134" name="Google Shape;134;g27c901906d8_2_83"/>
          <p:cNvGrpSpPr/>
          <p:nvPr/>
        </p:nvGrpSpPr>
        <p:grpSpPr>
          <a:xfrm>
            <a:off x="830392" y="4169130"/>
            <a:ext cx="745763" cy="45826"/>
            <a:chOff x="4580561" y="2589004"/>
            <a:chExt cx="1064464" cy="25200"/>
          </a:xfrm>
        </p:grpSpPr>
        <p:sp>
          <p:nvSpPr>
            <p:cNvPr id="135" name="Google Shape;135;g27c901906d8_2_8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7c901906d8_2_8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7" name="Google Shape;137;g27c901906d8_2_83"/>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8" name="Google Shape;138;g27c901906d8_2_8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g27c901906d8_2_8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1" name="Google Shape;141;g27c901906d8_2_89"/>
          <p:cNvGrpSpPr/>
          <p:nvPr/>
        </p:nvGrpSpPr>
        <p:grpSpPr>
          <a:xfrm>
            <a:off x="830392" y="1191256"/>
            <a:ext cx="745763" cy="45826"/>
            <a:chOff x="4580561" y="2589004"/>
            <a:chExt cx="1064464" cy="25200"/>
          </a:xfrm>
        </p:grpSpPr>
        <p:sp>
          <p:nvSpPr>
            <p:cNvPr id="142" name="Google Shape;142;g27c901906d8_2_8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7c901906d8_2_8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 name="Google Shape;144;g27c901906d8_2_8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45" name="Google Shape;145;g27c901906d8_2_8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46" name="Google Shape;146;g27c901906d8_2_8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47" name="Google Shape;147;g27c901906d8_2_8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g27c901906d8_2_9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g27c901906d8_2_98"/>
          <p:cNvGrpSpPr/>
          <p:nvPr/>
        </p:nvGrpSpPr>
        <p:grpSpPr>
          <a:xfrm>
            <a:off x="830392" y="1191256"/>
            <a:ext cx="745763" cy="45826"/>
            <a:chOff x="4580561" y="2589004"/>
            <a:chExt cx="1064464" cy="25200"/>
          </a:xfrm>
        </p:grpSpPr>
        <p:sp>
          <p:nvSpPr>
            <p:cNvPr id="151" name="Google Shape;151;g27c901906d8_2_9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7c901906d8_2_9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Google Shape;153;g27c901906d8_2_98"/>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54" name="Google Shape;154;g27c901906d8_2_98"/>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5" name="Google Shape;155;g27c901906d8_2_9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56"/>
        <p:cNvGrpSpPr/>
        <p:nvPr/>
      </p:nvGrpSpPr>
      <p:grpSpPr>
        <a:xfrm>
          <a:off x="0" y="0"/>
          <a:ext cx="0" cy="0"/>
          <a:chOff x="0" y="0"/>
          <a:chExt cx="0" cy="0"/>
        </a:xfrm>
      </p:grpSpPr>
      <p:sp>
        <p:nvSpPr>
          <p:cNvPr id="157" name="Google Shape;157;g27c901906d8_2_106"/>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8" name="Google Shape;158;g27c901906d8_2_106"/>
          <p:cNvGrpSpPr/>
          <p:nvPr/>
        </p:nvGrpSpPr>
        <p:grpSpPr>
          <a:xfrm>
            <a:off x="830392" y="1191256"/>
            <a:ext cx="745763" cy="45826"/>
            <a:chOff x="4580561" y="2589004"/>
            <a:chExt cx="1064464" cy="25200"/>
          </a:xfrm>
        </p:grpSpPr>
        <p:sp>
          <p:nvSpPr>
            <p:cNvPr id="159" name="Google Shape;159;g27c901906d8_2_10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7c901906d8_2_10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 name="Google Shape;161;g27c901906d8_2_106"/>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62" name="Google Shape;162;g27c901906d8_2_106"/>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3" name="Google Shape;163;g27c901906d8_2_10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4"/>
        <p:cNvGrpSpPr/>
        <p:nvPr/>
      </p:nvGrpSpPr>
      <p:grpSpPr>
        <a:xfrm>
          <a:off x="0" y="0"/>
          <a:ext cx="0" cy="0"/>
          <a:chOff x="0" y="0"/>
          <a:chExt cx="0" cy="0"/>
        </a:xfrm>
      </p:grpSpPr>
      <p:grpSp>
        <p:nvGrpSpPr>
          <p:cNvPr id="165" name="Google Shape;165;g27c901906d8_2_114"/>
          <p:cNvGrpSpPr/>
          <p:nvPr/>
        </p:nvGrpSpPr>
        <p:grpSpPr>
          <a:xfrm>
            <a:off x="830392" y="1191256"/>
            <a:ext cx="745763" cy="45826"/>
            <a:chOff x="4580561" y="2589004"/>
            <a:chExt cx="1064464" cy="25200"/>
          </a:xfrm>
        </p:grpSpPr>
        <p:sp>
          <p:nvSpPr>
            <p:cNvPr id="166" name="Google Shape;166;g27c901906d8_2_1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27c901906d8_2_1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g27c901906d8_2_11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69" name="Google Shape;169;g27c901906d8_2_1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0"/>
        <p:cNvGrpSpPr/>
        <p:nvPr/>
      </p:nvGrpSpPr>
      <p:grpSpPr>
        <a:xfrm>
          <a:off x="0" y="0"/>
          <a:ext cx="0" cy="0"/>
          <a:chOff x="0" y="0"/>
          <a:chExt cx="0" cy="0"/>
        </a:xfrm>
      </p:grpSpPr>
      <p:sp>
        <p:nvSpPr>
          <p:cNvPr id="171" name="Google Shape;171;g27c901906d8_2_12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 name="Google Shape;172;g27c901906d8_2_120"/>
          <p:cNvGrpSpPr/>
          <p:nvPr/>
        </p:nvGrpSpPr>
        <p:grpSpPr>
          <a:xfrm>
            <a:off x="830392" y="1191256"/>
            <a:ext cx="745763" cy="45826"/>
            <a:chOff x="4580561" y="2589004"/>
            <a:chExt cx="1064464" cy="25200"/>
          </a:xfrm>
        </p:grpSpPr>
        <p:sp>
          <p:nvSpPr>
            <p:cNvPr id="173" name="Google Shape;173;g27c901906d8_2_12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27c901906d8_2_12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g27c901906d8_2_120"/>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76" name="Google Shape;176;g27c901906d8_2_120"/>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77" name="Google Shape;177;g27c901906d8_2_120"/>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78" name="Google Shape;178;g27c901906d8_2_1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g27c901906d8_2_12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 name="Google Shape;181;g27c901906d8_2_129"/>
          <p:cNvGrpSpPr/>
          <p:nvPr/>
        </p:nvGrpSpPr>
        <p:grpSpPr>
          <a:xfrm>
            <a:off x="830392" y="1191256"/>
            <a:ext cx="745763" cy="45826"/>
            <a:chOff x="4580561" y="2589004"/>
            <a:chExt cx="1064464" cy="25200"/>
          </a:xfrm>
        </p:grpSpPr>
        <p:sp>
          <p:nvSpPr>
            <p:cNvPr id="182" name="Google Shape;182;g27c901906d8_2_12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7c901906d8_2_12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g27c901906d8_2_129"/>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85" name="Google Shape;185;g27c901906d8_2_12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6"/>
        <p:cNvGrpSpPr/>
        <p:nvPr/>
      </p:nvGrpSpPr>
      <p:grpSpPr>
        <a:xfrm>
          <a:off x="0" y="0"/>
          <a:ext cx="0" cy="0"/>
          <a:chOff x="0" y="0"/>
          <a:chExt cx="0" cy="0"/>
        </a:xfrm>
      </p:grpSpPr>
      <p:sp>
        <p:nvSpPr>
          <p:cNvPr id="187" name="Google Shape;187;g27c901906d8_2_136"/>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88" name="Google Shape;188;g27c901906d8_2_13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89"/>
        <p:cNvGrpSpPr/>
        <p:nvPr/>
      </p:nvGrpSpPr>
      <p:grpSpPr>
        <a:xfrm>
          <a:off x="0" y="0"/>
          <a:ext cx="0" cy="0"/>
          <a:chOff x="0" y="0"/>
          <a:chExt cx="0" cy="0"/>
        </a:xfrm>
      </p:grpSpPr>
      <p:grpSp>
        <p:nvGrpSpPr>
          <p:cNvPr id="190" name="Google Shape;190;g27c901906d8_2_139"/>
          <p:cNvGrpSpPr/>
          <p:nvPr/>
        </p:nvGrpSpPr>
        <p:grpSpPr>
          <a:xfrm>
            <a:off x="830392" y="4169130"/>
            <a:ext cx="745763" cy="45826"/>
            <a:chOff x="4580561" y="2589004"/>
            <a:chExt cx="1064464" cy="25200"/>
          </a:xfrm>
        </p:grpSpPr>
        <p:sp>
          <p:nvSpPr>
            <p:cNvPr id="191" name="Google Shape;191;g27c901906d8_2_13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7c901906d8_2_13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g27c901906d8_2_139"/>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94" name="Google Shape;194;g27c901906d8_2_139"/>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195" name="Google Shape;195;g27c901906d8_2_13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
        <p:nvSpPr>
          <p:cNvPr id="197" name="Google Shape;197;g27c901906d8_2_14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8"/>
        <p:cNvGrpSpPr/>
        <p:nvPr/>
      </p:nvGrpSpPr>
      <p:grpSpPr>
        <a:xfrm>
          <a:off x="0" y="0"/>
          <a:ext cx="0" cy="0"/>
          <a:chOff x="0" y="0"/>
          <a:chExt cx="0" cy="0"/>
        </a:xfrm>
      </p:grpSpPr>
      <p:pic>
        <p:nvPicPr>
          <p:cNvPr id="199" name="Google Shape;199;g27c901906d8_2_148"/>
          <p:cNvPicPr preferRelativeResize="0"/>
          <p:nvPr/>
        </p:nvPicPr>
        <p:blipFill rotWithShape="1">
          <a:blip r:embed="rId2">
            <a:alphaModFix/>
          </a:blip>
          <a:srcRect/>
          <a:stretch/>
        </p:blipFill>
        <p:spPr>
          <a:xfrm>
            <a:off x="-19235" y="210290"/>
            <a:ext cx="1843088" cy="3686175"/>
          </a:xfrm>
          <a:prstGeom prst="rect">
            <a:avLst/>
          </a:prstGeom>
          <a:noFill/>
          <a:ln>
            <a:noFill/>
          </a:ln>
        </p:spPr>
      </p:pic>
      <p:sp>
        <p:nvSpPr>
          <p:cNvPr id="200" name="Google Shape;200;g27c901906d8_2_148"/>
          <p:cNvSpPr/>
          <p:nvPr/>
        </p:nvSpPr>
        <p:spPr>
          <a:xfrm>
            <a:off x="7620000" y="228600"/>
            <a:ext cx="1295400" cy="971700"/>
          </a:xfrm>
          <a:prstGeom prst="teardrop">
            <a:avLst>
              <a:gd name="adj" fmla="val 100000"/>
            </a:avLst>
          </a:prstGeom>
          <a:solidFill>
            <a:srgbClr val="E56027">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g27c901906d8_2_148"/>
          <p:cNvSpPr txBox="1">
            <a:spLocks noGrp="1"/>
          </p:cNvSpPr>
          <p:nvPr>
            <p:ph type="title"/>
          </p:nvPr>
        </p:nvSpPr>
        <p:spPr>
          <a:xfrm>
            <a:off x="457200" y="342900"/>
            <a:ext cx="6629400" cy="1028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800"/>
              <a:buNone/>
              <a:defRPr>
                <a:solidFill>
                  <a:srgbClr val="1E243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2" name="Google Shape;202;g27c901906d8_2_148"/>
          <p:cNvSpPr txBox="1">
            <a:spLocks noGrp="1"/>
          </p:cNvSpPr>
          <p:nvPr>
            <p:ph type="body" idx="1"/>
          </p:nvPr>
        </p:nvSpPr>
        <p:spPr>
          <a:xfrm>
            <a:off x="457200" y="1485900"/>
            <a:ext cx="8229600" cy="17145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640"/>
              </a:spcBef>
              <a:spcAft>
                <a:spcPts val="0"/>
              </a:spcAft>
              <a:buSzPts val="2400"/>
              <a:buNone/>
              <a:defRPr>
                <a:solidFill>
                  <a:srgbClr val="E56027"/>
                </a:solidFill>
              </a:defRPr>
            </a:lvl1pPr>
            <a:lvl2pPr marL="914400" lvl="1" indent="-370840" algn="l">
              <a:lnSpc>
                <a:spcPct val="115000"/>
              </a:lnSpc>
              <a:spcBef>
                <a:spcPts val="560"/>
              </a:spcBef>
              <a:spcAft>
                <a:spcPts val="0"/>
              </a:spcAft>
              <a:buClr>
                <a:schemeClr val="accent3"/>
              </a:buClr>
              <a:buSzPts val="2240"/>
              <a:buFont typeface="Arial"/>
              <a:buChar char="•"/>
              <a:defRPr/>
            </a:lvl2pPr>
            <a:lvl3pPr marL="1371600" lvl="2" indent="-327660" algn="l">
              <a:lnSpc>
                <a:spcPct val="115000"/>
              </a:lnSpc>
              <a:spcBef>
                <a:spcPts val="480"/>
              </a:spcBef>
              <a:spcAft>
                <a:spcPts val="0"/>
              </a:spcAft>
              <a:buClr>
                <a:schemeClr val="accent3"/>
              </a:buClr>
              <a:buSzPts val="1560"/>
              <a:buFont typeface="Arial"/>
              <a:buChar char="•"/>
              <a:defRPr/>
            </a:lvl3pPr>
            <a:lvl4pPr marL="1828800" lvl="3" indent="-317500" algn="l">
              <a:lnSpc>
                <a:spcPct val="115000"/>
              </a:lnSpc>
              <a:spcBef>
                <a:spcPts val="400"/>
              </a:spcBef>
              <a:spcAft>
                <a:spcPts val="0"/>
              </a:spcAft>
              <a:buClr>
                <a:schemeClr val="accent3"/>
              </a:buClr>
              <a:buSzPts val="1400"/>
              <a:buFont typeface="Arial"/>
              <a:buChar char="•"/>
              <a:defRPr/>
            </a:lvl4pPr>
            <a:lvl5pPr marL="2286000" lvl="4" indent="-355600" algn="l">
              <a:lnSpc>
                <a:spcPct val="115000"/>
              </a:lnSpc>
              <a:spcBef>
                <a:spcPts val="400"/>
              </a:spcBef>
              <a:spcAft>
                <a:spcPts val="0"/>
              </a:spcAft>
              <a:buClr>
                <a:schemeClr val="accent3"/>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03" name="Google Shape;203;g27c901906d8_2_148"/>
          <p:cNvSpPr txBox="1">
            <a:spLocks noGrp="1"/>
          </p:cNvSpPr>
          <p:nvPr>
            <p:ph type="body" idx="2"/>
          </p:nvPr>
        </p:nvSpPr>
        <p:spPr>
          <a:xfrm>
            <a:off x="457199" y="3610274"/>
            <a:ext cx="3943200" cy="13230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320"/>
              </a:spcBef>
              <a:spcAft>
                <a:spcPts val="0"/>
              </a:spcAft>
              <a:buSzPts val="1200"/>
              <a:buFont typeface="Arial"/>
              <a:buNone/>
              <a:defRPr sz="1600" b="0" i="0">
                <a:latin typeface="Montserrat"/>
                <a:ea typeface="Montserrat"/>
                <a:cs typeface="Montserrat"/>
                <a:sym typeface="Montserrat"/>
              </a:defRPr>
            </a:lvl1pPr>
            <a:lvl2pPr marL="914400" lvl="1" indent="-228600" algn="l">
              <a:lnSpc>
                <a:spcPct val="115000"/>
              </a:lnSpc>
              <a:spcBef>
                <a:spcPts val="560"/>
              </a:spcBef>
              <a:spcAft>
                <a:spcPts val="0"/>
              </a:spcAft>
              <a:buSzPts val="2240"/>
              <a:buNone/>
              <a:defRPr/>
            </a:lvl2pPr>
            <a:lvl3pPr marL="1371600" lvl="2" indent="-228600" algn="l">
              <a:lnSpc>
                <a:spcPct val="115000"/>
              </a:lnSpc>
              <a:spcBef>
                <a:spcPts val="480"/>
              </a:spcBef>
              <a:spcAft>
                <a:spcPts val="0"/>
              </a:spcAft>
              <a:buSzPts val="1560"/>
              <a:buNone/>
              <a:defRPr/>
            </a:lvl3pPr>
            <a:lvl4pPr marL="1828800" lvl="3" indent="-228600" algn="l">
              <a:lnSpc>
                <a:spcPct val="115000"/>
              </a:lnSpc>
              <a:spcBef>
                <a:spcPts val="400"/>
              </a:spcBef>
              <a:spcAft>
                <a:spcPts val="0"/>
              </a:spcAft>
              <a:buSzPts val="1400"/>
              <a:buNone/>
              <a:defRPr/>
            </a:lvl4pPr>
            <a:lvl5pPr marL="2286000" lvl="4" indent="-228600" algn="l">
              <a:lnSpc>
                <a:spcPct val="115000"/>
              </a:lnSpc>
              <a:spcBef>
                <a:spcPts val="4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04" name="Google Shape;204;g27c901906d8_2_148"/>
          <p:cNvSpPr txBox="1">
            <a:spLocks noGrp="1"/>
          </p:cNvSpPr>
          <p:nvPr>
            <p:ph type="body" idx="3"/>
          </p:nvPr>
        </p:nvSpPr>
        <p:spPr>
          <a:xfrm>
            <a:off x="4743634" y="3614517"/>
            <a:ext cx="3943200" cy="1314600"/>
          </a:xfrm>
          <a:prstGeom prst="rect">
            <a:avLst/>
          </a:prstGeom>
          <a:noFill/>
          <a:ln>
            <a:noFill/>
          </a:ln>
        </p:spPr>
        <p:txBody>
          <a:bodyPr spcFirstLastPara="1" wrap="square" lIns="91425" tIns="45700" rIns="91425" bIns="45700" anchor="t" anchorCtr="0">
            <a:normAutofit/>
          </a:bodyPr>
          <a:lstStyle>
            <a:lvl1pPr marL="457200" lvl="0" indent="-304800" algn="l">
              <a:lnSpc>
                <a:spcPct val="115000"/>
              </a:lnSpc>
              <a:spcBef>
                <a:spcPts val="320"/>
              </a:spcBef>
              <a:spcAft>
                <a:spcPts val="0"/>
              </a:spcAft>
              <a:buSzPts val="1200"/>
              <a:buChar char="●"/>
              <a:defRPr sz="1600">
                <a:latin typeface="Montserrat"/>
                <a:ea typeface="Montserrat"/>
                <a:cs typeface="Montserrat"/>
                <a:sym typeface="Montserrat"/>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05" name="Google Shape;205;g27c901906d8_2_148"/>
          <p:cNvSpPr/>
          <p:nvPr/>
        </p:nvSpPr>
        <p:spPr>
          <a:xfrm>
            <a:off x="-19235" y="4990361"/>
            <a:ext cx="1162200" cy="153300"/>
          </a:xfrm>
          <a:prstGeom prst="rect">
            <a:avLst/>
          </a:prstGeom>
          <a:solidFill>
            <a:srgbClr val="1E24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g27c901906d8_2_148"/>
          <p:cNvSpPr/>
          <p:nvPr/>
        </p:nvSpPr>
        <p:spPr>
          <a:xfrm>
            <a:off x="1143000" y="4990361"/>
            <a:ext cx="1162200" cy="153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g27c901906d8_2_148"/>
          <p:cNvSpPr/>
          <p:nvPr/>
        </p:nvSpPr>
        <p:spPr>
          <a:xfrm>
            <a:off x="2305235" y="4991400"/>
            <a:ext cx="1162200" cy="153300"/>
          </a:xfrm>
          <a:prstGeom prst="rect">
            <a:avLst/>
          </a:prstGeom>
          <a:solidFill>
            <a:srgbClr val="E5602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8" name="Google Shape;208;g27c901906d8_2_148" descr="Logo&#10;&#10;Description automatically generated"/>
          <p:cNvPicPr preferRelativeResize="0"/>
          <p:nvPr/>
        </p:nvPicPr>
        <p:blipFill rotWithShape="1">
          <a:blip r:embed="rId3">
            <a:alphaModFix/>
          </a:blip>
          <a:srcRect/>
          <a:stretch/>
        </p:blipFill>
        <p:spPr>
          <a:xfrm>
            <a:off x="7856730" y="457200"/>
            <a:ext cx="625560" cy="514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209"/>
        <p:cNvGrpSpPr/>
        <p:nvPr/>
      </p:nvGrpSpPr>
      <p:grpSpPr>
        <a:xfrm>
          <a:off x="0" y="0"/>
          <a:ext cx="0" cy="0"/>
          <a:chOff x="0" y="0"/>
          <a:chExt cx="0" cy="0"/>
        </a:xfrm>
      </p:grpSpPr>
      <p:sp>
        <p:nvSpPr>
          <p:cNvPr id="210" name="Google Shape;210;g27c901906d8_2_159"/>
          <p:cNvSpPr txBox="1">
            <a:spLocks noGrp="1"/>
          </p:cNvSpPr>
          <p:nvPr>
            <p:ph type="title"/>
          </p:nvPr>
        </p:nvSpPr>
        <p:spPr>
          <a:xfrm>
            <a:off x="457200" y="342900"/>
            <a:ext cx="8229600" cy="1028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1" name="Google Shape;211;g27c901906d8_2_159"/>
          <p:cNvSpPr txBox="1">
            <a:spLocks noGrp="1"/>
          </p:cNvSpPr>
          <p:nvPr>
            <p:ph type="body" idx="1"/>
          </p:nvPr>
        </p:nvSpPr>
        <p:spPr>
          <a:xfrm>
            <a:off x="457200" y="1485900"/>
            <a:ext cx="8229600" cy="1400100"/>
          </a:xfrm>
          <a:prstGeom prst="rect">
            <a:avLst/>
          </a:prstGeom>
          <a:noFill/>
          <a:ln>
            <a:noFill/>
          </a:ln>
        </p:spPr>
        <p:txBody>
          <a:bodyPr spcFirstLastPara="1" wrap="square" lIns="91425" tIns="45700" rIns="91425" bIns="45700" anchor="t" anchorCtr="0">
            <a:normAutofit/>
          </a:bodyPr>
          <a:lstStyle>
            <a:lvl1pPr marL="457200" lvl="0" indent="-314325" algn="l">
              <a:lnSpc>
                <a:spcPct val="115000"/>
              </a:lnSpc>
              <a:spcBef>
                <a:spcPts val="360"/>
              </a:spcBef>
              <a:spcAft>
                <a:spcPts val="0"/>
              </a:spcAft>
              <a:buSzPts val="1350"/>
              <a:buChar char="●"/>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12" name="Google Shape;212;g27c901906d8_2_159"/>
          <p:cNvSpPr txBox="1">
            <a:spLocks noGrp="1"/>
          </p:cNvSpPr>
          <p:nvPr>
            <p:ph type="body" idx="2"/>
          </p:nvPr>
        </p:nvSpPr>
        <p:spPr>
          <a:xfrm>
            <a:off x="457200" y="3000375"/>
            <a:ext cx="8229600" cy="1400100"/>
          </a:xfrm>
          <a:prstGeom prst="rect">
            <a:avLst/>
          </a:prstGeom>
          <a:noFill/>
          <a:ln>
            <a:noFill/>
          </a:ln>
        </p:spPr>
        <p:txBody>
          <a:bodyPr spcFirstLastPara="1" wrap="square" lIns="91425" tIns="45700" rIns="91425" bIns="45700" anchor="t" anchorCtr="0">
            <a:normAutofit/>
          </a:bodyPr>
          <a:lstStyle>
            <a:lvl1pPr marL="457200" lvl="0" indent="-314325" algn="l">
              <a:lnSpc>
                <a:spcPct val="115000"/>
              </a:lnSpc>
              <a:spcBef>
                <a:spcPts val="360"/>
              </a:spcBef>
              <a:spcAft>
                <a:spcPts val="0"/>
              </a:spcAft>
              <a:buSzPts val="1350"/>
              <a:buChar char="●"/>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13" name="Google Shape;213;g27c901906d8_2_159"/>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4" name="Google Shape;214;g27c901906d8_2_159"/>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
              <a:t>‹#›</a:t>
            </a:fld>
            <a:endParaRPr/>
          </a:p>
        </p:txBody>
      </p:sp>
      <p:sp>
        <p:nvSpPr>
          <p:cNvPr id="215" name="Google Shape;215;g27c901906d8_2_159"/>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6"/>
        <p:cNvGrpSpPr/>
        <p:nvPr/>
      </p:nvGrpSpPr>
      <p:grpSpPr>
        <a:xfrm>
          <a:off x="0" y="0"/>
          <a:ext cx="0" cy="0"/>
          <a:chOff x="0" y="0"/>
          <a:chExt cx="0" cy="0"/>
        </a:xfrm>
      </p:grpSpPr>
      <p:sp>
        <p:nvSpPr>
          <p:cNvPr id="217" name="Google Shape;217;g27c901906d8_2_166"/>
          <p:cNvSpPr txBox="1">
            <a:spLocks noGrp="1"/>
          </p:cNvSpPr>
          <p:nvPr>
            <p:ph type="title"/>
          </p:nvPr>
        </p:nvSpPr>
        <p:spPr>
          <a:xfrm>
            <a:off x="630238"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8" name="Google Shape;218;g27c901906d8_2_166"/>
          <p:cNvSpPr txBox="1">
            <a:spLocks noGrp="1"/>
          </p:cNvSpPr>
          <p:nvPr>
            <p:ph type="body" idx="1"/>
          </p:nvPr>
        </p:nvSpPr>
        <p:spPr>
          <a:xfrm>
            <a:off x="630238" y="1260872"/>
            <a:ext cx="38688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480"/>
              </a:spcBef>
              <a:spcAft>
                <a:spcPts val="0"/>
              </a:spcAft>
              <a:buSzPts val="1800"/>
              <a:buNone/>
              <a:defRPr sz="2400" b="1"/>
            </a:lvl1pPr>
            <a:lvl2pPr marL="914400" lvl="1" indent="-228600" algn="l">
              <a:lnSpc>
                <a:spcPct val="115000"/>
              </a:lnSpc>
              <a:spcBef>
                <a:spcPts val="400"/>
              </a:spcBef>
              <a:spcAft>
                <a:spcPts val="0"/>
              </a:spcAft>
              <a:buSzPts val="1600"/>
              <a:buNone/>
              <a:defRPr sz="2000" b="1"/>
            </a:lvl2pPr>
            <a:lvl3pPr marL="1371600" lvl="2" indent="-228600" algn="l">
              <a:lnSpc>
                <a:spcPct val="115000"/>
              </a:lnSpc>
              <a:spcBef>
                <a:spcPts val="360"/>
              </a:spcBef>
              <a:spcAft>
                <a:spcPts val="0"/>
              </a:spcAft>
              <a:buSzPts val="1170"/>
              <a:buNone/>
              <a:defRPr sz="1800" b="1"/>
            </a:lvl3pPr>
            <a:lvl4pPr marL="1828800" lvl="3" indent="-228600" algn="l">
              <a:lnSpc>
                <a:spcPct val="115000"/>
              </a:lnSpc>
              <a:spcBef>
                <a:spcPts val="320"/>
              </a:spcBef>
              <a:spcAft>
                <a:spcPts val="0"/>
              </a:spcAft>
              <a:buSzPts val="1120"/>
              <a:buNone/>
              <a:defRPr sz="1600" b="1"/>
            </a:lvl4pPr>
            <a:lvl5pPr marL="2286000" lvl="4" indent="-228600" algn="l">
              <a:lnSpc>
                <a:spcPct val="115000"/>
              </a:lnSpc>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1200"/>
              </a:spcBef>
              <a:spcAft>
                <a:spcPts val="0"/>
              </a:spcAft>
              <a:buClr>
                <a:schemeClr val="dk1"/>
              </a:buClr>
              <a:buSzPts val="1600"/>
              <a:buNone/>
              <a:defRPr sz="1600" b="1"/>
            </a:lvl7pPr>
            <a:lvl8pPr marL="3657600" lvl="7" indent="-228600" algn="l">
              <a:lnSpc>
                <a:spcPct val="90000"/>
              </a:lnSpc>
              <a:spcBef>
                <a:spcPts val="1200"/>
              </a:spcBef>
              <a:spcAft>
                <a:spcPts val="0"/>
              </a:spcAft>
              <a:buClr>
                <a:schemeClr val="dk1"/>
              </a:buClr>
              <a:buSzPts val="1600"/>
              <a:buNone/>
              <a:defRPr sz="1600" b="1"/>
            </a:lvl8pPr>
            <a:lvl9pPr marL="4114800" lvl="8" indent="-228600" algn="l">
              <a:lnSpc>
                <a:spcPct val="90000"/>
              </a:lnSpc>
              <a:spcBef>
                <a:spcPts val="1200"/>
              </a:spcBef>
              <a:spcAft>
                <a:spcPts val="1200"/>
              </a:spcAft>
              <a:buClr>
                <a:schemeClr val="dk1"/>
              </a:buClr>
              <a:buSzPts val="1600"/>
              <a:buNone/>
              <a:defRPr sz="1600" b="1"/>
            </a:lvl9pPr>
          </a:lstStyle>
          <a:p>
            <a:endParaRPr/>
          </a:p>
        </p:txBody>
      </p:sp>
      <p:sp>
        <p:nvSpPr>
          <p:cNvPr id="219" name="Google Shape;219;g27c901906d8_2_166"/>
          <p:cNvSpPr txBox="1">
            <a:spLocks noGrp="1"/>
          </p:cNvSpPr>
          <p:nvPr>
            <p:ph type="body" idx="2"/>
          </p:nvPr>
        </p:nvSpPr>
        <p:spPr>
          <a:xfrm>
            <a:off x="630238" y="1878806"/>
            <a:ext cx="3868800" cy="2763600"/>
          </a:xfrm>
          <a:prstGeom prst="rect">
            <a:avLst/>
          </a:prstGeom>
          <a:noFill/>
          <a:ln>
            <a:noFill/>
          </a:ln>
        </p:spPr>
        <p:txBody>
          <a:bodyPr spcFirstLastPara="1" wrap="square" lIns="91425" tIns="45700" rIns="91425" bIns="45700" anchor="t" anchorCtr="0">
            <a:normAutofit/>
          </a:bodyPr>
          <a:lstStyle>
            <a:lvl1pPr marL="457200" lvl="0" indent="-314325" algn="l">
              <a:lnSpc>
                <a:spcPct val="115000"/>
              </a:lnSpc>
              <a:spcBef>
                <a:spcPts val="360"/>
              </a:spcBef>
              <a:spcAft>
                <a:spcPts val="0"/>
              </a:spcAft>
              <a:buSzPts val="1350"/>
              <a:buChar char="●"/>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20" name="Google Shape;220;g27c901906d8_2_166"/>
          <p:cNvSpPr txBox="1">
            <a:spLocks noGrp="1"/>
          </p:cNvSpPr>
          <p:nvPr>
            <p:ph type="body" idx="3"/>
          </p:nvPr>
        </p:nvSpPr>
        <p:spPr>
          <a:xfrm>
            <a:off x="4629150" y="1260872"/>
            <a:ext cx="38877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480"/>
              </a:spcBef>
              <a:spcAft>
                <a:spcPts val="0"/>
              </a:spcAft>
              <a:buSzPts val="1800"/>
              <a:buNone/>
              <a:defRPr sz="2400" b="1"/>
            </a:lvl1pPr>
            <a:lvl2pPr marL="914400" lvl="1" indent="-228600" algn="l">
              <a:lnSpc>
                <a:spcPct val="115000"/>
              </a:lnSpc>
              <a:spcBef>
                <a:spcPts val="400"/>
              </a:spcBef>
              <a:spcAft>
                <a:spcPts val="0"/>
              </a:spcAft>
              <a:buSzPts val="1600"/>
              <a:buNone/>
              <a:defRPr sz="2000" b="1"/>
            </a:lvl2pPr>
            <a:lvl3pPr marL="1371600" lvl="2" indent="-228600" algn="l">
              <a:lnSpc>
                <a:spcPct val="115000"/>
              </a:lnSpc>
              <a:spcBef>
                <a:spcPts val="360"/>
              </a:spcBef>
              <a:spcAft>
                <a:spcPts val="0"/>
              </a:spcAft>
              <a:buSzPts val="1170"/>
              <a:buNone/>
              <a:defRPr sz="1800" b="1"/>
            </a:lvl3pPr>
            <a:lvl4pPr marL="1828800" lvl="3" indent="-228600" algn="l">
              <a:lnSpc>
                <a:spcPct val="115000"/>
              </a:lnSpc>
              <a:spcBef>
                <a:spcPts val="320"/>
              </a:spcBef>
              <a:spcAft>
                <a:spcPts val="0"/>
              </a:spcAft>
              <a:buSzPts val="1120"/>
              <a:buNone/>
              <a:defRPr sz="1600" b="1"/>
            </a:lvl4pPr>
            <a:lvl5pPr marL="2286000" lvl="4" indent="-228600" algn="l">
              <a:lnSpc>
                <a:spcPct val="115000"/>
              </a:lnSpc>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1200"/>
              </a:spcBef>
              <a:spcAft>
                <a:spcPts val="0"/>
              </a:spcAft>
              <a:buClr>
                <a:schemeClr val="dk1"/>
              </a:buClr>
              <a:buSzPts val="1600"/>
              <a:buNone/>
              <a:defRPr sz="1600" b="1"/>
            </a:lvl7pPr>
            <a:lvl8pPr marL="3657600" lvl="7" indent="-228600" algn="l">
              <a:lnSpc>
                <a:spcPct val="90000"/>
              </a:lnSpc>
              <a:spcBef>
                <a:spcPts val="1200"/>
              </a:spcBef>
              <a:spcAft>
                <a:spcPts val="0"/>
              </a:spcAft>
              <a:buClr>
                <a:schemeClr val="dk1"/>
              </a:buClr>
              <a:buSzPts val="1600"/>
              <a:buNone/>
              <a:defRPr sz="1600" b="1"/>
            </a:lvl8pPr>
            <a:lvl9pPr marL="4114800" lvl="8" indent="-228600" algn="l">
              <a:lnSpc>
                <a:spcPct val="90000"/>
              </a:lnSpc>
              <a:spcBef>
                <a:spcPts val="1200"/>
              </a:spcBef>
              <a:spcAft>
                <a:spcPts val="1200"/>
              </a:spcAft>
              <a:buClr>
                <a:schemeClr val="dk1"/>
              </a:buClr>
              <a:buSzPts val="1600"/>
              <a:buNone/>
              <a:defRPr sz="1600" b="1"/>
            </a:lvl9pPr>
          </a:lstStyle>
          <a:p>
            <a:endParaRPr/>
          </a:p>
        </p:txBody>
      </p:sp>
      <p:sp>
        <p:nvSpPr>
          <p:cNvPr id="221" name="Google Shape;221;g27c901906d8_2_166"/>
          <p:cNvSpPr txBox="1">
            <a:spLocks noGrp="1"/>
          </p:cNvSpPr>
          <p:nvPr>
            <p:ph type="body" idx="4"/>
          </p:nvPr>
        </p:nvSpPr>
        <p:spPr>
          <a:xfrm>
            <a:off x="4629150" y="1878806"/>
            <a:ext cx="3887700" cy="2763600"/>
          </a:xfrm>
          <a:prstGeom prst="rect">
            <a:avLst/>
          </a:prstGeom>
          <a:noFill/>
          <a:ln>
            <a:noFill/>
          </a:ln>
        </p:spPr>
        <p:txBody>
          <a:bodyPr spcFirstLastPara="1" wrap="square" lIns="91425" tIns="45700" rIns="91425" bIns="45700" anchor="t" anchorCtr="0">
            <a:normAutofit/>
          </a:bodyPr>
          <a:lstStyle>
            <a:lvl1pPr marL="457200" lvl="0" indent="-314325" algn="l">
              <a:lnSpc>
                <a:spcPct val="115000"/>
              </a:lnSpc>
              <a:spcBef>
                <a:spcPts val="360"/>
              </a:spcBef>
              <a:spcAft>
                <a:spcPts val="0"/>
              </a:spcAft>
              <a:buSzPts val="1350"/>
              <a:buChar char="●"/>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22" name="Google Shape;222;g27c901906d8_2_16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g27c901906d8_2_166"/>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g27c901906d8_2_166"/>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5" name="Google Shape;225;g27c901906d8_2_166"/>
          <p:cNvSpPr/>
          <p:nvPr/>
        </p:nvSpPr>
        <p:spPr>
          <a:xfrm>
            <a:off x="-19235" y="5029201"/>
            <a:ext cx="1162200" cy="114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g27c901906d8_2_166"/>
          <p:cNvSpPr/>
          <p:nvPr/>
        </p:nvSpPr>
        <p:spPr>
          <a:xfrm>
            <a:off x="1143000" y="5029200"/>
            <a:ext cx="1162200" cy="114300"/>
          </a:xfrm>
          <a:prstGeom prst="rect">
            <a:avLst/>
          </a:prstGeom>
          <a:solidFill>
            <a:srgbClr val="1E24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g27c901906d8_2_166"/>
          <p:cNvSpPr/>
          <p:nvPr/>
        </p:nvSpPr>
        <p:spPr>
          <a:xfrm>
            <a:off x="2305235" y="5030240"/>
            <a:ext cx="1162200" cy="114300"/>
          </a:xfrm>
          <a:prstGeom prst="rect">
            <a:avLst/>
          </a:prstGeom>
          <a:solidFill>
            <a:srgbClr val="E5602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g27c901906d8_2_166"/>
          <p:cNvSpPr/>
          <p:nvPr/>
        </p:nvSpPr>
        <p:spPr>
          <a:xfrm>
            <a:off x="7620000" y="228600"/>
            <a:ext cx="1295400" cy="971700"/>
          </a:xfrm>
          <a:prstGeom prst="teardrop">
            <a:avLst>
              <a:gd name="adj" fmla="val 100000"/>
            </a:avLst>
          </a:prstGeom>
          <a:solidFill>
            <a:srgbClr val="E56027">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9" name="Google Shape;229;g27c901906d8_2_166" descr="Logo&#10;&#10;Description automatically generated"/>
          <p:cNvPicPr preferRelativeResize="0"/>
          <p:nvPr/>
        </p:nvPicPr>
        <p:blipFill rotWithShape="1">
          <a:blip r:embed="rId2">
            <a:alphaModFix/>
          </a:blip>
          <a:srcRect/>
          <a:stretch/>
        </p:blipFill>
        <p:spPr>
          <a:xfrm>
            <a:off x="7856730" y="457200"/>
            <a:ext cx="625560" cy="514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0"/>
        <p:cNvGrpSpPr/>
        <p:nvPr/>
      </p:nvGrpSpPr>
      <p:grpSpPr>
        <a:xfrm>
          <a:off x="0" y="0"/>
          <a:ext cx="0" cy="0"/>
          <a:chOff x="0" y="0"/>
          <a:chExt cx="0" cy="0"/>
        </a:xfrm>
      </p:grpSpPr>
      <p:sp>
        <p:nvSpPr>
          <p:cNvPr id="231" name="Google Shape;231;g27c901906d8_2_180"/>
          <p:cNvSpPr/>
          <p:nvPr/>
        </p:nvSpPr>
        <p:spPr>
          <a:xfrm>
            <a:off x="-19235" y="4990361"/>
            <a:ext cx="1162200" cy="153300"/>
          </a:xfrm>
          <a:prstGeom prst="rect">
            <a:avLst/>
          </a:prstGeom>
          <a:solidFill>
            <a:srgbClr val="E5602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g27c901906d8_2_180"/>
          <p:cNvSpPr/>
          <p:nvPr/>
        </p:nvSpPr>
        <p:spPr>
          <a:xfrm>
            <a:off x="1143000" y="4990361"/>
            <a:ext cx="1162200" cy="153300"/>
          </a:xfrm>
          <a:prstGeom prst="rect">
            <a:avLst/>
          </a:prstGeom>
          <a:solidFill>
            <a:srgbClr val="1E24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33" name="Google Shape;233;g27c901906d8_2_180"/>
          <p:cNvPicPr preferRelativeResize="0"/>
          <p:nvPr/>
        </p:nvPicPr>
        <p:blipFill rotWithShape="1">
          <a:blip r:embed="rId2">
            <a:alphaModFix/>
          </a:blip>
          <a:srcRect/>
          <a:stretch/>
        </p:blipFill>
        <p:spPr>
          <a:xfrm>
            <a:off x="-19235" y="210290"/>
            <a:ext cx="1843088" cy="3686175"/>
          </a:xfrm>
          <a:prstGeom prst="rect">
            <a:avLst/>
          </a:prstGeom>
          <a:noFill/>
          <a:ln>
            <a:noFill/>
          </a:ln>
        </p:spPr>
      </p:pic>
      <p:sp>
        <p:nvSpPr>
          <p:cNvPr id="234" name="Google Shape;234;g27c901906d8_2_180"/>
          <p:cNvSpPr txBox="1">
            <a:spLocks noGrp="1"/>
          </p:cNvSpPr>
          <p:nvPr>
            <p:ph type="title"/>
          </p:nvPr>
        </p:nvSpPr>
        <p:spPr>
          <a:xfrm>
            <a:off x="457200" y="342900"/>
            <a:ext cx="6629400" cy="1028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800"/>
              <a:buNone/>
              <a:defRPr>
                <a:solidFill>
                  <a:srgbClr val="1E243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5" name="Google Shape;235;g27c901906d8_2_180"/>
          <p:cNvSpPr txBox="1">
            <a:spLocks noGrp="1"/>
          </p:cNvSpPr>
          <p:nvPr>
            <p:ph type="body" idx="1"/>
          </p:nvPr>
        </p:nvSpPr>
        <p:spPr>
          <a:xfrm>
            <a:off x="457200" y="1485900"/>
            <a:ext cx="8229600" cy="17145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640"/>
              </a:spcBef>
              <a:spcAft>
                <a:spcPts val="0"/>
              </a:spcAft>
              <a:buSzPts val="2400"/>
              <a:buNone/>
              <a:defRPr>
                <a:solidFill>
                  <a:schemeClr val="accent1"/>
                </a:solidFill>
              </a:defRPr>
            </a:lvl1pPr>
            <a:lvl2pPr marL="914400" lvl="1" indent="-370840" algn="l">
              <a:lnSpc>
                <a:spcPct val="115000"/>
              </a:lnSpc>
              <a:spcBef>
                <a:spcPts val="560"/>
              </a:spcBef>
              <a:spcAft>
                <a:spcPts val="0"/>
              </a:spcAft>
              <a:buClr>
                <a:schemeClr val="accent3"/>
              </a:buClr>
              <a:buSzPts val="2240"/>
              <a:buFont typeface="Arial"/>
              <a:buChar char="•"/>
              <a:defRPr/>
            </a:lvl2pPr>
            <a:lvl3pPr marL="1371600" lvl="2" indent="-327660" algn="l">
              <a:lnSpc>
                <a:spcPct val="115000"/>
              </a:lnSpc>
              <a:spcBef>
                <a:spcPts val="480"/>
              </a:spcBef>
              <a:spcAft>
                <a:spcPts val="0"/>
              </a:spcAft>
              <a:buClr>
                <a:schemeClr val="accent3"/>
              </a:buClr>
              <a:buSzPts val="1560"/>
              <a:buFont typeface="Arial"/>
              <a:buChar char="•"/>
              <a:defRPr/>
            </a:lvl3pPr>
            <a:lvl4pPr marL="1828800" lvl="3" indent="-317500" algn="l">
              <a:lnSpc>
                <a:spcPct val="115000"/>
              </a:lnSpc>
              <a:spcBef>
                <a:spcPts val="400"/>
              </a:spcBef>
              <a:spcAft>
                <a:spcPts val="0"/>
              </a:spcAft>
              <a:buClr>
                <a:schemeClr val="accent3"/>
              </a:buClr>
              <a:buSzPts val="1400"/>
              <a:buFont typeface="Arial"/>
              <a:buChar char="•"/>
              <a:defRPr/>
            </a:lvl4pPr>
            <a:lvl5pPr marL="2286000" lvl="4" indent="-355600" algn="l">
              <a:lnSpc>
                <a:spcPct val="115000"/>
              </a:lnSpc>
              <a:spcBef>
                <a:spcPts val="400"/>
              </a:spcBef>
              <a:spcAft>
                <a:spcPts val="0"/>
              </a:spcAft>
              <a:buClr>
                <a:schemeClr val="accent3"/>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36" name="Google Shape;236;g27c901906d8_2_180"/>
          <p:cNvSpPr/>
          <p:nvPr/>
        </p:nvSpPr>
        <p:spPr>
          <a:xfrm>
            <a:off x="2305235" y="4991400"/>
            <a:ext cx="1162200" cy="153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g27c901906d8_2_180"/>
          <p:cNvSpPr txBox="1">
            <a:spLocks noGrp="1"/>
          </p:cNvSpPr>
          <p:nvPr>
            <p:ph type="body" idx="2"/>
          </p:nvPr>
        </p:nvSpPr>
        <p:spPr>
          <a:xfrm>
            <a:off x="457199" y="3632828"/>
            <a:ext cx="3943200" cy="13230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320"/>
              </a:spcBef>
              <a:spcAft>
                <a:spcPts val="0"/>
              </a:spcAft>
              <a:buSzPts val="1200"/>
              <a:buFont typeface="Arial"/>
              <a:buNone/>
              <a:defRPr sz="1600" b="0" i="0">
                <a:latin typeface="Montserrat"/>
                <a:ea typeface="Montserrat"/>
                <a:cs typeface="Montserrat"/>
                <a:sym typeface="Montserrat"/>
              </a:defRPr>
            </a:lvl1pPr>
            <a:lvl2pPr marL="914400" lvl="1" indent="-228600" algn="l">
              <a:lnSpc>
                <a:spcPct val="115000"/>
              </a:lnSpc>
              <a:spcBef>
                <a:spcPts val="560"/>
              </a:spcBef>
              <a:spcAft>
                <a:spcPts val="0"/>
              </a:spcAft>
              <a:buSzPts val="2240"/>
              <a:buNone/>
              <a:defRPr/>
            </a:lvl2pPr>
            <a:lvl3pPr marL="1371600" lvl="2" indent="-228600" algn="l">
              <a:lnSpc>
                <a:spcPct val="115000"/>
              </a:lnSpc>
              <a:spcBef>
                <a:spcPts val="480"/>
              </a:spcBef>
              <a:spcAft>
                <a:spcPts val="0"/>
              </a:spcAft>
              <a:buSzPts val="1560"/>
              <a:buNone/>
              <a:defRPr/>
            </a:lvl3pPr>
            <a:lvl4pPr marL="1828800" lvl="3" indent="-228600" algn="l">
              <a:lnSpc>
                <a:spcPct val="115000"/>
              </a:lnSpc>
              <a:spcBef>
                <a:spcPts val="400"/>
              </a:spcBef>
              <a:spcAft>
                <a:spcPts val="0"/>
              </a:spcAft>
              <a:buSzPts val="1400"/>
              <a:buNone/>
              <a:defRPr/>
            </a:lvl4pPr>
            <a:lvl5pPr marL="2286000" lvl="4" indent="-228600" algn="l">
              <a:lnSpc>
                <a:spcPct val="115000"/>
              </a:lnSpc>
              <a:spcBef>
                <a:spcPts val="4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38" name="Google Shape;238;g27c901906d8_2_180"/>
          <p:cNvSpPr txBox="1">
            <a:spLocks noGrp="1"/>
          </p:cNvSpPr>
          <p:nvPr>
            <p:ph type="body" idx="3"/>
          </p:nvPr>
        </p:nvSpPr>
        <p:spPr>
          <a:xfrm>
            <a:off x="4743634" y="3637070"/>
            <a:ext cx="3943200" cy="1314600"/>
          </a:xfrm>
          <a:prstGeom prst="rect">
            <a:avLst/>
          </a:prstGeom>
          <a:noFill/>
          <a:ln>
            <a:noFill/>
          </a:ln>
        </p:spPr>
        <p:txBody>
          <a:bodyPr spcFirstLastPara="1" wrap="square" lIns="91425" tIns="45700" rIns="91425" bIns="45700" anchor="t" anchorCtr="0">
            <a:normAutofit/>
          </a:bodyPr>
          <a:lstStyle>
            <a:lvl1pPr marL="457200" lvl="0" indent="-304800" algn="l">
              <a:lnSpc>
                <a:spcPct val="115000"/>
              </a:lnSpc>
              <a:spcBef>
                <a:spcPts val="320"/>
              </a:spcBef>
              <a:spcAft>
                <a:spcPts val="0"/>
              </a:spcAft>
              <a:buSzPts val="1200"/>
              <a:buChar char="●"/>
              <a:defRPr sz="1600">
                <a:latin typeface="Montserrat"/>
                <a:ea typeface="Montserrat"/>
                <a:cs typeface="Montserrat"/>
                <a:sym typeface="Montserrat"/>
              </a:defRPr>
            </a:lvl1pPr>
            <a:lvl2pPr marL="914400" lvl="1" indent="-320040" algn="l">
              <a:lnSpc>
                <a:spcPct val="115000"/>
              </a:lnSpc>
              <a:spcBef>
                <a:spcPts val="360"/>
              </a:spcBef>
              <a:spcAft>
                <a:spcPts val="0"/>
              </a:spcAft>
              <a:buSzPts val="1440"/>
              <a:buChar char="○"/>
              <a:defRPr/>
            </a:lvl2pPr>
            <a:lvl3pPr marL="1371600" lvl="2" indent="-302894" algn="l">
              <a:lnSpc>
                <a:spcPct val="115000"/>
              </a:lnSpc>
              <a:spcBef>
                <a:spcPts val="360"/>
              </a:spcBef>
              <a:spcAft>
                <a:spcPts val="0"/>
              </a:spcAft>
              <a:buSzPts val="1170"/>
              <a:buChar char="■"/>
              <a:defRPr/>
            </a:lvl3pPr>
            <a:lvl4pPr marL="1828800" lvl="3" indent="-308610" algn="l">
              <a:lnSpc>
                <a:spcPct val="115000"/>
              </a:lnSpc>
              <a:spcBef>
                <a:spcPts val="360"/>
              </a:spcBef>
              <a:spcAft>
                <a:spcPts val="0"/>
              </a:spcAft>
              <a:buSzPts val="1260"/>
              <a:buChar char="●"/>
              <a:defRPr/>
            </a:lvl4pPr>
            <a:lvl5pPr marL="2286000" lvl="4" indent="-342900" algn="l">
              <a:lnSpc>
                <a:spcPct val="115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239" name="Google Shape;239;g27c901906d8_2_180"/>
          <p:cNvSpPr/>
          <p:nvPr/>
        </p:nvSpPr>
        <p:spPr>
          <a:xfrm>
            <a:off x="7620000" y="228600"/>
            <a:ext cx="1295400" cy="971700"/>
          </a:xfrm>
          <a:prstGeom prst="teardrop">
            <a:avLst>
              <a:gd name="adj" fmla="val 100000"/>
            </a:avLst>
          </a:prstGeom>
          <a:solidFill>
            <a:srgbClr val="E56027">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0" name="Google Shape;240;g27c901906d8_2_180" descr="Logo&#10;&#10;Description automatically generated"/>
          <p:cNvPicPr preferRelativeResize="0"/>
          <p:nvPr/>
        </p:nvPicPr>
        <p:blipFill rotWithShape="1">
          <a:blip r:embed="rId3">
            <a:alphaModFix/>
          </a:blip>
          <a:srcRect/>
          <a:stretch/>
        </p:blipFill>
        <p:spPr>
          <a:xfrm>
            <a:off x="7856730" y="457200"/>
            <a:ext cx="625560" cy="514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41"/>
        <p:cNvGrpSpPr/>
        <p:nvPr/>
      </p:nvGrpSpPr>
      <p:grpSpPr>
        <a:xfrm>
          <a:off x="0" y="0"/>
          <a:ext cx="0" cy="0"/>
          <a:chOff x="0" y="0"/>
          <a:chExt cx="0" cy="0"/>
        </a:xfrm>
      </p:grpSpPr>
      <p:sp>
        <p:nvSpPr>
          <p:cNvPr id="242" name="Google Shape;242;g27c901906d8_2_191"/>
          <p:cNvSpPr txBox="1">
            <a:spLocks noGrp="1"/>
          </p:cNvSpPr>
          <p:nvPr>
            <p:ph type="title"/>
          </p:nvPr>
        </p:nvSpPr>
        <p:spPr>
          <a:xfrm>
            <a:off x="623888" y="1282303"/>
            <a:ext cx="7886700" cy="2139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3" name="Google Shape;243;g27c901906d8_2_191"/>
          <p:cNvSpPr txBox="1">
            <a:spLocks noGrp="1"/>
          </p:cNvSpPr>
          <p:nvPr>
            <p:ph type="body" idx="1"/>
          </p:nvPr>
        </p:nvSpPr>
        <p:spPr>
          <a:xfrm>
            <a:off x="623888" y="3442097"/>
            <a:ext cx="7886700" cy="11253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480"/>
              </a:spcBef>
              <a:spcAft>
                <a:spcPts val="0"/>
              </a:spcAft>
              <a:buSzPts val="1800"/>
              <a:buNone/>
              <a:defRPr sz="2400"/>
            </a:lvl1pPr>
            <a:lvl2pPr marL="914400" lvl="1" indent="-228600" algn="l">
              <a:lnSpc>
                <a:spcPct val="115000"/>
              </a:lnSpc>
              <a:spcBef>
                <a:spcPts val="400"/>
              </a:spcBef>
              <a:spcAft>
                <a:spcPts val="0"/>
              </a:spcAft>
              <a:buSzPts val="1600"/>
              <a:buNone/>
              <a:defRPr sz="2000"/>
            </a:lvl2pPr>
            <a:lvl3pPr marL="1371600" lvl="2" indent="-228600" algn="l">
              <a:lnSpc>
                <a:spcPct val="115000"/>
              </a:lnSpc>
              <a:spcBef>
                <a:spcPts val="360"/>
              </a:spcBef>
              <a:spcAft>
                <a:spcPts val="0"/>
              </a:spcAft>
              <a:buSzPts val="1170"/>
              <a:buNone/>
              <a:defRPr sz="1800"/>
            </a:lvl3pPr>
            <a:lvl4pPr marL="1828800" lvl="3" indent="-228600" algn="l">
              <a:lnSpc>
                <a:spcPct val="115000"/>
              </a:lnSpc>
              <a:spcBef>
                <a:spcPts val="320"/>
              </a:spcBef>
              <a:spcAft>
                <a:spcPts val="0"/>
              </a:spcAft>
              <a:buSzPts val="1120"/>
              <a:buNone/>
              <a:defRPr sz="1600"/>
            </a:lvl4pPr>
            <a:lvl5pPr marL="2286000" lvl="4" indent="-228600" algn="l">
              <a:lnSpc>
                <a:spcPct val="115000"/>
              </a:lnSpc>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1200"/>
              </a:spcBef>
              <a:spcAft>
                <a:spcPts val="0"/>
              </a:spcAft>
              <a:buClr>
                <a:schemeClr val="dk1"/>
              </a:buClr>
              <a:buSzPts val="1600"/>
              <a:buNone/>
              <a:defRPr sz="1600"/>
            </a:lvl7pPr>
            <a:lvl8pPr marL="3657600" lvl="7" indent="-228600" algn="l">
              <a:lnSpc>
                <a:spcPct val="90000"/>
              </a:lnSpc>
              <a:spcBef>
                <a:spcPts val="1200"/>
              </a:spcBef>
              <a:spcAft>
                <a:spcPts val="0"/>
              </a:spcAft>
              <a:buClr>
                <a:schemeClr val="dk1"/>
              </a:buClr>
              <a:buSzPts val="1600"/>
              <a:buNone/>
              <a:defRPr sz="1600"/>
            </a:lvl8pPr>
            <a:lvl9pPr marL="4114800" lvl="8" indent="-228600" algn="l">
              <a:lnSpc>
                <a:spcPct val="90000"/>
              </a:lnSpc>
              <a:spcBef>
                <a:spcPts val="1200"/>
              </a:spcBef>
              <a:spcAft>
                <a:spcPts val="1200"/>
              </a:spcAft>
              <a:buClr>
                <a:schemeClr val="dk1"/>
              </a:buClr>
              <a:buSzPts val="1600"/>
              <a:buNone/>
              <a:defRPr sz="1600"/>
            </a:lvl9pPr>
          </a:lstStyle>
          <a:p>
            <a:endParaRPr/>
          </a:p>
        </p:txBody>
      </p:sp>
      <p:sp>
        <p:nvSpPr>
          <p:cNvPr id="244" name="Google Shape;244;g27c901906d8_2_19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5" name="Google Shape;245;g27c901906d8_2_191"/>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g27c901906d8_2_191"/>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6"/>
        <p:cNvGrpSpPr/>
        <p:nvPr/>
      </p:nvGrpSpPr>
      <p:grpSpPr>
        <a:xfrm>
          <a:off x="0" y="0"/>
          <a:ext cx="0" cy="0"/>
          <a:chOff x="0" y="0"/>
          <a:chExt cx="0" cy="0"/>
        </a:xfrm>
      </p:grpSpPr>
      <p:sp>
        <p:nvSpPr>
          <p:cNvPr id="57" name="Google Shape;57;g27c901906d8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8" name="Google Shape;58;g27c901906d8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9" name="Google Shape;59;g27c901906d8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07"/>
        <p:cNvGrpSpPr/>
        <p:nvPr/>
      </p:nvGrpSpPr>
      <p:grpSpPr>
        <a:xfrm>
          <a:off x="0" y="0"/>
          <a:ext cx="0" cy="0"/>
          <a:chOff x="0" y="0"/>
          <a:chExt cx="0" cy="0"/>
        </a:xfrm>
      </p:grpSpPr>
      <p:sp>
        <p:nvSpPr>
          <p:cNvPr id="108" name="Google Shape;108;g27c901906d8_2_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109" name="Google Shape;109;g27c901906d8_2_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10" name="Google Shape;110;g27c901906d8_2_5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hyperlink" Target="https://www.okipsealliance.org/" TargetMode="External"/><Relationship Id="rId5" Type="http://schemas.openxmlformats.org/officeDocument/2006/relationships/hyperlink" Target="mailto:Julie@okipsealliance.org" TargetMode="Externa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academics.nsuok.edu/continuingeducation/RiverHawksScholarProgram/default.aspx"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usao.edu/future-students/neill-wint-center-for-neurodiversity.html" TargetMode="External"/><Relationship Id="rId5" Type="http://schemas.openxmlformats.org/officeDocument/2006/relationships/hyperlink" Target="https://www.ou.edu/education/centers-and-partnerships/zarrow/sooner-works" TargetMode="External"/><Relationship Id="rId4" Type="http://schemas.openxmlformats.org/officeDocument/2006/relationships/hyperlink" Target="https://education.okstate.edu/departments-programs/human-development-family-science/opportunity-orange-schol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g27c901906d8_2_51"/>
          <p:cNvSpPr txBox="1">
            <a:spLocks noGrp="1"/>
          </p:cNvSpPr>
          <p:nvPr>
            <p:ph type="title"/>
          </p:nvPr>
        </p:nvSpPr>
        <p:spPr>
          <a:xfrm>
            <a:off x="241800" y="2887525"/>
            <a:ext cx="8902200" cy="223975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sz="2300" b="1"/>
          </a:p>
          <a:p>
            <a:pPr marL="0" lvl="0" indent="0" algn="ctr" rtl="0">
              <a:lnSpc>
                <a:spcPct val="100000"/>
              </a:lnSpc>
              <a:spcBef>
                <a:spcPts val="1200"/>
              </a:spcBef>
              <a:spcAft>
                <a:spcPts val="0"/>
              </a:spcAft>
              <a:buClr>
                <a:schemeClr val="dk1"/>
              </a:buClr>
              <a:buSzPts val="1100"/>
              <a:buFont typeface="Arial"/>
              <a:buNone/>
            </a:pPr>
            <a:br>
              <a:rPr lang="en" sz="2300"/>
            </a:br>
            <a:r>
              <a:rPr lang="en" sz="2300" b="1"/>
              <a:t>MIHEC Learning Community Event </a:t>
            </a:r>
            <a:br>
              <a:rPr lang="en" sz="2800" b="1"/>
            </a:br>
            <a:br>
              <a:rPr lang="en" sz="2400" b="1" i="1"/>
            </a:br>
            <a:br>
              <a:rPr lang="en" sz="900" b="1" i="1"/>
            </a:br>
            <a:r>
              <a:rPr lang="en" sz="1800" b="1"/>
              <a:t>September 19, 2023</a:t>
            </a:r>
            <a:endParaRPr sz="1800" b="1"/>
          </a:p>
          <a:p>
            <a:pPr marL="0" lvl="0" indent="0" algn="ctr" rtl="0">
              <a:lnSpc>
                <a:spcPct val="100000"/>
              </a:lnSpc>
              <a:spcBef>
                <a:spcPts val="1200"/>
              </a:spcBef>
              <a:spcAft>
                <a:spcPts val="0"/>
              </a:spcAft>
              <a:buClr>
                <a:schemeClr val="dk1"/>
              </a:buClr>
              <a:buSzPts val="1100"/>
              <a:buFont typeface="Arial"/>
              <a:buNone/>
            </a:pPr>
            <a:endParaRPr sz="2000"/>
          </a:p>
          <a:p>
            <a:pPr marL="0" lvl="0" indent="0" algn="l" rtl="0">
              <a:lnSpc>
                <a:spcPct val="100000"/>
              </a:lnSpc>
              <a:spcBef>
                <a:spcPts val="1200"/>
              </a:spcBef>
              <a:spcAft>
                <a:spcPts val="0"/>
              </a:spcAft>
              <a:buClr>
                <a:schemeClr val="dk1"/>
              </a:buClr>
              <a:buSzPts val="1100"/>
              <a:buFont typeface="Arial"/>
              <a:buNone/>
            </a:pPr>
            <a:r>
              <a:rPr lang="en" sz="1700">
                <a:solidFill>
                  <a:schemeClr val="dk2"/>
                </a:solidFill>
                <a:latin typeface="Lato"/>
                <a:ea typeface="Lato"/>
                <a:cs typeface="Lato"/>
                <a:sym typeface="Lato"/>
              </a:rPr>
              <a:t>                                  </a:t>
            </a:r>
            <a:r>
              <a:rPr lang="en" sz="1800">
                <a:solidFill>
                  <a:schemeClr val="dk2"/>
                </a:solidFill>
                <a:latin typeface="Lato"/>
                <a:ea typeface="Lato"/>
                <a:cs typeface="Lato"/>
                <a:sym typeface="Lato"/>
              </a:rPr>
              <a:t> </a:t>
            </a:r>
            <a:endParaRPr sz="2300">
              <a:latin typeface="Lato"/>
              <a:ea typeface="Lato"/>
              <a:cs typeface="Lato"/>
              <a:sym typeface="Lato"/>
            </a:endParaRPr>
          </a:p>
          <a:p>
            <a:pPr marL="0" lvl="0" indent="0" algn="l" rtl="0">
              <a:lnSpc>
                <a:spcPct val="115000"/>
              </a:lnSpc>
              <a:spcBef>
                <a:spcPts val="0"/>
              </a:spcBef>
              <a:spcAft>
                <a:spcPts val="1200"/>
              </a:spcAft>
              <a:buClr>
                <a:schemeClr val="dk1"/>
              </a:buClr>
              <a:buSzPts val="1100"/>
              <a:buFont typeface="Arial"/>
              <a:buNone/>
            </a:pPr>
            <a:endParaRPr sz="2000"/>
          </a:p>
        </p:txBody>
      </p:sp>
      <p:pic>
        <p:nvPicPr>
          <p:cNvPr id="251" name="Google Shape;251;g27c901906d8_2_51" descr="Logo with Minnesota Inclusive Higher Education Consortium written in gold lettering across a blue shape of the state of Minnesota "/>
          <p:cNvPicPr preferRelativeResize="0"/>
          <p:nvPr/>
        </p:nvPicPr>
        <p:blipFill rotWithShape="1">
          <a:blip r:embed="rId3">
            <a:alphaModFix/>
          </a:blip>
          <a:srcRect/>
          <a:stretch/>
        </p:blipFill>
        <p:spPr>
          <a:xfrm>
            <a:off x="2273122" y="647775"/>
            <a:ext cx="4353701" cy="223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7c901906d8_2_290"/>
          <p:cNvSpPr txBox="1">
            <a:spLocks noGrp="1"/>
          </p:cNvSpPr>
          <p:nvPr>
            <p:ph type="title"/>
          </p:nvPr>
        </p:nvSpPr>
        <p:spPr>
          <a:xfrm>
            <a:off x="1191706" y="215504"/>
            <a:ext cx="7453638" cy="10870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300">
                <a:latin typeface="Arial"/>
                <a:ea typeface="Arial"/>
                <a:cs typeface="Arial"/>
                <a:sym typeface="Arial"/>
              </a:rPr>
              <a:t>Strategic Partnerships</a:t>
            </a:r>
            <a:br>
              <a:rPr lang="en" sz="3300">
                <a:latin typeface="Arial"/>
                <a:ea typeface="Arial"/>
                <a:cs typeface="Arial"/>
                <a:sym typeface="Arial"/>
              </a:rPr>
            </a:br>
            <a:r>
              <a:rPr lang="en" sz="3300">
                <a:latin typeface="Arial"/>
                <a:ea typeface="Arial"/>
                <a:cs typeface="Arial"/>
                <a:sym typeface="Arial"/>
              </a:rPr>
              <a:t>      </a:t>
            </a:r>
            <a:r>
              <a:rPr lang="en" sz="3000">
                <a:latin typeface="Arial"/>
                <a:ea typeface="Arial"/>
                <a:cs typeface="Arial"/>
                <a:sym typeface="Arial"/>
              </a:rPr>
              <a:t>Alliance = Connected Community </a:t>
            </a:r>
            <a:r>
              <a:rPr lang="en" sz="1200">
                <a:latin typeface="Arial"/>
                <a:ea typeface="Arial"/>
                <a:cs typeface="Arial"/>
                <a:sym typeface="Arial"/>
              </a:rPr>
              <a:t>(2)</a:t>
            </a:r>
            <a:endParaRPr>
              <a:latin typeface="Arial"/>
              <a:ea typeface="Arial"/>
              <a:cs typeface="Arial"/>
              <a:sym typeface="Arial"/>
            </a:endParaRPr>
          </a:p>
        </p:txBody>
      </p:sp>
      <p:graphicFrame>
        <p:nvGraphicFramePr>
          <p:cNvPr id="319" name="Google Shape;319;g27c901906d8_2_290"/>
          <p:cNvGraphicFramePr/>
          <p:nvPr/>
        </p:nvGraphicFramePr>
        <p:xfrm>
          <a:off x="983674" y="1438036"/>
          <a:ext cx="3000000" cy="3000000"/>
        </p:xfrm>
        <a:graphic>
          <a:graphicData uri="http://schemas.openxmlformats.org/drawingml/2006/table">
            <a:tbl>
              <a:tblPr firstRow="1" bandRow="1">
                <a:noFill/>
                <a:tableStyleId>{B9947084-0273-40A2-AAF6-68A181F417EE}</a:tableStyleId>
              </a:tblPr>
              <a:tblGrid>
                <a:gridCol w="2850000">
                  <a:extLst>
                    <a:ext uri="{9D8B030D-6E8A-4147-A177-3AD203B41FA5}">
                      <a16:colId xmlns:a16="http://schemas.microsoft.com/office/drawing/2014/main" val="20000"/>
                    </a:ext>
                  </a:extLst>
                </a:gridCol>
                <a:gridCol w="2997225">
                  <a:extLst>
                    <a:ext uri="{9D8B030D-6E8A-4147-A177-3AD203B41FA5}">
                      <a16:colId xmlns:a16="http://schemas.microsoft.com/office/drawing/2014/main" val="20001"/>
                    </a:ext>
                  </a:extLst>
                </a:gridCol>
                <a:gridCol w="1814450">
                  <a:extLst>
                    <a:ext uri="{9D8B030D-6E8A-4147-A177-3AD203B41FA5}">
                      <a16:colId xmlns:a16="http://schemas.microsoft.com/office/drawing/2014/main" val="20002"/>
                    </a:ext>
                  </a:extLst>
                </a:gridCol>
              </a:tblGrid>
              <a:tr h="278125">
                <a:tc>
                  <a:txBody>
                    <a:bodyPr/>
                    <a:lstStyle/>
                    <a:p>
                      <a:pPr marL="0" marR="0" lvl="0" indent="0" algn="l" rtl="0">
                        <a:lnSpc>
                          <a:spcPct val="100000"/>
                        </a:lnSpc>
                        <a:spcBef>
                          <a:spcPts val="0"/>
                        </a:spcBef>
                        <a:spcAft>
                          <a:spcPts val="0"/>
                        </a:spcAft>
                        <a:buNone/>
                      </a:pPr>
                      <a:r>
                        <a:rPr lang="en" sz="1600" u="none" strike="noStrike" cap="none"/>
                        <a:t>WHO?</a:t>
                      </a:r>
                      <a:endParaRPr/>
                    </a:p>
                  </a:txBody>
                  <a:tcPr marL="68575" marR="68575" marT="34300" marB="34300"/>
                </a:tc>
                <a:tc>
                  <a:txBody>
                    <a:bodyPr/>
                    <a:lstStyle/>
                    <a:p>
                      <a:pPr marL="0" marR="0" lvl="0" indent="0" algn="l" rtl="0">
                        <a:lnSpc>
                          <a:spcPct val="100000"/>
                        </a:lnSpc>
                        <a:spcBef>
                          <a:spcPts val="0"/>
                        </a:spcBef>
                        <a:spcAft>
                          <a:spcPts val="0"/>
                        </a:spcAft>
                        <a:buNone/>
                      </a:pPr>
                      <a:r>
                        <a:rPr lang="en" sz="1600" u="none" strike="noStrike" cap="none"/>
                        <a:t>WHAT?</a:t>
                      </a:r>
                      <a:endParaRPr/>
                    </a:p>
                  </a:txBody>
                  <a:tcPr marL="68575" marR="68575" marT="34300" marB="34300"/>
                </a:tc>
                <a:tc>
                  <a:txBody>
                    <a:bodyPr/>
                    <a:lstStyle/>
                    <a:p>
                      <a:pPr marL="0" marR="0" lvl="0" indent="0" algn="l" rtl="0">
                        <a:lnSpc>
                          <a:spcPct val="100000"/>
                        </a:lnSpc>
                        <a:spcBef>
                          <a:spcPts val="0"/>
                        </a:spcBef>
                        <a:spcAft>
                          <a:spcPts val="0"/>
                        </a:spcAft>
                        <a:buNone/>
                      </a:pPr>
                      <a:r>
                        <a:rPr lang="en" sz="1600" u="none" strike="noStrike" cap="none"/>
                        <a:t>HOW?</a:t>
                      </a:r>
                      <a:endParaRPr/>
                    </a:p>
                  </a:txBody>
                  <a:tcPr marL="68575" marR="68575" marT="34300" marB="34300"/>
                </a:tc>
                <a:extLst>
                  <a:ext uri="{0D108BD9-81ED-4DB2-BD59-A6C34878D82A}">
                    <a16:rowId xmlns:a16="http://schemas.microsoft.com/office/drawing/2014/main" val="10000"/>
                  </a:ext>
                </a:extLst>
              </a:tr>
              <a:tr h="1508750">
                <a:tc>
                  <a:txBody>
                    <a:bodyPr/>
                    <a:lstStyle/>
                    <a:p>
                      <a:pPr marL="0" marR="0" lvl="0" indent="0" algn="l" rtl="0">
                        <a:lnSpc>
                          <a:spcPct val="100000"/>
                        </a:lnSpc>
                        <a:spcBef>
                          <a:spcPts val="0"/>
                        </a:spcBef>
                        <a:spcAft>
                          <a:spcPts val="0"/>
                        </a:spcAft>
                        <a:buNone/>
                      </a:pPr>
                      <a:r>
                        <a:rPr lang="en" sz="1400" u="none" strike="noStrike" cap="none">
                          <a:solidFill>
                            <a:schemeClr val="dk2"/>
                          </a:solidFill>
                          <a:latin typeface="Calibri"/>
                          <a:ea typeface="Calibri"/>
                          <a:cs typeface="Calibri"/>
                          <a:sym typeface="Calibri"/>
                        </a:rPr>
                        <a:t>Oklahoma City Community Foundation (OCCF)</a:t>
                      </a:r>
                      <a:endParaRPr/>
                    </a:p>
                  </a:txBody>
                  <a:tcPr marL="68575" marR="68575" marT="34300" marB="34300">
                    <a:solidFill>
                      <a:srgbClr val="C5F5EF"/>
                    </a:solidFill>
                  </a:tcPr>
                </a:tc>
                <a:tc>
                  <a:txBody>
                    <a:bodyPr/>
                    <a:lstStyle/>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Revise scholarship language to include students in CTP designated programs and expand their policy to include IPSE students in new endeavors.  With employer connections, provide host site for employer education as well as scholarship/grant support</a:t>
                      </a:r>
                      <a:endParaRPr/>
                    </a:p>
                  </a:txBody>
                  <a:tcPr marL="68575" marR="68575" marT="34300" marB="34300">
                    <a:solidFill>
                      <a:srgbClr val="C5F5EF"/>
                    </a:solidFill>
                  </a:tcPr>
                </a:tc>
                <a:tc>
                  <a:txBody>
                    <a:bodyPr/>
                    <a:lstStyle/>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-Common Goal; Education Focus</a:t>
                      </a:r>
                      <a:endParaRPr/>
                    </a:p>
                    <a:p>
                      <a:pPr marL="179388" marR="0" lvl="0" indent="-179388"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-Minor changes in existing processes</a:t>
                      </a:r>
                      <a:endParaRPr/>
                    </a:p>
                    <a:p>
                      <a:pPr marL="179388" marR="0" lvl="0" indent="-179388"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-Expansion </a:t>
                      </a:r>
                      <a:endParaRPr/>
                    </a:p>
                  </a:txBody>
                  <a:tcPr marL="68575" marR="68575" marT="34300" marB="34300">
                    <a:solidFill>
                      <a:srgbClr val="C5F5EF"/>
                    </a:solidFill>
                  </a:tcPr>
                </a:tc>
                <a:extLst>
                  <a:ext uri="{0D108BD9-81ED-4DB2-BD59-A6C34878D82A}">
                    <a16:rowId xmlns:a16="http://schemas.microsoft.com/office/drawing/2014/main" val="10001"/>
                  </a:ext>
                </a:extLst>
              </a:tr>
              <a:tr h="1668775">
                <a:tc>
                  <a:txBody>
                    <a:bodyPr/>
                    <a:lstStyle/>
                    <a:p>
                      <a:pPr marL="0" marR="0" lvl="0" indent="0" algn="l" rtl="0">
                        <a:lnSpc>
                          <a:spcPct val="100000"/>
                        </a:lnSpc>
                        <a:spcBef>
                          <a:spcPts val="0"/>
                        </a:spcBef>
                        <a:spcAft>
                          <a:spcPts val="0"/>
                        </a:spcAft>
                        <a:buNone/>
                      </a:pPr>
                      <a:r>
                        <a:rPr lang="en" sz="1400" u="none" strike="noStrike" cap="none">
                          <a:solidFill>
                            <a:schemeClr val="dk2"/>
                          </a:solidFill>
                          <a:latin typeface="Calibri"/>
                          <a:ea typeface="Calibri"/>
                          <a:cs typeface="Calibri"/>
                          <a:sym typeface="Calibri"/>
                        </a:rPr>
                        <a:t>Developmental Disability Services (DDS)</a:t>
                      </a:r>
                      <a:endParaRPr/>
                    </a:p>
                  </a:txBody>
                  <a:tcPr marL="68575" marR="68575" marT="34300" marB="34300"/>
                </a:tc>
                <a:tc>
                  <a:txBody>
                    <a:bodyPr/>
                    <a:lstStyle/>
                    <a:p>
                      <a:pPr marL="0" marR="0" lvl="0" indent="0" algn="l" rtl="0">
                        <a:lnSpc>
                          <a:spcPct val="100000"/>
                        </a:lnSpc>
                        <a:spcBef>
                          <a:spcPts val="0"/>
                        </a:spcBef>
                        <a:spcAft>
                          <a:spcPts val="0"/>
                        </a:spcAft>
                        <a:buNone/>
                      </a:pPr>
                      <a:r>
                        <a:rPr lang="en" sz="1200" b="1" u="none" strike="noStrike" cap="none">
                          <a:solidFill>
                            <a:schemeClr val="dk2"/>
                          </a:solidFill>
                          <a:latin typeface="Calibri"/>
                          <a:ea typeface="Calibri"/>
                          <a:cs typeface="Calibri"/>
                          <a:sym typeface="Calibri"/>
                        </a:rPr>
                        <a:t>To be Continued….</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“Ask” is for students on the Medicaid Waiver to be able to use Self Directed Goods and Services dollars towards IPSE program costs</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New “Ask” is a working meeting to formulate a pilot acceptable to all parties</a:t>
                      </a:r>
                      <a:endParaRPr/>
                    </a:p>
                  </a:txBody>
                  <a:tcPr marL="68575" marR="68575" marT="34300" marB="34300"/>
                </a:tc>
                <a:tc>
                  <a:txBody>
                    <a:bodyPr/>
                    <a:lstStyle/>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-In Process!</a:t>
                      </a:r>
                      <a:endParaRPr/>
                    </a:p>
                  </a:txBody>
                  <a:tcPr marL="68575" marR="68575"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7c901906d8_2_296"/>
          <p:cNvSpPr txBox="1">
            <a:spLocks noGrp="1"/>
          </p:cNvSpPr>
          <p:nvPr>
            <p:ph type="title"/>
          </p:nvPr>
        </p:nvSpPr>
        <p:spPr>
          <a:xfrm>
            <a:off x="727075" y="584922"/>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solidFill>
                  <a:schemeClr val="dk2"/>
                </a:solidFill>
                <a:latin typeface="Arial"/>
                <a:ea typeface="Arial"/>
                <a:cs typeface="Arial"/>
                <a:sym typeface="Arial"/>
              </a:rPr>
              <a:t>Local Workforce Development Boards</a:t>
            </a:r>
            <a:endParaRPr>
              <a:latin typeface="Arial"/>
              <a:ea typeface="Arial"/>
              <a:cs typeface="Arial"/>
              <a:sym typeface="Arial"/>
            </a:endParaRPr>
          </a:p>
        </p:txBody>
      </p:sp>
      <p:pic>
        <p:nvPicPr>
          <p:cNvPr id="325" name="Google Shape;325;g27c901906d8_2_296" descr="Map of Oklahoma with six local workforce development boards areas identified by different colors." title="Local Workforce Development Boards"/>
          <p:cNvPicPr preferRelativeResize="0">
            <a:picLocks noGrp="1"/>
          </p:cNvPicPr>
          <p:nvPr>
            <p:ph type="body" idx="1"/>
          </p:nvPr>
        </p:nvPicPr>
        <p:blipFill rotWithShape="1">
          <a:blip r:embed="rId3">
            <a:alphaModFix/>
          </a:blip>
          <a:srcRect/>
          <a:stretch/>
        </p:blipFill>
        <p:spPr>
          <a:xfrm>
            <a:off x="1464108" y="1854200"/>
            <a:ext cx="6215784" cy="3187073"/>
          </a:xfrm>
          <a:prstGeom prst="rect">
            <a:avLst/>
          </a:prstGeom>
          <a:noFill/>
          <a:ln>
            <a:noFill/>
          </a:ln>
        </p:spPr>
      </p:pic>
      <p:pic>
        <p:nvPicPr>
          <p:cNvPr id="326" name="Google Shape;326;g27c901906d8_2_296" descr="Map of Oklahoma with six local workforce development boards areas. The areas are: Central, Northeast, South Central, Southern, Green Country, andWestern." title="Local Workforce Development Boards"/>
          <p:cNvPicPr preferRelativeResize="0"/>
          <p:nvPr/>
        </p:nvPicPr>
        <p:blipFill rotWithShape="1">
          <a:blip r:embed="rId3">
            <a:alphaModFix/>
          </a:blip>
          <a:srcRect/>
          <a:stretch/>
        </p:blipFill>
        <p:spPr>
          <a:xfrm>
            <a:off x="1033664" y="1274618"/>
            <a:ext cx="7076671" cy="36284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7c901906d8_2_302"/>
          <p:cNvSpPr txBox="1">
            <a:spLocks noGrp="1"/>
          </p:cNvSpPr>
          <p:nvPr>
            <p:ph type="title"/>
          </p:nvPr>
        </p:nvSpPr>
        <p:spPr>
          <a:xfrm>
            <a:off x="749973" y="1292445"/>
            <a:ext cx="8055000" cy="131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000">
                <a:solidFill>
                  <a:schemeClr val="dk2"/>
                </a:solidFill>
                <a:latin typeface="Arial"/>
                <a:ea typeface="Arial"/>
                <a:cs typeface="Arial"/>
                <a:sym typeface="Arial"/>
              </a:rPr>
              <a:t>Oklahoma has six Local Workforce Development Boards that make up the state’s public workforce system</a:t>
            </a:r>
            <a:endParaRPr/>
          </a:p>
        </p:txBody>
      </p:sp>
      <p:sp>
        <p:nvSpPr>
          <p:cNvPr id="332" name="Google Shape;332;g27c901906d8_2_302"/>
          <p:cNvSpPr txBox="1"/>
          <p:nvPr/>
        </p:nvSpPr>
        <p:spPr>
          <a:xfrm>
            <a:off x="841775" y="2199900"/>
            <a:ext cx="8246400" cy="2847000"/>
          </a:xfrm>
          <a:prstGeom prst="rect">
            <a:avLst/>
          </a:prstGeom>
          <a:noFill/>
          <a:ln>
            <a:noFill/>
          </a:ln>
        </p:spPr>
        <p:txBody>
          <a:bodyPr spcFirstLastPara="1" wrap="square" lIns="0" tIns="45700" rIns="0" bIns="45700" anchor="t" anchorCtr="0">
            <a:normAutofit fontScale="77500" lnSpcReduction="20000"/>
          </a:bodyPr>
          <a:lstStyle/>
          <a:p>
            <a:pPr marL="0" marR="0" lvl="0" indent="0" algn="l" rtl="0">
              <a:lnSpc>
                <a:spcPct val="90000"/>
              </a:lnSpc>
              <a:spcBef>
                <a:spcPts val="0"/>
              </a:spcBef>
              <a:spcAft>
                <a:spcPts val="0"/>
              </a:spcAft>
              <a:buNone/>
            </a:pPr>
            <a:r>
              <a:rPr lang="en" sz="2000" b="1">
                <a:latin typeface="Calibri"/>
                <a:ea typeface="Calibri"/>
                <a:cs typeface="Calibri"/>
                <a:sym typeface="Calibri"/>
              </a:rPr>
              <a:t>These boards: </a:t>
            </a:r>
            <a:endParaRPr sz="2000" b="1">
              <a:latin typeface="Calibri"/>
              <a:ea typeface="Calibri"/>
              <a:cs typeface="Calibri"/>
              <a:sym typeface="Calibri"/>
            </a:endParaRPr>
          </a:p>
          <a:p>
            <a:pPr marL="0" marR="0" lvl="0" indent="0" algn="l" rtl="0">
              <a:lnSpc>
                <a:spcPct val="90000"/>
              </a:lnSpc>
              <a:spcBef>
                <a:spcPts val="0"/>
              </a:spcBef>
              <a:spcAft>
                <a:spcPts val="0"/>
              </a:spcAft>
              <a:buNone/>
            </a:pPr>
            <a:endParaRPr sz="2000">
              <a:latin typeface="Calibri"/>
              <a:ea typeface="Calibri"/>
              <a:cs typeface="Calibri"/>
              <a:sym typeface="Calibri"/>
            </a:endParaRPr>
          </a:p>
          <a:p>
            <a:pPr marL="285750" marR="0" lvl="0" indent="-257175" algn="l" rtl="0">
              <a:lnSpc>
                <a:spcPct val="90000"/>
              </a:lnSpc>
              <a:spcBef>
                <a:spcPts val="0"/>
              </a:spcBef>
              <a:spcAft>
                <a:spcPts val="0"/>
              </a:spcAft>
              <a:buClr>
                <a:srgbClr val="99CB38"/>
              </a:buClr>
              <a:buSzPct val="100000"/>
              <a:buFont typeface="Noto Sans Symbols"/>
              <a:buChar char="▪"/>
            </a:pPr>
            <a:r>
              <a:rPr lang="en" sz="2000" b="0" i="0" u="none" strike="noStrike" cap="none">
                <a:solidFill>
                  <a:srgbClr val="000000"/>
                </a:solidFill>
                <a:latin typeface="Calibri"/>
                <a:ea typeface="Calibri"/>
                <a:cs typeface="Calibri"/>
                <a:sym typeface="Calibri"/>
              </a:rPr>
              <a:t>Link Oklahomans with workforce services and resources to develop the talent of the state’s workforce;</a:t>
            </a:r>
            <a:endParaRPr/>
          </a:p>
          <a:p>
            <a:pPr marL="285750" marR="0" lvl="0" indent="-257175" algn="l" rtl="0">
              <a:lnSpc>
                <a:spcPct val="90000"/>
              </a:lnSpc>
              <a:spcBef>
                <a:spcPts val="1400"/>
              </a:spcBef>
              <a:spcAft>
                <a:spcPts val="0"/>
              </a:spcAft>
              <a:buClr>
                <a:srgbClr val="99CB38"/>
              </a:buClr>
              <a:buSzPct val="100000"/>
              <a:buFont typeface="Noto Sans Symbols"/>
              <a:buChar char="▪"/>
            </a:pPr>
            <a:r>
              <a:rPr lang="en" sz="2000" b="0" i="0" u="none" strike="noStrike" cap="none">
                <a:solidFill>
                  <a:srgbClr val="000000"/>
                </a:solidFill>
                <a:latin typeface="Calibri"/>
                <a:ea typeface="Calibri"/>
                <a:cs typeface="Calibri"/>
                <a:sym typeface="Calibri"/>
              </a:rPr>
              <a:t>Serve as connectors to local Oklahoma Works, American Job Centers that deliver services to workers and employers;</a:t>
            </a:r>
            <a:endParaRPr/>
          </a:p>
          <a:p>
            <a:pPr marL="285750" marR="0" lvl="0" indent="-257175" algn="l" rtl="0">
              <a:lnSpc>
                <a:spcPct val="90000"/>
              </a:lnSpc>
              <a:spcBef>
                <a:spcPts val="1400"/>
              </a:spcBef>
              <a:spcAft>
                <a:spcPts val="0"/>
              </a:spcAft>
              <a:buClr>
                <a:srgbClr val="99CB38"/>
              </a:buClr>
              <a:buSzPct val="100000"/>
              <a:buFont typeface="Noto Sans Symbols"/>
              <a:buChar char="▪"/>
            </a:pPr>
            <a:r>
              <a:rPr lang="en" sz="2000" b="0" i="0" u="none" strike="noStrike" cap="none">
                <a:solidFill>
                  <a:srgbClr val="000000"/>
                </a:solidFill>
                <a:latin typeface="Calibri"/>
                <a:ea typeface="Calibri"/>
                <a:cs typeface="Calibri"/>
                <a:sym typeface="Calibri"/>
              </a:rPr>
              <a:t>Develop regional strategic plans and set funding priorities for their area;</a:t>
            </a:r>
            <a:endParaRPr/>
          </a:p>
          <a:p>
            <a:pPr marL="285750" marR="0" lvl="0" indent="-257175" algn="l" rtl="0">
              <a:lnSpc>
                <a:spcPct val="90000"/>
              </a:lnSpc>
              <a:spcBef>
                <a:spcPts val="1400"/>
              </a:spcBef>
              <a:spcAft>
                <a:spcPts val="0"/>
              </a:spcAft>
              <a:buClr>
                <a:srgbClr val="99CB38"/>
              </a:buClr>
              <a:buSzPct val="100000"/>
              <a:buFont typeface="Noto Sans Symbols"/>
              <a:buChar char="▪"/>
            </a:pPr>
            <a:r>
              <a:rPr lang="en" sz="2000" b="0" i="0" u="none" strike="noStrike" cap="none">
                <a:solidFill>
                  <a:srgbClr val="000000"/>
                </a:solidFill>
                <a:latin typeface="Calibri"/>
                <a:ea typeface="Calibri"/>
                <a:cs typeface="Calibri"/>
                <a:sym typeface="Calibri"/>
              </a:rPr>
              <a:t>Facilitate partnerships between local businesses with similar training needs; and</a:t>
            </a:r>
            <a:endParaRPr/>
          </a:p>
          <a:p>
            <a:pPr marL="285750" marR="0" lvl="0" indent="-257175" algn="l" rtl="0">
              <a:lnSpc>
                <a:spcPct val="90000"/>
              </a:lnSpc>
              <a:spcBef>
                <a:spcPts val="1400"/>
              </a:spcBef>
              <a:spcAft>
                <a:spcPts val="0"/>
              </a:spcAft>
              <a:buClr>
                <a:srgbClr val="99CB38"/>
              </a:buClr>
              <a:buSzPct val="100000"/>
              <a:buFont typeface="Noto Sans Symbols"/>
              <a:buChar char="▪"/>
            </a:pPr>
            <a:r>
              <a:rPr lang="en" sz="2000" b="0" i="0" u="none" strike="noStrike" cap="none">
                <a:solidFill>
                  <a:srgbClr val="000000"/>
                </a:solidFill>
                <a:latin typeface="Calibri"/>
                <a:ea typeface="Calibri"/>
                <a:cs typeface="Calibri"/>
                <a:sym typeface="Calibri"/>
              </a:rPr>
              <a:t>Provide analysis of labor market information to develop strategies that focus resources on particular high growth industry for their area.</a:t>
            </a:r>
            <a:endParaRPr/>
          </a:p>
          <a:p>
            <a:pPr marL="201168" marR="0" lvl="1" indent="0" algn="l" rtl="0">
              <a:lnSpc>
                <a:spcPct val="90000"/>
              </a:lnSpc>
              <a:spcBef>
                <a:spcPts val="400"/>
              </a:spcBef>
              <a:spcAft>
                <a:spcPts val="0"/>
              </a:spcAft>
              <a:buClr>
                <a:srgbClr val="99CB38"/>
              </a:buClr>
              <a:buSzPct val="100000"/>
              <a:buFont typeface="Calibri"/>
              <a:buNone/>
            </a:pPr>
            <a:endParaRPr sz="2400" b="1" i="0" u="none" strike="noStrike" cap="none">
              <a:solidFill>
                <a:srgbClr val="000000"/>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7c901906d8_2_307"/>
          <p:cNvSpPr txBox="1">
            <a:spLocks noGrp="1"/>
          </p:cNvSpPr>
          <p:nvPr>
            <p:ph type="title"/>
          </p:nvPr>
        </p:nvSpPr>
        <p:spPr>
          <a:xfrm>
            <a:off x="617826" y="598777"/>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solidFill>
                  <a:schemeClr val="dk2"/>
                </a:solidFill>
                <a:latin typeface="Arial"/>
                <a:ea typeface="Arial"/>
                <a:cs typeface="Arial"/>
                <a:sym typeface="Arial"/>
              </a:rPr>
              <a:t>WIOA Youth Program</a:t>
            </a:r>
            <a:endParaRPr sz="2800">
              <a:solidFill>
                <a:schemeClr val="dk2"/>
              </a:solidFill>
              <a:latin typeface="Arial"/>
              <a:ea typeface="Arial"/>
              <a:cs typeface="Arial"/>
              <a:sym typeface="Arial"/>
            </a:endParaRPr>
          </a:p>
        </p:txBody>
      </p:sp>
      <p:sp>
        <p:nvSpPr>
          <p:cNvPr id="338" name="Google Shape;338;g27c901906d8_2_307"/>
          <p:cNvSpPr txBox="1"/>
          <p:nvPr/>
        </p:nvSpPr>
        <p:spPr>
          <a:xfrm>
            <a:off x="400050" y="1831639"/>
            <a:ext cx="2838450" cy="3311525"/>
          </a:xfrm>
          <a:prstGeom prst="rect">
            <a:avLst/>
          </a:prstGeom>
          <a:noFill/>
          <a:ln>
            <a:noFill/>
          </a:ln>
        </p:spPr>
        <p:txBody>
          <a:bodyPr spcFirstLastPara="1" wrap="square" lIns="0" tIns="45700" rIns="0" bIns="45700" anchor="t" anchorCtr="0">
            <a:normAutofit/>
          </a:bodyPr>
          <a:lstStyle/>
          <a:p>
            <a:pPr marL="91440" marR="0" lvl="0" indent="-127000" algn="l" rtl="0">
              <a:lnSpc>
                <a:spcPct val="90000"/>
              </a:lnSpc>
              <a:spcBef>
                <a:spcPts val="0"/>
              </a:spcBef>
              <a:spcAft>
                <a:spcPts val="0"/>
              </a:spcAft>
              <a:buClr>
                <a:srgbClr val="99CB38"/>
              </a:buClr>
              <a:buSzPts val="2000"/>
              <a:buFont typeface="Calibri"/>
              <a:buChar char=" "/>
            </a:pPr>
            <a:r>
              <a:rPr lang="en" sz="2000" b="1" i="0" u="sng" strike="noStrike" cap="none">
                <a:solidFill>
                  <a:srgbClr val="3F3F3F"/>
                </a:solidFill>
                <a:latin typeface="Calibri"/>
                <a:ea typeface="Calibri"/>
                <a:cs typeface="Calibri"/>
                <a:sym typeface="Calibri"/>
              </a:rPr>
              <a:t>Education/Training</a:t>
            </a:r>
            <a:endParaRPr/>
          </a:p>
          <a:p>
            <a:pPr marL="384048" marR="0" lvl="1" indent="-182880" algn="l" rtl="0">
              <a:lnSpc>
                <a:spcPct val="90000"/>
              </a:lnSpc>
              <a:spcBef>
                <a:spcPts val="4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Tutoring, study skills training, instruction and dropout services</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Alt. secondary school or dropout recovery</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Short and Long term Occupational Skills Training</a:t>
            </a:r>
            <a:endParaRPr/>
          </a:p>
        </p:txBody>
      </p:sp>
      <p:sp>
        <p:nvSpPr>
          <p:cNvPr id="339" name="Google Shape;339;g27c901906d8_2_307"/>
          <p:cNvSpPr txBox="1"/>
          <p:nvPr/>
        </p:nvSpPr>
        <p:spPr>
          <a:xfrm>
            <a:off x="3324225" y="1831975"/>
            <a:ext cx="2667000" cy="3311189"/>
          </a:xfrm>
          <a:prstGeom prst="rect">
            <a:avLst/>
          </a:prstGeom>
          <a:noFill/>
          <a:ln>
            <a:noFill/>
          </a:ln>
        </p:spPr>
        <p:txBody>
          <a:bodyPr spcFirstLastPara="1" wrap="square" lIns="0" tIns="45700" rIns="0" bIns="45700" anchor="t" anchorCtr="0">
            <a:normAutofit/>
          </a:bodyPr>
          <a:lstStyle/>
          <a:p>
            <a:pPr marL="91440" marR="0" lvl="0" indent="-127000" algn="l" rtl="0">
              <a:lnSpc>
                <a:spcPct val="90000"/>
              </a:lnSpc>
              <a:spcBef>
                <a:spcPts val="0"/>
              </a:spcBef>
              <a:spcAft>
                <a:spcPts val="0"/>
              </a:spcAft>
              <a:buClr>
                <a:srgbClr val="99CB38"/>
              </a:buClr>
              <a:buSzPts val="2000"/>
              <a:buFont typeface="Calibri"/>
              <a:buChar char=" "/>
            </a:pPr>
            <a:r>
              <a:rPr lang="en" sz="2000" b="1" i="0" u="sng" strike="noStrike" cap="none">
                <a:solidFill>
                  <a:srgbClr val="3F3F3F"/>
                </a:solidFill>
                <a:latin typeface="Calibri"/>
                <a:ea typeface="Calibri"/>
                <a:cs typeface="Calibri"/>
                <a:sym typeface="Calibri"/>
              </a:rPr>
              <a:t>Employment</a:t>
            </a:r>
            <a:endParaRPr/>
          </a:p>
          <a:p>
            <a:pPr marL="384048" marR="0" lvl="1" indent="-182880" algn="l" rtl="0">
              <a:lnSpc>
                <a:spcPct val="90000"/>
              </a:lnSpc>
              <a:spcBef>
                <a:spcPts val="4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Paid and Unpaid Work Based Learning opportunities</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Labor Market Information</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Job Search Assistance</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3F3F3F"/>
                </a:solidFill>
                <a:latin typeface="Calibri"/>
                <a:ea typeface="Calibri"/>
                <a:cs typeface="Calibri"/>
                <a:sym typeface="Calibri"/>
              </a:rPr>
              <a:t>Job Placement</a:t>
            </a:r>
            <a:endParaRPr/>
          </a:p>
        </p:txBody>
      </p:sp>
      <p:sp>
        <p:nvSpPr>
          <p:cNvPr id="340" name="Google Shape;340;g27c901906d8_2_307"/>
          <p:cNvSpPr txBox="1"/>
          <p:nvPr/>
        </p:nvSpPr>
        <p:spPr>
          <a:xfrm>
            <a:off x="6076950" y="1859107"/>
            <a:ext cx="2819400" cy="3311525"/>
          </a:xfrm>
          <a:prstGeom prst="rect">
            <a:avLst/>
          </a:prstGeom>
          <a:noFill/>
          <a:ln>
            <a:noFill/>
          </a:ln>
        </p:spPr>
        <p:txBody>
          <a:bodyPr spcFirstLastPara="1" wrap="square" lIns="0" tIns="45700" rIns="0" bIns="45700" anchor="t" anchorCtr="0">
            <a:normAutofit lnSpcReduction="10000"/>
          </a:bodyPr>
          <a:lstStyle/>
          <a:p>
            <a:pPr marL="91440" marR="0" lvl="0" indent="-127000" algn="l" rtl="0">
              <a:lnSpc>
                <a:spcPct val="90000"/>
              </a:lnSpc>
              <a:spcBef>
                <a:spcPts val="0"/>
              </a:spcBef>
              <a:spcAft>
                <a:spcPts val="0"/>
              </a:spcAft>
              <a:buClr>
                <a:srgbClr val="99CB38"/>
              </a:buClr>
              <a:buSzPts val="2000"/>
              <a:buFont typeface="Calibri"/>
              <a:buChar char=" "/>
            </a:pPr>
            <a:r>
              <a:rPr lang="en" sz="2000" b="1" i="0" u="sng" strike="noStrike" cap="none">
                <a:solidFill>
                  <a:srgbClr val="3F3F3F"/>
                </a:solidFill>
                <a:latin typeface="Calibri"/>
                <a:ea typeface="Calibri"/>
                <a:cs typeface="Calibri"/>
                <a:sym typeface="Calibri"/>
              </a:rPr>
              <a:t>Work Readiness</a:t>
            </a:r>
            <a:endParaRPr/>
          </a:p>
          <a:p>
            <a:pPr marL="384048" marR="0" lvl="1" indent="-182880" algn="l" rtl="0">
              <a:lnSpc>
                <a:spcPct val="90000"/>
              </a:lnSpc>
              <a:spcBef>
                <a:spcPts val="4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Leadership Development</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Adult Mentoring</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Follow Up Services</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Comprehensive Guidance &amp; Counseling</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Financial Literacy Education</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Entrepreneurial Skills Training</a:t>
            </a:r>
            <a:endParaRPr/>
          </a:p>
          <a:p>
            <a:pPr marL="384048" marR="0" lvl="1" indent="-182880" algn="l" rtl="0">
              <a:lnSpc>
                <a:spcPct val="90000"/>
              </a:lnSpc>
              <a:spcBef>
                <a:spcPts val="600"/>
              </a:spcBef>
              <a:spcAft>
                <a:spcPts val="0"/>
              </a:spcAft>
              <a:buClr>
                <a:srgbClr val="99CB38"/>
              </a:buClr>
              <a:buSzPts val="1800"/>
              <a:buFont typeface="Noto Sans Symbols"/>
              <a:buChar char="▪"/>
            </a:pPr>
            <a:r>
              <a:rPr lang="en" sz="1800" b="0" i="0" u="none" strike="noStrike" cap="none">
                <a:solidFill>
                  <a:srgbClr val="000000"/>
                </a:solidFill>
                <a:latin typeface="Calibri"/>
                <a:ea typeface="Calibri"/>
                <a:cs typeface="Calibri"/>
                <a:sym typeface="Calibri"/>
              </a:rPr>
              <a:t>Resume Building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7c901906d8_2_314"/>
          <p:cNvSpPr txBox="1">
            <a:spLocks noGrp="1"/>
          </p:cNvSpPr>
          <p:nvPr>
            <p:ph type="title"/>
          </p:nvPr>
        </p:nvSpPr>
        <p:spPr>
          <a:xfrm>
            <a:off x="727075" y="584922"/>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solidFill>
                  <a:schemeClr val="dk2"/>
                </a:solidFill>
                <a:latin typeface="Arial"/>
                <a:ea typeface="Arial"/>
                <a:cs typeface="Arial"/>
                <a:sym typeface="Arial"/>
              </a:rPr>
              <a:t>Youth Program Eligibility</a:t>
            </a:r>
            <a:endParaRPr sz="2800">
              <a:latin typeface="Arial"/>
              <a:ea typeface="Arial"/>
              <a:cs typeface="Arial"/>
              <a:sym typeface="Arial"/>
            </a:endParaRPr>
          </a:p>
        </p:txBody>
      </p:sp>
      <p:sp>
        <p:nvSpPr>
          <p:cNvPr id="346" name="Google Shape;346;g27c901906d8_2_314"/>
          <p:cNvSpPr txBox="1"/>
          <p:nvPr/>
        </p:nvSpPr>
        <p:spPr>
          <a:xfrm>
            <a:off x="644525" y="1485900"/>
            <a:ext cx="7772400" cy="3657600"/>
          </a:xfrm>
          <a:prstGeom prst="rect">
            <a:avLst/>
          </a:prstGeom>
          <a:noFill/>
          <a:ln>
            <a:noFill/>
          </a:ln>
        </p:spPr>
        <p:txBody>
          <a:bodyPr spcFirstLastPara="1" wrap="square" lIns="91425" tIns="45700" rIns="91425" bIns="45700" anchor="t" anchorCtr="0">
            <a:normAutofit fontScale="85000" lnSpcReduction="20000"/>
          </a:bodyPr>
          <a:lstStyle/>
          <a:p>
            <a:pPr marL="384048" marR="0" lvl="1" indent="-182880" algn="l" rtl="0">
              <a:lnSpc>
                <a:spcPct val="90000"/>
              </a:lnSpc>
              <a:spcBef>
                <a:spcPts val="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HS Dropout</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16 or 17 years old and has not attended school in the most recent calendar quarter</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Received HSD, low income and either BSD or ESL</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Offender</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Currently in foster care or exited foster care after age 16</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Pregnant or parenting</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Individual with a Disability</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Homeless</a:t>
            </a:r>
            <a:endParaRPr/>
          </a:p>
          <a:p>
            <a:pPr marL="384048" marR="0" lvl="1" indent="-182880" algn="l" rtl="0">
              <a:lnSpc>
                <a:spcPct val="90000"/>
              </a:lnSpc>
              <a:spcBef>
                <a:spcPts val="600"/>
              </a:spcBef>
              <a:spcAft>
                <a:spcPts val="0"/>
              </a:spcAft>
              <a:buClr>
                <a:srgbClr val="99CB38"/>
              </a:buClr>
              <a:buSzPct val="100000"/>
              <a:buFont typeface="Noto Sans Symbols"/>
              <a:buChar char="▪"/>
            </a:pPr>
            <a:r>
              <a:rPr lang="en" sz="2200" b="0" i="0" u="none" strike="noStrike" cap="none">
                <a:solidFill>
                  <a:srgbClr val="3F3F3F"/>
                </a:solidFill>
                <a:latin typeface="Calibri"/>
                <a:ea typeface="Calibri"/>
                <a:cs typeface="Calibri"/>
                <a:sym typeface="Calibri"/>
              </a:rPr>
              <a:t>Needs Additional Assistance-Low Income and...</a:t>
            </a:r>
            <a:endParaRPr/>
          </a:p>
          <a:p>
            <a:pPr marL="566928" marR="0" lvl="2" indent="-182880" algn="l" rtl="0">
              <a:lnSpc>
                <a:spcPct val="90000"/>
              </a:lnSpc>
              <a:spcBef>
                <a:spcPts val="600"/>
              </a:spcBef>
              <a:spcAft>
                <a:spcPts val="0"/>
              </a:spcAft>
              <a:buClr>
                <a:srgbClr val="99CB38"/>
              </a:buClr>
              <a:buSzPct val="100000"/>
              <a:buFont typeface="Noto Sans Symbols"/>
              <a:buChar char="▪"/>
            </a:pPr>
            <a:r>
              <a:rPr lang="en" sz="1800" b="0" i="0" u="none" strike="noStrike" cap="none">
                <a:solidFill>
                  <a:srgbClr val="3F3F3F"/>
                </a:solidFill>
                <a:latin typeface="Calibri"/>
                <a:ea typeface="Calibri"/>
                <a:cs typeface="Calibri"/>
                <a:sym typeface="Calibri"/>
              </a:rPr>
              <a:t>Parent or guardian currently or previously incarcerated for felony conviction</a:t>
            </a:r>
            <a:endParaRPr/>
          </a:p>
          <a:p>
            <a:pPr marL="566928" marR="0" lvl="2" indent="-182880" algn="l" rtl="0">
              <a:lnSpc>
                <a:spcPct val="90000"/>
              </a:lnSpc>
              <a:spcBef>
                <a:spcPts val="600"/>
              </a:spcBef>
              <a:spcAft>
                <a:spcPts val="0"/>
              </a:spcAft>
              <a:buClr>
                <a:srgbClr val="99CB38"/>
              </a:buClr>
              <a:buSzPct val="100000"/>
              <a:buFont typeface="Noto Sans Symbols"/>
              <a:buChar char="▪"/>
            </a:pPr>
            <a:r>
              <a:rPr lang="en" sz="1800" b="0" i="0" u="none" strike="noStrike" cap="none">
                <a:solidFill>
                  <a:srgbClr val="3F3F3F"/>
                </a:solidFill>
                <a:latin typeface="Calibri"/>
                <a:ea typeface="Calibri"/>
                <a:cs typeface="Calibri"/>
                <a:sym typeface="Calibri"/>
              </a:rPr>
              <a:t>Parent or guardian lacs a high school diploma or GED</a:t>
            </a:r>
            <a:endParaRPr/>
          </a:p>
          <a:p>
            <a:pPr marL="566928" marR="0" lvl="2" indent="-182880" algn="l" rtl="0">
              <a:lnSpc>
                <a:spcPct val="90000"/>
              </a:lnSpc>
              <a:spcBef>
                <a:spcPts val="600"/>
              </a:spcBef>
              <a:spcAft>
                <a:spcPts val="0"/>
              </a:spcAft>
              <a:buClr>
                <a:srgbClr val="99CB38"/>
              </a:buClr>
              <a:buSzPct val="100000"/>
              <a:buFont typeface="Noto Sans Symbols"/>
              <a:buChar char="▪"/>
            </a:pPr>
            <a:r>
              <a:rPr lang="en" sz="1800" b="0" i="0" u="none" strike="noStrike" cap="none">
                <a:solidFill>
                  <a:srgbClr val="3F3F3F"/>
                </a:solidFill>
                <a:latin typeface="Calibri"/>
                <a:ea typeface="Calibri"/>
                <a:cs typeface="Calibri"/>
                <a:sym typeface="Calibri"/>
              </a:rPr>
              <a:t>Attends or has attended a chronically underperforming school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c901906d8_2_319"/>
          <p:cNvSpPr txBox="1">
            <a:spLocks noGrp="1"/>
          </p:cNvSpPr>
          <p:nvPr>
            <p:ph type="title"/>
          </p:nvPr>
        </p:nvSpPr>
        <p:spPr>
          <a:xfrm>
            <a:off x="565950" y="557212"/>
            <a:ext cx="7689850" cy="88435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cap="none">
                <a:solidFill>
                  <a:schemeClr val="dk2"/>
                </a:solidFill>
                <a:latin typeface="Arial"/>
                <a:ea typeface="Arial"/>
                <a:cs typeface="Arial"/>
                <a:sym typeface="Arial"/>
              </a:rPr>
              <a:t>COWIB</a:t>
            </a:r>
            <a:r>
              <a:rPr lang="en" sz="2800">
                <a:latin typeface="Arial"/>
                <a:ea typeface="Arial"/>
                <a:cs typeface="Arial"/>
                <a:sym typeface="Arial"/>
              </a:rPr>
              <a:t> </a:t>
            </a:r>
            <a:r>
              <a:rPr lang="en" sz="2800" cap="none">
                <a:solidFill>
                  <a:schemeClr val="dk2"/>
                </a:solidFill>
                <a:latin typeface="Arial"/>
                <a:ea typeface="Arial"/>
                <a:cs typeface="Arial"/>
                <a:sym typeface="Arial"/>
              </a:rPr>
              <a:t>Special Projects</a:t>
            </a:r>
            <a:endParaRPr sz="2800">
              <a:latin typeface="Arial"/>
              <a:ea typeface="Arial"/>
              <a:cs typeface="Arial"/>
              <a:sym typeface="Arial"/>
            </a:endParaRPr>
          </a:p>
        </p:txBody>
      </p:sp>
      <p:sp>
        <p:nvSpPr>
          <p:cNvPr id="352" name="Google Shape;352;g27c901906d8_2_319"/>
          <p:cNvSpPr txBox="1"/>
          <p:nvPr/>
        </p:nvSpPr>
        <p:spPr>
          <a:xfrm>
            <a:off x="565950" y="1787237"/>
            <a:ext cx="8578050" cy="2940628"/>
          </a:xfrm>
          <a:prstGeom prst="rect">
            <a:avLst/>
          </a:prstGeom>
          <a:noFill/>
          <a:ln>
            <a:noFill/>
          </a:ln>
        </p:spPr>
        <p:txBody>
          <a:bodyPr spcFirstLastPara="1" wrap="square" lIns="0" tIns="45700" rIns="0" bIns="45700" anchor="t" anchorCtr="0">
            <a:normAutofit/>
          </a:bodyPr>
          <a:lstStyle/>
          <a:p>
            <a:pPr marL="384048" marR="0" lvl="1" indent="-182880" algn="l" rtl="0">
              <a:lnSpc>
                <a:spcPct val="90000"/>
              </a:lnSpc>
              <a:spcBef>
                <a:spcPts val="0"/>
              </a:spcBef>
              <a:spcAft>
                <a:spcPts val="0"/>
              </a:spcAft>
              <a:buClr>
                <a:schemeClr val="accent1"/>
              </a:buClr>
              <a:buSzPts val="2000"/>
              <a:buChar char="▪"/>
            </a:pPr>
            <a:r>
              <a:rPr lang="en" sz="2000" i="0" u="none" strike="noStrike" cap="none">
                <a:solidFill>
                  <a:schemeClr val="dk2"/>
                </a:solidFill>
              </a:rPr>
              <a:t>COWIB Partnership for Disconnected Youth-COWIBP3 (DOL)</a:t>
            </a:r>
            <a:endParaRPr/>
          </a:p>
          <a:p>
            <a:pPr marL="384048" marR="0" lvl="1" indent="-182880" algn="l" rtl="0">
              <a:lnSpc>
                <a:spcPct val="90000"/>
              </a:lnSpc>
              <a:spcBef>
                <a:spcPts val="600"/>
              </a:spcBef>
              <a:spcAft>
                <a:spcPts val="0"/>
              </a:spcAft>
              <a:buClr>
                <a:schemeClr val="accent1"/>
              </a:buClr>
              <a:buSzPts val="2000"/>
              <a:buChar char="▪"/>
            </a:pPr>
            <a:r>
              <a:rPr lang="en" sz="2000" i="0" u="none" strike="noStrike" cap="none">
                <a:solidFill>
                  <a:schemeClr val="dk2"/>
                </a:solidFill>
              </a:rPr>
              <a:t>Central Oklahoma Juvenile Center</a:t>
            </a:r>
            <a:endParaRPr/>
          </a:p>
          <a:p>
            <a:pPr marL="384048" marR="0" lvl="1" indent="-182880" algn="l" rtl="0">
              <a:lnSpc>
                <a:spcPct val="90000"/>
              </a:lnSpc>
              <a:spcBef>
                <a:spcPts val="600"/>
              </a:spcBef>
              <a:spcAft>
                <a:spcPts val="0"/>
              </a:spcAft>
              <a:buClr>
                <a:schemeClr val="accent1"/>
              </a:buClr>
              <a:buSzPts val="2000"/>
              <a:buChar char="▪"/>
            </a:pPr>
            <a:r>
              <a:rPr lang="en" sz="2000" i="0" u="none" strike="noStrike" cap="none">
                <a:solidFill>
                  <a:schemeClr val="dk2"/>
                </a:solidFill>
              </a:rPr>
              <a:t>Juvenile Relapse Avoidance Project (JRAP)</a:t>
            </a:r>
            <a:endParaRPr/>
          </a:p>
          <a:p>
            <a:pPr marL="384048" marR="0" lvl="1" indent="-182880" algn="l" rtl="0">
              <a:lnSpc>
                <a:spcPct val="90000"/>
              </a:lnSpc>
              <a:spcBef>
                <a:spcPts val="600"/>
              </a:spcBef>
              <a:spcAft>
                <a:spcPts val="0"/>
              </a:spcAft>
              <a:buClr>
                <a:schemeClr val="accent1"/>
              </a:buClr>
              <a:buSzPts val="2000"/>
              <a:buChar char="▪"/>
            </a:pPr>
            <a:r>
              <a:rPr lang="en" sz="2000" i="0" u="none" strike="noStrike" cap="none">
                <a:solidFill>
                  <a:schemeClr val="dk2"/>
                </a:solidFill>
              </a:rPr>
              <a:t>Career Exploration-Worksite Tours</a:t>
            </a:r>
            <a:endParaRPr/>
          </a:p>
          <a:p>
            <a:pPr marL="384048" marR="0" lvl="1" indent="-182880" algn="l" rtl="0">
              <a:lnSpc>
                <a:spcPct val="90000"/>
              </a:lnSpc>
              <a:spcBef>
                <a:spcPts val="600"/>
              </a:spcBef>
              <a:spcAft>
                <a:spcPts val="0"/>
              </a:spcAft>
              <a:buClr>
                <a:schemeClr val="accent1"/>
              </a:buClr>
              <a:buSzPts val="2000"/>
              <a:buChar char="▪"/>
            </a:pPr>
            <a:r>
              <a:rPr lang="en" sz="2000" i="0" u="none" strike="noStrike" cap="none">
                <a:solidFill>
                  <a:schemeClr val="dk2"/>
                </a:solidFill>
              </a:rPr>
              <a:t>Working On The Wichitas (WOW)</a:t>
            </a:r>
            <a:endParaRPr/>
          </a:p>
          <a:p>
            <a:pPr marL="384048" marR="0" lvl="1" indent="-182880" algn="l" rtl="0">
              <a:lnSpc>
                <a:spcPct val="90000"/>
              </a:lnSpc>
              <a:spcBef>
                <a:spcPts val="600"/>
              </a:spcBef>
              <a:spcAft>
                <a:spcPts val="0"/>
              </a:spcAft>
              <a:buClr>
                <a:schemeClr val="accent1"/>
              </a:buClr>
              <a:buSzPts val="2000"/>
              <a:buChar char="▪"/>
            </a:pPr>
            <a:r>
              <a:rPr lang="en" sz="2000" i="0" u="none" strike="noStrike" cap="none">
                <a:solidFill>
                  <a:schemeClr val="dk2"/>
                </a:solidFill>
              </a:rPr>
              <a:t>Building Employment Skills for Today (BEST)</a:t>
            </a:r>
            <a:endParaRPr/>
          </a:p>
          <a:p>
            <a:pPr marL="384048" marR="0" lvl="1" indent="-182880" algn="l" rtl="0">
              <a:lnSpc>
                <a:spcPct val="90000"/>
              </a:lnSpc>
              <a:spcBef>
                <a:spcPts val="600"/>
              </a:spcBef>
              <a:spcAft>
                <a:spcPts val="0"/>
              </a:spcAft>
              <a:buClr>
                <a:schemeClr val="accent1"/>
              </a:buClr>
              <a:buSzPts val="2000"/>
              <a:buChar char="▪"/>
            </a:pPr>
            <a:r>
              <a:rPr lang="en" sz="2000" i="0" u="none" strike="noStrike" cap="none">
                <a:solidFill>
                  <a:schemeClr val="dk2"/>
                </a:solidFill>
              </a:rPr>
              <a:t>Summer Transition Employment Program (STEP)</a:t>
            </a:r>
            <a:endParaRPr/>
          </a:p>
          <a:p>
            <a:pPr marL="201168" marR="0" lvl="1" indent="0" algn="l" rtl="0">
              <a:lnSpc>
                <a:spcPct val="90000"/>
              </a:lnSpc>
              <a:spcBef>
                <a:spcPts val="600"/>
              </a:spcBef>
              <a:spcAft>
                <a:spcPts val="0"/>
              </a:spcAft>
              <a:buClr>
                <a:schemeClr val="accent1"/>
              </a:buClr>
              <a:buSzPts val="2400"/>
              <a:buFont typeface="Calibri"/>
              <a:buNone/>
            </a:pPr>
            <a:endParaRPr sz="2400" b="1" i="0" u="none" strike="noStrike" cap="none">
              <a:solidFill>
                <a:srgbClr val="29DBC4"/>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7c901906d8_2_324"/>
          <p:cNvSpPr txBox="1">
            <a:spLocks noGrp="1"/>
          </p:cNvSpPr>
          <p:nvPr>
            <p:ph type="title"/>
          </p:nvPr>
        </p:nvSpPr>
        <p:spPr>
          <a:xfrm>
            <a:off x="756292" y="612631"/>
            <a:ext cx="7689850" cy="13037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solidFill>
                  <a:schemeClr val="dk2"/>
                </a:solidFill>
                <a:latin typeface="Arial"/>
                <a:ea typeface="Arial"/>
                <a:cs typeface="Arial"/>
                <a:sym typeface="Arial"/>
              </a:rPr>
              <a:t>IPSE N</a:t>
            </a:r>
            <a:r>
              <a:rPr lang="en" sz="2800" cap="none">
                <a:solidFill>
                  <a:schemeClr val="dk2"/>
                </a:solidFill>
                <a:latin typeface="Arial"/>
                <a:ea typeface="Arial"/>
                <a:cs typeface="Arial"/>
                <a:sym typeface="Arial"/>
              </a:rPr>
              <a:t>ext Pilot</a:t>
            </a:r>
            <a:br>
              <a:rPr lang="en" sz="2800" cap="none">
                <a:solidFill>
                  <a:srgbClr val="299B44"/>
                </a:solidFill>
                <a:latin typeface="Arial"/>
                <a:ea typeface="Arial"/>
                <a:cs typeface="Arial"/>
                <a:sym typeface="Arial"/>
              </a:rPr>
            </a:br>
            <a:br>
              <a:rPr lang="en" sz="2800">
                <a:solidFill>
                  <a:srgbClr val="299B44"/>
                </a:solidFill>
                <a:latin typeface="Arial"/>
                <a:ea typeface="Arial"/>
                <a:cs typeface="Arial"/>
                <a:sym typeface="Arial"/>
              </a:rPr>
            </a:br>
            <a:r>
              <a:rPr lang="en" sz="2800" cap="none">
                <a:solidFill>
                  <a:schemeClr val="dk2"/>
                </a:solidFill>
                <a:latin typeface="Arial"/>
                <a:ea typeface="Arial"/>
                <a:cs typeface="Arial"/>
                <a:sym typeface="Arial"/>
              </a:rPr>
              <a:t>How it Came About...</a:t>
            </a:r>
            <a:endParaRPr>
              <a:latin typeface="Arial"/>
              <a:ea typeface="Arial"/>
              <a:cs typeface="Arial"/>
              <a:sym typeface="Arial"/>
            </a:endParaRPr>
          </a:p>
        </p:txBody>
      </p:sp>
      <p:pic>
        <p:nvPicPr>
          <p:cNvPr id="358" name="Google Shape;358;g27c901906d8_2_324" descr="Roadblock barrier with a green arrow to a lightbulb."/>
          <p:cNvPicPr preferRelativeResize="0"/>
          <p:nvPr/>
        </p:nvPicPr>
        <p:blipFill>
          <a:blip r:embed="rId3">
            <a:alphaModFix/>
          </a:blip>
          <a:stretch>
            <a:fillRect/>
          </a:stretch>
        </p:blipFill>
        <p:spPr>
          <a:xfrm>
            <a:off x="794850" y="2445525"/>
            <a:ext cx="7461627" cy="214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7c901906d8_2_331"/>
          <p:cNvSpPr txBox="1">
            <a:spLocks noGrp="1"/>
          </p:cNvSpPr>
          <p:nvPr>
            <p:ph type="title"/>
          </p:nvPr>
        </p:nvSpPr>
        <p:spPr>
          <a:xfrm>
            <a:off x="758684" y="557213"/>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solidFill>
                  <a:schemeClr val="dk2"/>
                </a:solidFill>
                <a:latin typeface="Arial"/>
                <a:ea typeface="Arial"/>
                <a:cs typeface="Arial"/>
                <a:sym typeface="Arial"/>
              </a:rPr>
              <a:t>IPSE-NEXT</a:t>
            </a:r>
            <a:endParaRPr sz="2800">
              <a:latin typeface="Arial"/>
              <a:ea typeface="Arial"/>
              <a:cs typeface="Arial"/>
              <a:sym typeface="Arial"/>
            </a:endParaRPr>
          </a:p>
        </p:txBody>
      </p:sp>
      <p:sp>
        <p:nvSpPr>
          <p:cNvPr id="364" name="Google Shape;364;g27c901906d8_2_331"/>
          <p:cNvSpPr txBox="1"/>
          <p:nvPr/>
        </p:nvSpPr>
        <p:spPr>
          <a:xfrm>
            <a:off x="723856" y="1997658"/>
            <a:ext cx="3816536" cy="2483392"/>
          </a:xfrm>
          <a:prstGeom prst="rect">
            <a:avLst/>
          </a:prstGeom>
          <a:noFill/>
          <a:ln>
            <a:noFill/>
          </a:ln>
        </p:spPr>
        <p:txBody>
          <a:bodyPr spcFirstLastPara="1" wrap="square" lIns="0" tIns="45700" rIns="0" bIns="45700" anchor="t" anchorCtr="0">
            <a:normAutofit fontScale="77500" lnSpcReduction="20000"/>
          </a:bodyPr>
          <a:lstStyle/>
          <a:p>
            <a:pPr marL="91440" marR="0" lvl="0" indent="-98425" algn="l" rtl="0">
              <a:lnSpc>
                <a:spcPct val="90000"/>
              </a:lnSpc>
              <a:spcBef>
                <a:spcPts val="0"/>
              </a:spcBef>
              <a:spcAft>
                <a:spcPts val="0"/>
              </a:spcAft>
              <a:buClr>
                <a:schemeClr val="accent1"/>
              </a:buClr>
              <a:buSzPct val="100000"/>
              <a:buFont typeface="Calibri"/>
              <a:buChar char=" "/>
            </a:pPr>
            <a:r>
              <a:rPr lang="en" sz="2000" b="0" i="0" u="none" strike="noStrike" cap="none">
                <a:solidFill>
                  <a:schemeClr val="dk2"/>
                </a:solidFill>
                <a:latin typeface="Arial Black"/>
                <a:ea typeface="Arial Black"/>
                <a:cs typeface="Arial Black"/>
                <a:sym typeface="Arial Black"/>
              </a:rPr>
              <a:t>Pre-employment Transition Services (Pre-ETS) </a:t>
            </a:r>
            <a:endParaRPr/>
          </a:p>
          <a:p>
            <a:pPr marL="91440" marR="0" lvl="0" indent="-98425" algn="l" rtl="0">
              <a:lnSpc>
                <a:spcPct val="90000"/>
              </a:lnSpc>
              <a:spcBef>
                <a:spcPts val="1400"/>
              </a:spcBef>
              <a:spcAft>
                <a:spcPts val="0"/>
              </a:spcAft>
              <a:buClr>
                <a:schemeClr val="accent1"/>
              </a:buClr>
              <a:buSzPct val="100000"/>
              <a:buFont typeface="Calibri"/>
              <a:buChar char=" "/>
            </a:pPr>
            <a:r>
              <a:rPr lang="en" sz="2000" b="0" i="0" u="none" strike="noStrike" cap="none">
                <a:solidFill>
                  <a:schemeClr val="dk2"/>
                </a:solidFill>
                <a:latin typeface="Arial Black"/>
                <a:ea typeface="Arial Black"/>
                <a:cs typeface="Arial Black"/>
                <a:sym typeface="Arial Black"/>
              </a:rPr>
              <a:t>14-21 and enrolled in school</a:t>
            </a:r>
            <a:endParaRPr/>
          </a:p>
          <a:p>
            <a:pPr marL="91440" marR="0" lvl="0" indent="-98425" algn="l" rtl="0">
              <a:lnSpc>
                <a:spcPct val="90000"/>
              </a:lnSpc>
              <a:spcBef>
                <a:spcPts val="1400"/>
              </a:spcBef>
              <a:spcAft>
                <a:spcPts val="0"/>
              </a:spcAft>
              <a:buClr>
                <a:schemeClr val="accent1"/>
              </a:buClr>
              <a:buSzPct val="100000"/>
              <a:buFont typeface="Calibri"/>
              <a:buChar char=" "/>
            </a:pPr>
            <a:r>
              <a:rPr lang="en" sz="2000" b="0" i="0" u="none" strike="noStrike" cap="none">
                <a:solidFill>
                  <a:schemeClr val="dk2"/>
                </a:solidFill>
                <a:latin typeface="Arial Black"/>
                <a:ea typeface="Arial Black"/>
                <a:cs typeface="Arial Black"/>
                <a:sym typeface="Arial Black"/>
              </a:rPr>
              <a:t>Address 5 Required WIOA Categories</a:t>
            </a:r>
            <a:endParaRPr/>
          </a:p>
          <a:p>
            <a:pPr marL="384048" marR="0" lvl="1" indent="-182880" algn="l" rtl="0">
              <a:lnSpc>
                <a:spcPct val="90000"/>
              </a:lnSpc>
              <a:spcBef>
                <a:spcPts val="400"/>
              </a:spcBef>
              <a:spcAft>
                <a:spcPts val="0"/>
              </a:spcAft>
              <a:buClr>
                <a:schemeClr val="accent1"/>
              </a:buClr>
              <a:buSzPct val="100000"/>
              <a:buFont typeface="Noto Sans Symbols"/>
              <a:buChar char="▪"/>
            </a:pPr>
            <a:r>
              <a:rPr lang="en" sz="1800" b="0" i="0" u="none" strike="noStrike" cap="none">
                <a:solidFill>
                  <a:schemeClr val="dk2"/>
                </a:solidFill>
                <a:latin typeface="Arial Black"/>
                <a:ea typeface="Arial Black"/>
                <a:cs typeface="Arial Black"/>
                <a:sym typeface="Arial Black"/>
              </a:rPr>
              <a:t>Job Exploration Counseling</a:t>
            </a:r>
            <a:endParaRPr/>
          </a:p>
          <a:p>
            <a:pPr marL="384048" marR="0" lvl="1" indent="-182880" algn="l" rtl="0">
              <a:lnSpc>
                <a:spcPct val="90000"/>
              </a:lnSpc>
              <a:spcBef>
                <a:spcPts val="600"/>
              </a:spcBef>
              <a:spcAft>
                <a:spcPts val="0"/>
              </a:spcAft>
              <a:buClr>
                <a:schemeClr val="accent1"/>
              </a:buClr>
              <a:buSzPct val="100000"/>
              <a:buFont typeface="Noto Sans Symbols"/>
              <a:buChar char="▪"/>
            </a:pPr>
            <a:r>
              <a:rPr lang="en" sz="1800" b="0" i="0" u="none" strike="noStrike" cap="none">
                <a:solidFill>
                  <a:schemeClr val="dk2"/>
                </a:solidFill>
                <a:latin typeface="Arial Black"/>
                <a:ea typeface="Arial Black"/>
                <a:cs typeface="Arial Black"/>
                <a:sym typeface="Arial Black"/>
              </a:rPr>
              <a:t>Work-Based Learning</a:t>
            </a:r>
            <a:endParaRPr/>
          </a:p>
          <a:p>
            <a:pPr marL="384048" marR="0" lvl="1" indent="-182880" algn="l" rtl="0">
              <a:lnSpc>
                <a:spcPct val="90000"/>
              </a:lnSpc>
              <a:spcBef>
                <a:spcPts val="600"/>
              </a:spcBef>
              <a:spcAft>
                <a:spcPts val="0"/>
              </a:spcAft>
              <a:buClr>
                <a:schemeClr val="accent1"/>
              </a:buClr>
              <a:buSzPct val="100000"/>
              <a:buFont typeface="Noto Sans Symbols"/>
              <a:buChar char="▪"/>
            </a:pPr>
            <a:r>
              <a:rPr lang="en" sz="1800" b="0" i="0" u="none" strike="noStrike" cap="none">
                <a:solidFill>
                  <a:schemeClr val="dk2"/>
                </a:solidFill>
                <a:latin typeface="Arial Black"/>
                <a:ea typeface="Arial Black"/>
                <a:cs typeface="Arial Black"/>
                <a:sym typeface="Arial Black"/>
              </a:rPr>
              <a:t>Post-Secondary Counseling</a:t>
            </a:r>
            <a:endParaRPr/>
          </a:p>
          <a:p>
            <a:pPr marL="384048" marR="0" lvl="1" indent="-182880" algn="l" rtl="0">
              <a:lnSpc>
                <a:spcPct val="90000"/>
              </a:lnSpc>
              <a:spcBef>
                <a:spcPts val="600"/>
              </a:spcBef>
              <a:spcAft>
                <a:spcPts val="0"/>
              </a:spcAft>
              <a:buClr>
                <a:schemeClr val="accent1"/>
              </a:buClr>
              <a:buSzPct val="100000"/>
              <a:buFont typeface="Noto Sans Symbols"/>
              <a:buChar char="▪"/>
            </a:pPr>
            <a:r>
              <a:rPr lang="en" sz="1800" b="0" i="0" u="none" strike="noStrike" cap="none">
                <a:solidFill>
                  <a:schemeClr val="dk2"/>
                </a:solidFill>
                <a:latin typeface="Arial Black"/>
                <a:ea typeface="Arial Black"/>
                <a:cs typeface="Arial Black"/>
                <a:sym typeface="Arial Black"/>
              </a:rPr>
              <a:t>Workplace Readiness</a:t>
            </a:r>
            <a:endParaRPr/>
          </a:p>
          <a:p>
            <a:pPr marL="384048" marR="0" lvl="1" indent="-182880" algn="l" rtl="0">
              <a:lnSpc>
                <a:spcPct val="90000"/>
              </a:lnSpc>
              <a:spcBef>
                <a:spcPts val="600"/>
              </a:spcBef>
              <a:spcAft>
                <a:spcPts val="0"/>
              </a:spcAft>
              <a:buClr>
                <a:schemeClr val="accent1"/>
              </a:buClr>
              <a:buSzPct val="100000"/>
              <a:buFont typeface="Noto Sans Symbols"/>
              <a:buChar char="▪"/>
            </a:pPr>
            <a:r>
              <a:rPr lang="en" sz="1800" b="0" i="0" u="none" strike="noStrike" cap="none">
                <a:solidFill>
                  <a:schemeClr val="dk2"/>
                </a:solidFill>
                <a:latin typeface="Arial Black"/>
                <a:ea typeface="Arial Black"/>
                <a:cs typeface="Arial Black"/>
                <a:sym typeface="Arial Black"/>
              </a:rPr>
              <a:t>Self-Advocacy</a:t>
            </a:r>
            <a:endParaRPr/>
          </a:p>
        </p:txBody>
      </p:sp>
      <p:sp>
        <p:nvSpPr>
          <p:cNvPr id="365" name="Google Shape;365;g27c901906d8_2_331"/>
          <p:cNvSpPr txBox="1"/>
          <p:nvPr/>
        </p:nvSpPr>
        <p:spPr>
          <a:xfrm>
            <a:off x="4540392" y="1966332"/>
            <a:ext cx="3814904" cy="2546043"/>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1125"/>
              <a:buFont typeface="Calibri"/>
              <a:buChar char=" "/>
            </a:pPr>
            <a:r>
              <a:rPr lang="en" sz="1125" b="0" i="0" u="none" strike="noStrike" cap="none">
                <a:solidFill>
                  <a:schemeClr val="dk2"/>
                </a:solidFill>
                <a:latin typeface="Arial Black"/>
                <a:ea typeface="Arial Black"/>
                <a:cs typeface="Arial Black"/>
                <a:sym typeface="Arial Black"/>
              </a:rPr>
              <a:t>Increase independent living and inclusion in communities and competitive integrated workplaces</a:t>
            </a:r>
            <a:endParaRPr/>
          </a:p>
          <a:p>
            <a:pPr marL="91440" marR="0" lvl="0" indent="-91440" algn="l" rtl="0">
              <a:lnSpc>
                <a:spcPct val="90000"/>
              </a:lnSpc>
              <a:spcBef>
                <a:spcPts val="1400"/>
              </a:spcBef>
              <a:spcAft>
                <a:spcPts val="0"/>
              </a:spcAft>
              <a:buClr>
                <a:schemeClr val="accent1"/>
              </a:buClr>
              <a:buSzPts val="1125"/>
              <a:buFont typeface="Calibri"/>
              <a:buChar char=" "/>
            </a:pPr>
            <a:r>
              <a:rPr lang="en" sz="1125" b="0" i="0" u="none" strike="noStrike" cap="none">
                <a:solidFill>
                  <a:schemeClr val="dk2"/>
                </a:solidFill>
                <a:latin typeface="Arial Black"/>
                <a:ea typeface="Arial Black"/>
                <a:cs typeface="Arial Black"/>
                <a:sym typeface="Arial Black"/>
              </a:rPr>
              <a:t>Develop and improve strategies for individuals with intellectual and significant disabilities to live independently, participated in postsecondary education experiences, and obtain and retain competitive integrated employment</a:t>
            </a:r>
            <a:endParaRPr/>
          </a:p>
          <a:p>
            <a:pPr marL="91440" marR="0" lvl="0" indent="-91440" algn="l" rtl="0">
              <a:lnSpc>
                <a:spcPct val="90000"/>
              </a:lnSpc>
              <a:spcBef>
                <a:spcPts val="1400"/>
              </a:spcBef>
              <a:spcAft>
                <a:spcPts val="0"/>
              </a:spcAft>
              <a:buClr>
                <a:schemeClr val="accent1"/>
              </a:buClr>
              <a:buSzPts val="1125"/>
              <a:buFont typeface="Calibri"/>
              <a:buChar char=" "/>
            </a:pPr>
            <a:r>
              <a:rPr lang="en" sz="1125" b="0" i="0" u="none" strike="noStrike" cap="none">
                <a:solidFill>
                  <a:schemeClr val="dk2"/>
                </a:solidFill>
                <a:latin typeface="Arial Black"/>
                <a:ea typeface="Arial Black"/>
                <a:cs typeface="Arial Black"/>
                <a:sym typeface="Arial Black"/>
              </a:rPr>
              <a:t>Apply evidence based findings to improve policy, procedure, practice and the preparation of personnel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8b7f86545c_1_293"/>
          <p:cNvSpPr txBox="1">
            <a:spLocks noGrp="1"/>
          </p:cNvSpPr>
          <p:nvPr>
            <p:ph type="title" idx="4294967295"/>
          </p:nvPr>
        </p:nvSpPr>
        <p:spPr>
          <a:xfrm>
            <a:off x="822960" y="286605"/>
            <a:ext cx="7543800" cy="87720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dk2"/>
              </a:buClr>
              <a:buSzPts val="2800"/>
              <a:buFont typeface="Raleway"/>
              <a:buNone/>
            </a:pPr>
            <a:r>
              <a:rPr lang="en" sz="2800" i="0" u="none" strike="noStrike" cap="none">
                <a:solidFill>
                  <a:schemeClr val="dk2"/>
                </a:solidFill>
                <a:latin typeface="Arial"/>
                <a:ea typeface="Arial"/>
                <a:cs typeface="Arial"/>
                <a:sym typeface="Arial"/>
              </a:rPr>
              <a:t>Braided Funding Sources</a:t>
            </a:r>
            <a:endParaRPr>
              <a:latin typeface="Arial"/>
              <a:ea typeface="Arial"/>
              <a:cs typeface="Arial"/>
              <a:sym typeface="Arial"/>
            </a:endParaRPr>
          </a:p>
        </p:txBody>
      </p:sp>
      <p:pic>
        <p:nvPicPr>
          <p:cNvPr id="371" name="Google Shape;371;g28b7f86545c_1_293" descr="Braided funding sources for youth programs include: OKDRS, WIOA Title 1, and OU-NCDET"/>
          <p:cNvPicPr preferRelativeResize="0"/>
          <p:nvPr/>
        </p:nvPicPr>
        <p:blipFill rotWithShape="1">
          <a:blip r:embed="rId3">
            <a:alphaModFix/>
          </a:blip>
          <a:srcRect/>
          <a:stretch/>
        </p:blipFill>
        <p:spPr>
          <a:xfrm>
            <a:off x="1857375" y="1504095"/>
            <a:ext cx="4876802" cy="3352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7c901906d8_2_353"/>
          <p:cNvSpPr txBox="1">
            <a:spLocks noGrp="1"/>
          </p:cNvSpPr>
          <p:nvPr>
            <p:ph type="title"/>
          </p:nvPr>
        </p:nvSpPr>
        <p:spPr>
          <a:xfrm>
            <a:off x="727075" y="557213"/>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latin typeface="Arial"/>
                <a:ea typeface="Arial"/>
                <a:cs typeface="Arial"/>
                <a:sym typeface="Arial"/>
              </a:rPr>
              <a:t>The Reason</a:t>
            </a:r>
            <a:endParaRPr>
              <a:latin typeface="Arial"/>
              <a:ea typeface="Arial"/>
              <a:cs typeface="Arial"/>
              <a:sym typeface="Arial"/>
            </a:endParaRPr>
          </a:p>
        </p:txBody>
      </p:sp>
      <p:pic>
        <p:nvPicPr>
          <p:cNvPr id="377" name="Google Shape;377;g27c901906d8_2_353" descr="2 female and 1 male student in black graduation regalia with green RiverHawk Scholars stoles smiling for the camera in front of the Northeastern State University campus signage."/>
          <p:cNvPicPr preferRelativeResize="0"/>
          <p:nvPr/>
        </p:nvPicPr>
        <p:blipFill rotWithShape="1">
          <a:blip r:embed="rId3">
            <a:alphaModFix/>
          </a:blip>
          <a:srcRect l="15272" t="7965" r="13095" b="5781"/>
          <a:stretch/>
        </p:blipFill>
        <p:spPr>
          <a:xfrm>
            <a:off x="3328555" y="1586706"/>
            <a:ext cx="4200958" cy="3372626"/>
          </a:xfrm>
          <a:prstGeom prst="rect">
            <a:avLst/>
          </a:prstGeom>
          <a:noFill/>
          <a:ln>
            <a:noFill/>
          </a:ln>
        </p:spPr>
      </p:pic>
      <p:sp>
        <p:nvSpPr>
          <p:cNvPr id="378" name="Google Shape;378;g27c901906d8_2_353"/>
          <p:cNvSpPr txBox="1"/>
          <p:nvPr/>
        </p:nvSpPr>
        <p:spPr>
          <a:xfrm>
            <a:off x="7529513" y="4586287"/>
            <a:ext cx="17251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700" b="0" i="0" u="none" strike="noStrike" cap="none">
                <a:solidFill>
                  <a:srgbClr val="000000"/>
                </a:solidFill>
                <a:latin typeface="Arial"/>
                <a:ea typeface="Arial"/>
                <a:cs typeface="Arial"/>
                <a:sym typeface="Arial"/>
              </a:rPr>
              <a:t>Images property of OK IPSE Alliance;</a:t>
            </a:r>
            <a:endParaRPr/>
          </a:p>
          <a:p>
            <a:pPr marL="0" marR="0" lvl="0" indent="0" algn="l" rtl="0">
              <a:lnSpc>
                <a:spcPct val="100000"/>
              </a:lnSpc>
              <a:spcBef>
                <a:spcPts val="0"/>
              </a:spcBef>
              <a:spcAft>
                <a:spcPts val="0"/>
              </a:spcAft>
              <a:buNone/>
            </a:pPr>
            <a:r>
              <a:rPr lang="en" sz="700" b="0" i="0" u="none" strike="noStrike" cap="none">
                <a:solidFill>
                  <a:srgbClr val="000000"/>
                </a:solidFill>
                <a:latin typeface="Arial"/>
                <a:ea typeface="Arial"/>
                <a:cs typeface="Arial"/>
                <a:sym typeface="Arial"/>
              </a:rPr>
              <a:t>To remain part of presentation as a whole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7c901906d8_2_19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Arial"/>
                <a:ea typeface="Arial"/>
                <a:cs typeface="Arial"/>
                <a:sym typeface="Arial"/>
              </a:rPr>
              <a:t>Land Acknowledgement  </a:t>
            </a:r>
            <a:endParaRPr>
              <a:latin typeface="Arial"/>
              <a:ea typeface="Arial"/>
              <a:cs typeface="Arial"/>
              <a:sym typeface="Arial"/>
            </a:endParaRPr>
          </a:p>
        </p:txBody>
      </p:sp>
      <p:sp>
        <p:nvSpPr>
          <p:cNvPr id="258" name="Google Shape;258;g27c901906d8_2_197"/>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2000">
                <a:solidFill>
                  <a:srgbClr val="000000"/>
                </a:solidFill>
              </a:rPr>
              <a:t>In Minnesota, we are standing on Miní Sóta Makhóčhe, the rightful homelands of the four Dakhóta Oyáte nations, the seven Anishinaabeg nations, and other indigenous peoples. We recognize that the U.S. did not uphold its end of the land treaties. It is the current and continued displacement of indigenous peoples that allows the State of Minnesota to exist today. </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7c901906d8_2_359"/>
          <p:cNvSpPr txBox="1">
            <a:spLocks noGrp="1"/>
          </p:cNvSpPr>
          <p:nvPr>
            <p:ph type="title"/>
          </p:nvPr>
        </p:nvSpPr>
        <p:spPr>
          <a:xfrm>
            <a:off x="727075" y="640622"/>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latin typeface="Arial"/>
                <a:ea typeface="Arial"/>
                <a:cs typeface="Arial"/>
                <a:sym typeface="Arial"/>
              </a:rPr>
              <a:t>Connect</a:t>
            </a:r>
            <a:endParaRPr>
              <a:latin typeface="Arial"/>
              <a:ea typeface="Arial"/>
              <a:cs typeface="Arial"/>
              <a:sym typeface="Arial"/>
            </a:endParaRPr>
          </a:p>
        </p:txBody>
      </p:sp>
      <p:pic>
        <p:nvPicPr>
          <p:cNvPr id="384" name="Google Shape;384;g27c901906d8_2_359" descr="Image of green thought bubble with &quot;Thank You&quot; inside"/>
          <p:cNvPicPr preferRelativeResize="0"/>
          <p:nvPr/>
        </p:nvPicPr>
        <p:blipFill rotWithShape="1">
          <a:blip r:embed="rId3">
            <a:alphaModFix/>
          </a:blip>
          <a:srcRect r="12136"/>
          <a:stretch/>
        </p:blipFill>
        <p:spPr>
          <a:xfrm>
            <a:off x="1713388" y="1605806"/>
            <a:ext cx="2521911" cy="2362085"/>
          </a:xfrm>
          <a:prstGeom prst="rect">
            <a:avLst/>
          </a:prstGeom>
          <a:noFill/>
          <a:ln>
            <a:noFill/>
          </a:ln>
        </p:spPr>
      </p:pic>
      <p:pic>
        <p:nvPicPr>
          <p:cNvPr id="385" name="Google Shape;385;g27c901906d8_2_359" descr="Image of blue circle with a question mark symbol inside."/>
          <p:cNvPicPr preferRelativeResize="0"/>
          <p:nvPr/>
        </p:nvPicPr>
        <p:blipFill rotWithShape="1">
          <a:blip r:embed="rId4">
            <a:alphaModFix/>
          </a:blip>
          <a:srcRect/>
          <a:stretch/>
        </p:blipFill>
        <p:spPr>
          <a:xfrm>
            <a:off x="5220024" y="1771584"/>
            <a:ext cx="2056409" cy="2056409"/>
          </a:xfrm>
          <a:prstGeom prst="rect">
            <a:avLst/>
          </a:prstGeom>
          <a:noFill/>
          <a:ln>
            <a:noFill/>
          </a:ln>
        </p:spPr>
      </p:pic>
      <p:sp>
        <p:nvSpPr>
          <p:cNvPr id="386" name="Google Shape;386;g27c901906d8_2_359"/>
          <p:cNvSpPr txBox="1"/>
          <p:nvPr/>
        </p:nvSpPr>
        <p:spPr>
          <a:xfrm>
            <a:off x="1526542" y="3794128"/>
            <a:ext cx="3433385"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Julie Lackey</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Calibri"/>
                <a:ea typeface="Calibri"/>
                <a:cs typeface="Calibri"/>
                <a:sym typeface="Calibri"/>
              </a:rPr>
              <a:t>Director Oklahoma IPSE Alliance</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Calibri"/>
                <a:ea typeface="Calibri"/>
                <a:cs typeface="Calibri"/>
                <a:sym typeface="Calibri"/>
              </a:rPr>
              <a:t>Founder LeadLearnLive</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600" b="0" i="0" u="sng" strike="noStrike" cap="none">
                <a:solidFill>
                  <a:schemeClr val="hlink"/>
                </a:solidFill>
                <a:latin typeface="Calibri"/>
                <a:ea typeface="Calibri"/>
                <a:cs typeface="Calibri"/>
                <a:sym typeface="Calibri"/>
                <a:hlinkClick r:id="rId5"/>
              </a:rPr>
              <a:t>Julie@okipsealliance.org</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600" b="0" i="0" u="sng" strike="noStrike" cap="none">
                <a:solidFill>
                  <a:schemeClr val="hlink"/>
                </a:solidFill>
                <a:latin typeface="Calibri"/>
                <a:ea typeface="Calibri"/>
                <a:cs typeface="Calibri"/>
                <a:sym typeface="Calibri"/>
                <a:hlinkClick r:id="rId6"/>
              </a:rPr>
              <a:t>www.okipsealliance.org</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g27c901906d8_2_359"/>
          <p:cNvSpPr txBox="1"/>
          <p:nvPr/>
        </p:nvSpPr>
        <p:spPr>
          <a:xfrm>
            <a:off x="5220024" y="3827993"/>
            <a:ext cx="3256878"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Yolanda Scott</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Calibri"/>
                <a:ea typeface="Calibri"/>
                <a:cs typeface="Calibri"/>
                <a:sym typeface="Calibri"/>
              </a:rPr>
              <a:t>Youth Programs Manager</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Calibri"/>
                <a:ea typeface="Calibri"/>
                <a:cs typeface="Calibri"/>
                <a:sym typeface="Calibri"/>
              </a:rPr>
              <a:t>Central Oklahoma Workforce Innovation Board   (COWIB)</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Calibri"/>
                <a:ea typeface="Calibri"/>
                <a:cs typeface="Calibri"/>
                <a:sym typeface="Calibri"/>
              </a:rPr>
              <a:t>405-622-2026 ext. 301</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7c901906d8_2_367"/>
          <p:cNvSpPr txBox="1">
            <a:spLocks noGrp="1"/>
          </p:cNvSpPr>
          <p:nvPr>
            <p:ph type="title"/>
          </p:nvPr>
        </p:nvSpPr>
        <p:spPr>
          <a:xfrm>
            <a:off x="729450" y="1318650"/>
            <a:ext cx="7688700" cy="1019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 and A</a:t>
            </a:r>
            <a:endParaRPr/>
          </a:p>
          <a:p>
            <a:pPr marL="0" lvl="0" indent="0" algn="l" rtl="0">
              <a:lnSpc>
                <a:spcPct val="100000"/>
              </a:lnSpc>
              <a:spcBef>
                <a:spcPts val="0"/>
              </a:spcBef>
              <a:spcAft>
                <a:spcPts val="0"/>
              </a:spcAft>
              <a:buClr>
                <a:srgbClr val="000000"/>
              </a:buClr>
              <a:buSzPct val="129998"/>
              <a:buFont typeface="Arial"/>
              <a:buNone/>
            </a:pPr>
            <a:r>
              <a:rPr lang="en" sz="2000" b="0"/>
              <a:t>Please type your questions and comments for discussion in the chat.</a:t>
            </a:r>
            <a:endParaRPr sz="2000" b="0"/>
          </a:p>
          <a:p>
            <a:pPr marL="0" lvl="0" indent="0" algn="l" rtl="0">
              <a:lnSpc>
                <a:spcPct val="100000"/>
              </a:lnSpc>
              <a:spcBef>
                <a:spcPts val="0"/>
              </a:spcBef>
              <a:spcAft>
                <a:spcPts val="0"/>
              </a:spcAft>
              <a:buSzPct val="111111"/>
              <a:buNone/>
            </a:pPr>
            <a:endParaRPr/>
          </a:p>
        </p:txBody>
      </p:sp>
      <p:sp>
        <p:nvSpPr>
          <p:cNvPr id="393" name="Google Shape;393;g27c901906d8_2_367"/>
          <p:cNvSpPr txBox="1">
            <a:spLocks noGrp="1"/>
          </p:cNvSpPr>
          <p:nvPr>
            <p:ph type="body" idx="1"/>
          </p:nvPr>
        </p:nvSpPr>
        <p:spPr>
          <a:xfrm>
            <a:off x="729450" y="3657825"/>
            <a:ext cx="7688700" cy="6822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0"/>
              </a:spcBef>
              <a:spcAft>
                <a:spcPts val="0"/>
              </a:spcAft>
              <a:buSzPts val="1300"/>
              <a:buNone/>
            </a:pPr>
            <a:r>
              <a:rPr lang="en" sz="1800">
                <a:latin typeface="Raleway"/>
                <a:ea typeface="Raleway"/>
                <a:cs typeface="Raleway"/>
                <a:sym typeface="Raleway"/>
              </a:rPr>
              <a:t>Please complete the poll–we want your feedback!</a:t>
            </a:r>
            <a:endParaRPr sz="18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7c901906d8_2_20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Arial"/>
                <a:ea typeface="Arial"/>
                <a:cs typeface="Arial"/>
                <a:sym typeface="Arial"/>
              </a:rPr>
              <a:t>Affirmation of Commitment</a:t>
            </a:r>
            <a:endParaRPr>
              <a:latin typeface="Arial"/>
              <a:ea typeface="Arial"/>
              <a:cs typeface="Arial"/>
              <a:sym typeface="Arial"/>
            </a:endParaRPr>
          </a:p>
          <a:p>
            <a:pPr marL="0" lvl="0" indent="0" algn="l" rtl="0">
              <a:lnSpc>
                <a:spcPct val="100000"/>
              </a:lnSpc>
              <a:spcBef>
                <a:spcPts val="0"/>
              </a:spcBef>
              <a:spcAft>
                <a:spcPts val="0"/>
              </a:spcAft>
              <a:buSzPct val="111111"/>
              <a:buNone/>
            </a:pPr>
            <a:endParaRPr/>
          </a:p>
        </p:txBody>
      </p:sp>
      <p:sp>
        <p:nvSpPr>
          <p:cNvPr id="264" name="Google Shape;264;g27c901906d8_2_202"/>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000000"/>
                </a:solidFill>
              </a:rPr>
              <a:t>At the Institute on Community Integration, we affirm our commitment to address systemic racism, ableism, and all other inequalities and forms of oppression to ensure inclusive communities.</a:t>
            </a:r>
            <a:endParaRPr sz="2000">
              <a:solidFill>
                <a:srgbClr val="000000"/>
              </a:solidFill>
            </a:endParaRPr>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8b7f86545c_1_0"/>
          <p:cNvSpPr txBox="1">
            <a:spLocks noGrp="1"/>
          </p:cNvSpPr>
          <p:nvPr>
            <p:ph type="title"/>
          </p:nvPr>
        </p:nvSpPr>
        <p:spPr>
          <a:xfrm>
            <a:off x="727650" y="1209000"/>
            <a:ext cx="7688700" cy="379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Arial"/>
                <a:ea typeface="Arial"/>
                <a:cs typeface="Arial"/>
                <a:sym typeface="Arial"/>
              </a:rPr>
              <a:t>Introductions</a:t>
            </a:r>
            <a:endParaRPr>
              <a:latin typeface="Arial"/>
              <a:ea typeface="Arial"/>
              <a:cs typeface="Arial"/>
              <a:sym typeface="Arial"/>
            </a:endParaRPr>
          </a:p>
        </p:txBody>
      </p:sp>
      <p:pic>
        <p:nvPicPr>
          <p:cNvPr id="272" name="Google Shape;272;g28b7f86545c_1_0" descr="Professional headshot of Julie Lackey."/>
          <p:cNvPicPr preferRelativeResize="0"/>
          <p:nvPr/>
        </p:nvPicPr>
        <p:blipFill rotWithShape="1">
          <a:blip r:embed="rId3">
            <a:alphaModFix/>
          </a:blip>
          <a:srcRect l="7694" r="50002"/>
          <a:stretch/>
        </p:blipFill>
        <p:spPr>
          <a:xfrm>
            <a:off x="794550" y="1666873"/>
            <a:ext cx="2390776" cy="2819400"/>
          </a:xfrm>
          <a:prstGeom prst="rect">
            <a:avLst/>
          </a:prstGeom>
          <a:noFill/>
          <a:ln>
            <a:noFill/>
          </a:ln>
        </p:spPr>
      </p:pic>
      <p:sp>
        <p:nvSpPr>
          <p:cNvPr id="270" name="Google Shape;270;g28b7f86545c_1_0"/>
          <p:cNvSpPr txBox="1"/>
          <p:nvPr/>
        </p:nvSpPr>
        <p:spPr>
          <a:xfrm>
            <a:off x="727650" y="4486273"/>
            <a:ext cx="3101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333333"/>
                </a:solidFill>
                <a:highlight>
                  <a:srgbClr val="FFFFFF"/>
                </a:highlight>
                <a:latin typeface="Arial"/>
                <a:ea typeface="Arial"/>
                <a:cs typeface="Arial"/>
                <a:sym typeface="Arial"/>
              </a:rPr>
              <a:t>Julie Lackey</a:t>
            </a:r>
            <a:r>
              <a:rPr lang="en" sz="1200" b="0" i="0" u="none" strike="noStrike" cap="none">
                <a:solidFill>
                  <a:srgbClr val="333333"/>
                </a:solidFill>
                <a:highlight>
                  <a:srgbClr val="FFFFFF"/>
                </a:highlight>
                <a:latin typeface="Arial"/>
                <a:ea typeface="Arial"/>
                <a:cs typeface="Arial"/>
                <a:sym typeface="Arial"/>
              </a:rPr>
              <a:t> is the Director of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333333"/>
                </a:solidFill>
                <a:highlight>
                  <a:srgbClr val="FFFFFF"/>
                </a:highlight>
                <a:latin typeface="Arial"/>
                <a:ea typeface="Arial"/>
                <a:cs typeface="Arial"/>
                <a:sym typeface="Arial"/>
              </a:rPr>
              <a:t>OKIPSE Alliance</a:t>
            </a:r>
            <a:endParaRPr sz="1460" b="1" i="0" u="none" strike="noStrike" cap="none">
              <a:solidFill>
                <a:srgbClr val="000000"/>
              </a:solidFill>
              <a:latin typeface="Lato"/>
              <a:ea typeface="Lato"/>
              <a:cs typeface="Lato"/>
              <a:sym typeface="Lato"/>
            </a:endParaRPr>
          </a:p>
        </p:txBody>
      </p:sp>
      <p:pic>
        <p:nvPicPr>
          <p:cNvPr id="273" name="Google Shape;273;g28b7f86545c_1_0" descr="Professional headshot of Yolanda Scott."/>
          <p:cNvPicPr preferRelativeResize="0"/>
          <p:nvPr/>
        </p:nvPicPr>
        <p:blipFill rotWithShape="1">
          <a:blip r:embed="rId3">
            <a:alphaModFix/>
          </a:blip>
          <a:srcRect l="59272" r="-4"/>
          <a:stretch/>
        </p:blipFill>
        <p:spPr>
          <a:xfrm>
            <a:off x="4071176" y="1666873"/>
            <a:ext cx="2301874" cy="2819400"/>
          </a:xfrm>
          <a:prstGeom prst="rect">
            <a:avLst/>
          </a:prstGeom>
          <a:noFill/>
          <a:ln>
            <a:noFill/>
          </a:ln>
        </p:spPr>
      </p:pic>
      <p:sp>
        <p:nvSpPr>
          <p:cNvPr id="271" name="Google Shape;271;g28b7f86545c_1_0"/>
          <p:cNvSpPr txBox="1"/>
          <p:nvPr/>
        </p:nvSpPr>
        <p:spPr>
          <a:xfrm>
            <a:off x="3988475" y="4472475"/>
            <a:ext cx="3741000" cy="58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200"/>
              <a:buFont typeface="Arial"/>
              <a:buNone/>
            </a:pPr>
            <a:r>
              <a:rPr lang="en" sz="1200" b="1" i="0" u="none" strike="noStrike" cap="none">
                <a:solidFill>
                  <a:srgbClr val="333333"/>
                </a:solidFill>
                <a:highlight>
                  <a:srgbClr val="FFFFFF"/>
                </a:highlight>
                <a:latin typeface="Arial"/>
                <a:ea typeface="Arial"/>
                <a:cs typeface="Arial"/>
                <a:sym typeface="Arial"/>
              </a:rPr>
              <a:t>Yolanda Scott </a:t>
            </a:r>
            <a:r>
              <a:rPr lang="en" sz="1200" b="0" i="0" u="none" strike="noStrike" cap="none">
                <a:solidFill>
                  <a:srgbClr val="333333"/>
                </a:solidFill>
                <a:highlight>
                  <a:srgbClr val="FFFFFF"/>
                </a:highlight>
                <a:latin typeface="Arial"/>
                <a:ea typeface="Arial"/>
                <a:cs typeface="Arial"/>
                <a:sym typeface="Arial"/>
              </a:rPr>
              <a:t>is the Youth Programs Manager for Central Oklahoma Workforce Innovation Board </a:t>
            </a:r>
            <a:endParaRPr sz="1400" b="1" i="0" u="none" strike="noStrike" cap="non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7c901906d8_2_213"/>
          <p:cNvSpPr txBox="1">
            <a:spLocks noGrp="1"/>
          </p:cNvSpPr>
          <p:nvPr>
            <p:ph type="title"/>
          </p:nvPr>
        </p:nvSpPr>
        <p:spPr>
          <a:xfrm>
            <a:off x="725850" y="601879"/>
            <a:ext cx="7688700" cy="92063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0277"/>
              <a:buNone/>
            </a:pPr>
            <a:r>
              <a:rPr lang="en" sz="3200">
                <a:latin typeface="Arial"/>
                <a:ea typeface="Arial"/>
                <a:cs typeface="Arial"/>
                <a:sym typeface="Arial"/>
              </a:rPr>
              <a:t>Strategic Partnerships </a:t>
            </a:r>
            <a:br>
              <a:rPr lang="en" sz="3200">
                <a:latin typeface="Arial"/>
                <a:ea typeface="Arial"/>
                <a:cs typeface="Arial"/>
                <a:sym typeface="Arial"/>
              </a:rPr>
            </a:br>
            <a:r>
              <a:rPr lang="en" sz="2800">
                <a:latin typeface="Arial"/>
                <a:ea typeface="Arial"/>
                <a:cs typeface="Arial"/>
                <a:sym typeface="Arial"/>
              </a:rPr>
              <a:t>                  </a:t>
            </a:r>
            <a:r>
              <a:rPr lang="en" sz="2800" i="1">
                <a:latin typeface="Arial"/>
                <a:ea typeface="Arial"/>
                <a:cs typeface="Arial"/>
                <a:sym typeface="Arial"/>
              </a:rPr>
              <a:t>Derived from Common Goals</a:t>
            </a:r>
            <a:br>
              <a:rPr lang="en" sz="2800" i="1">
                <a:latin typeface="Arial"/>
                <a:ea typeface="Arial"/>
                <a:cs typeface="Arial"/>
                <a:sym typeface="Arial"/>
              </a:rPr>
            </a:br>
            <a:endParaRPr>
              <a:latin typeface="Arial"/>
              <a:ea typeface="Arial"/>
              <a:cs typeface="Arial"/>
              <a:sym typeface="Arial"/>
            </a:endParaRPr>
          </a:p>
        </p:txBody>
      </p:sp>
      <p:sp>
        <p:nvSpPr>
          <p:cNvPr id="279" name="Google Shape;279;g27c901906d8_2_213"/>
          <p:cNvSpPr txBox="1">
            <a:spLocks noGrp="1"/>
          </p:cNvSpPr>
          <p:nvPr>
            <p:ph type="body" idx="1"/>
          </p:nvPr>
        </p:nvSpPr>
        <p:spPr>
          <a:xfrm>
            <a:off x="725850" y="1522514"/>
            <a:ext cx="7685100" cy="2499359"/>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 sz="1400">
                <a:latin typeface="Calibri"/>
                <a:ea typeface="Calibri"/>
                <a:cs typeface="Calibri"/>
                <a:sym typeface="Calibri"/>
              </a:rPr>
              <a:t>(Employment Opportunities, Work Skills Training and Transition to Employment after College)</a:t>
            </a:r>
            <a:endParaRPr/>
          </a:p>
          <a:p>
            <a:pPr marL="0" lvl="0" indent="0" algn="l" rtl="0">
              <a:lnSpc>
                <a:spcPct val="115000"/>
              </a:lnSpc>
              <a:spcBef>
                <a:spcPts val="0"/>
              </a:spcBef>
              <a:spcAft>
                <a:spcPts val="0"/>
              </a:spcAft>
              <a:buSzPts val="1300"/>
              <a:buNone/>
            </a:pPr>
            <a:endParaRPr/>
          </a:p>
        </p:txBody>
      </p:sp>
      <p:pic>
        <p:nvPicPr>
          <p:cNvPr id="280" name="Google Shape;280;g27c901906d8_2_213" descr="OK IPSE Alliance Logo"/>
          <p:cNvPicPr preferRelativeResize="0"/>
          <p:nvPr/>
        </p:nvPicPr>
        <p:blipFill rotWithShape="1">
          <a:blip r:embed="rId3">
            <a:alphaModFix/>
          </a:blip>
          <a:srcRect/>
          <a:stretch/>
        </p:blipFill>
        <p:spPr>
          <a:xfrm>
            <a:off x="1897022" y="2602338"/>
            <a:ext cx="2203704" cy="863730"/>
          </a:xfrm>
          <a:prstGeom prst="rect">
            <a:avLst/>
          </a:prstGeom>
          <a:noFill/>
          <a:ln>
            <a:noFill/>
          </a:ln>
        </p:spPr>
      </p:pic>
      <p:pic>
        <p:nvPicPr>
          <p:cNvPr id="281" name="Google Shape;281;g27c901906d8_2_213" title="Central Oklahoma Workforce Innovation Board Logo"/>
          <p:cNvPicPr preferRelativeResize="0"/>
          <p:nvPr/>
        </p:nvPicPr>
        <p:blipFill rotWithShape="1">
          <a:blip r:embed="rId4">
            <a:alphaModFix/>
          </a:blip>
          <a:srcRect/>
          <a:stretch/>
        </p:blipFill>
        <p:spPr>
          <a:xfrm>
            <a:off x="4940443" y="2301257"/>
            <a:ext cx="2630790" cy="1341043"/>
          </a:xfrm>
          <a:prstGeom prst="rect">
            <a:avLst/>
          </a:prstGeom>
          <a:noFill/>
          <a:ln>
            <a:noFill/>
          </a:ln>
        </p:spPr>
      </p:pic>
      <p:pic>
        <p:nvPicPr>
          <p:cNvPr id="282" name="Google Shape;282;g27c901906d8_2_213" descr="Oklahoma Rehabilitation Services logo."/>
          <p:cNvPicPr preferRelativeResize="0"/>
          <p:nvPr/>
        </p:nvPicPr>
        <p:blipFill rotWithShape="1">
          <a:blip r:embed="rId5">
            <a:alphaModFix/>
          </a:blip>
          <a:srcRect/>
          <a:stretch/>
        </p:blipFill>
        <p:spPr>
          <a:xfrm>
            <a:off x="830682" y="4120586"/>
            <a:ext cx="1440014" cy="842069"/>
          </a:xfrm>
          <a:prstGeom prst="rect">
            <a:avLst/>
          </a:prstGeom>
          <a:noFill/>
          <a:ln>
            <a:noFill/>
          </a:ln>
        </p:spPr>
      </p:pic>
      <p:pic>
        <p:nvPicPr>
          <p:cNvPr id="283" name="Google Shape;283;g27c901906d8_2_213" descr="Oklahoma Department of Education logo."/>
          <p:cNvPicPr preferRelativeResize="0"/>
          <p:nvPr/>
        </p:nvPicPr>
        <p:blipFill rotWithShape="1">
          <a:blip r:embed="rId6">
            <a:alphaModFix/>
          </a:blip>
          <a:srcRect/>
          <a:stretch/>
        </p:blipFill>
        <p:spPr>
          <a:xfrm>
            <a:off x="2457966" y="4365674"/>
            <a:ext cx="1073254" cy="442930"/>
          </a:xfrm>
          <a:prstGeom prst="rect">
            <a:avLst/>
          </a:prstGeom>
          <a:noFill/>
          <a:ln>
            <a:noFill/>
          </a:ln>
        </p:spPr>
      </p:pic>
      <p:pic>
        <p:nvPicPr>
          <p:cNvPr id="284" name="Google Shape;284;g27c901906d8_2_213" descr="Sooner Success. Serving. Supporting. Building inclusive communities."/>
          <p:cNvPicPr preferRelativeResize="0"/>
          <p:nvPr/>
        </p:nvPicPr>
        <p:blipFill rotWithShape="1">
          <a:blip r:embed="rId7">
            <a:alphaModFix/>
          </a:blip>
          <a:srcRect/>
          <a:stretch/>
        </p:blipFill>
        <p:spPr>
          <a:xfrm>
            <a:off x="3811762" y="4191864"/>
            <a:ext cx="756638" cy="79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7c901906d8_2_223"/>
          <p:cNvSpPr txBox="1">
            <a:spLocks noGrp="1"/>
          </p:cNvSpPr>
          <p:nvPr>
            <p:ph type="title"/>
          </p:nvPr>
        </p:nvSpPr>
        <p:spPr>
          <a:xfrm>
            <a:off x="727075" y="647254"/>
            <a:ext cx="7689850" cy="534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latin typeface="Arial"/>
                <a:ea typeface="Arial"/>
                <a:cs typeface="Arial"/>
                <a:sym typeface="Arial"/>
              </a:rPr>
              <a:t>Oklahoma</a:t>
            </a:r>
            <a:endParaRPr>
              <a:latin typeface="Arial"/>
              <a:ea typeface="Arial"/>
              <a:cs typeface="Arial"/>
              <a:sym typeface="Arial"/>
            </a:endParaRPr>
          </a:p>
        </p:txBody>
      </p:sp>
      <p:sp>
        <p:nvSpPr>
          <p:cNvPr id="290" name="Google Shape;290;g27c901906d8_2_223"/>
          <p:cNvSpPr txBox="1">
            <a:spLocks noGrp="1"/>
          </p:cNvSpPr>
          <p:nvPr>
            <p:ph type="body" idx="1"/>
          </p:nvPr>
        </p:nvSpPr>
        <p:spPr>
          <a:xfrm>
            <a:off x="727075" y="1515801"/>
            <a:ext cx="5204441" cy="323316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A6B727"/>
              </a:buClr>
              <a:buSzPts val="1120"/>
              <a:buNone/>
            </a:pPr>
            <a:r>
              <a:rPr lang="en" sz="1400" b="1" i="0" u="none" strike="noStrike" cap="none">
                <a:solidFill>
                  <a:srgbClr val="1D5C6D"/>
                </a:solidFill>
                <a:latin typeface="Calibri"/>
                <a:ea typeface="Calibri"/>
                <a:cs typeface="Calibri"/>
                <a:sym typeface="Calibri"/>
              </a:rPr>
              <a:t>Northeastern State University - </a:t>
            </a:r>
            <a:r>
              <a:rPr lang="en" sz="1400" b="1" i="0" u="sng" strike="noStrike" cap="none">
                <a:solidFill>
                  <a:schemeClr val="hlink"/>
                </a:solidFill>
                <a:latin typeface="Calibri"/>
                <a:ea typeface="Calibri"/>
                <a:cs typeface="Calibri"/>
                <a:sym typeface="Calibri"/>
                <a:hlinkClick r:id="rId3"/>
              </a:rPr>
              <a:t>RiverHawks Scholar Program</a:t>
            </a:r>
            <a:endParaRPr sz="1400" b="1" i="0" u="sng" strike="noStrike" cap="none">
              <a:solidFill>
                <a:srgbClr val="1D5C6D"/>
              </a:solidFill>
              <a:latin typeface="Calibri"/>
              <a:ea typeface="Calibri"/>
              <a:cs typeface="Calibri"/>
              <a:sym typeface="Calibri"/>
            </a:endParaRPr>
          </a:p>
          <a:p>
            <a:pPr marL="342900" marR="0" lvl="0" indent="-230187" algn="l" rtl="0">
              <a:lnSpc>
                <a:spcPct val="100000"/>
              </a:lnSpc>
              <a:spcBef>
                <a:spcPts val="0"/>
              </a:spcBef>
              <a:spcAft>
                <a:spcPts val="0"/>
              </a:spcAft>
              <a:buClr>
                <a:srgbClr val="A6B727"/>
              </a:buClr>
              <a:buSzPts val="960"/>
              <a:buFont typeface="Arial"/>
              <a:buChar char="•"/>
            </a:pPr>
            <a:r>
              <a:rPr lang="en" sz="1200" b="1" i="0" u="none" strike="noStrike" cap="none">
                <a:solidFill>
                  <a:srgbClr val="000000"/>
                </a:solidFill>
                <a:latin typeface="Calibri"/>
                <a:ea typeface="Calibri"/>
                <a:cs typeface="Calibri"/>
                <a:sym typeface="Calibri"/>
              </a:rPr>
              <a:t>4-year inclusive  certificate program for students with IDD</a:t>
            </a:r>
            <a:endParaRPr/>
          </a:p>
          <a:p>
            <a:pPr marL="342900" marR="0" lvl="0" indent="-230187" algn="l" rtl="0">
              <a:lnSpc>
                <a:spcPct val="100000"/>
              </a:lnSpc>
              <a:spcBef>
                <a:spcPts val="0"/>
              </a:spcBef>
              <a:spcAft>
                <a:spcPts val="0"/>
              </a:spcAft>
              <a:buClr>
                <a:srgbClr val="A6B727"/>
              </a:buClr>
              <a:buSzPts val="960"/>
              <a:buFont typeface="Arial"/>
              <a:buChar char="•"/>
            </a:pPr>
            <a:r>
              <a:rPr lang="en" sz="1200" b="1">
                <a:solidFill>
                  <a:srgbClr val="000000"/>
                </a:solidFill>
                <a:latin typeface="Calibri"/>
                <a:ea typeface="Calibri"/>
                <a:cs typeface="Calibri"/>
                <a:sym typeface="Calibri"/>
              </a:rPr>
              <a:t>CTP Designated</a:t>
            </a:r>
            <a:endParaRPr sz="1200" b="1" i="0" u="none" strike="noStrike" cap="none">
              <a:solidFill>
                <a:srgbClr val="000000"/>
              </a:solidFill>
              <a:latin typeface="Calibri"/>
              <a:ea typeface="Calibri"/>
              <a:cs typeface="Calibri"/>
              <a:sym typeface="Calibri"/>
            </a:endParaRPr>
          </a:p>
          <a:p>
            <a:pPr marL="457200" marR="0" lvl="0" indent="-265430" algn="l" rtl="0">
              <a:lnSpc>
                <a:spcPct val="100000"/>
              </a:lnSpc>
              <a:spcBef>
                <a:spcPts val="0"/>
              </a:spcBef>
              <a:spcAft>
                <a:spcPts val="0"/>
              </a:spcAft>
              <a:buClr>
                <a:srgbClr val="A6B727"/>
              </a:buClr>
              <a:buSzPts val="720"/>
              <a:buNone/>
            </a:pPr>
            <a:endParaRPr sz="900" b="1">
              <a:solidFill>
                <a:srgbClr val="000000"/>
              </a:solidFill>
              <a:latin typeface="Calibri"/>
              <a:ea typeface="Calibri"/>
              <a:cs typeface="Calibri"/>
              <a:sym typeface="Calibri"/>
            </a:endParaRPr>
          </a:p>
          <a:p>
            <a:pPr marL="33338" marR="0" lvl="0" indent="0" algn="l" rtl="0">
              <a:lnSpc>
                <a:spcPct val="100000"/>
              </a:lnSpc>
              <a:spcBef>
                <a:spcPts val="0"/>
              </a:spcBef>
              <a:spcAft>
                <a:spcPts val="0"/>
              </a:spcAft>
              <a:buClr>
                <a:srgbClr val="A6B727"/>
              </a:buClr>
              <a:buSzPts val="1120"/>
              <a:buNone/>
            </a:pPr>
            <a:r>
              <a:rPr lang="en" sz="1400" b="1" i="0" u="none" strike="noStrike" cap="none">
                <a:solidFill>
                  <a:srgbClr val="FF7700"/>
                </a:solidFill>
                <a:latin typeface="Calibri"/>
                <a:ea typeface="Calibri"/>
                <a:cs typeface="Calibri"/>
                <a:sym typeface="Calibri"/>
              </a:rPr>
              <a:t>Oklahoma State University </a:t>
            </a:r>
            <a:r>
              <a:rPr lang="en" sz="1400" b="1" i="0" u="none" strike="noStrike" cap="none">
                <a:solidFill>
                  <a:srgbClr val="000000"/>
                </a:solidFill>
                <a:latin typeface="Calibri"/>
                <a:ea typeface="Calibri"/>
                <a:cs typeface="Calibri"/>
                <a:sym typeface="Calibri"/>
              </a:rPr>
              <a:t>– </a:t>
            </a:r>
            <a:r>
              <a:rPr lang="en" sz="1400" b="1" i="0" u="sng" strike="noStrike" cap="none">
                <a:solidFill>
                  <a:schemeClr val="hlink"/>
                </a:solidFill>
                <a:latin typeface="Calibri"/>
                <a:ea typeface="Calibri"/>
                <a:cs typeface="Calibri"/>
                <a:sym typeface="Calibri"/>
                <a:hlinkClick r:id="rId4"/>
              </a:rPr>
              <a:t>Opportunity Orange Scholars</a:t>
            </a:r>
            <a:endParaRPr sz="1400" b="1" i="0" u="sng" strike="noStrike" cap="none">
              <a:solidFill>
                <a:srgbClr val="FF7700"/>
              </a:solidFill>
              <a:latin typeface="Calibri"/>
              <a:ea typeface="Calibri"/>
              <a:cs typeface="Calibri"/>
              <a:sym typeface="Calibri"/>
            </a:endParaRPr>
          </a:p>
          <a:p>
            <a:pPr marL="285750" marR="0" lvl="0" indent="-173038" algn="l" rtl="0">
              <a:lnSpc>
                <a:spcPct val="100000"/>
              </a:lnSpc>
              <a:spcBef>
                <a:spcPts val="0"/>
              </a:spcBef>
              <a:spcAft>
                <a:spcPts val="0"/>
              </a:spcAft>
              <a:buClr>
                <a:srgbClr val="A6B727"/>
              </a:buClr>
              <a:buSzPts val="960"/>
              <a:buFont typeface="Arial"/>
              <a:buChar char="•"/>
            </a:pPr>
            <a:r>
              <a:rPr lang="en" sz="1200" b="1" i="0" u="none" strike="noStrike" cap="none">
                <a:solidFill>
                  <a:srgbClr val="000000"/>
                </a:solidFill>
                <a:latin typeface="Calibri"/>
                <a:ea typeface="Calibri"/>
                <a:cs typeface="Calibri"/>
                <a:sym typeface="Calibri"/>
              </a:rPr>
              <a:t>2-Year inclusive certificate program with a 2-Year advanced opportunity for students with IDD (4 year total)</a:t>
            </a:r>
            <a:endParaRPr/>
          </a:p>
          <a:p>
            <a:pPr marL="285750" marR="0" lvl="0" indent="-173038" algn="l" rtl="0">
              <a:lnSpc>
                <a:spcPct val="100000"/>
              </a:lnSpc>
              <a:spcBef>
                <a:spcPts val="0"/>
              </a:spcBef>
              <a:spcAft>
                <a:spcPts val="0"/>
              </a:spcAft>
              <a:buClr>
                <a:srgbClr val="A6B727"/>
              </a:buClr>
              <a:buSzPts val="960"/>
              <a:buFont typeface="Arial"/>
              <a:buChar char="•"/>
            </a:pPr>
            <a:r>
              <a:rPr lang="en" sz="1200" b="1" i="0" u="none" strike="noStrike" cap="none">
                <a:solidFill>
                  <a:srgbClr val="000000"/>
                </a:solidFill>
                <a:latin typeface="Calibri"/>
                <a:ea typeface="Calibri"/>
                <a:cs typeface="Calibri"/>
                <a:sym typeface="Calibri"/>
              </a:rPr>
              <a:t>CTP Designated</a:t>
            </a:r>
            <a:endParaRPr/>
          </a:p>
          <a:p>
            <a:pPr marL="342900" marR="0" lvl="0" indent="-297180" algn="l" rtl="0">
              <a:lnSpc>
                <a:spcPct val="100000"/>
              </a:lnSpc>
              <a:spcBef>
                <a:spcPts val="0"/>
              </a:spcBef>
              <a:spcAft>
                <a:spcPts val="0"/>
              </a:spcAft>
              <a:buClr>
                <a:srgbClr val="A6B727"/>
              </a:buClr>
              <a:buSzPts val="720"/>
              <a:buFont typeface="Arial"/>
              <a:buNone/>
            </a:pPr>
            <a:endParaRPr sz="900" b="1" i="0" u="none" strike="noStrike" cap="none">
              <a:solidFill>
                <a:srgbClr val="565349"/>
              </a:solidFill>
              <a:latin typeface="Calibri"/>
              <a:ea typeface="Calibri"/>
              <a:cs typeface="Calibri"/>
              <a:sym typeface="Calibri"/>
            </a:endParaRPr>
          </a:p>
          <a:p>
            <a:pPr marL="33338" marR="0" lvl="0" indent="0" algn="l" rtl="0">
              <a:lnSpc>
                <a:spcPct val="100000"/>
              </a:lnSpc>
              <a:spcBef>
                <a:spcPts val="0"/>
              </a:spcBef>
              <a:spcAft>
                <a:spcPts val="0"/>
              </a:spcAft>
              <a:buClr>
                <a:srgbClr val="A6B727"/>
              </a:buClr>
              <a:buSzPts val="1120"/>
              <a:buNone/>
            </a:pPr>
            <a:r>
              <a:rPr lang="en" sz="1400" b="1" i="0" u="none" strike="noStrike" cap="none">
                <a:solidFill>
                  <a:srgbClr val="C00000"/>
                </a:solidFill>
                <a:latin typeface="Calibri"/>
                <a:ea typeface="Calibri"/>
                <a:cs typeface="Calibri"/>
                <a:sym typeface="Calibri"/>
              </a:rPr>
              <a:t>University of Oklahoma </a:t>
            </a:r>
            <a:r>
              <a:rPr lang="en" sz="1400" b="1" i="0" u="none" strike="noStrike" cap="none">
                <a:solidFill>
                  <a:srgbClr val="000000"/>
                </a:solidFill>
                <a:latin typeface="Calibri"/>
                <a:ea typeface="Calibri"/>
                <a:cs typeface="Calibri"/>
                <a:sym typeface="Calibri"/>
              </a:rPr>
              <a:t>– </a:t>
            </a:r>
            <a:r>
              <a:rPr lang="en" sz="1400" b="1" i="0" u="sng" strike="noStrike" cap="none">
                <a:solidFill>
                  <a:schemeClr val="hlink"/>
                </a:solidFill>
                <a:latin typeface="Calibri"/>
                <a:ea typeface="Calibri"/>
                <a:cs typeface="Calibri"/>
                <a:sym typeface="Calibri"/>
                <a:hlinkClick r:id="rId5"/>
              </a:rPr>
              <a:t>Sooner Works </a:t>
            </a:r>
            <a:endParaRPr sz="1400" b="1" i="0" u="sng" strike="noStrike" cap="none">
              <a:solidFill>
                <a:srgbClr val="C00000"/>
              </a:solidFill>
              <a:latin typeface="Calibri"/>
              <a:ea typeface="Calibri"/>
              <a:cs typeface="Calibri"/>
              <a:sym typeface="Calibri"/>
            </a:endParaRPr>
          </a:p>
          <a:p>
            <a:pPr marL="342900" marR="0" lvl="0" indent="-230187" algn="l" rtl="0">
              <a:lnSpc>
                <a:spcPct val="100000"/>
              </a:lnSpc>
              <a:spcBef>
                <a:spcPts val="0"/>
              </a:spcBef>
              <a:spcAft>
                <a:spcPts val="0"/>
              </a:spcAft>
              <a:buClr>
                <a:srgbClr val="A6B727"/>
              </a:buClr>
              <a:buSzPts val="960"/>
              <a:buFont typeface="Arial"/>
              <a:buChar char="•"/>
            </a:pPr>
            <a:r>
              <a:rPr lang="en" sz="1200" b="1" i="0" u="none" strike="noStrike" cap="none">
                <a:solidFill>
                  <a:srgbClr val="000000"/>
                </a:solidFill>
                <a:latin typeface="Calibri"/>
                <a:ea typeface="Calibri"/>
                <a:cs typeface="Calibri"/>
                <a:sym typeface="Calibri"/>
              </a:rPr>
              <a:t>4-year inclusive certificate program for students with IDD</a:t>
            </a:r>
            <a:endParaRPr/>
          </a:p>
          <a:p>
            <a:pPr marL="342900" marR="0" lvl="0" indent="-230187" algn="l" rtl="0">
              <a:lnSpc>
                <a:spcPct val="100000"/>
              </a:lnSpc>
              <a:spcBef>
                <a:spcPts val="0"/>
              </a:spcBef>
              <a:spcAft>
                <a:spcPts val="0"/>
              </a:spcAft>
              <a:buClr>
                <a:srgbClr val="A6B727"/>
              </a:buClr>
              <a:buSzPts val="960"/>
              <a:buFont typeface="Arial"/>
              <a:buChar char="•"/>
            </a:pPr>
            <a:r>
              <a:rPr lang="en" sz="1200" b="1">
                <a:solidFill>
                  <a:srgbClr val="000000"/>
                </a:solidFill>
                <a:latin typeface="Calibri"/>
                <a:ea typeface="Calibri"/>
                <a:cs typeface="Calibri"/>
                <a:sym typeface="Calibri"/>
              </a:rPr>
              <a:t>CTP Designated</a:t>
            </a:r>
            <a:endParaRPr sz="1200" b="1">
              <a:solidFill>
                <a:srgbClr val="000000"/>
              </a:solidFill>
              <a:latin typeface="Calibri"/>
              <a:ea typeface="Calibri"/>
              <a:cs typeface="Calibri"/>
              <a:sym typeface="Calibri"/>
            </a:endParaRPr>
          </a:p>
          <a:p>
            <a:pPr marL="112712" marR="0" lvl="0" indent="0" algn="l" rtl="0">
              <a:lnSpc>
                <a:spcPct val="100000"/>
              </a:lnSpc>
              <a:spcBef>
                <a:spcPts val="0"/>
              </a:spcBef>
              <a:spcAft>
                <a:spcPts val="0"/>
              </a:spcAft>
              <a:buClr>
                <a:srgbClr val="A6B727"/>
              </a:buClr>
              <a:buSzPts val="960"/>
              <a:buNone/>
            </a:pPr>
            <a:endParaRPr sz="1200" b="1">
              <a:solidFill>
                <a:srgbClr val="000000"/>
              </a:solidFill>
              <a:latin typeface="Calibri"/>
              <a:ea typeface="Calibri"/>
              <a:cs typeface="Calibri"/>
              <a:sym typeface="Calibri"/>
            </a:endParaRPr>
          </a:p>
          <a:p>
            <a:pPr marL="112712" marR="0" lvl="0" indent="0" algn="l" rtl="0">
              <a:lnSpc>
                <a:spcPct val="100000"/>
              </a:lnSpc>
              <a:spcBef>
                <a:spcPts val="0"/>
              </a:spcBef>
              <a:spcAft>
                <a:spcPts val="0"/>
              </a:spcAft>
              <a:buClr>
                <a:srgbClr val="A6B727"/>
              </a:buClr>
              <a:buSzPts val="1120"/>
              <a:buNone/>
            </a:pPr>
            <a:r>
              <a:rPr lang="en" sz="1400" b="1" i="0" u="none" strike="noStrike" cap="none">
                <a:solidFill>
                  <a:srgbClr val="CC9900"/>
                </a:solidFill>
                <a:latin typeface="Calibri"/>
                <a:ea typeface="Calibri"/>
                <a:cs typeface="Calibri"/>
                <a:sym typeface="Calibri"/>
              </a:rPr>
              <a:t>Univ</a:t>
            </a:r>
            <a:r>
              <a:rPr lang="en" sz="1400" b="1" i="0" u="none" strike="noStrike" cap="none">
                <a:solidFill>
                  <a:srgbClr val="CFB549"/>
                </a:solidFill>
                <a:latin typeface="Calibri"/>
                <a:ea typeface="Calibri"/>
                <a:cs typeface="Calibri"/>
                <a:sym typeface="Calibri"/>
              </a:rPr>
              <a:t>ersit</a:t>
            </a:r>
            <a:r>
              <a:rPr lang="en" sz="1400" b="1" i="0" u="none" strike="noStrike" cap="none">
                <a:solidFill>
                  <a:srgbClr val="CC9900"/>
                </a:solidFill>
                <a:latin typeface="Calibri"/>
                <a:ea typeface="Calibri"/>
                <a:cs typeface="Calibri"/>
                <a:sym typeface="Calibri"/>
              </a:rPr>
              <a:t>y of Science and Arts of Oklahoma </a:t>
            </a:r>
            <a:r>
              <a:rPr lang="en" sz="1400" b="1" i="0" u="none" strike="noStrike" cap="none">
                <a:solidFill>
                  <a:srgbClr val="000000"/>
                </a:solidFill>
                <a:latin typeface="Calibri"/>
                <a:ea typeface="Calibri"/>
                <a:cs typeface="Calibri"/>
                <a:sym typeface="Calibri"/>
              </a:rPr>
              <a:t>– </a:t>
            </a:r>
            <a:endParaRPr/>
          </a:p>
          <a:p>
            <a:pPr marL="47625" lvl="2" indent="0" algn="l" rtl="0">
              <a:lnSpc>
                <a:spcPct val="115000"/>
              </a:lnSpc>
              <a:spcBef>
                <a:spcPts val="0"/>
              </a:spcBef>
              <a:spcAft>
                <a:spcPts val="0"/>
              </a:spcAft>
              <a:buClr>
                <a:srgbClr val="A6B727"/>
              </a:buClr>
              <a:buSzPts val="1120"/>
              <a:buNone/>
            </a:pPr>
            <a:r>
              <a:rPr lang="en" sz="1400" b="1" i="0" u="sng" strike="noStrike" cap="none">
                <a:solidFill>
                  <a:schemeClr val="hlink"/>
                </a:solidFill>
                <a:latin typeface="Calibri"/>
                <a:ea typeface="Calibri"/>
                <a:cs typeface="Calibri"/>
                <a:sym typeface="Calibri"/>
                <a:hlinkClick r:id="rId6"/>
              </a:rPr>
              <a:t>   Neill-Wint Center for Neurodiversity</a:t>
            </a:r>
            <a:endParaRPr sz="1400" b="1" i="0" u="sng" strike="noStrike" cap="none">
              <a:solidFill>
                <a:srgbClr val="CC9900"/>
              </a:solidFill>
              <a:latin typeface="Calibri"/>
              <a:ea typeface="Calibri"/>
              <a:cs typeface="Calibri"/>
              <a:sym typeface="Calibri"/>
            </a:endParaRPr>
          </a:p>
          <a:p>
            <a:pPr marL="342900" marR="0" lvl="0" indent="-230187" algn="l" rtl="0">
              <a:lnSpc>
                <a:spcPct val="100000"/>
              </a:lnSpc>
              <a:spcBef>
                <a:spcPts val="0"/>
              </a:spcBef>
              <a:spcAft>
                <a:spcPts val="0"/>
              </a:spcAft>
              <a:buClr>
                <a:srgbClr val="A6B727"/>
              </a:buClr>
              <a:buSzPts val="960"/>
              <a:buFont typeface="Arial"/>
              <a:buChar char="•"/>
            </a:pPr>
            <a:r>
              <a:rPr lang="en" sz="1200" b="1" i="0" u="none" strike="noStrike" cap="none">
                <a:solidFill>
                  <a:srgbClr val="000000"/>
                </a:solidFill>
                <a:latin typeface="Calibri"/>
                <a:ea typeface="Calibri"/>
                <a:cs typeface="Calibri"/>
                <a:sym typeface="Calibri"/>
              </a:rPr>
              <a:t>4-year degree program provides supports for students with autism</a:t>
            </a:r>
            <a:endParaRPr/>
          </a:p>
        </p:txBody>
      </p:sp>
      <p:sp>
        <p:nvSpPr>
          <p:cNvPr id="291" name="Google Shape;291;g27c901906d8_2_223"/>
          <p:cNvSpPr txBox="1"/>
          <p:nvPr/>
        </p:nvSpPr>
        <p:spPr>
          <a:xfrm>
            <a:off x="885826" y="4820913"/>
            <a:ext cx="306170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100" b="0" i="0" u="none" strike="noStrike" cap="none">
                <a:solidFill>
                  <a:srgbClr val="000000"/>
                </a:solidFill>
                <a:latin typeface="Calibri"/>
                <a:ea typeface="Calibri"/>
                <a:cs typeface="Calibri"/>
                <a:sym typeface="Calibri"/>
              </a:rPr>
              <a:t>CTP = Comprehensive Transition Program</a:t>
            </a:r>
            <a:endParaRPr/>
          </a:p>
        </p:txBody>
      </p:sp>
      <p:pic>
        <p:nvPicPr>
          <p:cNvPr id="292" name="Google Shape;292;g27c901906d8_2_223" descr="4 stacked ovals indicating 4 pillars of the IPSE programs in Oklahoma. The pillars are: enhance independence, social engagement, academics, and employment."/>
          <p:cNvPicPr preferRelativeResize="0"/>
          <p:nvPr/>
        </p:nvPicPr>
        <p:blipFill>
          <a:blip r:embed="rId7">
            <a:alphaModFix/>
          </a:blip>
          <a:stretch>
            <a:fillRect/>
          </a:stretch>
        </p:blipFill>
        <p:spPr>
          <a:xfrm>
            <a:off x="6431716" y="1349141"/>
            <a:ext cx="1783434" cy="36564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8b7f86545c_1_148"/>
          <p:cNvSpPr txBox="1">
            <a:spLocks noGrp="1"/>
          </p:cNvSpPr>
          <p:nvPr>
            <p:ph type="title"/>
          </p:nvPr>
        </p:nvSpPr>
        <p:spPr>
          <a:xfrm>
            <a:off x="729450" y="623716"/>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latin typeface="Arial"/>
                <a:ea typeface="Arial"/>
                <a:cs typeface="Arial"/>
                <a:sym typeface="Arial"/>
              </a:rPr>
              <a:t>Capacity Building - </a:t>
            </a:r>
            <a:r>
              <a:rPr lang="en" sz="2800">
                <a:solidFill>
                  <a:srgbClr val="14285A"/>
                </a:solidFill>
                <a:latin typeface="Arial"/>
                <a:ea typeface="Arial"/>
                <a:cs typeface="Arial"/>
                <a:sym typeface="Arial"/>
              </a:rPr>
              <a:t>Alliance</a:t>
            </a:r>
            <a:endParaRPr>
              <a:latin typeface="Arial"/>
              <a:ea typeface="Arial"/>
              <a:cs typeface="Arial"/>
              <a:sym typeface="Arial"/>
            </a:endParaRPr>
          </a:p>
        </p:txBody>
      </p:sp>
      <p:pic>
        <p:nvPicPr>
          <p:cNvPr id="298" name="Google Shape;298;g28b7f86545c_1_148" descr="8 hexagons that fit together as a unit. The title above the hexagons is educate, advocate, assist, collaborate. Each hexagon contains a word or group of words that support inclusive post-secondary education and the students they serve. The words are students/families, employers, advocacy groups, state agencies, IPSE programs, local education agencies, institutes of higher education, and policy makers. "/>
          <p:cNvPicPr preferRelativeResize="0"/>
          <p:nvPr/>
        </p:nvPicPr>
        <p:blipFill rotWithShape="1">
          <a:blip r:embed="rId3">
            <a:alphaModFix/>
          </a:blip>
          <a:srcRect/>
          <a:stretch/>
        </p:blipFill>
        <p:spPr>
          <a:xfrm>
            <a:off x="675132" y="1257300"/>
            <a:ext cx="7531100" cy="3886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7c901906d8_2_276"/>
          <p:cNvSpPr txBox="1">
            <a:spLocks noGrp="1"/>
          </p:cNvSpPr>
          <p:nvPr>
            <p:ph type="title"/>
          </p:nvPr>
        </p:nvSpPr>
        <p:spPr>
          <a:xfrm>
            <a:off x="727650" y="561063"/>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800">
                <a:latin typeface="Arial"/>
                <a:ea typeface="Arial"/>
                <a:cs typeface="Arial"/>
                <a:sym typeface="Arial"/>
              </a:rPr>
              <a:t>Connected Community</a:t>
            </a:r>
            <a:endParaRPr>
              <a:latin typeface="Arial"/>
              <a:ea typeface="Arial"/>
              <a:cs typeface="Arial"/>
              <a:sym typeface="Arial"/>
            </a:endParaRPr>
          </a:p>
        </p:txBody>
      </p:sp>
      <p:pic>
        <p:nvPicPr>
          <p:cNvPr id="306" name="Google Shape;306;g27c901906d8_2_276" descr="4 question marks of various colors"/>
          <p:cNvPicPr preferRelativeResize="0"/>
          <p:nvPr/>
        </p:nvPicPr>
        <p:blipFill rotWithShape="1">
          <a:blip r:embed="rId3">
            <a:alphaModFix/>
          </a:blip>
          <a:srcRect l="17055" r="17432" b="53806"/>
          <a:stretch/>
        </p:blipFill>
        <p:spPr>
          <a:xfrm>
            <a:off x="484910" y="1582728"/>
            <a:ext cx="1959950" cy="508718"/>
          </a:xfrm>
          <a:prstGeom prst="rect">
            <a:avLst/>
          </a:prstGeom>
          <a:noFill/>
          <a:ln>
            <a:noFill/>
          </a:ln>
        </p:spPr>
      </p:pic>
      <p:pic>
        <p:nvPicPr>
          <p:cNvPr id="307" name="Google Shape;307;g27c901906d8_2_276" descr="Eight illustrated 2-story houses of all colors and types"/>
          <p:cNvPicPr preferRelativeResize="0"/>
          <p:nvPr/>
        </p:nvPicPr>
        <p:blipFill rotWithShape="1">
          <a:blip r:embed="rId4">
            <a:alphaModFix/>
          </a:blip>
          <a:srcRect b="2723"/>
          <a:stretch/>
        </p:blipFill>
        <p:spPr>
          <a:xfrm>
            <a:off x="484911" y="2189219"/>
            <a:ext cx="1959949" cy="1532236"/>
          </a:xfrm>
          <a:prstGeom prst="rect">
            <a:avLst/>
          </a:prstGeom>
          <a:noFill/>
          <a:ln>
            <a:noFill/>
          </a:ln>
        </p:spPr>
      </p:pic>
      <p:pic>
        <p:nvPicPr>
          <p:cNvPr id="305" name="Google Shape;305;g27c901906d8_2_276" descr="4 question marks of various colors"/>
          <p:cNvPicPr preferRelativeResize="0"/>
          <p:nvPr/>
        </p:nvPicPr>
        <p:blipFill rotWithShape="1">
          <a:blip r:embed="rId5">
            <a:alphaModFix/>
          </a:blip>
          <a:srcRect t="47736" r="33983"/>
          <a:stretch/>
        </p:blipFill>
        <p:spPr>
          <a:xfrm>
            <a:off x="493823" y="3820808"/>
            <a:ext cx="1959950" cy="533563"/>
          </a:xfrm>
          <a:prstGeom prst="rect">
            <a:avLst/>
          </a:prstGeom>
          <a:noFill/>
          <a:ln>
            <a:noFill/>
          </a:ln>
        </p:spPr>
      </p:pic>
      <p:sp>
        <p:nvSpPr>
          <p:cNvPr id="304" name="Google Shape;304;g27c901906d8_2_276"/>
          <p:cNvSpPr txBox="1"/>
          <p:nvPr/>
        </p:nvSpPr>
        <p:spPr>
          <a:xfrm>
            <a:off x="3172318" y="1451615"/>
            <a:ext cx="5733790" cy="32589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Department of Rehabilitation Services</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     Vocational Rehabilitation = DRS/VR</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Department of Human Services</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     Developmental Disability Services = DHS/DDS</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Board of Regents for Higher Education</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Non-Profit Organizations = Service </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Workforce Innovation Board = WIB</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Parent Support Groups = Autism/Down Syndrome</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Family Members</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Institutions of Higher Education (Career Tech +)</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Policy Makers</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IPSE Programs</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State Department of Education</a:t>
            </a:r>
            <a:endParaRPr sz="1200" b="1" i="0" u="none" strike="noStrike" cap="none">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National Interest</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Employers</a:t>
            </a:r>
            <a:endParaRPr/>
          </a:p>
          <a:p>
            <a:pPr marL="0" marR="0" lvl="0" indent="0" algn="l" rtl="0">
              <a:lnSpc>
                <a:spcPct val="100000"/>
              </a:lnSpc>
              <a:spcBef>
                <a:spcPts val="0"/>
              </a:spcBef>
              <a:spcAft>
                <a:spcPts val="0"/>
              </a:spcAft>
              <a:buClr>
                <a:srgbClr val="0070C0"/>
              </a:buClr>
              <a:buSzPts val="1200"/>
              <a:buFont typeface="Arial"/>
              <a:buNone/>
            </a:pPr>
            <a:r>
              <a:rPr lang="en" sz="1200" b="1" i="0" u="none" strike="noStrike" cap="none">
                <a:solidFill>
                  <a:srgbClr val="0070C0"/>
                </a:solidFill>
                <a:latin typeface="Calibri"/>
                <a:ea typeface="Calibri"/>
                <a:cs typeface="Calibri"/>
                <a:sym typeface="Calibri"/>
              </a:rPr>
              <a:t>Foundations</a:t>
            </a:r>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Students!</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70C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7c901906d8_2_284"/>
          <p:cNvSpPr txBox="1">
            <a:spLocks noGrp="1"/>
          </p:cNvSpPr>
          <p:nvPr>
            <p:ph type="title"/>
          </p:nvPr>
        </p:nvSpPr>
        <p:spPr>
          <a:xfrm>
            <a:off x="1019175" y="290594"/>
            <a:ext cx="8343900" cy="891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300">
                <a:latin typeface="Arial"/>
                <a:ea typeface="Arial"/>
                <a:cs typeface="Arial"/>
                <a:sym typeface="Arial"/>
              </a:rPr>
              <a:t>Strategic Partnerships</a:t>
            </a:r>
            <a:br>
              <a:rPr lang="en" sz="3300">
                <a:latin typeface="Arial"/>
                <a:ea typeface="Arial"/>
                <a:cs typeface="Arial"/>
                <a:sym typeface="Arial"/>
              </a:rPr>
            </a:br>
            <a:r>
              <a:rPr lang="en" sz="3300">
                <a:latin typeface="Arial"/>
                <a:ea typeface="Arial"/>
                <a:cs typeface="Arial"/>
                <a:sym typeface="Arial"/>
              </a:rPr>
              <a:t>      </a:t>
            </a:r>
            <a:r>
              <a:rPr lang="en" sz="3000">
                <a:latin typeface="Arial"/>
                <a:ea typeface="Arial"/>
                <a:cs typeface="Arial"/>
                <a:sym typeface="Arial"/>
              </a:rPr>
              <a:t>Alliance = Connected Community</a:t>
            </a:r>
            <a:endParaRPr>
              <a:latin typeface="Arial"/>
              <a:ea typeface="Arial"/>
              <a:cs typeface="Arial"/>
              <a:sym typeface="Arial"/>
            </a:endParaRPr>
          </a:p>
        </p:txBody>
      </p:sp>
      <p:graphicFrame>
        <p:nvGraphicFramePr>
          <p:cNvPr id="313" name="Google Shape;313;g27c901906d8_2_284"/>
          <p:cNvGraphicFramePr/>
          <p:nvPr/>
        </p:nvGraphicFramePr>
        <p:xfrm>
          <a:off x="1019175" y="1648696"/>
          <a:ext cx="3000000" cy="3000000"/>
        </p:xfrm>
        <a:graphic>
          <a:graphicData uri="http://schemas.openxmlformats.org/drawingml/2006/table">
            <a:tbl>
              <a:tblPr firstRow="1" bandRow="1">
                <a:noFill/>
                <a:tableStyleId>{B9947084-0273-40A2-AAF6-68A181F417EE}</a:tableStyleId>
              </a:tblPr>
              <a:tblGrid>
                <a:gridCol w="2900900">
                  <a:extLst>
                    <a:ext uri="{9D8B030D-6E8A-4147-A177-3AD203B41FA5}">
                      <a16:colId xmlns:a16="http://schemas.microsoft.com/office/drawing/2014/main" val="20000"/>
                    </a:ext>
                  </a:extLst>
                </a:gridCol>
                <a:gridCol w="2725100">
                  <a:extLst>
                    <a:ext uri="{9D8B030D-6E8A-4147-A177-3AD203B41FA5}">
                      <a16:colId xmlns:a16="http://schemas.microsoft.com/office/drawing/2014/main" val="20001"/>
                    </a:ext>
                  </a:extLst>
                </a:gridCol>
                <a:gridCol w="2194025">
                  <a:extLst>
                    <a:ext uri="{9D8B030D-6E8A-4147-A177-3AD203B41FA5}">
                      <a16:colId xmlns:a16="http://schemas.microsoft.com/office/drawing/2014/main" val="20002"/>
                    </a:ext>
                  </a:extLst>
                </a:gridCol>
              </a:tblGrid>
              <a:tr h="278125">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WHO?</a:t>
                      </a:r>
                      <a:endParaRPr/>
                    </a:p>
                  </a:txBody>
                  <a:tcPr marL="68575" marR="68575" marT="34300" marB="343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WHAT?</a:t>
                      </a:r>
                      <a:endParaRPr/>
                    </a:p>
                  </a:txBody>
                  <a:tcPr marL="68575" marR="68575" marT="34300" marB="343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HOW?</a:t>
                      </a:r>
                      <a:endParaRPr/>
                    </a:p>
                  </a:txBody>
                  <a:tcPr marL="68575" marR="68575" marT="34300" marB="34300"/>
                </a:tc>
                <a:extLst>
                  <a:ext uri="{0D108BD9-81ED-4DB2-BD59-A6C34878D82A}">
                    <a16:rowId xmlns:a16="http://schemas.microsoft.com/office/drawing/2014/main" val="10000"/>
                  </a:ext>
                </a:extLst>
              </a:tr>
              <a:tr h="1028700">
                <a:tc>
                  <a:txBody>
                    <a:bodyPr/>
                    <a:lstStyle/>
                    <a:p>
                      <a:pPr marL="0" marR="0" lvl="0" indent="0" algn="l" rtl="0">
                        <a:lnSpc>
                          <a:spcPct val="100000"/>
                        </a:lnSpc>
                        <a:spcBef>
                          <a:spcPts val="0"/>
                        </a:spcBef>
                        <a:spcAft>
                          <a:spcPts val="0"/>
                        </a:spcAft>
                        <a:buNone/>
                      </a:pPr>
                      <a:r>
                        <a:rPr lang="en" sz="1400" u="none" strike="noStrike" cap="none">
                          <a:solidFill>
                            <a:schemeClr val="dk2"/>
                          </a:solidFill>
                          <a:latin typeface="Calibri"/>
                          <a:ea typeface="Calibri"/>
                          <a:cs typeface="Calibri"/>
                          <a:sym typeface="Calibri"/>
                        </a:rPr>
                        <a:t>Vocational Rehabilitation (VR)</a:t>
                      </a:r>
                      <a:endParaRPr/>
                    </a:p>
                  </a:txBody>
                  <a:tcPr marL="68575" marR="68575" marT="34300" marB="34300">
                    <a:solidFill>
                      <a:srgbClr val="C5F5EF"/>
                    </a:solidFill>
                  </a:tcPr>
                </a:tc>
                <a:tc>
                  <a:txBody>
                    <a:bodyPr/>
                    <a:lstStyle/>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Contract with each program providing up to $3,000 per semester dependent upon family income. Also pays for up to 15 internship hours per week (VR Clients)</a:t>
                      </a:r>
                      <a:endParaRPr/>
                    </a:p>
                  </a:txBody>
                  <a:tcPr marL="68575" marR="68575" marT="34300" marB="34300">
                    <a:solidFill>
                      <a:srgbClr val="C5F5EF"/>
                    </a:solidFill>
                  </a:tcPr>
                </a:tc>
                <a:tc>
                  <a:txBody>
                    <a:bodyPr/>
                    <a:lstStyle/>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-Common Goal – Employment</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-Subject Matter Experts</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-Pilot Discussions</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-Challenges?</a:t>
                      </a:r>
                      <a:endParaRPr/>
                    </a:p>
                    <a:p>
                      <a:pPr marL="0" marR="0" lvl="0" indent="0" algn="l" rtl="0">
                        <a:lnSpc>
                          <a:spcPct val="100000"/>
                        </a:lnSpc>
                        <a:spcBef>
                          <a:spcPts val="0"/>
                        </a:spcBef>
                        <a:spcAft>
                          <a:spcPts val="0"/>
                        </a:spcAft>
                        <a:buNone/>
                      </a:pPr>
                      <a:endParaRPr sz="1200" u="none" strike="noStrike" cap="none">
                        <a:solidFill>
                          <a:schemeClr val="dk2"/>
                        </a:solidFill>
                        <a:latin typeface="Calibri"/>
                        <a:ea typeface="Calibri"/>
                        <a:cs typeface="Calibri"/>
                        <a:sym typeface="Calibri"/>
                      </a:endParaRPr>
                    </a:p>
                  </a:txBody>
                  <a:tcPr marL="68575" marR="68575" marT="34300" marB="34300">
                    <a:solidFill>
                      <a:srgbClr val="C5F5EF"/>
                    </a:solidFill>
                  </a:tcPr>
                </a:tc>
                <a:extLst>
                  <a:ext uri="{0D108BD9-81ED-4DB2-BD59-A6C34878D82A}">
                    <a16:rowId xmlns:a16="http://schemas.microsoft.com/office/drawing/2014/main" val="10001"/>
                  </a:ext>
                </a:extLst>
              </a:tr>
              <a:tr h="1851650">
                <a:tc>
                  <a:txBody>
                    <a:bodyPr/>
                    <a:lstStyle/>
                    <a:p>
                      <a:pPr marL="0" marR="0" lvl="0" indent="0" algn="l" rtl="0">
                        <a:lnSpc>
                          <a:spcPct val="100000"/>
                        </a:lnSpc>
                        <a:spcBef>
                          <a:spcPts val="0"/>
                        </a:spcBef>
                        <a:spcAft>
                          <a:spcPts val="0"/>
                        </a:spcAft>
                        <a:buClr>
                          <a:schemeClr val="dk2"/>
                        </a:buClr>
                        <a:buSzPts val="1400"/>
                        <a:buFont typeface="Arial"/>
                        <a:buNone/>
                      </a:pPr>
                      <a:r>
                        <a:rPr lang="en" sz="1400" u="none" strike="noStrike" cap="none">
                          <a:solidFill>
                            <a:schemeClr val="dk2"/>
                          </a:solidFill>
                          <a:latin typeface="Calibri"/>
                          <a:ea typeface="Calibri"/>
                          <a:cs typeface="Calibri"/>
                          <a:sym typeface="Calibri"/>
                        </a:rPr>
                        <a:t>Workforce Investment Board (WIB)</a:t>
                      </a:r>
                      <a:r>
                        <a:rPr lang="en" sz="1200" u="none" strike="noStrike" cap="none">
                          <a:solidFill>
                            <a:schemeClr val="dk2"/>
                          </a:solidFill>
                          <a:latin typeface="Calibri"/>
                          <a:ea typeface="Calibri"/>
                          <a:cs typeface="Calibri"/>
                          <a:sym typeface="Calibri"/>
                        </a:rPr>
                        <a:t> working with </a:t>
                      </a:r>
                      <a:r>
                        <a:rPr lang="en" sz="1200" b="0" u="none" strike="noStrike" cap="none">
                          <a:solidFill>
                            <a:schemeClr val="dk2"/>
                          </a:solidFill>
                          <a:latin typeface="Calibri"/>
                          <a:ea typeface="Calibri"/>
                          <a:cs typeface="Calibri"/>
                          <a:sym typeface="Calibri"/>
                        </a:rPr>
                        <a:t>Pre-ETS</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   (Pre-employment Transition Services)</a:t>
                      </a:r>
                      <a:endParaRPr/>
                    </a:p>
                    <a:p>
                      <a:pPr marL="457200" marR="0" lvl="0" indent="-457200" algn="l" rtl="0">
                        <a:lnSpc>
                          <a:spcPct val="100000"/>
                        </a:lnSpc>
                        <a:spcBef>
                          <a:spcPts val="0"/>
                        </a:spcBef>
                        <a:spcAft>
                          <a:spcPts val="0"/>
                        </a:spcAft>
                        <a:buNone/>
                      </a:pPr>
                      <a:r>
                        <a:rPr lang="en" sz="1200" b="0" u="none" strike="noStrike" cap="none">
                          <a:solidFill>
                            <a:schemeClr val="dk2"/>
                          </a:solidFill>
                          <a:latin typeface="Calibri"/>
                          <a:ea typeface="Calibri"/>
                          <a:cs typeface="Calibri"/>
                          <a:sym typeface="Calibri"/>
                        </a:rPr>
                        <a:t>Address 5 Required WIOA Categories                                                   Job Exploration Counseling</a:t>
                      </a:r>
                      <a:endParaRPr/>
                    </a:p>
                    <a:p>
                      <a:pPr marL="0" marR="0" lvl="1" indent="0" algn="l" rtl="0">
                        <a:lnSpc>
                          <a:spcPct val="100000"/>
                        </a:lnSpc>
                        <a:spcBef>
                          <a:spcPts val="0"/>
                        </a:spcBef>
                        <a:spcAft>
                          <a:spcPts val="0"/>
                        </a:spcAft>
                        <a:buNone/>
                      </a:pPr>
                      <a:r>
                        <a:rPr lang="en" sz="1200" b="0" u="none" strike="noStrike" cap="none">
                          <a:solidFill>
                            <a:schemeClr val="dk2"/>
                          </a:solidFill>
                          <a:latin typeface="Calibri"/>
                          <a:ea typeface="Calibri"/>
                          <a:cs typeface="Calibri"/>
                          <a:sym typeface="Calibri"/>
                        </a:rPr>
                        <a:t>Work-Based Learning</a:t>
                      </a:r>
                      <a:endParaRPr/>
                    </a:p>
                    <a:p>
                      <a:pPr marL="0" marR="0" lvl="1" indent="0" algn="l" rtl="0">
                        <a:lnSpc>
                          <a:spcPct val="100000"/>
                        </a:lnSpc>
                        <a:spcBef>
                          <a:spcPts val="0"/>
                        </a:spcBef>
                        <a:spcAft>
                          <a:spcPts val="0"/>
                        </a:spcAft>
                        <a:buNone/>
                      </a:pPr>
                      <a:r>
                        <a:rPr lang="en" sz="1200" b="0" u="none" strike="noStrike" cap="none">
                          <a:solidFill>
                            <a:schemeClr val="dk2"/>
                          </a:solidFill>
                          <a:latin typeface="Calibri"/>
                          <a:ea typeface="Calibri"/>
                          <a:cs typeface="Calibri"/>
                          <a:sym typeface="Calibri"/>
                        </a:rPr>
                        <a:t>Post-Secondary Counseling</a:t>
                      </a:r>
                      <a:endParaRPr/>
                    </a:p>
                    <a:p>
                      <a:pPr marL="0" marR="0" lvl="1" indent="0" algn="l" rtl="0">
                        <a:lnSpc>
                          <a:spcPct val="100000"/>
                        </a:lnSpc>
                        <a:spcBef>
                          <a:spcPts val="0"/>
                        </a:spcBef>
                        <a:spcAft>
                          <a:spcPts val="0"/>
                        </a:spcAft>
                        <a:buNone/>
                      </a:pPr>
                      <a:r>
                        <a:rPr lang="en" sz="1200" b="0" u="none" strike="noStrike" cap="none">
                          <a:solidFill>
                            <a:schemeClr val="dk2"/>
                          </a:solidFill>
                          <a:latin typeface="Calibri"/>
                          <a:ea typeface="Calibri"/>
                          <a:cs typeface="Calibri"/>
                          <a:sym typeface="Calibri"/>
                        </a:rPr>
                        <a:t>Workplace Readiness</a:t>
                      </a:r>
                      <a:endParaRPr/>
                    </a:p>
                    <a:p>
                      <a:pPr marL="0" marR="0" lvl="1" indent="0" algn="l" rtl="0">
                        <a:lnSpc>
                          <a:spcPct val="100000"/>
                        </a:lnSpc>
                        <a:spcBef>
                          <a:spcPts val="0"/>
                        </a:spcBef>
                        <a:spcAft>
                          <a:spcPts val="0"/>
                        </a:spcAft>
                        <a:buNone/>
                      </a:pPr>
                      <a:r>
                        <a:rPr lang="en" sz="1200" b="0" u="none" strike="noStrike" cap="none">
                          <a:solidFill>
                            <a:schemeClr val="dk2"/>
                          </a:solidFill>
                          <a:latin typeface="Calibri"/>
                          <a:ea typeface="Calibri"/>
                          <a:cs typeface="Calibri"/>
                          <a:sym typeface="Calibri"/>
                        </a:rPr>
                        <a:t>Self-Advocacy</a:t>
                      </a:r>
                      <a:endParaRPr/>
                    </a:p>
                    <a:p>
                      <a:pPr marL="0" marR="0" lvl="0" indent="0" algn="l" rtl="0">
                        <a:lnSpc>
                          <a:spcPct val="100000"/>
                        </a:lnSpc>
                        <a:spcBef>
                          <a:spcPts val="0"/>
                        </a:spcBef>
                        <a:spcAft>
                          <a:spcPts val="0"/>
                        </a:spcAft>
                        <a:buNone/>
                      </a:pPr>
                      <a:endParaRPr sz="1200" u="none" strike="noStrike" cap="none">
                        <a:solidFill>
                          <a:schemeClr val="dk2"/>
                        </a:solidFill>
                        <a:latin typeface="Calibri"/>
                        <a:ea typeface="Calibri"/>
                        <a:cs typeface="Calibri"/>
                        <a:sym typeface="Calibri"/>
                      </a:endParaRPr>
                    </a:p>
                  </a:txBody>
                  <a:tcPr marL="68575" marR="68575" marT="34300" marB="34300"/>
                </a:tc>
                <a:tc>
                  <a:txBody>
                    <a:bodyPr/>
                    <a:lstStyle/>
                    <a:p>
                      <a:pPr marL="0" marR="0" lvl="0" indent="0" algn="l" rtl="0">
                        <a:lnSpc>
                          <a:spcPct val="100000"/>
                        </a:lnSpc>
                        <a:spcBef>
                          <a:spcPts val="0"/>
                        </a:spcBef>
                        <a:spcAft>
                          <a:spcPts val="0"/>
                        </a:spcAft>
                        <a:buNone/>
                      </a:pPr>
                      <a:r>
                        <a:rPr lang="en" sz="1200" b="1" u="none" strike="noStrike" cap="none">
                          <a:solidFill>
                            <a:schemeClr val="dk2"/>
                          </a:solidFill>
                          <a:latin typeface="Calibri"/>
                          <a:ea typeface="Calibri"/>
                          <a:cs typeface="Calibri"/>
                          <a:sym typeface="Calibri"/>
                        </a:rPr>
                        <a:t>IPSE NEXT! </a:t>
                      </a:r>
                      <a:endParaRPr/>
                    </a:p>
                    <a:p>
                      <a:pPr marL="0" marR="0" lvl="0" indent="0"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Unique Partnership with COWIB providing traveling Work Skills Trainers for IPSE students working off campus while in the IPSE program as well as after graduation.  Works with employers, IPSE Staff and Students to assist with meaningful employment</a:t>
                      </a:r>
                      <a:endParaRPr/>
                    </a:p>
                    <a:p>
                      <a:pPr marL="0" marR="0" lvl="0" indent="0" algn="l" rtl="0">
                        <a:lnSpc>
                          <a:spcPct val="100000"/>
                        </a:lnSpc>
                        <a:spcBef>
                          <a:spcPts val="0"/>
                        </a:spcBef>
                        <a:spcAft>
                          <a:spcPts val="0"/>
                        </a:spcAft>
                        <a:buNone/>
                      </a:pPr>
                      <a:endParaRPr sz="1200" u="none" strike="noStrike" cap="none">
                        <a:solidFill>
                          <a:schemeClr val="dk2"/>
                        </a:solidFill>
                        <a:latin typeface="Calibri"/>
                        <a:ea typeface="Calibri"/>
                        <a:cs typeface="Calibri"/>
                        <a:sym typeface="Calibri"/>
                      </a:endParaRPr>
                    </a:p>
                  </a:txBody>
                  <a:tcPr marL="68575" marR="68575" marT="34300" marB="34300"/>
                </a:tc>
                <a:tc>
                  <a:txBody>
                    <a:bodyPr/>
                    <a:lstStyle/>
                    <a:p>
                      <a:pPr marL="179388" marR="0" lvl="0" indent="-179388"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-Common Goal –Employment and  Underserved Population</a:t>
                      </a:r>
                      <a:endParaRPr/>
                    </a:p>
                    <a:p>
                      <a:pPr marL="179388" marR="0" lvl="0" indent="-179388"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-Utilize existing funding</a:t>
                      </a:r>
                      <a:endParaRPr/>
                    </a:p>
                    <a:p>
                      <a:pPr marL="179388" marR="0" lvl="0" indent="-179388"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-Pilot Discussions</a:t>
                      </a:r>
                      <a:endParaRPr/>
                    </a:p>
                    <a:p>
                      <a:pPr marL="179388" marR="0" lvl="0" indent="-179388" algn="l" rtl="0">
                        <a:lnSpc>
                          <a:spcPct val="100000"/>
                        </a:lnSpc>
                        <a:spcBef>
                          <a:spcPts val="0"/>
                        </a:spcBef>
                        <a:spcAft>
                          <a:spcPts val="0"/>
                        </a:spcAft>
                        <a:buNone/>
                      </a:pPr>
                      <a:r>
                        <a:rPr lang="en" sz="1200" u="none" strike="noStrike" cap="none">
                          <a:solidFill>
                            <a:schemeClr val="dk2"/>
                          </a:solidFill>
                          <a:latin typeface="Calibri"/>
                          <a:ea typeface="Calibri"/>
                          <a:cs typeface="Calibri"/>
                          <a:sym typeface="Calibri"/>
                        </a:rPr>
                        <a:t>-Challenges?</a:t>
                      </a:r>
                      <a:endParaRPr/>
                    </a:p>
                  </a:txBody>
                  <a:tcPr marL="68575" marR="68575" marT="34300" marB="34300"/>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1253</Words>
  <Application>Microsoft Macintosh PowerPoint</Application>
  <PresentationFormat>On-screen Show (16:9)</PresentationFormat>
  <Paragraphs>169</Paragraphs>
  <Slides>21</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Montserrat</vt:lpstr>
      <vt:lpstr>Lato</vt:lpstr>
      <vt:lpstr>Noto Sans Symbols</vt:lpstr>
      <vt:lpstr>Calibri</vt:lpstr>
      <vt:lpstr>Raleway</vt:lpstr>
      <vt:lpstr>Arial Black</vt:lpstr>
      <vt:lpstr>Simple Light</vt:lpstr>
      <vt:lpstr>Simple Light</vt:lpstr>
      <vt:lpstr>Streamline</vt:lpstr>
      <vt:lpstr>  MIHEC Learning Community Event    September 19, 2023                                      </vt:lpstr>
      <vt:lpstr>Land Acknowledgement  </vt:lpstr>
      <vt:lpstr>Affirmation of Commitment </vt:lpstr>
      <vt:lpstr>Introductions</vt:lpstr>
      <vt:lpstr>Strategic Partnerships                    Derived from Common Goals </vt:lpstr>
      <vt:lpstr>Oklahoma</vt:lpstr>
      <vt:lpstr>Capacity Building - Alliance</vt:lpstr>
      <vt:lpstr>Connected Community</vt:lpstr>
      <vt:lpstr>Strategic Partnerships       Alliance = Connected Community</vt:lpstr>
      <vt:lpstr>Strategic Partnerships       Alliance = Connected Community (2)</vt:lpstr>
      <vt:lpstr>Local Workforce Development Boards</vt:lpstr>
      <vt:lpstr>Oklahoma has six Local Workforce Development Boards that make up the state’s public workforce system</vt:lpstr>
      <vt:lpstr>WIOA Youth Program</vt:lpstr>
      <vt:lpstr>Youth Program Eligibility</vt:lpstr>
      <vt:lpstr>COWIB Special Projects</vt:lpstr>
      <vt:lpstr>IPSE Next Pilot  How it Came About...</vt:lpstr>
      <vt:lpstr>IPSE-NEXT</vt:lpstr>
      <vt:lpstr>Braided Funding Sources</vt:lpstr>
      <vt:lpstr>The Reason</vt:lpstr>
      <vt:lpstr>Connect</vt:lpstr>
      <vt:lpstr>Q and A Please type your questions and comments for discussion in the chat.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MIHEC Learning Community Event    September 19, 2023                                      </dc:title>
  <cp:lastModifiedBy>Kristin Dean</cp:lastModifiedBy>
  <cp:revision>1</cp:revision>
  <dcterms:modified xsi:type="dcterms:W3CDTF">2023-10-31T21:29:14Z</dcterms:modified>
</cp:coreProperties>
</file>