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319"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Lst>
  <p:sldSz cx="12192000" cy="6858000"/>
  <p:notesSz cx="6858000" cy="9144000"/>
  <p:embeddedFontLst>
    <p:embeddedFont>
      <p:font typeface="Open Sans" panose="020B0606030504020204" pitchFamily="34" charset="0"/>
      <p:regular r:id="rId35"/>
      <p:bold r:id="rId36"/>
      <p:italic r:id="rId37"/>
      <p:boldItalic r:id="rId38"/>
    </p:embeddedFont>
    <p:embeddedFont>
      <p:font typeface="Open Sans Light" panose="020B0306030504020204" pitchFamily="34" charset="0"/>
      <p:regular r:id="rId39"/>
      <p:bold r:id="rId40"/>
      <p:italic r:id="rId41"/>
      <p:boldItalic r:id="rId42"/>
    </p:embeddedFont>
    <p:embeddedFont>
      <p:font typeface="Open Sans SemiBold" panose="020B0606030504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imAA8E0/FlSH+ATjPOVdZjxgGj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55"/>
    <p:restoredTop sz="94694"/>
  </p:normalViewPr>
  <p:slideViewPr>
    <p:cSldViewPr snapToGrid="0">
      <p:cViewPr varScale="1">
        <p:scale>
          <a:sx n="105" d="100"/>
          <a:sy n="105" d="100"/>
        </p:scale>
        <p:origin x="208"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7"/>
          <p:cNvSpPr txBox="1">
            <a:spLocks noGrp="1"/>
          </p:cNvSpPr>
          <p:nvPr>
            <p:ph type="ctrTitle"/>
          </p:nvPr>
        </p:nvSpPr>
        <p:spPr>
          <a:xfrm>
            <a:off x="1524000" y="3632200"/>
            <a:ext cx="9144000" cy="1072664"/>
          </a:xfrm>
          <a:prstGeom prst="rect">
            <a:avLst/>
          </a:prstGeom>
          <a:noFill/>
          <a:ln>
            <a:noFill/>
          </a:ln>
        </p:spPr>
        <p:txBody>
          <a:bodyPr spcFirstLastPara="1" wrap="square" lIns="91425" tIns="45700" rIns="91425" bIns="45700" anchor="ctr" anchorCtr="0">
            <a:normAutofit/>
          </a:bodyPr>
          <a:lstStyle>
            <a:lvl1pPr lvl="0" algn="ctr">
              <a:lnSpc>
                <a:spcPct val="110000"/>
              </a:lnSpc>
              <a:spcBef>
                <a:spcPts val="0"/>
              </a:spcBef>
              <a:spcAft>
                <a:spcPts val="0"/>
              </a:spcAft>
              <a:buClr>
                <a:srgbClr val="004963"/>
              </a:buClr>
              <a:buSzPts val="4400"/>
              <a:buFont typeface="Open Sans"/>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7"/>
          <p:cNvSpPr txBox="1">
            <a:spLocks noGrp="1"/>
          </p:cNvSpPr>
          <p:nvPr>
            <p:ph type="subTitle" idx="1"/>
          </p:nvPr>
        </p:nvSpPr>
        <p:spPr>
          <a:xfrm>
            <a:off x="1524000" y="4704864"/>
            <a:ext cx="9144000" cy="851874"/>
          </a:xfrm>
          <a:prstGeom prst="rect">
            <a:avLst/>
          </a:prstGeom>
          <a:noFill/>
          <a:ln>
            <a:noFill/>
          </a:ln>
        </p:spPr>
        <p:txBody>
          <a:bodyPr spcFirstLastPara="1" wrap="square" lIns="91425" tIns="45700" rIns="91425" bIns="45700" anchor="ctr" anchorCtr="0">
            <a:normAutofit/>
          </a:bodyPr>
          <a:lstStyle>
            <a:lvl1pPr lvl="0" algn="ctr">
              <a:lnSpc>
                <a:spcPct val="110000"/>
              </a:lnSpc>
              <a:spcBef>
                <a:spcPts val="300"/>
              </a:spcBef>
              <a:spcAft>
                <a:spcPts val="0"/>
              </a:spcAft>
              <a:buSzPts val="2400"/>
              <a:buNone/>
              <a:defRPr sz="2400">
                <a:solidFill>
                  <a:schemeClr val="dk1"/>
                </a:solidFill>
              </a:defRPr>
            </a:lvl1pPr>
            <a:lvl2pPr lvl="1" algn="ctr">
              <a:lnSpc>
                <a:spcPct val="110000"/>
              </a:lnSpc>
              <a:spcBef>
                <a:spcPts val="600"/>
              </a:spcBef>
              <a:spcAft>
                <a:spcPts val="0"/>
              </a:spcAft>
              <a:buSzPts val="2000"/>
              <a:buNone/>
              <a:defRPr sz="2000"/>
            </a:lvl2pPr>
            <a:lvl3pPr lvl="2" algn="ctr">
              <a:lnSpc>
                <a:spcPct val="110000"/>
              </a:lnSpc>
              <a:spcBef>
                <a:spcPts val="600"/>
              </a:spcBef>
              <a:spcAft>
                <a:spcPts val="0"/>
              </a:spcAft>
              <a:buSzPts val="1800"/>
              <a:buNone/>
              <a:defRPr sz="1800"/>
            </a:lvl3pPr>
            <a:lvl4pPr lvl="3" algn="ctr">
              <a:lnSpc>
                <a:spcPct val="110000"/>
              </a:lnSpc>
              <a:spcBef>
                <a:spcPts val="600"/>
              </a:spcBef>
              <a:spcAft>
                <a:spcPts val="0"/>
              </a:spcAft>
              <a:buSzPts val="1280"/>
              <a:buNone/>
              <a:defRPr sz="1600"/>
            </a:lvl4pPr>
            <a:lvl5pPr lvl="4" algn="ctr">
              <a:lnSpc>
                <a:spcPct val="110000"/>
              </a:lnSpc>
              <a:spcBef>
                <a:spcPts val="600"/>
              </a:spcBef>
              <a:spcAft>
                <a:spcPts val="0"/>
              </a:spcAft>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7" name="Google Shape;1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8" name="Google Shape;1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Open Sans Light"/>
                <a:ea typeface="Open Sans Light"/>
                <a:cs typeface="Open Sans Light"/>
                <a:sym typeface="Open Sans Light"/>
              </a:defRPr>
            </a:lvl1pPr>
            <a:lvl2pPr marL="0" marR="0" lvl="1" indent="0" algn="l" rtl="0">
              <a:spcBef>
                <a:spcPts val="0"/>
              </a:spcBef>
              <a:buNone/>
              <a:defRPr sz="1800" b="0" i="0" u="none" strike="noStrike" cap="none">
                <a:solidFill>
                  <a:schemeClr val="dk1"/>
                </a:solidFill>
                <a:latin typeface="Open Sans Light"/>
                <a:ea typeface="Open Sans Light"/>
                <a:cs typeface="Open Sans Light"/>
                <a:sym typeface="Open Sans Light"/>
              </a:defRPr>
            </a:lvl2pPr>
            <a:lvl3pPr marL="0" marR="0" lvl="2" indent="0" algn="l" rtl="0">
              <a:spcBef>
                <a:spcPts val="0"/>
              </a:spcBef>
              <a:buNone/>
              <a:defRPr sz="1800" b="0" i="0" u="none" strike="noStrike" cap="none">
                <a:solidFill>
                  <a:schemeClr val="dk1"/>
                </a:solidFill>
                <a:latin typeface="Open Sans Light"/>
                <a:ea typeface="Open Sans Light"/>
                <a:cs typeface="Open Sans Light"/>
                <a:sym typeface="Open Sans Light"/>
              </a:defRPr>
            </a:lvl3pPr>
            <a:lvl4pPr marL="0" marR="0" lvl="3" indent="0" algn="l" rtl="0">
              <a:spcBef>
                <a:spcPts val="0"/>
              </a:spcBef>
              <a:buNone/>
              <a:defRPr sz="1800" b="0" i="0" u="none" strike="noStrike" cap="none">
                <a:solidFill>
                  <a:schemeClr val="dk1"/>
                </a:solidFill>
                <a:latin typeface="Open Sans Light"/>
                <a:ea typeface="Open Sans Light"/>
                <a:cs typeface="Open Sans Light"/>
                <a:sym typeface="Open Sans Light"/>
              </a:defRPr>
            </a:lvl4pPr>
            <a:lvl5pPr marL="0" marR="0" lvl="4" indent="0" algn="l" rtl="0">
              <a:spcBef>
                <a:spcPts val="0"/>
              </a:spcBef>
              <a:buNone/>
              <a:defRPr sz="1800" b="0" i="0" u="none" strike="noStrike" cap="none">
                <a:solidFill>
                  <a:schemeClr val="dk1"/>
                </a:solidFill>
                <a:latin typeface="Open Sans Light"/>
                <a:ea typeface="Open Sans Light"/>
                <a:cs typeface="Open Sans Light"/>
                <a:sym typeface="Open Sans Light"/>
              </a:defRPr>
            </a:lvl5pPr>
            <a:lvl6pPr marL="0" marR="0" lvl="5" indent="0" algn="l" rtl="0">
              <a:spcBef>
                <a:spcPts val="0"/>
              </a:spcBef>
              <a:buNone/>
              <a:defRPr sz="1800" b="0" i="0" u="none" strike="noStrike" cap="none">
                <a:solidFill>
                  <a:schemeClr val="dk1"/>
                </a:solidFill>
                <a:latin typeface="Open Sans Light"/>
                <a:ea typeface="Open Sans Light"/>
                <a:cs typeface="Open Sans Light"/>
                <a:sym typeface="Open Sans Light"/>
              </a:defRPr>
            </a:lvl6pPr>
            <a:lvl7pPr marL="0" marR="0" lvl="6" indent="0" algn="l" rtl="0">
              <a:spcBef>
                <a:spcPts val="0"/>
              </a:spcBef>
              <a:buNone/>
              <a:defRPr sz="1800" b="0" i="0" u="none" strike="noStrike" cap="none">
                <a:solidFill>
                  <a:schemeClr val="dk1"/>
                </a:solidFill>
                <a:latin typeface="Open Sans Light"/>
                <a:ea typeface="Open Sans Light"/>
                <a:cs typeface="Open Sans Light"/>
                <a:sym typeface="Open Sans Light"/>
              </a:defRPr>
            </a:lvl7pPr>
            <a:lvl8pPr marL="0" marR="0" lvl="7" indent="0" algn="l" rtl="0">
              <a:spcBef>
                <a:spcPts val="0"/>
              </a:spcBef>
              <a:buNone/>
              <a:defRPr sz="1800" b="0" i="0" u="none" strike="noStrike" cap="none">
                <a:solidFill>
                  <a:schemeClr val="dk1"/>
                </a:solidFill>
                <a:latin typeface="Open Sans Light"/>
                <a:ea typeface="Open Sans Light"/>
                <a:cs typeface="Open Sans Light"/>
                <a:sym typeface="Open Sans Light"/>
              </a:defRPr>
            </a:lvl8pPr>
            <a:lvl9pPr marL="0" marR="0" lvl="8" indent="0" algn="l" rtl="0">
              <a:spcBef>
                <a:spcPts val="0"/>
              </a:spcBef>
              <a:buNone/>
              <a:defRPr sz="1800" b="0" i="0" u="none" strike="noStrike" cap="none">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US"/>
              <a:t>‹#›</a:t>
            </a:fld>
            <a:endParaRPr/>
          </a:p>
        </p:txBody>
      </p:sp>
      <p:pic>
        <p:nvPicPr>
          <p:cNvPr id="19" name="Google Shape;19;p27" descr="Logo with Minnesota Inclusive Higher Education Consortium written in gold lettering across a blue shape of the state of Minnesota "/>
          <p:cNvPicPr preferRelativeResize="0"/>
          <p:nvPr/>
        </p:nvPicPr>
        <p:blipFill rotWithShape="1">
          <a:blip r:embed="rId2">
            <a:alphaModFix/>
          </a:blip>
          <a:srcRect/>
          <a:stretch/>
        </p:blipFill>
        <p:spPr>
          <a:xfrm>
            <a:off x="3447498" y="772856"/>
            <a:ext cx="5163102" cy="26561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28"/>
          <p:cNvSpPr txBox="1">
            <a:spLocks noGrp="1"/>
          </p:cNvSpPr>
          <p:nvPr>
            <p:ph type="title"/>
          </p:nvPr>
        </p:nvSpPr>
        <p:spPr>
          <a:xfrm>
            <a:off x="391885" y="365125"/>
            <a:ext cx="11281557" cy="1325563"/>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004963"/>
              </a:buClr>
              <a:buSzPts val="3600"/>
              <a:buFont typeface="Open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8"/>
          <p:cNvSpPr txBox="1">
            <a:spLocks noGrp="1"/>
          </p:cNvSpPr>
          <p:nvPr>
            <p:ph type="body" idx="1"/>
          </p:nvPr>
        </p:nvSpPr>
        <p:spPr>
          <a:xfrm>
            <a:off x="391886" y="1690688"/>
            <a:ext cx="11281558" cy="4486275"/>
          </a:xfrm>
          <a:prstGeom prst="rect">
            <a:avLst/>
          </a:prstGeom>
          <a:noFill/>
          <a:ln>
            <a:noFill/>
          </a:ln>
        </p:spPr>
        <p:txBody>
          <a:bodyPr spcFirstLastPara="1" wrap="square" lIns="91425" tIns="45700" rIns="91425" bIns="45700" anchor="t" anchorCtr="0">
            <a:normAutofit/>
          </a:bodyPr>
          <a:lstStyle>
            <a:lvl1pPr marL="457200" lvl="0" indent="-355600" algn="l">
              <a:lnSpc>
                <a:spcPct val="110000"/>
              </a:lnSpc>
              <a:spcBef>
                <a:spcPts val="300"/>
              </a:spcBef>
              <a:spcAft>
                <a:spcPts val="0"/>
              </a:spcAft>
              <a:buClr>
                <a:srgbClr val="B05B00"/>
              </a:buClr>
              <a:buSzPts val="2000"/>
              <a:buChar char="•"/>
              <a:defRPr/>
            </a:lvl1pPr>
            <a:lvl2pPr marL="914400" lvl="1" indent="-355600" algn="l">
              <a:lnSpc>
                <a:spcPct val="110000"/>
              </a:lnSpc>
              <a:spcBef>
                <a:spcPts val="600"/>
              </a:spcBef>
              <a:spcAft>
                <a:spcPts val="0"/>
              </a:spcAft>
              <a:buClr>
                <a:srgbClr val="B05B00"/>
              </a:buClr>
              <a:buSzPts val="2000"/>
              <a:buChar char="»"/>
              <a:defRPr/>
            </a:lvl2pPr>
            <a:lvl3pPr marL="1371600" lvl="2" indent="-355600" algn="l">
              <a:lnSpc>
                <a:spcPct val="110000"/>
              </a:lnSpc>
              <a:spcBef>
                <a:spcPts val="600"/>
              </a:spcBef>
              <a:spcAft>
                <a:spcPts val="0"/>
              </a:spcAft>
              <a:buClr>
                <a:srgbClr val="B05B00"/>
              </a:buClr>
              <a:buSzPts val="2000"/>
              <a:buChar char="–"/>
              <a:defRPr/>
            </a:lvl3pPr>
            <a:lvl4pPr marL="1828800" lvl="3" indent="-330200" algn="l">
              <a:lnSpc>
                <a:spcPct val="110000"/>
              </a:lnSpc>
              <a:spcBef>
                <a:spcPts val="600"/>
              </a:spcBef>
              <a:spcAft>
                <a:spcPts val="0"/>
              </a:spcAft>
              <a:buClr>
                <a:srgbClr val="B05B00"/>
              </a:buClr>
              <a:buSzPts val="1600"/>
              <a:buChar char="▪"/>
              <a:defRPr/>
            </a:lvl4pPr>
            <a:lvl5pPr marL="2286000" lvl="4" indent="-355600" algn="l">
              <a:lnSpc>
                <a:spcPct val="110000"/>
              </a:lnSpc>
              <a:spcBef>
                <a:spcPts val="600"/>
              </a:spcBef>
              <a:spcAft>
                <a:spcPts val="0"/>
              </a:spcAft>
              <a:buClr>
                <a:srgbClr val="B05B00"/>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4" name="Google Shape;2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25" name="Google Shape;2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Open Sans Light"/>
                <a:ea typeface="Open Sans Light"/>
                <a:cs typeface="Open Sans Light"/>
                <a:sym typeface="Open Sans Light"/>
              </a:defRPr>
            </a:lvl1pPr>
            <a:lvl2pPr marL="0" marR="0" lvl="1" indent="0" algn="l" rtl="0">
              <a:spcBef>
                <a:spcPts val="0"/>
              </a:spcBef>
              <a:buNone/>
              <a:defRPr sz="1800">
                <a:solidFill>
                  <a:schemeClr val="dk1"/>
                </a:solidFill>
                <a:latin typeface="Open Sans Light"/>
                <a:ea typeface="Open Sans Light"/>
                <a:cs typeface="Open Sans Light"/>
                <a:sym typeface="Open Sans Light"/>
              </a:defRPr>
            </a:lvl2pPr>
            <a:lvl3pPr marL="0" marR="0" lvl="2" indent="0" algn="l" rtl="0">
              <a:spcBef>
                <a:spcPts val="0"/>
              </a:spcBef>
              <a:buNone/>
              <a:defRPr sz="1800">
                <a:solidFill>
                  <a:schemeClr val="dk1"/>
                </a:solidFill>
                <a:latin typeface="Open Sans Light"/>
                <a:ea typeface="Open Sans Light"/>
                <a:cs typeface="Open Sans Light"/>
                <a:sym typeface="Open Sans Light"/>
              </a:defRPr>
            </a:lvl3pPr>
            <a:lvl4pPr marL="0" marR="0" lvl="3" indent="0" algn="l" rtl="0">
              <a:spcBef>
                <a:spcPts val="0"/>
              </a:spcBef>
              <a:buNone/>
              <a:defRPr sz="1800">
                <a:solidFill>
                  <a:schemeClr val="dk1"/>
                </a:solidFill>
                <a:latin typeface="Open Sans Light"/>
                <a:ea typeface="Open Sans Light"/>
                <a:cs typeface="Open Sans Light"/>
                <a:sym typeface="Open Sans Light"/>
              </a:defRPr>
            </a:lvl4pPr>
            <a:lvl5pPr marL="0" marR="0" lvl="4" indent="0" algn="l" rtl="0">
              <a:spcBef>
                <a:spcPts val="0"/>
              </a:spcBef>
              <a:buNone/>
              <a:defRPr sz="1800">
                <a:solidFill>
                  <a:schemeClr val="dk1"/>
                </a:solidFill>
                <a:latin typeface="Open Sans Light"/>
                <a:ea typeface="Open Sans Light"/>
                <a:cs typeface="Open Sans Light"/>
                <a:sym typeface="Open Sans Light"/>
              </a:defRPr>
            </a:lvl5pPr>
            <a:lvl6pPr marL="0" marR="0" lvl="5" indent="0" algn="l" rtl="0">
              <a:spcBef>
                <a:spcPts val="0"/>
              </a:spcBef>
              <a:buNone/>
              <a:defRPr sz="1800">
                <a:solidFill>
                  <a:schemeClr val="dk1"/>
                </a:solidFill>
                <a:latin typeface="Open Sans Light"/>
                <a:ea typeface="Open Sans Light"/>
                <a:cs typeface="Open Sans Light"/>
                <a:sym typeface="Open Sans Light"/>
              </a:defRPr>
            </a:lvl6pPr>
            <a:lvl7pPr marL="0" marR="0" lvl="6" indent="0" algn="l" rtl="0">
              <a:spcBef>
                <a:spcPts val="0"/>
              </a:spcBef>
              <a:buNone/>
              <a:defRPr sz="1800">
                <a:solidFill>
                  <a:schemeClr val="dk1"/>
                </a:solidFill>
                <a:latin typeface="Open Sans Light"/>
                <a:ea typeface="Open Sans Light"/>
                <a:cs typeface="Open Sans Light"/>
                <a:sym typeface="Open Sans Light"/>
              </a:defRPr>
            </a:lvl7pPr>
            <a:lvl8pPr marL="0" marR="0" lvl="7" indent="0" algn="l" rtl="0">
              <a:spcBef>
                <a:spcPts val="0"/>
              </a:spcBef>
              <a:buNone/>
              <a:defRPr sz="1800">
                <a:solidFill>
                  <a:schemeClr val="dk1"/>
                </a:solidFill>
                <a:latin typeface="Open Sans Light"/>
                <a:ea typeface="Open Sans Light"/>
                <a:cs typeface="Open Sans Light"/>
                <a:sym typeface="Open Sans Light"/>
              </a:defRPr>
            </a:lvl8pPr>
            <a:lvl9pPr marL="0" marR="0" lvl="8" indent="0" algn="l" rtl="0">
              <a:spcBef>
                <a:spcPts val="0"/>
              </a:spcBef>
              <a:buNone/>
              <a:defRPr sz="1800">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30"/>
          <p:cNvSpPr txBox="1">
            <a:spLocks noGrp="1"/>
          </p:cNvSpPr>
          <p:nvPr>
            <p:ph type="title"/>
          </p:nvPr>
        </p:nvSpPr>
        <p:spPr>
          <a:xfrm>
            <a:off x="391885" y="365125"/>
            <a:ext cx="11281557" cy="1325563"/>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004963"/>
              </a:buClr>
              <a:buSzPts val="3600"/>
              <a:buFont typeface="Open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0"/>
          <p:cNvSpPr txBox="1">
            <a:spLocks noGrp="1"/>
          </p:cNvSpPr>
          <p:nvPr>
            <p:ph type="body" idx="1"/>
          </p:nvPr>
        </p:nvSpPr>
        <p:spPr>
          <a:xfrm>
            <a:off x="391885" y="1825625"/>
            <a:ext cx="562791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20039" algn="l">
              <a:lnSpc>
                <a:spcPct val="110000"/>
              </a:lnSpc>
              <a:spcBef>
                <a:spcPts val="600"/>
              </a:spcBef>
              <a:spcAft>
                <a:spcPts val="0"/>
              </a:spcAft>
              <a:buSzPts val="144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0"/>
          <p:cNvSpPr txBox="1">
            <a:spLocks noGrp="1"/>
          </p:cNvSpPr>
          <p:nvPr>
            <p:ph type="body" idx="2"/>
          </p:nvPr>
        </p:nvSpPr>
        <p:spPr>
          <a:xfrm>
            <a:off x="6172200" y="1825625"/>
            <a:ext cx="550124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20039" algn="l">
              <a:lnSpc>
                <a:spcPct val="110000"/>
              </a:lnSpc>
              <a:spcBef>
                <a:spcPts val="600"/>
              </a:spcBef>
              <a:spcAft>
                <a:spcPts val="0"/>
              </a:spcAft>
              <a:buSzPts val="144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4" name="Google Shape;3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5" name="Google Shape;3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Open Sans Light"/>
                <a:ea typeface="Open Sans Light"/>
                <a:cs typeface="Open Sans Light"/>
                <a:sym typeface="Open Sans Light"/>
              </a:defRPr>
            </a:lvl1pPr>
            <a:lvl2pPr marL="0" marR="0" lvl="1" indent="0" algn="l" rtl="0">
              <a:spcBef>
                <a:spcPts val="0"/>
              </a:spcBef>
              <a:buNone/>
              <a:defRPr sz="1800">
                <a:solidFill>
                  <a:schemeClr val="dk1"/>
                </a:solidFill>
                <a:latin typeface="Open Sans Light"/>
                <a:ea typeface="Open Sans Light"/>
                <a:cs typeface="Open Sans Light"/>
                <a:sym typeface="Open Sans Light"/>
              </a:defRPr>
            </a:lvl2pPr>
            <a:lvl3pPr marL="0" marR="0" lvl="2" indent="0" algn="l" rtl="0">
              <a:spcBef>
                <a:spcPts val="0"/>
              </a:spcBef>
              <a:buNone/>
              <a:defRPr sz="1800">
                <a:solidFill>
                  <a:schemeClr val="dk1"/>
                </a:solidFill>
                <a:latin typeface="Open Sans Light"/>
                <a:ea typeface="Open Sans Light"/>
                <a:cs typeface="Open Sans Light"/>
                <a:sym typeface="Open Sans Light"/>
              </a:defRPr>
            </a:lvl3pPr>
            <a:lvl4pPr marL="0" marR="0" lvl="3" indent="0" algn="l" rtl="0">
              <a:spcBef>
                <a:spcPts val="0"/>
              </a:spcBef>
              <a:buNone/>
              <a:defRPr sz="1800">
                <a:solidFill>
                  <a:schemeClr val="dk1"/>
                </a:solidFill>
                <a:latin typeface="Open Sans Light"/>
                <a:ea typeface="Open Sans Light"/>
                <a:cs typeface="Open Sans Light"/>
                <a:sym typeface="Open Sans Light"/>
              </a:defRPr>
            </a:lvl4pPr>
            <a:lvl5pPr marL="0" marR="0" lvl="4" indent="0" algn="l" rtl="0">
              <a:spcBef>
                <a:spcPts val="0"/>
              </a:spcBef>
              <a:buNone/>
              <a:defRPr sz="1800">
                <a:solidFill>
                  <a:schemeClr val="dk1"/>
                </a:solidFill>
                <a:latin typeface="Open Sans Light"/>
                <a:ea typeface="Open Sans Light"/>
                <a:cs typeface="Open Sans Light"/>
                <a:sym typeface="Open Sans Light"/>
              </a:defRPr>
            </a:lvl5pPr>
            <a:lvl6pPr marL="0" marR="0" lvl="5" indent="0" algn="l" rtl="0">
              <a:spcBef>
                <a:spcPts val="0"/>
              </a:spcBef>
              <a:buNone/>
              <a:defRPr sz="1800">
                <a:solidFill>
                  <a:schemeClr val="dk1"/>
                </a:solidFill>
                <a:latin typeface="Open Sans Light"/>
                <a:ea typeface="Open Sans Light"/>
                <a:cs typeface="Open Sans Light"/>
                <a:sym typeface="Open Sans Light"/>
              </a:defRPr>
            </a:lvl6pPr>
            <a:lvl7pPr marL="0" marR="0" lvl="6" indent="0" algn="l" rtl="0">
              <a:spcBef>
                <a:spcPts val="0"/>
              </a:spcBef>
              <a:buNone/>
              <a:defRPr sz="1800">
                <a:solidFill>
                  <a:schemeClr val="dk1"/>
                </a:solidFill>
                <a:latin typeface="Open Sans Light"/>
                <a:ea typeface="Open Sans Light"/>
                <a:cs typeface="Open Sans Light"/>
                <a:sym typeface="Open Sans Light"/>
              </a:defRPr>
            </a:lvl7pPr>
            <a:lvl8pPr marL="0" marR="0" lvl="7" indent="0" algn="l" rtl="0">
              <a:spcBef>
                <a:spcPts val="0"/>
              </a:spcBef>
              <a:buNone/>
              <a:defRPr sz="1800">
                <a:solidFill>
                  <a:schemeClr val="dk1"/>
                </a:solidFill>
                <a:latin typeface="Open Sans Light"/>
                <a:ea typeface="Open Sans Light"/>
                <a:cs typeface="Open Sans Light"/>
                <a:sym typeface="Open Sans Light"/>
              </a:defRPr>
            </a:lvl8pPr>
            <a:lvl9pPr marL="0" marR="0" lvl="8" indent="0" algn="l" rtl="0">
              <a:spcBef>
                <a:spcPts val="0"/>
              </a:spcBef>
              <a:buNone/>
              <a:defRPr sz="1800">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31"/>
          <p:cNvSpPr txBox="1">
            <a:spLocks noGrp="1"/>
          </p:cNvSpPr>
          <p:nvPr>
            <p:ph type="title"/>
          </p:nvPr>
        </p:nvSpPr>
        <p:spPr>
          <a:xfrm>
            <a:off x="391885" y="365125"/>
            <a:ext cx="11281557" cy="1325563"/>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00496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9" name="Google Shape;3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40" name="Google Shape;4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Open Sans Light"/>
                <a:ea typeface="Open Sans Light"/>
                <a:cs typeface="Open Sans Light"/>
                <a:sym typeface="Open Sans Light"/>
              </a:defRPr>
            </a:lvl1pPr>
            <a:lvl2pPr marL="0" marR="0" lvl="1" indent="0" algn="l" rtl="0">
              <a:spcBef>
                <a:spcPts val="0"/>
              </a:spcBef>
              <a:buNone/>
              <a:defRPr sz="1800">
                <a:solidFill>
                  <a:schemeClr val="dk1"/>
                </a:solidFill>
                <a:latin typeface="Open Sans Light"/>
                <a:ea typeface="Open Sans Light"/>
                <a:cs typeface="Open Sans Light"/>
                <a:sym typeface="Open Sans Light"/>
              </a:defRPr>
            </a:lvl2pPr>
            <a:lvl3pPr marL="0" marR="0" lvl="2" indent="0" algn="l" rtl="0">
              <a:spcBef>
                <a:spcPts val="0"/>
              </a:spcBef>
              <a:buNone/>
              <a:defRPr sz="1800">
                <a:solidFill>
                  <a:schemeClr val="dk1"/>
                </a:solidFill>
                <a:latin typeface="Open Sans Light"/>
                <a:ea typeface="Open Sans Light"/>
                <a:cs typeface="Open Sans Light"/>
                <a:sym typeface="Open Sans Light"/>
              </a:defRPr>
            </a:lvl3pPr>
            <a:lvl4pPr marL="0" marR="0" lvl="3" indent="0" algn="l" rtl="0">
              <a:spcBef>
                <a:spcPts val="0"/>
              </a:spcBef>
              <a:buNone/>
              <a:defRPr sz="1800">
                <a:solidFill>
                  <a:schemeClr val="dk1"/>
                </a:solidFill>
                <a:latin typeface="Open Sans Light"/>
                <a:ea typeface="Open Sans Light"/>
                <a:cs typeface="Open Sans Light"/>
                <a:sym typeface="Open Sans Light"/>
              </a:defRPr>
            </a:lvl4pPr>
            <a:lvl5pPr marL="0" marR="0" lvl="4" indent="0" algn="l" rtl="0">
              <a:spcBef>
                <a:spcPts val="0"/>
              </a:spcBef>
              <a:buNone/>
              <a:defRPr sz="1800">
                <a:solidFill>
                  <a:schemeClr val="dk1"/>
                </a:solidFill>
                <a:latin typeface="Open Sans Light"/>
                <a:ea typeface="Open Sans Light"/>
                <a:cs typeface="Open Sans Light"/>
                <a:sym typeface="Open Sans Light"/>
              </a:defRPr>
            </a:lvl5pPr>
            <a:lvl6pPr marL="0" marR="0" lvl="5" indent="0" algn="l" rtl="0">
              <a:spcBef>
                <a:spcPts val="0"/>
              </a:spcBef>
              <a:buNone/>
              <a:defRPr sz="1800">
                <a:solidFill>
                  <a:schemeClr val="dk1"/>
                </a:solidFill>
                <a:latin typeface="Open Sans Light"/>
                <a:ea typeface="Open Sans Light"/>
                <a:cs typeface="Open Sans Light"/>
                <a:sym typeface="Open Sans Light"/>
              </a:defRPr>
            </a:lvl6pPr>
            <a:lvl7pPr marL="0" marR="0" lvl="6" indent="0" algn="l" rtl="0">
              <a:spcBef>
                <a:spcPts val="0"/>
              </a:spcBef>
              <a:buNone/>
              <a:defRPr sz="1800">
                <a:solidFill>
                  <a:schemeClr val="dk1"/>
                </a:solidFill>
                <a:latin typeface="Open Sans Light"/>
                <a:ea typeface="Open Sans Light"/>
                <a:cs typeface="Open Sans Light"/>
                <a:sym typeface="Open Sans Light"/>
              </a:defRPr>
            </a:lvl7pPr>
            <a:lvl8pPr marL="0" marR="0" lvl="7" indent="0" algn="l" rtl="0">
              <a:spcBef>
                <a:spcPts val="0"/>
              </a:spcBef>
              <a:buNone/>
              <a:defRPr sz="1800">
                <a:solidFill>
                  <a:schemeClr val="dk1"/>
                </a:solidFill>
                <a:latin typeface="Open Sans Light"/>
                <a:ea typeface="Open Sans Light"/>
                <a:cs typeface="Open Sans Light"/>
                <a:sym typeface="Open Sans Light"/>
              </a:defRPr>
            </a:lvl8pPr>
            <a:lvl9pPr marL="0" marR="0" lvl="8" indent="0" algn="l" rtl="0">
              <a:spcBef>
                <a:spcPts val="0"/>
              </a:spcBef>
              <a:buNone/>
              <a:defRPr sz="1800">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33"/>
          <p:cNvSpPr txBox="1">
            <a:spLocks noGrp="1"/>
          </p:cNvSpPr>
          <p:nvPr>
            <p:ph type="title"/>
          </p:nvPr>
        </p:nvSpPr>
        <p:spPr>
          <a:xfrm>
            <a:off x="463138" y="365125"/>
            <a:ext cx="11265724" cy="1325563"/>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00496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3"/>
          <p:cNvSpPr txBox="1">
            <a:spLocks noGrp="1"/>
          </p:cNvSpPr>
          <p:nvPr>
            <p:ph type="body" idx="1"/>
          </p:nvPr>
        </p:nvSpPr>
        <p:spPr>
          <a:xfrm>
            <a:off x="463138" y="1681163"/>
            <a:ext cx="5534437"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300"/>
              </a:spcBef>
              <a:spcAft>
                <a:spcPts val="0"/>
              </a:spcAft>
              <a:buSzPts val="2400"/>
              <a:buNone/>
              <a:defRPr sz="2400" b="1"/>
            </a:lvl1pPr>
            <a:lvl2pPr marL="914400" lvl="1" indent="-228600" algn="l">
              <a:lnSpc>
                <a:spcPct val="110000"/>
              </a:lnSpc>
              <a:spcBef>
                <a:spcPts val="600"/>
              </a:spcBef>
              <a:spcAft>
                <a:spcPts val="0"/>
              </a:spcAft>
              <a:buSzPts val="2000"/>
              <a:buNone/>
              <a:defRPr sz="2000" b="1"/>
            </a:lvl2pPr>
            <a:lvl3pPr marL="1371600" lvl="2" indent="-228600" algn="l">
              <a:lnSpc>
                <a:spcPct val="110000"/>
              </a:lnSpc>
              <a:spcBef>
                <a:spcPts val="600"/>
              </a:spcBef>
              <a:spcAft>
                <a:spcPts val="0"/>
              </a:spcAft>
              <a:buSzPts val="1800"/>
              <a:buNone/>
              <a:defRPr sz="1800" b="1"/>
            </a:lvl3pPr>
            <a:lvl4pPr marL="1828800" lvl="3" indent="-228600" algn="l">
              <a:lnSpc>
                <a:spcPct val="110000"/>
              </a:lnSpc>
              <a:spcBef>
                <a:spcPts val="600"/>
              </a:spcBef>
              <a:spcAft>
                <a:spcPts val="0"/>
              </a:spcAft>
              <a:buSzPts val="1280"/>
              <a:buNone/>
              <a:defRPr sz="1600" b="1"/>
            </a:lvl4pPr>
            <a:lvl5pPr marL="2286000" lvl="4" indent="-228600" algn="l">
              <a:lnSpc>
                <a:spcPct val="11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3"/>
          <p:cNvSpPr txBox="1">
            <a:spLocks noGrp="1"/>
          </p:cNvSpPr>
          <p:nvPr>
            <p:ph type="body" idx="2"/>
          </p:nvPr>
        </p:nvSpPr>
        <p:spPr>
          <a:xfrm>
            <a:off x="463138" y="2505075"/>
            <a:ext cx="553443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20039" algn="l">
              <a:lnSpc>
                <a:spcPct val="110000"/>
              </a:lnSpc>
              <a:spcBef>
                <a:spcPts val="600"/>
              </a:spcBef>
              <a:spcAft>
                <a:spcPts val="0"/>
              </a:spcAft>
              <a:buSzPts val="144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3"/>
          <p:cNvSpPr txBox="1">
            <a:spLocks noGrp="1"/>
          </p:cNvSpPr>
          <p:nvPr>
            <p:ph type="body" idx="3"/>
          </p:nvPr>
        </p:nvSpPr>
        <p:spPr>
          <a:xfrm>
            <a:off x="6172200" y="1681163"/>
            <a:ext cx="5534436"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300"/>
              </a:spcBef>
              <a:spcAft>
                <a:spcPts val="0"/>
              </a:spcAft>
              <a:buSzPts val="2400"/>
              <a:buNone/>
              <a:defRPr sz="2400" b="1"/>
            </a:lvl1pPr>
            <a:lvl2pPr marL="914400" lvl="1" indent="-228600" algn="l">
              <a:lnSpc>
                <a:spcPct val="110000"/>
              </a:lnSpc>
              <a:spcBef>
                <a:spcPts val="600"/>
              </a:spcBef>
              <a:spcAft>
                <a:spcPts val="0"/>
              </a:spcAft>
              <a:buSzPts val="2000"/>
              <a:buNone/>
              <a:defRPr sz="2000" b="1"/>
            </a:lvl2pPr>
            <a:lvl3pPr marL="1371600" lvl="2" indent="-228600" algn="l">
              <a:lnSpc>
                <a:spcPct val="110000"/>
              </a:lnSpc>
              <a:spcBef>
                <a:spcPts val="600"/>
              </a:spcBef>
              <a:spcAft>
                <a:spcPts val="0"/>
              </a:spcAft>
              <a:buSzPts val="1800"/>
              <a:buNone/>
              <a:defRPr sz="1800" b="1"/>
            </a:lvl3pPr>
            <a:lvl4pPr marL="1828800" lvl="3" indent="-228600" algn="l">
              <a:lnSpc>
                <a:spcPct val="110000"/>
              </a:lnSpc>
              <a:spcBef>
                <a:spcPts val="600"/>
              </a:spcBef>
              <a:spcAft>
                <a:spcPts val="0"/>
              </a:spcAft>
              <a:buSzPts val="1280"/>
              <a:buNone/>
              <a:defRPr sz="1600" b="1"/>
            </a:lvl4pPr>
            <a:lvl5pPr marL="2286000" lvl="4" indent="-228600" algn="l">
              <a:lnSpc>
                <a:spcPct val="11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3"/>
          <p:cNvSpPr txBox="1">
            <a:spLocks noGrp="1"/>
          </p:cNvSpPr>
          <p:nvPr>
            <p:ph type="body" idx="4"/>
          </p:nvPr>
        </p:nvSpPr>
        <p:spPr>
          <a:xfrm>
            <a:off x="6172200" y="2505075"/>
            <a:ext cx="5534436"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20039" algn="l">
              <a:lnSpc>
                <a:spcPct val="110000"/>
              </a:lnSpc>
              <a:spcBef>
                <a:spcPts val="600"/>
              </a:spcBef>
              <a:spcAft>
                <a:spcPts val="0"/>
              </a:spcAft>
              <a:buSzPts val="144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Open Sans Light"/>
                <a:ea typeface="Open Sans Light"/>
                <a:cs typeface="Open Sans Light"/>
                <a:sym typeface="Open Sans Light"/>
              </a:defRPr>
            </a:lvl1pPr>
            <a:lvl2pPr marL="0" marR="0" lvl="1" indent="0" algn="l" rtl="0">
              <a:spcBef>
                <a:spcPts val="0"/>
              </a:spcBef>
              <a:buNone/>
              <a:defRPr sz="1800">
                <a:solidFill>
                  <a:schemeClr val="dk1"/>
                </a:solidFill>
                <a:latin typeface="Open Sans Light"/>
                <a:ea typeface="Open Sans Light"/>
                <a:cs typeface="Open Sans Light"/>
                <a:sym typeface="Open Sans Light"/>
              </a:defRPr>
            </a:lvl2pPr>
            <a:lvl3pPr marL="0" marR="0" lvl="2" indent="0" algn="l" rtl="0">
              <a:spcBef>
                <a:spcPts val="0"/>
              </a:spcBef>
              <a:buNone/>
              <a:defRPr sz="1800">
                <a:solidFill>
                  <a:schemeClr val="dk1"/>
                </a:solidFill>
                <a:latin typeface="Open Sans Light"/>
                <a:ea typeface="Open Sans Light"/>
                <a:cs typeface="Open Sans Light"/>
                <a:sym typeface="Open Sans Light"/>
              </a:defRPr>
            </a:lvl3pPr>
            <a:lvl4pPr marL="0" marR="0" lvl="3" indent="0" algn="l" rtl="0">
              <a:spcBef>
                <a:spcPts val="0"/>
              </a:spcBef>
              <a:buNone/>
              <a:defRPr sz="1800">
                <a:solidFill>
                  <a:schemeClr val="dk1"/>
                </a:solidFill>
                <a:latin typeface="Open Sans Light"/>
                <a:ea typeface="Open Sans Light"/>
                <a:cs typeface="Open Sans Light"/>
                <a:sym typeface="Open Sans Light"/>
              </a:defRPr>
            </a:lvl4pPr>
            <a:lvl5pPr marL="0" marR="0" lvl="4" indent="0" algn="l" rtl="0">
              <a:spcBef>
                <a:spcPts val="0"/>
              </a:spcBef>
              <a:buNone/>
              <a:defRPr sz="1800">
                <a:solidFill>
                  <a:schemeClr val="dk1"/>
                </a:solidFill>
                <a:latin typeface="Open Sans Light"/>
                <a:ea typeface="Open Sans Light"/>
                <a:cs typeface="Open Sans Light"/>
                <a:sym typeface="Open Sans Light"/>
              </a:defRPr>
            </a:lvl5pPr>
            <a:lvl6pPr marL="0" marR="0" lvl="5" indent="0" algn="l" rtl="0">
              <a:spcBef>
                <a:spcPts val="0"/>
              </a:spcBef>
              <a:buNone/>
              <a:defRPr sz="1800">
                <a:solidFill>
                  <a:schemeClr val="dk1"/>
                </a:solidFill>
                <a:latin typeface="Open Sans Light"/>
                <a:ea typeface="Open Sans Light"/>
                <a:cs typeface="Open Sans Light"/>
                <a:sym typeface="Open Sans Light"/>
              </a:defRPr>
            </a:lvl6pPr>
            <a:lvl7pPr marL="0" marR="0" lvl="6" indent="0" algn="l" rtl="0">
              <a:spcBef>
                <a:spcPts val="0"/>
              </a:spcBef>
              <a:buNone/>
              <a:defRPr sz="1800">
                <a:solidFill>
                  <a:schemeClr val="dk1"/>
                </a:solidFill>
                <a:latin typeface="Open Sans Light"/>
                <a:ea typeface="Open Sans Light"/>
                <a:cs typeface="Open Sans Light"/>
                <a:sym typeface="Open Sans Light"/>
              </a:defRPr>
            </a:lvl7pPr>
            <a:lvl8pPr marL="0" marR="0" lvl="7" indent="0" algn="l" rtl="0">
              <a:spcBef>
                <a:spcPts val="0"/>
              </a:spcBef>
              <a:buNone/>
              <a:defRPr sz="1800">
                <a:solidFill>
                  <a:schemeClr val="dk1"/>
                </a:solidFill>
                <a:latin typeface="Open Sans Light"/>
                <a:ea typeface="Open Sans Light"/>
                <a:cs typeface="Open Sans Light"/>
                <a:sym typeface="Open Sans Light"/>
              </a:defRPr>
            </a:lvl8pPr>
            <a:lvl9pPr marL="0" marR="0" lvl="8" indent="0" algn="l" rtl="0">
              <a:spcBef>
                <a:spcPts val="0"/>
              </a:spcBef>
              <a:buNone/>
              <a:defRPr sz="1800">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004963"/>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00"/>
              </a:spcBef>
              <a:spcAft>
                <a:spcPts val="0"/>
              </a:spcAft>
              <a:buSzPts val="1800"/>
              <a:buChar char="•"/>
              <a:defRPr sz="1800"/>
            </a:lvl1pPr>
            <a:lvl2pPr marL="914400" lvl="1" indent="-342900" algn="l">
              <a:lnSpc>
                <a:spcPct val="110000"/>
              </a:lnSpc>
              <a:spcBef>
                <a:spcPts val="600"/>
              </a:spcBef>
              <a:spcAft>
                <a:spcPts val="0"/>
              </a:spcAft>
              <a:buSzPts val="1800"/>
              <a:buChar char="»"/>
              <a:defRPr sz="1800"/>
            </a:lvl2pPr>
            <a:lvl3pPr marL="1371600" lvl="2" indent="-342900" algn="l">
              <a:lnSpc>
                <a:spcPct val="110000"/>
              </a:lnSpc>
              <a:spcBef>
                <a:spcPts val="600"/>
              </a:spcBef>
              <a:spcAft>
                <a:spcPts val="0"/>
              </a:spcAft>
              <a:buSzPts val="1800"/>
              <a:buChar char="–"/>
              <a:defRPr sz="1800"/>
            </a:lvl3pPr>
            <a:lvl4pPr marL="1828800" lvl="3" indent="-320039" algn="l">
              <a:lnSpc>
                <a:spcPct val="110000"/>
              </a:lnSpc>
              <a:spcBef>
                <a:spcPts val="600"/>
              </a:spcBef>
              <a:spcAft>
                <a:spcPts val="0"/>
              </a:spcAft>
              <a:buSzPts val="1440"/>
              <a:buChar char="▪"/>
              <a:defRPr sz="1800"/>
            </a:lvl4pPr>
            <a:lvl5pPr marL="2286000" lvl="4" indent="-342900" algn="l">
              <a:lnSpc>
                <a:spcPct val="110000"/>
              </a:lnSpc>
              <a:spcBef>
                <a:spcPts val="600"/>
              </a:spcBef>
              <a:spcAft>
                <a:spcPts val="0"/>
              </a:spcAft>
              <a:buSzPts val="1800"/>
              <a:buChar char="~"/>
              <a:defRPr sz="1800"/>
            </a:lvl5pPr>
            <a:lvl6pPr marL="2743200" lvl="5" indent="-355600" algn="l">
              <a:lnSpc>
                <a:spcPct val="90000"/>
              </a:lnSpc>
              <a:spcBef>
                <a:spcPts val="6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300"/>
              </a:spcBef>
              <a:spcAft>
                <a:spcPts val="0"/>
              </a:spcAft>
              <a:buSzPts val="1600"/>
              <a:buNone/>
              <a:defRPr sz="1600"/>
            </a:lvl1pPr>
            <a:lvl2pPr marL="914400" lvl="1" indent="-228600" algn="l">
              <a:lnSpc>
                <a:spcPct val="110000"/>
              </a:lnSpc>
              <a:spcBef>
                <a:spcPts val="600"/>
              </a:spcBef>
              <a:spcAft>
                <a:spcPts val="0"/>
              </a:spcAft>
              <a:buSzPts val="1400"/>
              <a:buNone/>
              <a:defRPr sz="1400"/>
            </a:lvl2pPr>
            <a:lvl3pPr marL="1371600" lvl="2" indent="-228600" algn="l">
              <a:lnSpc>
                <a:spcPct val="110000"/>
              </a:lnSpc>
              <a:spcBef>
                <a:spcPts val="600"/>
              </a:spcBef>
              <a:spcAft>
                <a:spcPts val="0"/>
              </a:spcAft>
              <a:buSzPts val="1200"/>
              <a:buNone/>
              <a:defRPr sz="1200"/>
            </a:lvl3pPr>
            <a:lvl4pPr marL="1828800" lvl="3" indent="-228600" algn="l">
              <a:lnSpc>
                <a:spcPct val="110000"/>
              </a:lnSpc>
              <a:spcBef>
                <a:spcPts val="600"/>
              </a:spcBef>
              <a:spcAft>
                <a:spcPts val="0"/>
              </a:spcAft>
              <a:buSzPts val="800"/>
              <a:buNone/>
              <a:defRPr sz="1000"/>
            </a:lvl4pPr>
            <a:lvl5pPr marL="2286000" lvl="4" indent="-228600" algn="l">
              <a:lnSpc>
                <a:spcPct val="110000"/>
              </a:lnSpc>
              <a:spcBef>
                <a:spcPts val="600"/>
              </a:spcBef>
              <a:spcAft>
                <a:spcPts val="0"/>
              </a:spcAft>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59" name="Google Shape;5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60" name="Google Shape;6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Open Sans Light"/>
                <a:ea typeface="Open Sans Light"/>
                <a:cs typeface="Open Sans Light"/>
                <a:sym typeface="Open Sans Light"/>
              </a:defRPr>
            </a:lvl1pPr>
            <a:lvl2pPr marL="0" marR="0" lvl="1" indent="0" algn="l" rtl="0">
              <a:spcBef>
                <a:spcPts val="0"/>
              </a:spcBef>
              <a:buNone/>
              <a:defRPr sz="1800">
                <a:solidFill>
                  <a:schemeClr val="dk1"/>
                </a:solidFill>
                <a:latin typeface="Open Sans Light"/>
                <a:ea typeface="Open Sans Light"/>
                <a:cs typeface="Open Sans Light"/>
                <a:sym typeface="Open Sans Light"/>
              </a:defRPr>
            </a:lvl2pPr>
            <a:lvl3pPr marL="0" marR="0" lvl="2" indent="0" algn="l" rtl="0">
              <a:spcBef>
                <a:spcPts val="0"/>
              </a:spcBef>
              <a:buNone/>
              <a:defRPr sz="1800">
                <a:solidFill>
                  <a:schemeClr val="dk1"/>
                </a:solidFill>
                <a:latin typeface="Open Sans Light"/>
                <a:ea typeface="Open Sans Light"/>
                <a:cs typeface="Open Sans Light"/>
                <a:sym typeface="Open Sans Light"/>
              </a:defRPr>
            </a:lvl3pPr>
            <a:lvl4pPr marL="0" marR="0" lvl="3" indent="0" algn="l" rtl="0">
              <a:spcBef>
                <a:spcPts val="0"/>
              </a:spcBef>
              <a:buNone/>
              <a:defRPr sz="1800">
                <a:solidFill>
                  <a:schemeClr val="dk1"/>
                </a:solidFill>
                <a:latin typeface="Open Sans Light"/>
                <a:ea typeface="Open Sans Light"/>
                <a:cs typeface="Open Sans Light"/>
                <a:sym typeface="Open Sans Light"/>
              </a:defRPr>
            </a:lvl4pPr>
            <a:lvl5pPr marL="0" marR="0" lvl="4" indent="0" algn="l" rtl="0">
              <a:spcBef>
                <a:spcPts val="0"/>
              </a:spcBef>
              <a:buNone/>
              <a:defRPr sz="1800">
                <a:solidFill>
                  <a:schemeClr val="dk1"/>
                </a:solidFill>
                <a:latin typeface="Open Sans Light"/>
                <a:ea typeface="Open Sans Light"/>
                <a:cs typeface="Open Sans Light"/>
                <a:sym typeface="Open Sans Light"/>
              </a:defRPr>
            </a:lvl5pPr>
            <a:lvl6pPr marL="0" marR="0" lvl="5" indent="0" algn="l" rtl="0">
              <a:spcBef>
                <a:spcPts val="0"/>
              </a:spcBef>
              <a:buNone/>
              <a:defRPr sz="1800">
                <a:solidFill>
                  <a:schemeClr val="dk1"/>
                </a:solidFill>
                <a:latin typeface="Open Sans Light"/>
                <a:ea typeface="Open Sans Light"/>
                <a:cs typeface="Open Sans Light"/>
                <a:sym typeface="Open Sans Light"/>
              </a:defRPr>
            </a:lvl6pPr>
            <a:lvl7pPr marL="0" marR="0" lvl="6" indent="0" algn="l" rtl="0">
              <a:spcBef>
                <a:spcPts val="0"/>
              </a:spcBef>
              <a:buNone/>
              <a:defRPr sz="1800">
                <a:solidFill>
                  <a:schemeClr val="dk1"/>
                </a:solidFill>
                <a:latin typeface="Open Sans Light"/>
                <a:ea typeface="Open Sans Light"/>
                <a:cs typeface="Open Sans Light"/>
                <a:sym typeface="Open Sans Light"/>
              </a:defRPr>
            </a:lvl7pPr>
            <a:lvl8pPr marL="0" marR="0" lvl="7" indent="0" algn="l" rtl="0">
              <a:spcBef>
                <a:spcPts val="0"/>
              </a:spcBef>
              <a:buNone/>
              <a:defRPr sz="1800">
                <a:solidFill>
                  <a:schemeClr val="dk1"/>
                </a:solidFill>
                <a:latin typeface="Open Sans Light"/>
                <a:ea typeface="Open Sans Light"/>
                <a:cs typeface="Open Sans Light"/>
                <a:sym typeface="Open Sans Light"/>
              </a:defRPr>
            </a:lvl8pPr>
            <a:lvl9pPr marL="0" marR="0" lvl="8" indent="0" algn="l" rtl="0">
              <a:spcBef>
                <a:spcPts val="0"/>
              </a:spcBef>
              <a:buNone/>
              <a:defRPr sz="1800">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004963"/>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5"/>
          <p:cNvSpPr>
            <a:spLocks noGrp="1"/>
          </p:cNvSpPr>
          <p:nvPr>
            <p:ph type="pic" idx="2"/>
          </p:nvPr>
        </p:nvSpPr>
        <p:spPr>
          <a:xfrm>
            <a:off x="5183188" y="987425"/>
            <a:ext cx="6172200" cy="4873625"/>
          </a:xfrm>
          <a:prstGeom prst="rect">
            <a:avLst/>
          </a:prstGeom>
          <a:noFill/>
          <a:ln>
            <a:noFill/>
          </a:ln>
        </p:spPr>
      </p:sp>
      <p:sp>
        <p:nvSpPr>
          <p:cNvPr id="64" name="Google Shape;64;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300"/>
              </a:spcBef>
              <a:spcAft>
                <a:spcPts val="0"/>
              </a:spcAft>
              <a:buSzPts val="1600"/>
              <a:buNone/>
              <a:defRPr sz="1600"/>
            </a:lvl1pPr>
            <a:lvl2pPr marL="914400" lvl="1" indent="-228600" algn="l">
              <a:lnSpc>
                <a:spcPct val="110000"/>
              </a:lnSpc>
              <a:spcBef>
                <a:spcPts val="600"/>
              </a:spcBef>
              <a:spcAft>
                <a:spcPts val="0"/>
              </a:spcAft>
              <a:buSzPts val="1400"/>
              <a:buNone/>
              <a:defRPr sz="1400"/>
            </a:lvl2pPr>
            <a:lvl3pPr marL="1371600" lvl="2" indent="-228600" algn="l">
              <a:lnSpc>
                <a:spcPct val="110000"/>
              </a:lnSpc>
              <a:spcBef>
                <a:spcPts val="600"/>
              </a:spcBef>
              <a:spcAft>
                <a:spcPts val="0"/>
              </a:spcAft>
              <a:buSzPts val="1200"/>
              <a:buNone/>
              <a:defRPr sz="1200"/>
            </a:lvl3pPr>
            <a:lvl4pPr marL="1828800" lvl="3" indent="-228600" algn="l">
              <a:lnSpc>
                <a:spcPct val="110000"/>
              </a:lnSpc>
              <a:spcBef>
                <a:spcPts val="600"/>
              </a:spcBef>
              <a:spcAft>
                <a:spcPts val="0"/>
              </a:spcAft>
              <a:buSzPts val="800"/>
              <a:buNone/>
              <a:defRPr sz="1000"/>
            </a:lvl4pPr>
            <a:lvl5pPr marL="2286000" lvl="4" indent="-228600" algn="l">
              <a:lnSpc>
                <a:spcPct val="110000"/>
              </a:lnSpc>
              <a:spcBef>
                <a:spcPts val="600"/>
              </a:spcBef>
              <a:spcAft>
                <a:spcPts val="0"/>
              </a:spcAft>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66" name="Google Shape;6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67" name="Google Shape;6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Open Sans Light"/>
                <a:ea typeface="Open Sans Light"/>
                <a:cs typeface="Open Sans Light"/>
                <a:sym typeface="Open Sans Light"/>
              </a:defRPr>
            </a:lvl1pPr>
            <a:lvl2pPr marL="0" marR="0" lvl="1" indent="0" algn="l" rtl="0">
              <a:spcBef>
                <a:spcPts val="0"/>
              </a:spcBef>
              <a:buNone/>
              <a:defRPr sz="1800">
                <a:solidFill>
                  <a:schemeClr val="dk1"/>
                </a:solidFill>
                <a:latin typeface="Open Sans Light"/>
                <a:ea typeface="Open Sans Light"/>
                <a:cs typeface="Open Sans Light"/>
                <a:sym typeface="Open Sans Light"/>
              </a:defRPr>
            </a:lvl2pPr>
            <a:lvl3pPr marL="0" marR="0" lvl="2" indent="0" algn="l" rtl="0">
              <a:spcBef>
                <a:spcPts val="0"/>
              </a:spcBef>
              <a:buNone/>
              <a:defRPr sz="1800">
                <a:solidFill>
                  <a:schemeClr val="dk1"/>
                </a:solidFill>
                <a:latin typeface="Open Sans Light"/>
                <a:ea typeface="Open Sans Light"/>
                <a:cs typeface="Open Sans Light"/>
                <a:sym typeface="Open Sans Light"/>
              </a:defRPr>
            </a:lvl3pPr>
            <a:lvl4pPr marL="0" marR="0" lvl="3" indent="0" algn="l" rtl="0">
              <a:spcBef>
                <a:spcPts val="0"/>
              </a:spcBef>
              <a:buNone/>
              <a:defRPr sz="1800">
                <a:solidFill>
                  <a:schemeClr val="dk1"/>
                </a:solidFill>
                <a:latin typeface="Open Sans Light"/>
                <a:ea typeface="Open Sans Light"/>
                <a:cs typeface="Open Sans Light"/>
                <a:sym typeface="Open Sans Light"/>
              </a:defRPr>
            </a:lvl4pPr>
            <a:lvl5pPr marL="0" marR="0" lvl="4" indent="0" algn="l" rtl="0">
              <a:spcBef>
                <a:spcPts val="0"/>
              </a:spcBef>
              <a:buNone/>
              <a:defRPr sz="1800">
                <a:solidFill>
                  <a:schemeClr val="dk1"/>
                </a:solidFill>
                <a:latin typeface="Open Sans Light"/>
                <a:ea typeface="Open Sans Light"/>
                <a:cs typeface="Open Sans Light"/>
                <a:sym typeface="Open Sans Light"/>
              </a:defRPr>
            </a:lvl5pPr>
            <a:lvl6pPr marL="0" marR="0" lvl="5" indent="0" algn="l" rtl="0">
              <a:spcBef>
                <a:spcPts val="0"/>
              </a:spcBef>
              <a:buNone/>
              <a:defRPr sz="1800">
                <a:solidFill>
                  <a:schemeClr val="dk1"/>
                </a:solidFill>
                <a:latin typeface="Open Sans Light"/>
                <a:ea typeface="Open Sans Light"/>
                <a:cs typeface="Open Sans Light"/>
                <a:sym typeface="Open Sans Light"/>
              </a:defRPr>
            </a:lvl6pPr>
            <a:lvl7pPr marL="0" marR="0" lvl="6" indent="0" algn="l" rtl="0">
              <a:spcBef>
                <a:spcPts val="0"/>
              </a:spcBef>
              <a:buNone/>
              <a:defRPr sz="1800">
                <a:solidFill>
                  <a:schemeClr val="dk1"/>
                </a:solidFill>
                <a:latin typeface="Open Sans Light"/>
                <a:ea typeface="Open Sans Light"/>
                <a:cs typeface="Open Sans Light"/>
                <a:sym typeface="Open Sans Light"/>
              </a:defRPr>
            </a:lvl7pPr>
            <a:lvl8pPr marL="0" marR="0" lvl="7" indent="0" algn="l" rtl="0">
              <a:spcBef>
                <a:spcPts val="0"/>
              </a:spcBef>
              <a:buNone/>
              <a:defRPr sz="1800">
                <a:solidFill>
                  <a:schemeClr val="dk1"/>
                </a:solidFill>
                <a:latin typeface="Open Sans Light"/>
                <a:ea typeface="Open Sans Light"/>
                <a:cs typeface="Open Sans Light"/>
                <a:sym typeface="Open Sans Light"/>
              </a:defRPr>
            </a:lvl8pPr>
            <a:lvl9pPr marL="0" marR="0" lvl="8" indent="0" algn="l" rtl="0">
              <a:spcBef>
                <a:spcPts val="0"/>
              </a:spcBef>
              <a:buNone/>
              <a:defRPr sz="1800">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391885" y="365125"/>
            <a:ext cx="11281557" cy="1325563"/>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00496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6"/>
          <p:cNvSpPr txBox="1">
            <a:spLocks noGrp="1"/>
          </p:cNvSpPr>
          <p:nvPr>
            <p:ph type="body" idx="1"/>
          </p:nvPr>
        </p:nvSpPr>
        <p:spPr>
          <a:xfrm rot="5400000">
            <a:off x="3789528" y="-1706953"/>
            <a:ext cx="4486275" cy="1128155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300"/>
              </a:spcBef>
              <a:spcAft>
                <a:spcPts val="0"/>
              </a:spcAft>
              <a:buSzPts val="1800"/>
              <a:buChar cha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SzPts val="1800"/>
              <a:buChar char="–"/>
              <a:defRPr/>
            </a:lvl3pPr>
            <a:lvl4pPr marL="1828800" lvl="3" indent="-320039" algn="l">
              <a:lnSpc>
                <a:spcPct val="110000"/>
              </a:lnSpc>
              <a:spcBef>
                <a:spcPts val="600"/>
              </a:spcBef>
              <a:spcAft>
                <a:spcPts val="0"/>
              </a:spcAft>
              <a:buSzPts val="1440"/>
              <a:buChar char="▪"/>
              <a:defRPr/>
            </a:lvl4pPr>
            <a:lvl5pPr marL="2286000" lvl="4" indent="-342900" algn="l">
              <a:lnSpc>
                <a:spcPct val="11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72" name="Google Shape;7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73" name="Google Shape;7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Open Sans Light"/>
                <a:ea typeface="Open Sans Light"/>
                <a:cs typeface="Open Sans Light"/>
                <a:sym typeface="Open Sans Light"/>
              </a:defRPr>
            </a:lvl1pPr>
            <a:lvl2pPr marL="0" marR="0" lvl="1" indent="0" algn="l" rtl="0">
              <a:spcBef>
                <a:spcPts val="0"/>
              </a:spcBef>
              <a:buNone/>
              <a:defRPr sz="1800">
                <a:solidFill>
                  <a:schemeClr val="dk1"/>
                </a:solidFill>
                <a:latin typeface="Open Sans Light"/>
                <a:ea typeface="Open Sans Light"/>
                <a:cs typeface="Open Sans Light"/>
                <a:sym typeface="Open Sans Light"/>
              </a:defRPr>
            </a:lvl2pPr>
            <a:lvl3pPr marL="0" marR="0" lvl="2" indent="0" algn="l" rtl="0">
              <a:spcBef>
                <a:spcPts val="0"/>
              </a:spcBef>
              <a:buNone/>
              <a:defRPr sz="1800">
                <a:solidFill>
                  <a:schemeClr val="dk1"/>
                </a:solidFill>
                <a:latin typeface="Open Sans Light"/>
                <a:ea typeface="Open Sans Light"/>
                <a:cs typeface="Open Sans Light"/>
                <a:sym typeface="Open Sans Light"/>
              </a:defRPr>
            </a:lvl3pPr>
            <a:lvl4pPr marL="0" marR="0" lvl="3" indent="0" algn="l" rtl="0">
              <a:spcBef>
                <a:spcPts val="0"/>
              </a:spcBef>
              <a:buNone/>
              <a:defRPr sz="1800">
                <a:solidFill>
                  <a:schemeClr val="dk1"/>
                </a:solidFill>
                <a:latin typeface="Open Sans Light"/>
                <a:ea typeface="Open Sans Light"/>
                <a:cs typeface="Open Sans Light"/>
                <a:sym typeface="Open Sans Light"/>
              </a:defRPr>
            </a:lvl4pPr>
            <a:lvl5pPr marL="0" marR="0" lvl="4" indent="0" algn="l" rtl="0">
              <a:spcBef>
                <a:spcPts val="0"/>
              </a:spcBef>
              <a:buNone/>
              <a:defRPr sz="1800">
                <a:solidFill>
                  <a:schemeClr val="dk1"/>
                </a:solidFill>
                <a:latin typeface="Open Sans Light"/>
                <a:ea typeface="Open Sans Light"/>
                <a:cs typeface="Open Sans Light"/>
                <a:sym typeface="Open Sans Light"/>
              </a:defRPr>
            </a:lvl5pPr>
            <a:lvl6pPr marL="0" marR="0" lvl="5" indent="0" algn="l" rtl="0">
              <a:spcBef>
                <a:spcPts val="0"/>
              </a:spcBef>
              <a:buNone/>
              <a:defRPr sz="1800">
                <a:solidFill>
                  <a:schemeClr val="dk1"/>
                </a:solidFill>
                <a:latin typeface="Open Sans Light"/>
                <a:ea typeface="Open Sans Light"/>
                <a:cs typeface="Open Sans Light"/>
                <a:sym typeface="Open Sans Light"/>
              </a:defRPr>
            </a:lvl6pPr>
            <a:lvl7pPr marL="0" marR="0" lvl="6" indent="0" algn="l" rtl="0">
              <a:spcBef>
                <a:spcPts val="0"/>
              </a:spcBef>
              <a:buNone/>
              <a:defRPr sz="1800">
                <a:solidFill>
                  <a:schemeClr val="dk1"/>
                </a:solidFill>
                <a:latin typeface="Open Sans Light"/>
                <a:ea typeface="Open Sans Light"/>
                <a:cs typeface="Open Sans Light"/>
                <a:sym typeface="Open Sans Light"/>
              </a:defRPr>
            </a:lvl7pPr>
            <a:lvl8pPr marL="0" marR="0" lvl="7" indent="0" algn="l" rtl="0">
              <a:spcBef>
                <a:spcPts val="0"/>
              </a:spcBef>
              <a:buNone/>
              <a:defRPr sz="1800">
                <a:solidFill>
                  <a:schemeClr val="dk1"/>
                </a:solidFill>
                <a:latin typeface="Open Sans Light"/>
                <a:ea typeface="Open Sans Light"/>
                <a:cs typeface="Open Sans Light"/>
                <a:sym typeface="Open Sans Light"/>
              </a:defRPr>
            </a:lvl8pPr>
            <a:lvl9pPr marL="0" marR="0" lvl="8" indent="0" algn="l" rtl="0">
              <a:spcBef>
                <a:spcPts val="0"/>
              </a:spcBef>
              <a:buNone/>
              <a:defRPr sz="1800">
                <a:solidFill>
                  <a:schemeClr val="dk1"/>
                </a:solidFill>
                <a:latin typeface="Open Sans Light"/>
                <a:ea typeface="Open Sans Light"/>
                <a:cs typeface="Open Sans Light"/>
                <a:sym typeface="Open Sans Ligh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391885" y="365125"/>
            <a:ext cx="11281557" cy="1325563"/>
          </a:xfrm>
          <a:prstGeom prst="rect">
            <a:avLst/>
          </a:prstGeom>
          <a:noFill/>
          <a:ln>
            <a:noFill/>
          </a:ln>
        </p:spPr>
        <p:txBody>
          <a:bodyPr spcFirstLastPara="1" wrap="square" lIns="91425" tIns="45700" rIns="91425" bIns="45700" anchor="ctr" anchorCtr="0">
            <a:normAutofit/>
          </a:bodyPr>
          <a:lstStyle>
            <a:lvl1pPr marR="0" lvl="0" algn="l" rtl="0">
              <a:lnSpc>
                <a:spcPct val="110000"/>
              </a:lnSpc>
              <a:spcBef>
                <a:spcPts val="0"/>
              </a:spcBef>
              <a:spcAft>
                <a:spcPts val="0"/>
              </a:spcAft>
              <a:buClr>
                <a:srgbClr val="004963"/>
              </a:buClr>
              <a:buSzPts val="3600"/>
              <a:buFont typeface="Open Sans"/>
              <a:buNone/>
              <a:defRPr sz="3600" b="0" i="0" u="none" strike="noStrike" cap="none">
                <a:solidFill>
                  <a:srgbClr val="004963"/>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391886" y="1690688"/>
            <a:ext cx="11281558" cy="4486275"/>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300"/>
              </a:spcBef>
              <a:spcAft>
                <a:spcPts val="0"/>
              </a:spcAft>
              <a:buClr>
                <a:srgbClr val="004963"/>
              </a:buClr>
              <a:buSzPts val="2000"/>
              <a:buFont typeface="Arial"/>
              <a:buChar char="•"/>
              <a:defRPr sz="2000" b="0" i="0" u="none" strike="noStrike" cap="none">
                <a:solidFill>
                  <a:schemeClr val="dk1"/>
                </a:solidFill>
                <a:latin typeface="Open Sans Light"/>
                <a:ea typeface="Open Sans Light"/>
                <a:cs typeface="Open Sans Light"/>
                <a:sym typeface="Open Sans Light"/>
              </a:defRPr>
            </a:lvl1pPr>
            <a:lvl2pPr marL="914400" marR="0" lvl="1" indent="-355600" algn="l" rtl="0">
              <a:lnSpc>
                <a:spcPct val="110000"/>
              </a:lnSpc>
              <a:spcBef>
                <a:spcPts val="600"/>
              </a:spcBef>
              <a:spcAft>
                <a:spcPts val="0"/>
              </a:spcAft>
              <a:buClr>
                <a:srgbClr val="004963"/>
              </a:buClr>
              <a:buSzPts val="2000"/>
              <a:buFont typeface="NTR"/>
              <a:buChar char="»"/>
              <a:defRPr sz="2000" b="0" i="0" u="none" strike="noStrike" cap="none">
                <a:solidFill>
                  <a:schemeClr val="dk1"/>
                </a:solidFill>
                <a:latin typeface="Open Sans Light"/>
                <a:ea typeface="Open Sans Light"/>
                <a:cs typeface="Open Sans Light"/>
                <a:sym typeface="Open Sans Light"/>
              </a:defRPr>
            </a:lvl2pPr>
            <a:lvl3pPr marL="1371600" marR="0" lvl="2" indent="-355600" algn="l" rtl="0">
              <a:lnSpc>
                <a:spcPct val="110000"/>
              </a:lnSpc>
              <a:spcBef>
                <a:spcPts val="600"/>
              </a:spcBef>
              <a:spcAft>
                <a:spcPts val="0"/>
              </a:spcAft>
              <a:buClr>
                <a:srgbClr val="004963"/>
              </a:buClr>
              <a:buSzPts val="2000"/>
              <a:buFont typeface="NTR"/>
              <a:buChar char="–"/>
              <a:defRPr sz="2000" b="0" i="0" u="none" strike="noStrike" cap="none">
                <a:solidFill>
                  <a:schemeClr val="dk1"/>
                </a:solidFill>
                <a:latin typeface="Open Sans Light"/>
                <a:ea typeface="Open Sans Light"/>
                <a:cs typeface="Open Sans Light"/>
                <a:sym typeface="Open Sans Light"/>
              </a:defRPr>
            </a:lvl3pPr>
            <a:lvl4pPr marL="1828800" marR="0" lvl="3" indent="-330200" algn="l" rtl="0">
              <a:lnSpc>
                <a:spcPct val="110000"/>
              </a:lnSpc>
              <a:spcBef>
                <a:spcPts val="600"/>
              </a:spcBef>
              <a:spcAft>
                <a:spcPts val="0"/>
              </a:spcAft>
              <a:buClr>
                <a:srgbClr val="004963"/>
              </a:buClr>
              <a:buSzPts val="1600"/>
              <a:buFont typeface="Noto Sans Symbols"/>
              <a:buChar char="▪"/>
              <a:defRPr sz="2000" b="0" i="0" u="none" strike="noStrike" cap="none">
                <a:solidFill>
                  <a:schemeClr val="dk1"/>
                </a:solidFill>
                <a:latin typeface="Open Sans Light"/>
                <a:ea typeface="Open Sans Light"/>
                <a:cs typeface="Open Sans Light"/>
                <a:sym typeface="Open Sans Light"/>
              </a:defRPr>
            </a:lvl4pPr>
            <a:lvl5pPr marL="2286000" marR="0" lvl="4" indent="-355600" algn="l" rtl="0">
              <a:lnSpc>
                <a:spcPct val="110000"/>
              </a:lnSpc>
              <a:spcBef>
                <a:spcPts val="600"/>
              </a:spcBef>
              <a:spcAft>
                <a:spcPts val="0"/>
              </a:spcAft>
              <a:buClr>
                <a:srgbClr val="004963"/>
              </a:buClr>
              <a:buSzPts val="2000"/>
              <a:buFont typeface="NTR"/>
              <a:buChar char="~"/>
              <a:defRPr sz="2000" b="0"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 name="Google Shape;12;p26"/>
          <p:cNvSpPr/>
          <p:nvPr/>
        </p:nvSpPr>
        <p:spPr>
          <a:xfrm>
            <a:off x="0" y="6784635"/>
            <a:ext cx="12192000" cy="91440"/>
          </a:xfrm>
          <a:prstGeom prst="rect">
            <a:avLst/>
          </a:prstGeom>
          <a:solidFill>
            <a:srgbClr val="B05B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inclusivehighered.org/college-options/funding.html"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inclusivehighered.org/file_download/c0f3e229-8686-4aef-9ba3-2b4c58d6ad91" TargetMode="Externa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hyperlink" Target="https://inclusivehighered.org/file_download/26e78b27-178a-4387-a53a-88db9c80a17c"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thinkcollege.net/family-resources" TargetMode="External"/><Relationship Id="rId2" Type="http://schemas.openxmlformats.org/officeDocument/2006/relationships/hyperlink" Target="http://going-to-college.org/planning/list.html#get" TargetMode="External"/><Relationship Id="rId1" Type="http://schemas.openxmlformats.org/officeDocument/2006/relationships/slideLayout" Target="../slideLayouts/slideLayout3.xml"/><Relationship Id="rId6" Type="http://schemas.openxmlformats.org/officeDocument/2006/relationships/image" Target="../media/image27.jpg"/><Relationship Id="rId5" Type="http://schemas.openxmlformats.org/officeDocument/2006/relationships/hyperlink" Target="https://inclusivehighered.org/file_download/0f8e4fba-6d07-45d0-8288-cab639d222cb" TargetMode="External"/><Relationship Id="rId4" Type="http://schemas.openxmlformats.org/officeDocument/2006/relationships/hyperlink" Target="https://thinkcollege.net/sites/default/files/files/resources/TCResource_IEP%20goal%20ideas%202023_R_0.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CE62C-271D-03EE-4E53-90D7F6A60111}"/>
              </a:ext>
            </a:extLst>
          </p:cNvPr>
          <p:cNvSpPr>
            <a:spLocks noGrp="1"/>
          </p:cNvSpPr>
          <p:nvPr>
            <p:ph type="ctrTitle"/>
          </p:nvPr>
        </p:nvSpPr>
        <p:spPr/>
        <p:txBody>
          <a:bodyPr/>
          <a:lstStyle/>
          <a:p>
            <a:r>
              <a:rPr lang="en-US" dirty="0"/>
              <a:t>MIHEC Learning Community</a:t>
            </a:r>
          </a:p>
        </p:txBody>
      </p:sp>
      <p:sp>
        <p:nvSpPr>
          <p:cNvPr id="3" name="Subtitle 2">
            <a:extLst>
              <a:ext uri="{FF2B5EF4-FFF2-40B4-BE49-F238E27FC236}">
                <a16:creationId xmlns:a16="http://schemas.microsoft.com/office/drawing/2014/main" id="{F2643CC6-785C-1E0A-4E48-7FC6A566ED5B}"/>
              </a:ext>
            </a:extLst>
          </p:cNvPr>
          <p:cNvSpPr>
            <a:spLocks noGrp="1"/>
          </p:cNvSpPr>
          <p:nvPr>
            <p:ph type="subTitle" idx="1"/>
          </p:nvPr>
        </p:nvSpPr>
        <p:spPr/>
        <p:txBody>
          <a:bodyPr/>
          <a:lstStyle/>
          <a:p>
            <a:r>
              <a:rPr lang="en-US" dirty="0"/>
              <a:t>March 19, 2024 </a:t>
            </a:r>
          </a:p>
        </p:txBody>
      </p:sp>
    </p:spTree>
    <p:extLst>
      <p:ext uri="{BB962C8B-B14F-4D97-AF65-F5344CB8AC3E}">
        <p14:creationId xmlns:p14="http://schemas.microsoft.com/office/powerpoint/2010/main" val="1889150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6037F-4BD8-48D2-15B1-76B61CDDAC61}"/>
              </a:ext>
            </a:extLst>
          </p:cNvPr>
          <p:cNvSpPr>
            <a:spLocks noGrp="1"/>
          </p:cNvSpPr>
          <p:nvPr>
            <p:ph type="title"/>
          </p:nvPr>
        </p:nvSpPr>
        <p:spPr/>
        <p:txBody>
          <a:bodyPr/>
          <a:lstStyle/>
          <a:p>
            <a:r>
              <a:rPr lang="en-US" dirty="0"/>
              <a:t>IPSE Programs </a:t>
            </a:r>
          </a:p>
        </p:txBody>
      </p:sp>
      <p:sp>
        <p:nvSpPr>
          <p:cNvPr id="3" name="Text Placeholder 2">
            <a:extLst>
              <a:ext uri="{FF2B5EF4-FFF2-40B4-BE49-F238E27FC236}">
                <a16:creationId xmlns:a16="http://schemas.microsoft.com/office/drawing/2014/main" id="{0ADCD56F-1D6D-0D86-DE99-65D94EE71F9E}"/>
              </a:ext>
            </a:extLst>
          </p:cNvPr>
          <p:cNvSpPr>
            <a:spLocks noGrp="1"/>
          </p:cNvSpPr>
          <p:nvPr>
            <p:ph type="body" idx="1"/>
          </p:nvPr>
        </p:nvSpPr>
        <p:spPr/>
        <p:txBody>
          <a:bodyPr/>
          <a:lstStyle/>
          <a:p>
            <a:pPr marL="0" lvl="0" indent="0" algn="l" rtl="0">
              <a:spcBef>
                <a:spcPts val="0"/>
              </a:spcBef>
              <a:spcAft>
                <a:spcPts val="0"/>
              </a:spcAft>
              <a:buNone/>
            </a:pPr>
            <a:r>
              <a:rPr lang="en-US" dirty="0"/>
              <a:t>Alternative admission pathway to college for students with intellectual and developmental disabilities. Students are fully included members of the student body, receiving additional support in the development of academic, social, career, and independence skills. </a:t>
            </a:r>
          </a:p>
          <a:p>
            <a:pPr marL="0" lvl="0" indent="0" algn="l" rtl="0">
              <a:spcBef>
                <a:spcPts val="0"/>
              </a:spcBef>
              <a:spcAft>
                <a:spcPts val="0"/>
              </a:spcAft>
              <a:buNone/>
            </a:pPr>
            <a:endParaRPr lang="en-US" dirty="0"/>
          </a:p>
          <a:p>
            <a:pPr marL="457200" lvl="0" indent="-355600" algn="l" rtl="0">
              <a:lnSpc>
                <a:spcPct val="110000"/>
              </a:lnSpc>
              <a:spcBef>
                <a:spcPts val="0"/>
              </a:spcBef>
              <a:spcAft>
                <a:spcPts val="0"/>
              </a:spcAft>
              <a:buSzPts val="2000"/>
              <a:buChar char="•"/>
            </a:pPr>
            <a:r>
              <a:rPr lang="en-US" dirty="0"/>
              <a:t>320+ programs nationwide </a:t>
            </a:r>
          </a:p>
          <a:p>
            <a:pPr marL="457200" lvl="0" indent="-355600" algn="l" rtl="0">
              <a:lnSpc>
                <a:spcPct val="110000"/>
              </a:lnSpc>
              <a:spcBef>
                <a:spcPts val="0"/>
              </a:spcBef>
              <a:spcAft>
                <a:spcPts val="0"/>
              </a:spcAft>
              <a:buSzPts val="2000"/>
              <a:buChar char="•"/>
            </a:pPr>
            <a:r>
              <a:rPr lang="en-US" dirty="0"/>
              <a:t>Variety of program models </a:t>
            </a:r>
          </a:p>
        </p:txBody>
      </p:sp>
      <p:pic>
        <p:nvPicPr>
          <p:cNvPr id="5" name="Google Shape;147;g2c104bcf48e_0_321" descr="College graduate in graduation gown holding cap that says &quot;Dream Big&quot;.">
            <a:extLst>
              <a:ext uri="{FF2B5EF4-FFF2-40B4-BE49-F238E27FC236}">
                <a16:creationId xmlns:a16="http://schemas.microsoft.com/office/drawing/2014/main" id="{8FB14206-EE3D-A56C-8CA3-47423476A277}"/>
              </a:ext>
            </a:extLst>
          </p:cNvPr>
          <p:cNvPicPr preferRelativeResize="0"/>
          <p:nvPr/>
        </p:nvPicPr>
        <p:blipFill rotWithShape="1">
          <a:blip r:embed="rId2">
            <a:alphaModFix/>
          </a:blip>
          <a:srcRect t="3042" b="3051"/>
          <a:stretch/>
        </p:blipFill>
        <p:spPr>
          <a:xfrm>
            <a:off x="7048500" y="0"/>
            <a:ext cx="5143500" cy="6784845"/>
          </a:xfrm>
          <a:prstGeom prst="rect">
            <a:avLst/>
          </a:prstGeom>
          <a:noFill/>
          <a:ln>
            <a:noFill/>
          </a:ln>
        </p:spPr>
      </p:pic>
    </p:spTree>
    <p:extLst>
      <p:ext uri="{BB962C8B-B14F-4D97-AF65-F5344CB8AC3E}">
        <p14:creationId xmlns:p14="http://schemas.microsoft.com/office/powerpoint/2010/main" val="3813543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58EA1-3A75-F16A-8831-F2C33AFA97CA}"/>
              </a:ext>
            </a:extLst>
          </p:cNvPr>
          <p:cNvSpPr>
            <a:spLocks noGrp="1"/>
          </p:cNvSpPr>
          <p:nvPr>
            <p:ph type="title"/>
          </p:nvPr>
        </p:nvSpPr>
        <p:spPr>
          <a:xfrm>
            <a:off x="294349" y="157164"/>
            <a:ext cx="11281557" cy="1325563"/>
          </a:xfrm>
        </p:spPr>
        <p:txBody>
          <a:bodyPr/>
          <a:lstStyle/>
          <a:p>
            <a:r>
              <a:rPr lang="en-US" dirty="0"/>
              <a:t>IPSE Supports in Four Domains</a:t>
            </a:r>
          </a:p>
        </p:txBody>
      </p:sp>
      <p:pic>
        <p:nvPicPr>
          <p:cNvPr id="4" name="Google Shape;152;g2c104bcf48e_0_182" descr="Four domains of support . Graphic organizer of four circles titled with the four domains of support: Academics, Social, Career, and Independence surrounding one circle labeled Inclusive Higher Ed. In each domain circle there are four examples of how inclusion takes place in that domain.">
            <a:extLst>
              <a:ext uri="{FF2B5EF4-FFF2-40B4-BE49-F238E27FC236}">
                <a16:creationId xmlns:a16="http://schemas.microsoft.com/office/drawing/2014/main" id="{DF9F739A-A6B0-106D-0164-280EEFFC2CDB}"/>
              </a:ext>
            </a:extLst>
          </p:cNvPr>
          <p:cNvPicPr preferRelativeResize="0"/>
          <p:nvPr/>
        </p:nvPicPr>
        <p:blipFill>
          <a:blip r:embed="rId2">
            <a:alphaModFix/>
          </a:blip>
          <a:stretch>
            <a:fillRect/>
          </a:stretch>
        </p:blipFill>
        <p:spPr>
          <a:xfrm>
            <a:off x="1584960" y="1408846"/>
            <a:ext cx="9022080" cy="5212076"/>
          </a:xfrm>
          <a:prstGeom prst="rect">
            <a:avLst/>
          </a:prstGeom>
          <a:noFill/>
          <a:ln>
            <a:noFill/>
          </a:ln>
        </p:spPr>
      </p:pic>
    </p:spTree>
    <p:extLst>
      <p:ext uri="{BB962C8B-B14F-4D97-AF65-F5344CB8AC3E}">
        <p14:creationId xmlns:p14="http://schemas.microsoft.com/office/powerpoint/2010/main" val="72931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59EB69-8E10-F4CB-9EC9-F70BA9AA4FB8}"/>
              </a:ext>
            </a:extLst>
          </p:cNvPr>
          <p:cNvSpPr>
            <a:spLocks noGrp="1"/>
          </p:cNvSpPr>
          <p:nvPr>
            <p:ph type="title"/>
          </p:nvPr>
        </p:nvSpPr>
        <p:spPr/>
        <p:txBody>
          <a:bodyPr/>
          <a:lstStyle/>
          <a:p>
            <a:r>
              <a:rPr lang="en-US" dirty="0"/>
              <a:t>Important to Note</a:t>
            </a:r>
          </a:p>
        </p:txBody>
      </p:sp>
      <p:sp>
        <p:nvSpPr>
          <p:cNvPr id="8" name="Text Placeholder 7">
            <a:extLst>
              <a:ext uri="{FF2B5EF4-FFF2-40B4-BE49-F238E27FC236}">
                <a16:creationId xmlns:a16="http://schemas.microsoft.com/office/drawing/2014/main" id="{B977C9FF-1956-3897-8D00-CAD1F49D8D54}"/>
              </a:ext>
            </a:extLst>
          </p:cNvPr>
          <p:cNvSpPr>
            <a:spLocks noGrp="1"/>
          </p:cNvSpPr>
          <p:nvPr>
            <p:ph type="body" idx="1"/>
          </p:nvPr>
        </p:nvSpPr>
        <p:spPr/>
        <p:txBody>
          <a:bodyPr>
            <a:normAutofit lnSpcReduction="10000"/>
          </a:bodyPr>
          <a:lstStyle/>
          <a:p>
            <a:pPr marL="233362" lvl="0" indent="-233362" algn="l" rtl="0">
              <a:spcBef>
                <a:spcPts val="900"/>
              </a:spcBef>
              <a:spcAft>
                <a:spcPts val="0"/>
              </a:spcAft>
              <a:buSzPts val="2000"/>
              <a:buChar char="•"/>
            </a:pPr>
            <a:r>
              <a:rPr lang="en-US" dirty="0"/>
              <a:t>Increased responsibility from K-12</a:t>
            </a:r>
          </a:p>
          <a:p>
            <a:pPr marL="233362" lvl="0" indent="-233362" algn="l" rtl="0">
              <a:spcBef>
                <a:spcPts val="900"/>
              </a:spcBef>
              <a:spcAft>
                <a:spcPts val="0"/>
              </a:spcAft>
              <a:buSzPts val="2000"/>
              <a:buChar char="•"/>
            </a:pPr>
            <a:r>
              <a:rPr lang="en-US" dirty="0"/>
              <a:t>High standards &amp; academic challenge </a:t>
            </a:r>
          </a:p>
          <a:p>
            <a:pPr marL="233362" lvl="0" indent="-233362" algn="l" rtl="0">
              <a:spcBef>
                <a:spcPts val="900"/>
              </a:spcBef>
              <a:spcAft>
                <a:spcPts val="0"/>
              </a:spcAft>
              <a:buSzPts val="2000"/>
              <a:buChar char="•"/>
            </a:pPr>
            <a:r>
              <a:rPr lang="en-US" dirty="0"/>
              <a:t>Student-driven </a:t>
            </a:r>
          </a:p>
          <a:p>
            <a:pPr marL="233362" lvl="0" indent="-233362" algn="l" rtl="0">
              <a:spcBef>
                <a:spcPts val="900"/>
              </a:spcBef>
              <a:spcAft>
                <a:spcPts val="0"/>
              </a:spcAft>
              <a:buSzPts val="2000"/>
              <a:buChar char="•"/>
            </a:pPr>
            <a:r>
              <a:rPr lang="en-US" dirty="0"/>
              <a:t>Faded support models </a:t>
            </a:r>
          </a:p>
          <a:p>
            <a:pPr marL="233362" lvl="0" indent="-233362" algn="l" rtl="0">
              <a:spcBef>
                <a:spcPts val="900"/>
              </a:spcBef>
              <a:spcAft>
                <a:spcPts val="0"/>
              </a:spcAft>
              <a:buSzPts val="2000"/>
              <a:buChar char="•"/>
            </a:pPr>
            <a:r>
              <a:rPr lang="en-US" dirty="0"/>
              <a:t>Early preparation is key </a:t>
            </a:r>
          </a:p>
          <a:p>
            <a:pPr marL="0" lvl="0" indent="0" algn="l" rtl="0">
              <a:spcBef>
                <a:spcPts val="900"/>
              </a:spcBef>
              <a:spcAft>
                <a:spcPts val="0"/>
              </a:spcAft>
              <a:buNone/>
            </a:pPr>
            <a:endParaRPr lang="en-US" dirty="0"/>
          </a:p>
          <a:p>
            <a:pPr marL="0" lvl="0" indent="0" algn="ctr" rtl="0">
              <a:spcBef>
                <a:spcPts val="900"/>
              </a:spcBef>
              <a:spcAft>
                <a:spcPts val="0"/>
              </a:spcAft>
              <a:buClr>
                <a:schemeClr val="dk1"/>
              </a:buClr>
              <a:buSzPts val="1100"/>
              <a:buFont typeface="Arial"/>
              <a:buNone/>
            </a:pPr>
            <a:r>
              <a:rPr lang="en-US" dirty="0"/>
              <a:t>“ [inclusion in college] gives you a neat opportunity to discover yourself and what your role is in this world.” </a:t>
            </a:r>
          </a:p>
          <a:p>
            <a:pPr marL="0" lvl="0" indent="0" algn="ctr" rtl="0">
              <a:spcBef>
                <a:spcPts val="900"/>
              </a:spcBef>
              <a:spcAft>
                <a:spcPts val="0"/>
              </a:spcAft>
              <a:buClr>
                <a:schemeClr val="dk1"/>
              </a:buClr>
              <a:buSzPts val="1100"/>
              <a:buFont typeface="Arial"/>
              <a:buNone/>
            </a:pPr>
            <a:r>
              <a:rPr lang="en-US" dirty="0"/>
              <a:t>Jonah, current IPSE student  </a:t>
            </a:r>
          </a:p>
          <a:p>
            <a:pPr marL="114300" indent="0">
              <a:buNone/>
            </a:pPr>
            <a:endParaRPr lang="en-US" dirty="0"/>
          </a:p>
        </p:txBody>
      </p:sp>
      <p:pic>
        <p:nvPicPr>
          <p:cNvPr id="10" name="Google Shape;160;g2c104bcf48e_0_173" descr="Four college graduates wearing blue graduation caps and gowns.">
            <a:extLst>
              <a:ext uri="{FF2B5EF4-FFF2-40B4-BE49-F238E27FC236}">
                <a16:creationId xmlns:a16="http://schemas.microsoft.com/office/drawing/2014/main" id="{5A0BE853-729B-A15F-FCA4-66EFFFE981B2}"/>
              </a:ext>
            </a:extLst>
          </p:cNvPr>
          <p:cNvPicPr preferRelativeResize="0"/>
          <p:nvPr/>
        </p:nvPicPr>
        <p:blipFill rotWithShape="1">
          <a:blip r:embed="rId2">
            <a:alphaModFix/>
          </a:blip>
          <a:srcRect l="8282" t="8774" b="489"/>
          <a:stretch/>
        </p:blipFill>
        <p:spPr>
          <a:xfrm>
            <a:off x="7048500" y="0"/>
            <a:ext cx="5143500" cy="6784845"/>
          </a:xfrm>
          <a:prstGeom prst="rect">
            <a:avLst/>
          </a:prstGeom>
          <a:noFill/>
          <a:ln>
            <a:noFill/>
          </a:ln>
        </p:spPr>
      </p:pic>
    </p:spTree>
    <p:extLst>
      <p:ext uri="{BB962C8B-B14F-4D97-AF65-F5344CB8AC3E}">
        <p14:creationId xmlns:p14="http://schemas.microsoft.com/office/powerpoint/2010/main" val="3363975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B5734-38AC-B5EC-49D5-1F8C7F9057D6}"/>
              </a:ext>
            </a:extLst>
          </p:cNvPr>
          <p:cNvSpPr>
            <a:spLocks noGrp="1"/>
          </p:cNvSpPr>
          <p:nvPr>
            <p:ph type="title"/>
          </p:nvPr>
        </p:nvSpPr>
        <p:spPr>
          <a:xfrm>
            <a:off x="6803136" y="2766218"/>
            <a:ext cx="4906882" cy="1325563"/>
          </a:xfrm>
        </p:spPr>
        <p:txBody>
          <a:bodyPr/>
          <a:lstStyle/>
          <a:p>
            <a:r>
              <a:rPr lang="en-US" dirty="0"/>
              <a:t>Necessary Skills for IPSE Preparation</a:t>
            </a:r>
          </a:p>
        </p:txBody>
      </p:sp>
      <p:pic>
        <p:nvPicPr>
          <p:cNvPr id="3" name="Google Shape;167;g2c104bcf48e_0_116" descr="College student smiling in graduation cap and gown.">
            <a:extLst>
              <a:ext uri="{FF2B5EF4-FFF2-40B4-BE49-F238E27FC236}">
                <a16:creationId xmlns:a16="http://schemas.microsoft.com/office/drawing/2014/main" id="{3A73AD03-4147-192E-BBDB-3B4E7CF6A98A}"/>
              </a:ext>
            </a:extLst>
          </p:cNvPr>
          <p:cNvPicPr preferRelativeResize="0"/>
          <p:nvPr/>
        </p:nvPicPr>
        <p:blipFill rotWithShape="1">
          <a:blip r:embed="rId2">
            <a:alphaModFix/>
          </a:blip>
          <a:srcRect t="14947" b="14940"/>
          <a:stretch/>
        </p:blipFill>
        <p:spPr>
          <a:xfrm>
            <a:off x="0" y="0"/>
            <a:ext cx="5991715" cy="6784850"/>
          </a:xfrm>
          <a:prstGeom prst="rect">
            <a:avLst/>
          </a:prstGeom>
          <a:noFill/>
          <a:ln>
            <a:noFill/>
          </a:ln>
        </p:spPr>
      </p:pic>
    </p:spTree>
    <p:extLst>
      <p:ext uri="{BB962C8B-B14F-4D97-AF65-F5344CB8AC3E}">
        <p14:creationId xmlns:p14="http://schemas.microsoft.com/office/powerpoint/2010/main" val="1621296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AB47-7B3B-8AC3-54A9-91F532E049C6}"/>
              </a:ext>
            </a:extLst>
          </p:cNvPr>
          <p:cNvSpPr>
            <a:spLocks noGrp="1"/>
          </p:cNvSpPr>
          <p:nvPr>
            <p:ph type="title"/>
          </p:nvPr>
        </p:nvSpPr>
        <p:spPr/>
        <p:txBody>
          <a:bodyPr/>
          <a:lstStyle/>
          <a:p>
            <a:r>
              <a:rPr lang="en-US" dirty="0"/>
              <a:t>Academics</a:t>
            </a:r>
          </a:p>
        </p:txBody>
      </p:sp>
      <p:sp>
        <p:nvSpPr>
          <p:cNvPr id="3" name="Text Placeholder 2">
            <a:extLst>
              <a:ext uri="{FF2B5EF4-FFF2-40B4-BE49-F238E27FC236}">
                <a16:creationId xmlns:a16="http://schemas.microsoft.com/office/drawing/2014/main" id="{EAEDDBF1-FF71-2C45-1E31-3C48DB2AFA22}"/>
              </a:ext>
            </a:extLst>
          </p:cNvPr>
          <p:cNvSpPr>
            <a:spLocks noGrp="1"/>
          </p:cNvSpPr>
          <p:nvPr>
            <p:ph type="body" idx="1"/>
          </p:nvPr>
        </p:nvSpPr>
        <p:spPr/>
        <p:txBody>
          <a:bodyPr>
            <a:normAutofit fontScale="92500" lnSpcReduction="10000"/>
          </a:bodyPr>
          <a:lstStyle/>
          <a:p>
            <a:pPr marL="0" lvl="0" indent="0" algn="l" rtl="0">
              <a:spcBef>
                <a:spcPts val="900"/>
              </a:spcBef>
              <a:spcAft>
                <a:spcPts val="0"/>
              </a:spcAft>
              <a:buNone/>
            </a:pPr>
            <a:r>
              <a:rPr lang="en-US" dirty="0"/>
              <a:t>Build literacy skills </a:t>
            </a:r>
          </a:p>
          <a:p>
            <a:pPr marL="457200" lvl="0" indent="-355600" algn="l" rtl="0">
              <a:spcBef>
                <a:spcPts val="900"/>
              </a:spcBef>
              <a:spcAft>
                <a:spcPts val="0"/>
              </a:spcAft>
              <a:buSzPts val="2000"/>
              <a:buChar char="•"/>
            </a:pPr>
            <a:r>
              <a:rPr lang="en-US" dirty="0"/>
              <a:t>Sentence/paragraph structure </a:t>
            </a:r>
          </a:p>
          <a:p>
            <a:pPr marL="457200" lvl="0" indent="-355600" algn="l" rtl="0">
              <a:spcBef>
                <a:spcPts val="0"/>
              </a:spcBef>
              <a:spcAft>
                <a:spcPts val="0"/>
              </a:spcAft>
              <a:buSzPts val="2000"/>
              <a:buChar char="•"/>
            </a:pPr>
            <a:r>
              <a:rPr lang="en-US" dirty="0"/>
              <a:t>Note taking of big ideas</a:t>
            </a:r>
          </a:p>
          <a:p>
            <a:pPr marL="457200" lvl="0" indent="-355600" algn="l" rtl="0">
              <a:spcBef>
                <a:spcPts val="0"/>
              </a:spcBef>
              <a:spcAft>
                <a:spcPts val="0"/>
              </a:spcAft>
              <a:buSzPts val="2000"/>
              <a:buChar char="•"/>
            </a:pPr>
            <a:r>
              <a:rPr lang="en-US" dirty="0"/>
              <a:t>Email etiquette </a:t>
            </a:r>
          </a:p>
          <a:p>
            <a:pPr marL="457200" lvl="0" indent="-355600" algn="l" rtl="0">
              <a:spcBef>
                <a:spcPts val="0"/>
              </a:spcBef>
              <a:spcAft>
                <a:spcPts val="0"/>
              </a:spcAft>
              <a:buSzPts val="2000"/>
              <a:buChar char="•"/>
            </a:pPr>
            <a:r>
              <a:rPr lang="en-US" dirty="0"/>
              <a:t>Audio books &amp; annotation </a:t>
            </a:r>
          </a:p>
          <a:p>
            <a:pPr marL="0" lvl="0" indent="0" algn="l" rtl="0">
              <a:spcBef>
                <a:spcPts val="900"/>
              </a:spcBef>
              <a:spcAft>
                <a:spcPts val="0"/>
              </a:spcAft>
              <a:buNone/>
            </a:pPr>
            <a:r>
              <a:rPr lang="en-US" dirty="0"/>
              <a:t>Know learning needs </a:t>
            </a:r>
          </a:p>
          <a:p>
            <a:pPr marL="457200" lvl="0" indent="-355600" algn="l" rtl="0">
              <a:spcBef>
                <a:spcPts val="900"/>
              </a:spcBef>
              <a:spcAft>
                <a:spcPts val="0"/>
              </a:spcAft>
              <a:buSzPts val="2000"/>
              <a:buChar char="•"/>
            </a:pPr>
            <a:r>
              <a:rPr lang="en-US" dirty="0"/>
              <a:t>Strengths &amp; weaknesses</a:t>
            </a:r>
          </a:p>
          <a:p>
            <a:pPr marL="457200" lvl="0" indent="-355600" algn="l" rtl="0">
              <a:spcBef>
                <a:spcPts val="0"/>
              </a:spcBef>
              <a:spcAft>
                <a:spcPts val="0"/>
              </a:spcAft>
              <a:buSzPts val="2000"/>
              <a:buChar char="•"/>
            </a:pPr>
            <a:r>
              <a:rPr lang="en-US" dirty="0"/>
              <a:t>Accommodations &amp; modifications</a:t>
            </a:r>
          </a:p>
          <a:p>
            <a:pPr marL="0" lvl="0" indent="0" algn="l" rtl="0">
              <a:spcBef>
                <a:spcPts val="900"/>
              </a:spcBef>
              <a:spcAft>
                <a:spcPts val="0"/>
              </a:spcAft>
              <a:buNone/>
            </a:pPr>
            <a:r>
              <a:rPr lang="en-US" dirty="0"/>
              <a:t>Technology know how </a:t>
            </a:r>
          </a:p>
          <a:p>
            <a:pPr marL="457200" lvl="0" indent="-355600" algn="l" rtl="0">
              <a:spcBef>
                <a:spcPts val="900"/>
              </a:spcBef>
              <a:spcAft>
                <a:spcPts val="0"/>
              </a:spcAft>
              <a:buSzPts val="2000"/>
              <a:buChar char="•"/>
            </a:pPr>
            <a:r>
              <a:rPr lang="en-US" dirty="0"/>
              <a:t>Email access </a:t>
            </a:r>
          </a:p>
          <a:p>
            <a:pPr marL="457200" lvl="0" indent="-355600" algn="l" rtl="0">
              <a:spcBef>
                <a:spcPts val="0"/>
              </a:spcBef>
              <a:spcAft>
                <a:spcPts val="0"/>
              </a:spcAft>
              <a:buSzPts val="2000"/>
              <a:buChar char="•"/>
            </a:pPr>
            <a:r>
              <a:rPr lang="en-US" dirty="0"/>
              <a:t>Office software </a:t>
            </a:r>
          </a:p>
          <a:p>
            <a:pPr marL="457200" lvl="0" indent="-355600" algn="l" rtl="0">
              <a:spcBef>
                <a:spcPts val="0"/>
              </a:spcBef>
              <a:spcAft>
                <a:spcPts val="0"/>
              </a:spcAft>
              <a:buSzPts val="2000"/>
              <a:buChar char="•"/>
            </a:pPr>
            <a:r>
              <a:rPr lang="en-US" dirty="0"/>
              <a:t>Assistive technology</a:t>
            </a:r>
          </a:p>
        </p:txBody>
      </p:sp>
      <p:pic>
        <p:nvPicPr>
          <p:cNvPr id="5" name="Google Shape;175;p11" descr="Student working on laptop, smiling.">
            <a:extLst>
              <a:ext uri="{FF2B5EF4-FFF2-40B4-BE49-F238E27FC236}">
                <a16:creationId xmlns:a16="http://schemas.microsoft.com/office/drawing/2014/main" id="{AE440413-0446-4465-BA2B-D978A7A6C7B3}"/>
              </a:ext>
            </a:extLst>
          </p:cNvPr>
          <p:cNvPicPr preferRelativeResize="0"/>
          <p:nvPr/>
        </p:nvPicPr>
        <p:blipFill rotWithShape="1">
          <a:blip r:embed="rId2">
            <a:alphaModFix/>
          </a:blip>
          <a:srcRect t="534" b="534"/>
          <a:stretch/>
        </p:blipFill>
        <p:spPr>
          <a:xfrm>
            <a:off x="7048500" y="0"/>
            <a:ext cx="5143500" cy="6784850"/>
          </a:xfrm>
          <a:prstGeom prst="rect">
            <a:avLst/>
          </a:prstGeom>
          <a:noFill/>
          <a:ln>
            <a:noFill/>
          </a:ln>
        </p:spPr>
      </p:pic>
    </p:spTree>
    <p:extLst>
      <p:ext uri="{BB962C8B-B14F-4D97-AF65-F5344CB8AC3E}">
        <p14:creationId xmlns:p14="http://schemas.microsoft.com/office/powerpoint/2010/main" val="16610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7CDE0-0C36-CBA4-B90D-2341AD5641FC}"/>
              </a:ext>
            </a:extLst>
          </p:cNvPr>
          <p:cNvSpPr>
            <a:spLocks noGrp="1"/>
          </p:cNvSpPr>
          <p:nvPr>
            <p:ph type="title"/>
          </p:nvPr>
        </p:nvSpPr>
        <p:spPr/>
        <p:txBody>
          <a:bodyPr/>
          <a:lstStyle/>
          <a:p>
            <a:r>
              <a:rPr lang="en-US" dirty="0"/>
              <a:t>Academics Continued</a:t>
            </a:r>
          </a:p>
        </p:txBody>
      </p:sp>
      <p:sp>
        <p:nvSpPr>
          <p:cNvPr id="3" name="Text Placeholder 2">
            <a:extLst>
              <a:ext uri="{FF2B5EF4-FFF2-40B4-BE49-F238E27FC236}">
                <a16:creationId xmlns:a16="http://schemas.microsoft.com/office/drawing/2014/main" id="{4409797E-1887-6444-798D-19F36D7D0ACE}"/>
              </a:ext>
            </a:extLst>
          </p:cNvPr>
          <p:cNvSpPr>
            <a:spLocks noGrp="1"/>
          </p:cNvSpPr>
          <p:nvPr>
            <p:ph type="body" idx="1"/>
          </p:nvPr>
        </p:nvSpPr>
        <p:spPr/>
        <p:txBody>
          <a:bodyPr/>
          <a:lstStyle/>
          <a:p>
            <a:pPr marL="457200" lvl="0" indent="-355600" algn="l" rtl="0">
              <a:spcBef>
                <a:spcPts val="900"/>
              </a:spcBef>
              <a:spcAft>
                <a:spcPts val="0"/>
              </a:spcAft>
              <a:buSzPts val="2000"/>
              <a:buChar char="•"/>
            </a:pPr>
            <a:r>
              <a:rPr lang="en-US" dirty="0"/>
              <a:t>Group work &amp; collaboration </a:t>
            </a:r>
          </a:p>
          <a:p>
            <a:pPr marL="457200" lvl="0" indent="-355600" algn="l" rtl="0">
              <a:spcBef>
                <a:spcPts val="0"/>
              </a:spcBef>
              <a:spcAft>
                <a:spcPts val="0"/>
              </a:spcAft>
              <a:buSzPts val="2000"/>
              <a:buChar char="•"/>
            </a:pPr>
            <a:r>
              <a:rPr lang="en-US" dirty="0"/>
              <a:t>Explore academic interests </a:t>
            </a:r>
          </a:p>
          <a:p>
            <a:pPr marL="457200" lvl="0" indent="-355600" algn="l" rtl="0">
              <a:spcBef>
                <a:spcPts val="0"/>
              </a:spcBef>
              <a:spcAft>
                <a:spcPts val="0"/>
              </a:spcAft>
              <a:buSzPts val="2000"/>
              <a:buChar char="•"/>
            </a:pPr>
            <a:r>
              <a:rPr lang="en-US" dirty="0"/>
              <a:t>Attendance and punctuality </a:t>
            </a:r>
          </a:p>
          <a:p>
            <a:pPr marL="457200" lvl="0" indent="-355600" algn="l" rtl="0">
              <a:spcBef>
                <a:spcPts val="0"/>
              </a:spcBef>
              <a:spcAft>
                <a:spcPts val="0"/>
              </a:spcAft>
              <a:buSzPts val="2000"/>
              <a:buChar char="•"/>
            </a:pPr>
            <a:r>
              <a:rPr lang="en-US" dirty="0"/>
              <a:t>Participate inclusively </a:t>
            </a:r>
          </a:p>
          <a:p>
            <a:pPr marL="457200" lvl="0" indent="-355600" algn="l" rtl="0">
              <a:spcBef>
                <a:spcPts val="0"/>
              </a:spcBef>
              <a:spcAft>
                <a:spcPts val="0"/>
              </a:spcAft>
              <a:buSzPts val="2000"/>
              <a:buChar char="•"/>
            </a:pPr>
            <a:r>
              <a:rPr lang="en-US" dirty="0"/>
              <a:t>Take responsibility and ownership for high quality work </a:t>
            </a:r>
          </a:p>
          <a:p>
            <a:pPr marL="457200" lvl="0" indent="-355600" algn="l" rtl="0">
              <a:spcBef>
                <a:spcPts val="0"/>
              </a:spcBef>
              <a:spcAft>
                <a:spcPts val="0"/>
              </a:spcAft>
              <a:buSzPts val="2000"/>
              <a:buChar char="•"/>
            </a:pPr>
            <a:r>
              <a:rPr lang="en-US" dirty="0"/>
              <a:t>Goal setting and tracking </a:t>
            </a:r>
          </a:p>
          <a:p>
            <a:pPr marL="457200" lvl="0" indent="-355600" algn="l" rtl="0">
              <a:spcBef>
                <a:spcPts val="0"/>
              </a:spcBef>
              <a:spcAft>
                <a:spcPts val="0"/>
              </a:spcAft>
              <a:buSzPts val="2000"/>
              <a:buChar char="•"/>
            </a:pPr>
            <a:r>
              <a:rPr lang="en-US" dirty="0"/>
              <a:t>Follow a schedule </a:t>
            </a:r>
          </a:p>
          <a:p>
            <a:pPr marL="457200" lvl="0" indent="-355600" algn="l" rtl="0">
              <a:spcBef>
                <a:spcPts val="0"/>
              </a:spcBef>
              <a:spcAft>
                <a:spcPts val="0"/>
              </a:spcAft>
              <a:buSzPts val="2000"/>
              <a:buChar char="•"/>
            </a:pPr>
            <a:r>
              <a:rPr lang="en-US" dirty="0"/>
              <a:t>Refer to a syllabus </a:t>
            </a:r>
          </a:p>
          <a:p>
            <a:pPr marL="457200" lvl="0" indent="-355600" algn="l" rtl="0">
              <a:spcBef>
                <a:spcPts val="0"/>
              </a:spcBef>
              <a:spcAft>
                <a:spcPts val="0"/>
              </a:spcAft>
              <a:buSzPts val="2000"/>
              <a:buChar char="•"/>
            </a:pPr>
            <a:r>
              <a:rPr lang="en-US" dirty="0"/>
              <a:t>Accept constructive criticism </a:t>
            </a:r>
          </a:p>
          <a:p>
            <a:pPr marL="457200" lvl="0" indent="-355600" algn="l" rtl="0">
              <a:spcBef>
                <a:spcPts val="0"/>
              </a:spcBef>
              <a:spcAft>
                <a:spcPts val="0"/>
              </a:spcAft>
              <a:buSzPts val="2000"/>
              <a:buChar char="•"/>
            </a:pPr>
            <a:r>
              <a:rPr lang="en-US" dirty="0"/>
              <a:t>Persistence / growth mindset </a:t>
            </a:r>
          </a:p>
        </p:txBody>
      </p:sp>
      <p:pic>
        <p:nvPicPr>
          <p:cNvPr id="5" name="Google Shape;184;g2c104bcf48e_0_73" descr="Two college students sitting in library giving thumbs up.">
            <a:extLst>
              <a:ext uri="{FF2B5EF4-FFF2-40B4-BE49-F238E27FC236}">
                <a16:creationId xmlns:a16="http://schemas.microsoft.com/office/drawing/2014/main" id="{0C4DDE8C-0EDE-1E49-58E2-9F6F7DEB70AF}"/>
              </a:ext>
            </a:extLst>
          </p:cNvPr>
          <p:cNvPicPr preferRelativeResize="0"/>
          <p:nvPr/>
        </p:nvPicPr>
        <p:blipFill rotWithShape="1">
          <a:blip r:embed="rId2">
            <a:alphaModFix/>
          </a:blip>
          <a:srcRect l="21571" r="21571"/>
          <a:stretch/>
        </p:blipFill>
        <p:spPr>
          <a:xfrm>
            <a:off x="7048500" y="0"/>
            <a:ext cx="5143499" cy="6784848"/>
          </a:xfrm>
          <a:prstGeom prst="rect">
            <a:avLst/>
          </a:prstGeom>
          <a:noFill/>
          <a:ln>
            <a:noFill/>
          </a:ln>
        </p:spPr>
      </p:pic>
    </p:spTree>
    <p:extLst>
      <p:ext uri="{BB962C8B-B14F-4D97-AF65-F5344CB8AC3E}">
        <p14:creationId xmlns:p14="http://schemas.microsoft.com/office/powerpoint/2010/main" val="3071847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E67B0-116E-2BA8-8F90-1188FF2B00A3}"/>
              </a:ext>
            </a:extLst>
          </p:cNvPr>
          <p:cNvSpPr>
            <a:spLocks noGrp="1"/>
          </p:cNvSpPr>
          <p:nvPr>
            <p:ph type="title"/>
          </p:nvPr>
        </p:nvSpPr>
        <p:spPr>
          <a:xfrm>
            <a:off x="6172200" y="365125"/>
            <a:ext cx="5501242" cy="1325563"/>
          </a:xfrm>
        </p:spPr>
        <p:txBody>
          <a:bodyPr/>
          <a:lstStyle/>
          <a:p>
            <a:r>
              <a:rPr lang="en-US" dirty="0"/>
              <a:t>Social</a:t>
            </a:r>
          </a:p>
        </p:txBody>
      </p:sp>
      <p:sp>
        <p:nvSpPr>
          <p:cNvPr id="4" name="Text Placeholder 3">
            <a:extLst>
              <a:ext uri="{FF2B5EF4-FFF2-40B4-BE49-F238E27FC236}">
                <a16:creationId xmlns:a16="http://schemas.microsoft.com/office/drawing/2014/main" id="{8EC2A72D-B20D-219D-23CF-6DAAED037FEB}"/>
              </a:ext>
            </a:extLst>
          </p:cNvPr>
          <p:cNvSpPr>
            <a:spLocks noGrp="1"/>
          </p:cNvSpPr>
          <p:nvPr>
            <p:ph type="body" idx="2"/>
          </p:nvPr>
        </p:nvSpPr>
        <p:spPr/>
        <p:txBody>
          <a:bodyPr>
            <a:normAutofit lnSpcReduction="10000"/>
          </a:bodyPr>
          <a:lstStyle/>
          <a:p>
            <a:pPr marL="457200" lvl="0" indent="-355600" algn="l" rtl="0">
              <a:spcBef>
                <a:spcPts val="900"/>
              </a:spcBef>
              <a:spcAft>
                <a:spcPts val="0"/>
              </a:spcAft>
              <a:buSzPts val="2000"/>
              <a:buChar char="•"/>
            </a:pPr>
            <a:r>
              <a:rPr lang="en-US" dirty="0"/>
              <a:t>Self-awareness &amp; regulation </a:t>
            </a:r>
          </a:p>
          <a:p>
            <a:pPr marL="457200" lvl="0" indent="-355600" algn="l" rtl="0">
              <a:spcBef>
                <a:spcPts val="900"/>
              </a:spcBef>
              <a:spcAft>
                <a:spcPts val="0"/>
              </a:spcAft>
              <a:buSzPts val="2000"/>
              <a:buChar char="•"/>
            </a:pPr>
            <a:r>
              <a:rPr lang="en-US" dirty="0"/>
              <a:t>Schedule management </a:t>
            </a:r>
          </a:p>
          <a:p>
            <a:pPr marL="457200" lvl="0" indent="-355600" algn="l" rtl="0">
              <a:spcBef>
                <a:spcPts val="900"/>
              </a:spcBef>
              <a:spcAft>
                <a:spcPts val="0"/>
              </a:spcAft>
              <a:buSzPts val="2000"/>
              <a:buChar char="•"/>
            </a:pPr>
            <a:r>
              <a:rPr lang="en-US" dirty="0"/>
              <a:t>Professional relationship awareness </a:t>
            </a:r>
          </a:p>
          <a:p>
            <a:pPr marL="457200" lvl="0" indent="-355600" algn="l" rtl="0">
              <a:spcBef>
                <a:spcPts val="900"/>
              </a:spcBef>
              <a:spcAft>
                <a:spcPts val="0"/>
              </a:spcAft>
              <a:buSzPts val="2000"/>
              <a:buChar char="•"/>
            </a:pPr>
            <a:r>
              <a:rPr lang="en-US" dirty="0"/>
              <a:t>Communicate needs </a:t>
            </a:r>
          </a:p>
          <a:p>
            <a:pPr marL="457200" lvl="0" indent="-355600" algn="l" rtl="0">
              <a:spcBef>
                <a:spcPts val="900"/>
              </a:spcBef>
              <a:spcAft>
                <a:spcPts val="0"/>
              </a:spcAft>
              <a:buSzPts val="2000"/>
              <a:buChar char="•"/>
            </a:pPr>
            <a:r>
              <a:rPr lang="en-US" dirty="0"/>
              <a:t>Conflict management </a:t>
            </a:r>
          </a:p>
          <a:p>
            <a:pPr marL="457200" lvl="0" indent="-355600" algn="l" rtl="0">
              <a:spcBef>
                <a:spcPts val="900"/>
              </a:spcBef>
              <a:spcAft>
                <a:spcPts val="0"/>
              </a:spcAft>
              <a:buSzPts val="2000"/>
              <a:buChar char="•"/>
            </a:pPr>
            <a:r>
              <a:rPr lang="en-US" dirty="0"/>
              <a:t>Collaboration / active participation</a:t>
            </a:r>
          </a:p>
          <a:p>
            <a:pPr marL="457200" lvl="0" indent="-355600" algn="l" rtl="0">
              <a:spcBef>
                <a:spcPts val="900"/>
              </a:spcBef>
              <a:spcAft>
                <a:spcPts val="0"/>
              </a:spcAft>
              <a:buSzPts val="2000"/>
              <a:buChar char="•"/>
            </a:pPr>
            <a:r>
              <a:rPr lang="en-US" dirty="0"/>
              <a:t>Adaptability </a:t>
            </a:r>
          </a:p>
          <a:p>
            <a:pPr marL="457200" lvl="0" indent="-355600" algn="l" rtl="0">
              <a:spcBef>
                <a:spcPts val="900"/>
              </a:spcBef>
              <a:spcAft>
                <a:spcPts val="0"/>
              </a:spcAft>
              <a:buSzPts val="2000"/>
              <a:buChar char="•"/>
            </a:pPr>
            <a:r>
              <a:rPr lang="en-US" dirty="0"/>
              <a:t>Responsible risk taking </a:t>
            </a:r>
          </a:p>
          <a:p>
            <a:pPr marL="457200" lvl="0" indent="-355600" algn="l" rtl="0">
              <a:spcBef>
                <a:spcPts val="900"/>
              </a:spcBef>
              <a:spcAft>
                <a:spcPts val="0"/>
              </a:spcAft>
              <a:buSzPts val="2000"/>
              <a:buChar char="•"/>
            </a:pPr>
            <a:r>
              <a:rPr lang="en-US" dirty="0"/>
              <a:t>Use of social media</a:t>
            </a:r>
          </a:p>
          <a:p>
            <a:pPr marL="457200" lvl="0" indent="-355600" algn="l" rtl="0">
              <a:spcBef>
                <a:spcPts val="900"/>
              </a:spcBef>
              <a:spcAft>
                <a:spcPts val="0"/>
              </a:spcAft>
              <a:buSzPts val="2000"/>
              <a:buChar char="•"/>
            </a:pPr>
            <a:r>
              <a:rPr lang="en-US" dirty="0"/>
              <a:t>Use of natural supports </a:t>
            </a:r>
          </a:p>
          <a:p>
            <a:pPr marL="114300" indent="0">
              <a:buNone/>
            </a:pPr>
            <a:endParaRPr lang="en-US" dirty="0"/>
          </a:p>
        </p:txBody>
      </p:sp>
      <p:pic>
        <p:nvPicPr>
          <p:cNvPr id="5" name="Google Shape;192;g2c104bcf48e_0_51" descr="Group of college students smiling.">
            <a:extLst>
              <a:ext uri="{FF2B5EF4-FFF2-40B4-BE49-F238E27FC236}">
                <a16:creationId xmlns:a16="http://schemas.microsoft.com/office/drawing/2014/main" id="{4E38F1BD-E8BE-4531-CCBD-17B2B3A27955}"/>
              </a:ext>
            </a:extLst>
          </p:cNvPr>
          <p:cNvPicPr preferRelativeResize="0"/>
          <p:nvPr/>
        </p:nvPicPr>
        <p:blipFill rotWithShape="1">
          <a:blip r:embed="rId2">
            <a:alphaModFix/>
          </a:blip>
          <a:srcRect l="2606" r="2615"/>
          <a:stretch/>
        </p:blipFill>
        <p:spPr>
          <a:xfrm>
            <a:off x="0" y="0"/>
            <a:ext cx="5143501" cy="6784847"/>
          </a:xfrm>
          <a:prstGeom prst="rect">
            <a:avLst/>
          </a:prstGeom>
          <a:noFill/>
          <a:ln>
            <a:noFill/>
          </a:ln>
        </p:spPr>
      </p:pic>
    </p:spTree>
    <p:extLst>
      <p:ext uri="{BB962C8B-B14F-4D97-AF65-F5344CB8AC3E}">
        <p14:creationId xmlns:p14="http://schemas.microsoft.com/office/powerpoint/2010/main" val="3816051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141B-F778-3F0C-3826-FB3BDD0AEE29}"/>
              </a:ext>
            </a:extLst>
          </p:cNvPr>
          <p:cNvSpPr>
            <a:spLocks noGrp="1"/>
          </p:cNvSpPr>
          <p:nvPr>
            <p:ph type="title"/>
          </p:nvPr>
        </p:nvSpPr>
        <p:spPr/>
        <p:txBody>
          <a:bodyPr/>
          <a:lstStyle/>
          <a:p>
            <a:r>
              <a:rPr lang="en-US" dirty="0"/>
              <a:t>Career </a:t>
            </a:r>
          </a:p>
        </p:txBody>
      </p:sp>
      <p:sp>
        <p:nvSpPr>
          <p:cNvPr id="3" name="Text Placeholder 2">
            <a:extLst>
              <a:ext uri="{FF2B5EF4-FFF2-40B4-BE49-F238E27FC236}">
                <a16:creationId xmlns:a16="http://schemas.microsoft.com/office/drawing/2014/main" id="{63DBD2D0-B0B8-22D9-88E1-3413FF20764A}"/>
              </a:ext>
            </a:extLst>
          </p:cNvPr>
          <p:cNvSpPr>
            <a:spLocks noGrp="1"/>
          </p:cNvSpPr>
          <p:nvPr>
            <p:ph type="body" idx="1"/>
          </p:nvPr>
        </p:nvSpPr>
        <p:spPr/>
        <p:txBody>
          <a:bodyPr/>
          <a:lstStyle/>
          <a:p>
            <a:pPr marL="457200" lvl="0" indent="-355600" algn="l" rtl="0">
              <a:spcBef>
                <a:spcPts val="900"/>
              </a:spcBef>
              <a:spcAft>
                <a:spcPts val="0"/>
              </a:spcAft>
              <a:buSzPts val="2000"/>
              <a:buChar char="•"/>
            </a:pPr>
            <a:r>
              <a:rPr lang="en-US" dirty="0"/>
              <a:t>Career awareness &amp; exploration</a:t>
            </a:r>
          </a:p>
          <a:p>
            <a:pPr marL="457200" lvl="0" indent="-355600" algn="l" rtl="0">
              <a:spcBef>
                <a:spcPts val="900"/>
              </a:spcBef>
              <a:spcAft>
                <a:spcPts val="0"/>
              </a:spcAft>
              <a:buSzPts val="2000"/>
              <a:buChar char="•"/>
            </a:pPr>
            <a:r>
              <a:rPr lang="en-US" dirty="0"/>
              <a:t>Self awareness </a:t>
            </a:r>
          </a:p>
          <a:p>
            <a:pPr marL="457200" lvl="0" indent="-355600" algn="l" rtl="0">
              <a:spcBef>
                <a:spcPts val="900"/>
              </a:spcBef>
              <a:spcAft>
                <a:spcPts val="0"/>
              </a:spcAft>
              <a:buSzPts val="2000"/>
              <a:buChar char="•"/>
            </a:pPr>
            <a:r>
              <a:rPr lang="en-US" dirty="0"/>
              <a:t>Time management</a:t>
            </a:r>
          </a:p>
          <a:p>
            <a:pPr marL="457200" lvl="0" indent="-355600" algn="l" rtl="0">
              <a:spcBef>
                <a:spcPts val="900"/>
              </a:spcBef>
              <a:spcAft>
                <a:spcPts val="0"/>
              </a:spcAft>
              <a:buSzPts val="2000"/>
              <a:buChar char="•"/>
            </a:pPr>
            <a:r>
              <a:rPr lang="en-US" dirty="0"/>
              <a:t>Communication strategies </a:t>
            </a:r>
          </a:p>
          <a:p>
            <a:pPr marL="457200" lvl="0" indent="-355600" algn="l" rtl="0">
              <a:spcBef>
                <a:spcPts val="900"/>
              </a:spcBef>
              <a:spcAft>
                <a:spcPts val="0"/>
              </a:spcAft>
              <a:buSzPts val="2000"/>
              <a:buChar char="•"/>
            </a:pPr>
            <a:r>
              <a:rPr lang="en-US" dirty="0"/>
              <a:t>Problem solving</a:t>
            </a:r>
          </a:p>
          <a:p>
            <a:pPr marL="457200" lvl="0" indent="-355600" algn="l" rtl="0">
              <a:spcBef>
                <a:spcPts val="900"/>
              </a:spcBef>
              <a:spcAft>
                <a:spcPts val="0"/>
              </a:spcAft>
              <a:buSzPts val="2000"/>
              <a:buChar char="•"/>
            </a:pPr>
            <a:r>
              <a:rPr lang="en-US" dirty="0"/>
              <a:t>Motivation &amp; initiative </a:t>
            </a:r>
          </a:p>
          <a:p>
            <a:pPr marL="457200" lvl="0" indent="-355600" algn="l" rtl="0">
              <a:spcBef>
                <a:spcPts val="900"/>
              </a:spcBef>
              <a:spcAft>
                <a:spcPts val="0"/>
              </a:spcAft>
              <a:buSzPts val="2000"/>
              <a:buChar char="•"/>
            </a:pPr>
            <a:r>
              <a:rPr lang="en-US" dirty="0"/>
              <a:t>Self-advocacy</a:t>
            </a:r>
          </a:p>
          <a:p>
            <a:pPr marL="457200" lvl="0" indent="-355600" algn="l" rtl="0">
              <a:spcBef>
                <a:spcPts val="900"/>
              </a:spcBef>
              <a:spcAft>
                <a:spcPts val="0"/>
              </a:spcAft>
              <a:buSzPts val="2000"/>
              <a:buChar char="•"/>
            </a:pPr>
            <a:r>
              <a:rPr lang="en-US" dirty="0"/>
              <a:t>Social &amp; Emotional Understanding </a:t>
            </a:r>
          </a:p>
          <a:p>
            <a:pPr marL="457200" lvl="0" indent="-355600" algn="l" rtl="0">
              <a:spcBef>
                <a:spcPts val="900"/>
              </a:spcBef>
              <a:spcAft>
                <a:spcPts val="0"/>
              </a:spcAft>
              <a:buSzPts val="2000"/>
              <a:buChar char="•"/>
            </a:pPr>
            <a:r>
              <a:rPr lang="en-US" dirty="0"/>
              <a:t>Coping Techniques</a:t>
            </a:r>
          </a:p>
        </p:txBody>
      </p:sp>
      <p:pic>
        <p:nvPicPr>
          <p:cNvPr id="5" name="Google Shape;200;g2c104bcf48e_0_58" descr="College student standing in front of bookstore smiling.">
            <a:extLst>
              <a:ext uri="{FF2B5EF4-FFF2-40B4-BE49-F238E27FC236}">
                <a16:creationId xmlns:a16="http://schemas.microsoft.com/office/drawing/2014/main" id="{0E752682-E3B7-52A5-D33E-ACED3C3B77E7}"/>
              </a:ext>
            </a:extLst>
          </p:cNvPr>
          <p:cNvPicPr preferRelativeResize="0"/>
          <p:nvPr/>
        </p:nvPicPr>
        <p:blipFill rotWithShape="1">
          <a:blip r:embed="rId2">
            <a:alphaModFix/>
          </a:blip>
          <a:srcRect l="12099" r="12091"/>
          <a:stretch/>
        </p:blipFill>
        <p:spPr>
          <a:xfrm>
            <a:off x="7048500" y="0"/>
            <a:ext cx="5143500" cy="6784848"/>
          </a:xfrm>
          <a:prstGeom prst="rect">
            <a:avLst/>
          </a:prstGeom>
          <a:noFill/>
          <a:ln>
            <a:noFill/>
          </a:ln>
        </p:spPr>
      </p:pic>
    </p:spTree>
    <p:extLst>
      <p:ext uri="{BB962C8B-B14F-4D97-AF65-F5344CB8AC3E}">
        <p14:creationId xmlns:p14="http://schemas.microsoft.com/office/powerpoint/2010/main" val="1334849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BDB0C-9BCA-59AF-B88A-B639C5FE03A1}"/>
              </a:ext>
            </a:extLst>
          </p:cNvPr>
          <p:cNvSpPr>
            <a:spLocks noGrp="1"/>
          </p:cNvSpPr>
          <p:nvPr>
            <p:ph type="title"/>
          </p:nvPr>
        </p:nvSpPr>
        <p:spPr>
          <a:xfrm>
            <a:off x="6096000" y="365125"/>
            <a:ext cx="5577442" cy="1325563"/>
          </a:xfrm>
        </p:spPr>
        <p:txBody>
          <a:bodyPr/>
          <a:lstStyle/>
          <a:p>
            <a:r>
              <a:rPr lang="en-US" dirty="0"/>
              <a:t>Interdependence </a:t>
            </a:r>
          </a:p>
        </p:txBody>
      </p:sp>
      <p:sp>
        <p:nvSpPr>
          <p:cNvPr id="4" name="Text Placeholder 3">
            <a:extLst>
              <a:ext uri="{FF2B5EF4-FFF2-40B4-BE49-F238E27FC236}">
                <a16:creationId xmlns:a16="http://schemas.microsoft.com/office/drawing/2014/main" id="{145D9107-AABE-D6DD-E530-AE1277791527}"/>
              </a:ext>
            </a:extLst>
          </p:cNvPr>
          <p:cNvSpPr>
            <a:spLocks noGrp="1"/>
          </p:cNvSpPr>
          <p:nvPr>
            <p:ph type="body" idx="2"/>
          </p:nvPr>
        </p:nvSpPr>
        <p:spPr/>
        <p:txBody>
          <a:bodyPr/>
          <a:lstStyle/>
          <a:p>
            <a:pPr marL="457200" lvl="0" indent="-355600" algn="l" rtl="0">
              <a:spcBef>
                <a:spcPts val="900"/>
              </a:spcBef>
              <a:spcAft>
                <a:spcPts val="0"/>
              </a:spcAft>
              <a:buSzPts val="2000"/>
              <a:buChar char="•"/>
            </a:pPr>
            <a:r>
              <a:rPr lang="en-US" dirty="0"/>
              <a:t>Navigating campus </a:t>
            </a:r>
          </a:p>
          <a:p>
            <a:pPr marL="457200" lvl="0" indent="-355600" algn="l" rtl="0">
              <a:spcBef>
                <a:spcPts val="900"/>
              </a:spcBef>
              <a:spcAft>
                <a:spcPts val="0"/>
              </a:spcAft>
              <a:buSzPts val="2000"/>
              <a:buChar char="•"/>
            </a:pPr>
            <a:r>
              <a:rPr lang="en-US" dirty="0"/>
              <a:t>Personal &amp; campus safety </a:t>
            </a:r>
          </a:p>
          <a:p>
            <a:pPr marL="457200" lvl="0" indent="-355600" algn="l" rtl="0">
              <a:spcBef>
                <a:spcPts val="900"/>
              </a:spcBef>
              <a:spcAft>
                <a:spcPts val="0"/>
              </a:spcAft>
              <a:buSzPts val="2000"/>
              <a:buChar char="•"/>
            </a:pPr>
            <a:r>
              <a:rPr lang="en-US" dirty="0"/>
              <a:t>Community access &amp; travel </a:t>
            </a:r>
          </a:p>
          <a:p>
            <a:pPr marL="457200" lvl="0" indent="-355600" algn="l" rtl="0">
              <a:spcBef>
                <a:spcPts val="900"/>
              </a:spcBef>
              <a:spcAft>
                <a:spcPts val="0"/>
              </a:spcAft>
              <a:buSzPts val="2000"/>
              <a:buChar char="•"/>
            </a:pPr>
            <a:r>
              <a:rPr lang="en-US" dirty="0"/>
              <a:t>Use of down time </a:t>
            </a:r>
          </a:p>
          <a:p>
            <a:pPr marL="457200" lvl="0" indent="-355600" algn="l" rtl="0">
              <a:spcBef>
                <a:spcPts val="900"/>
              </a:spcBef>
              <a:spcAft>
                <a:spcPts val="0"/>
              </a:spcAft>
              <a:buSzPts val="2000"/>
              <a:buChar char="•"/>
            </a:pPr>
            <a:r>
              <a:rPr lang="en-US" dirty="0"/>
              <a:t>Medication management</a:t>
            </a:r>
          </a:p>
          <a:p>
            <a:pPr marL="457200" lvl="0" indent="-355600" algn="l" rtl="0">
              <a:spcBef>
                <a:spcPts val="900"/>
              </a:spcBef>
              <a:spcAft>
                <a:spcPts val="0"/>
              </a:spcAft>
              <a:buSzPts val="2000"/>
              <a:buChar char="•"/>
            </a:pPr>
            <a:r>
              <a:rPr lang="en-US" dirty="0"/>
              <a:t>Self-care &amp; cleanliness </a:t>
            </a:r>
          </a:p>
          <a:p>
            <a:pPr marL="457200" lvl="0" indent="-355600" algn="l" rtl="0">
              <a:spcBef>
                <a:spcPts val="900"/>
              </a:spcBef>
              <a:spcAft>
                <a:spcPts val="0"/>
              </a:spcAft>
              <a:buSzPts val="2000"/>
              <a:buChar char="•"/>
            </a:pPr>
            <a:r>
              <a:rPr lang="en-US" dirty="0"/>
              <a:t>Use of interagency supports</a:t>
            </a:r>
          </a:p>
          <a:p>
            <a:pPr marL="457200" lvl="0" indent="-355600" algn="l" rtl="0">
              <a:spcBef>
                <a:spcPts val="900"/>
              </a:spcBef>
              <a:spcAft>
                <a:spcPts val="0"/>
              </a:spcAft>
              <a:buSzPts val="2000"/>
              <a:buChar char="•"/>
            </a:pPr>
            <a:r>
              <a:rPr lang="en-US" dirty="0"/>
              <a:t>Money management </a:t>
            </a:r>
          </a:p>
          <a:p>
            <a:pPr marL="457200" lvl="0" indent="-355600" algn="l" rtl="0">
              <a:spcBef>
                <a:spcPts val="900"/>
              </a:spcBef>
              <a:spcAft>
                <a:spcPts val="0"/>
              </a:spcAft>
              <a:buSzPts val="2000"/>
              <a:buChar char="•"/>
            </a:pPr>
            <a:r>
              <a:rPr lang="en-US" dirty="0"/>
              <a:t>Home-based responsibilities</a:t>
            </a:r>
          </a:p>
        </p:txBody>
      </p:sp>
      <p:pic>
        <p:nvPicPr>
          <p:cNvPr id="5" name="Google Shape;208;g2c104bcf48e_0_65" descr="College graduate sitting on a stool in her apartment bedroom.">
            <a:extLst>
              <a:ext uri="{FF2B5EF4-FFF2-40B4-BE49-F238E27FC236}">
                <a16:creationId xmlns:a16="http://schemas.microsoft.com/office/drawing/2014/main" id="{1D90F4E7-4177-60FB-EFD0-23598B53F61B}"/>
              </a:ext>
            </a:extLst>
          </p:cNvPr>
          <p:cNvPicPr preferRelativeResize="0"/>
          <p:nvPr/>
        </p:nvPicPr>
        <p:blipFill rotWithShape="1">
          <a:blip r:embed="rId2">
            <a:alphaModFix/>
          </a:blip>
          <a:srcRect t="534" b="534"/>
          <a:stretch/>
        </p:blipFill>
        <p:spPr>
          <a:xfrm>
            <a:off x="0" y="0"/>
            <a:ext cx="5143500" cy="6784850"/>
          </a:xfrm>
          <a:prstGeom prst="rect">
            <a:avLst/>
          </a:prstGeom>
          <a:noFill/>
          <a:ln>
            <a:noFill/>
          </a:ln>
        </p:spPr>
      </p:pic>
    </p:spTree>
    <p:extLst>
      <p:ext uri="{BB962C8B-B14F-4D97-AF65-F5344CB8AC3E}">
        <p14:creationId xmlns:p14="http://schemas.microsoft.com/office/powerpoint/2010/main" val="2236925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1E1A-C44A-BF68-7CE5-80712A13D801}"/>
              </a:ext>
            </a:extLst>
          </p:cNvPr>
          <p:cNvSpPr>
            <a:spLocks noGrp="1"/>
          </p:cNvSpPr>
          <p:nvPr>
            <p:ph type="title"/>
          </p:nvPr>
        </p:nvSpPr>
        <p:spPr>
          <a:xfrm>
            <a:off x="6298873" y="2766218"/>
            <a:ext cx="5501242" cy="1325563"/>
          </a:xfrm>
        </p:spPr>
        <p:txBody>
          <a:bodyPr/>
          <a:lstStyle/>
          <a:p>
            <a:r>
              <a:rPr lang="en-US" dirty="0"/>
              <a:t>Equipping Students, Families &amp; Educators</a:t>
            </a:r>
          </a:p>
        </p:txBody>
      </p:sp>
      <p:sp>
        <p:nvSpPr>
          <p:cNvPr id="4" name="Text Placeholder 3">
            <a:extLst>
              <a:ext uri="{FF2B5EF4-FFF2-40B4-BE49-F238E27FC236}">
                <a16:creationId xmlns:a16="http://schemas.microsoft.com/office/drawing/2014/main" id="{DA50E8B1-938A-9F3D-AEC2-E942760FC0F1}"/>
              </a:ext>
            </a:extLst>
          </p:cNvPr>
          <p:cNvSpPr>
            <a:spLocks noGrp="1"/>
          </p:cNvSpPr>
          <p:nvPr>
            <p:ph type="body" idx="2"/>
          </p:nvPr>
        </p:nvSpPr>
        <p:spPr>
          <a:xfrm>
            <a:off x="6298873" y="4226718"/>
            <a:ext cx="5501242" cy="4351338"/>
          </a:xfrm>
        </p:spPr>
        <p:txBody>
          <a:bodyPr/>
          <a:lstStyle/>
          <a:p>
            <a:pPr marL="114300" indent="0">
              <a:buNone/>
            </a:pPr>
            <a:r>
              <a:rPr lang="en-US" dirty="0"/>
              <a:t>What each stakeholder needs to know</a:t>
            </a:r>
          </a:p>
        </p:txBody>
      </p:sp>
      <p:pic>
        <p:nvPicPr>
          <p:cNvPr id="5" name="Google Shape;213;p8" descr="Son hugs his mom and smiles while dad smiles at them.">
            <a:extLst>
              <a:ext uri="{FF2B5EF4-FFF2-40B4-BE49-F238E27FC236}">
                <a16:creationId xmlns:a16="http://schemas.microsoft.com/office/drawing/2014/main" id="{9B425E11-BF9C-6DB0-0D16-388909D4D460}"/>
              </a:ext>
            </a:extLst>
          </p:cNvPr>
          <p:cNvPicPr preferRelativeResize="0"/>
          <p:nvPr/>
        </p:nvPicPr>
        <p:blipFill rotWithShape="1">
          <a:blip r:embed="rId2">
            <a:alphaModFix/>
          </a:blip>
          <a:srcRect l="19363" r="19357"/>
          <a:stretch/>
        </p:blipFill>
        <p:spPr>
          <a:xfrm>
            <a:off x="5414" y="-1"/>
            <a:ext cx="6090588" cy="6784847"/>
          </a:xfrm>
          <a:prstGeom prst="rect">
            <a:avLst/>
          </a:prstGeom>
          <a:noFill/>
          <a:ln>
            <a:noFill/>
          </a:ln>
        </p:spPr>
      </p:pic>
    </p:spTree>
    <p:extLst>
      <p:ext uri="{BB962C8B-B14F-4D97-AF65-F5344CB8AC3E}">
        <p14:creationId xmlns:p14="http://schemas.microsoft.com/office/powerpoint/2010/main" val="2147896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3188-13AD-580D-253F-0D2678BC085C}"/>
              </a:ext>
            </a:extLst>
          </p:cNvPr>
          <p:cNvSpPr>
            <a:spLocks noGrp="1"/>
          </p:cNvSpPr>
          <p:nvPr>
            <p:ph type="title"/>
          </p:nvPr>
        </p:nvSpPr>
        <p:spPr/>
        <p:txBody>
          <a:bodyPr/>
          <a:lstStyle/>
          <a:p>
            <a:r>
              <a:rPr lang="en-US" dirty="0"/>
              <a:t>Land Acknowledgement</a:t>
            </a:r>
          </a:p>
        </p:txBody>
      </p:sp>
      <p:sp>
        <p:nvSpPr>
          <p:cNvPr id="3" name="Text Placeholder 2">
            <a:extLst>
              <a:ext uri="{FF2B5EF4-FFF2-40B4-BE49-F238E27FC236}">
                <a16:creationId xmlns:a16="http://schemas.microsoft.com/office/drawing/2014/main" id="{5EA51FD7-1E41-72E9-F55B-0CF24D7BD844}"/>
              </a:ext>
            </a:extLst>
          </p:cNvPr>
          <p:cNvSpPr>
            <a:spLocks noGrp="1"/>
          </p:cNvSpPr>
          <p:nvPr>
            <p:ph type="body" idx="1"/>
          </p:nvPr>
        </p:nvSpPr>
        <p:spPr/>
        <p:txBody>
          <a:bodyPr/>
          <a:lstStyle/>
          <a:p>
            <a:pPr marL="101600" indent="0">
              <a:buNone/>
            </a:pPr>
            <a:r>
              <a:rPr lang="en-US" sz="2000" dirty="0">
                <a:solidFill>
                  <a:srgbClr val="000000"/>
                </a:solidFill>
              </a:rPr>
              <a:t>In Minnesota, we are standing on </a:t>
            </a:r>
            <a:r>
              <a:rPr lang="en-US" sz="2000" dirty="0" err="1">
                <a:solidFill>
                  <a:srgbClr val="000000"/>
                </a:solidFill>
              </a:rPr>
              <a:t>Miní</a:t>
            </a:r>
            <a:r>
              <a:rPr lang="en-US" sz="2000" dirty="0">
                <a:solidFill>
                  <a:srgbClr val="000000"/>
                </a:solidFill>
              </a:rPr>
              <a:t> </a:t>
            </a:r>
            <a:r>
              <a:rPr lang="en-US" sz="2000" dirty="0" err="1">
                <a:solidFill>
                  <a:srgbClr val="000000"/>
                </a:solidFill>
              </a:rPr>
              <a:t>Sóta</a:t>
            </a:r>
            <a:r>
              <a:rPr lang="en-US" sz="2000" dirty="0">
                <a:solidFill>
                  <a:srgbClr val="000000"/>
                </a:solidFill>
              </a:rPr>
              <a:t> </a:t>
            </a:r>
            <a:r>
              <a:rPr lang="en-US" sz="2000" dirty="0" err="1">
                <a:solidFill>
                  <a:srgbClr val="000000"/>
                </a:solidFill>
              </a:rPr>
              <a:t>Makhóčhe</a:t>
            </a:r>
            <a:r>
              <a:rPr lang="en-US" sz="2000" dirty="0">
                <a:solidFill>
                  <a:srgbClr val="000000"/>
                </a:solidFill>
              </a:rPr>
              <a:t>, the rightful homelands of the four </a:t>
            </a:r>
            <a:r>
              <a:rPr lang="en-US" sz="2000" dirty="0" err="1">
                <a:solidFill>
                  <a:srgbClr val="000000"/>
                </a:solidFill>
              </a:rPr>
              <a:t>Dakhóta</a:t>
            </a:r>
            <a:r>
              <a:rPr lang="en-US" sz="2000" dirty="0">
                <a:solidFill>
                  <a:srgbClr val="000000"/>
                </a:solidFill>
              </a:rPr>
              <a:t> </a:t>
            </a:r>
            <a:r>
              <a:rPr lang="en-US" sz="2000" dirty="0" err="1">
                <a:solidFill>
                  <a:srgbClr val="000000"/>
                </a:solidFill>
              </a:rPr>
              <a:t>Oyáte</a:t>
            </a:r>
            <a:r>
              <a:rPr lang="en-US" sz="2000" dirty="0">
                <a:solidFill>
                  <a:srgbClr val="000000"/>
                </a:solidFill>
              </a:rPr>
              <a:t> nations, the seven Anishinaabeg nations, and other indigenous peoples. We recognize that the U.S. did not uphold its end of the land treaties. It is the current and continued displacement of indigenous peoples that allows the State of Minnesota to exist today. </a:t>
            </a:r>
            <a:endParaRPr lang="en-US" sz="2000" dirty="0">
              <a:solidFill>
                <a:schemeClr val="dk1"/>
              </a:solidFill>
            </a:endParaRPr>
          </a:p>
        </p:txBody>
      </p:sp>
    </p:spTree>
    <p:extLst>
      <p:ext uri="{BB962C8B-B14F-4D97-AF65-F5344CB8AC3E}">
        <p14:creationId xmlns:p14="http://schemas.microsoft.com/office/powerpoint/2010/main" val="343915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B7FEF-64A2-FE75-4C7C-5C8400A480A4}"/>
              </a:ext>
            </a:extLst>
          </p:cNvPr>
          <p:cNvSpPr>
            <a:spLocks noGrp="1"/>
          </p:cNvSpPr>
          <p:nvPr>
            <p:ph type="title"/>
          </p:nvPr>
        </p:nvSpPr>
        <p:spPr/>
        <p:txBody>
          <a:bodyPr/>
          <a:lstStyle/>
          <a:p>
            <a:r>
              <a:rPr lang="en-US" dirty="0"/>
              <a:t>Holistic Approach</a:t>
            </a:r>
          </a:p>
        </p:txBody>
      </p:sp>
      <p:sp>
        <p:nvSpPr>
          <p:cNvPr id="3" name="Text Placeholder 2">
            <a:extLst>
              <a:ext uri="{FF2B5EF4-FFF2-40B4-BE49-F238E27FC236}">
                <a16:creationId xmlns:a16="http://schemas.microsoft.com/office/drawing/2014/main" id="{E0440261-72CD-6421-D76E-739261CC069B}"/>
              </a:ext>
            </a:extLst>
          </p:cNvPr>
          <p:cNvSpPr>
            <a:spLocks noGrp="1"/>
          </p:cNvSpPr>
          <p:nvPr>
            <p:ph type="body" idx="1"/>
          </p:nvPr>
        </p:nvSpPr>
        <p:spPr/>
        <p:txBody>
          <a:bodyPr>
            <a:normAutofit fontScale="92500" lnSpcReduction="20000"/>
          </a:bodyPr>
          <a:lstStyle/>
          <a:p>
            <a:pPr marL="457200" lvl="0" indent="-355600" algn="l" rtl="0">
              <a:spcBef>
                <a:spcPts val="900"/>
              </a:spcBef>
              <a:spcAft>
                <a:spcPts val="0"/>
              </a:spcAft>
              <a:buSzPts val="2000"/>
              <a:buChar char="•"/>
            </a:pPr>
            <a:r>
              <a:rPr lang="en-US" dirty="0"/>
              <a:t>Normative pathways</a:t>
            </a:r>
          </a:p>
          <a:p>
            <a:pPr marL="457200" lvl="0" indent="-355600" algn="l" rtl="0">
              <a:spcBef>
                <a:spcPts val="900"/>
              </a:spcBef>
              <a:spcAft>
                <a:spcPts val="0"/>
              </a:spcAft>
              <a:buSzPts val="2000"/>
              <a:buChar char="•"/>
            </a:pPr>
            <a:r>
              <a:rPr lang="en-US" dirty="0"/>
              <a:t>Transferable skill development </a:t>
            </a:r>
          </a:p>
          <a:p>
            <a:pPr marL="457200" lvl="0" indent="-355600" algn="l" rtl="0">
              <a:spcBef>
                <a:spcPts val="900"/>
              </a:spcBef>
              <a:spcAft>
                <a:spcPts val="0"/>
              </a:spcAft>
              <a:buSzPts val="2000"/>
              <a:buChar char="•"/>
            </a:pPr>
            <a:r>
              <a:rPr lang="en-US" dirty="0"/>
              <a:t>High expectations lead to positive transition outcomes</a:t>
            </a:r>
          </a:p>
          <a:p>
            <a:pPr marL="0" lvl="0" indent="0" algn="l" rtl="0">
              <a:lnSpc>
                <a:spcPct val="115000"/>
              </a:lnSpc>
              <a:spcBef>
                <a:spcPts val="0"/>
              </a:spcBef>
              <a:spcAft>
                <a:spcPts val="0"/>
              </a:spcAft>
              <a:buClr>
                <a:schemeClr val="dk1"/>
              </a:buClr>
              <a:buSzPts val="1100"/>
              <a:buFont typeface="Arial"/>
              <a:buNone/>
            </a:pPr>
            <a:endParaRPr lang="en-US" dirty="0">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US" dirty="0">
                <a:solidFill>
                  <a:srgbClr val="000000"/>
                </a:solidFill>
              </a:rPr>
              <a:t>“Teachers’ expectations have a greater impact on a student becoming employed or going to college than will a student’s skills or disabilities.” (Think College, 2015)</a:t>
            </a:r>
          </a:p>
          <a:p>
            <a:pPr marL="0" lvl="0" indent="0" algn="l" rtl="0">
              <a:lnSpc>
                <a:spcPct val="115000"/>
              </a:lnSpc>
              <a:spcBef>
                <a:spcPts val="0"/>
              </a:spcBef>
              <a:spcAft>
                <a:spcPts val="0"/>
              </a:spcAft>
              <a:buClr>
                <a:schemeClr val="dk1"/>
              </a:buClr>
              <a:buSzPts val="1100"/>
              <a:buFont typeface="Arial"/>
              <a:buNone/>
            </a:pPr>
            <a:endParaRPr lang="en-US" dirty="0">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US" dirty="0">
                <a:solidFill>
                  <a:srgbClr val="000000"/>
                </a:solidFill>
              </a:rPr>
              <a:t>"The bar has been set high, and the students have risen and reached it! They have been presumed competent and their lives changed." - Ginger, IPSE Graduate Parent</a:t>
            </a:r>
          </a:p>
        </p:txBody>
      </p:sp>
      <p:pic>
        <p:nvPicPr>
          <p:cNvPr id="5" name="Google Shape;222;g2c104bcf48e_0_35" descr="College graduate stands with two educators while holding his degree and smiling.">
            <a:extLst>
              <a:ext uri="{FF2B5EF4-FFF2-40B4-BE49-F238E27FC236}">
                <a16:creationId xmlns:a16="http://schemas.microsoft.com/office/drawing/2014/main" id="{35250B7B-37E6-9011-D795-E8ECCC983E53}"/>
              </a:ext>
            </a:extLst>
          </p:cNvPr>
          <p:cNvPicPr preferRelativeResize="0"/>
          <p:nvPr/>
        </p:nvPicPr>
        <p:blipFill rotWithShape="1">
          <a:blip r:embed="rId2">
            <a:alphaModFix/>
          </a:blip>
          <a:srcRect t="670" b="670"/>
          <a:stretch/>
        </p:blipFill>
        <p:spPr>
          <a:xfrm>
            <a:off x="7048500" y="0"/>
            <a:ext cx="5143501" cy="6784846"/>
          </a:xfrm>
          <a:prstGeom prst="rect">
            <a:avLst/>
          </a:prstGeom>
          <a:noFill/>
          <a:ln>
            <a:noFill/>
          </a:ln>
        </p:spPr>
      </p:pic>
    </p:spTree>
    <p:extLst>
      <p:ext uri="{BB962C8B-B14F-4D97-AF65-F5344CB8AC3E}">
        <p14:creationId xmlns:p14="http://schemas.microsoft.com/office/powerpoint/2010/main" val="1431603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1641-5EE5-7904-34F5-39A41CD6CAD9}"/>
              </a:ext>
            </a:extLst>
          </p:cNvPr>
          <p:cNvSpPr>
            <a:spLocks noGrp="1"/>
          </p:cNvSpPr>
          <p:nvPr>
            <p:ph type="title"/>
          </p:nvPr>
        </p:nvSpPr>
        <p:spPr/>
        <p:txBody>
          <a:bodyPr/>
          <a:lstStyle/>
          <a:p>
            <a:r>
              <a:rPr lang="en-US" dirty="0"/>
              <a:t>Educators</a:t>
            </a:r>
          </a:p>
        </p:txBody>
      </p:sp>
      <p:sp>
        <p:nvSpPr>
          <p:cNvPr id="3" name="Text Placeholder 2">
            <a:extLst>
              <a:ext uri="{FF2B5EF4-FFF2-40B4-BE49-F238E27FC236}">
                <a16:creationId xmlns:a16="http://schemas.microsoft.com/office/drawing/2014/main" id="{AA312508-CD84-30A1-1CFB-DCE072F73A04}"/>
              </a:ext>
            </a:extLst>
          </p:cNvPr>
          <p:cNvSpPr>
            <a:spLocks noGrp="1"/>
          </p:cNvSpPr>
          <p:nvPr>
            <p:ph type="body" idx="1"/>
          </p:nvPr>
        </p:nvSpPr>
        <p:spPr/>
        <p:txBody>
          <a:bodyPr>
            <a:normAutofit fontScale="92500"/>
          </a:bodyPr>
          <a:lstStyle/>
          <a:p>
            <a:pPr marL="233362" lvl="0" indent="-233362" algn="l" rtl="0">
              <a:spcBef>
                <a:spcPts val="900"/>
              </a:spcBef>
              <a:spcAft>
                <a:spcPts val="0"/>
              </a:spcAft>
              <a:buSzPts val="2000"/>
              <a:buChar char="•"/>
            </a:pPr>
            <a:r>
              <a:rPr lang="en-US" dirty="0"/>
              <a:t>Presume competence of ALL students </a:t>
            </a:r>
          </a:p>
          <a:p>
            <a:pPr marL="750887" lvl="1" indent="-293687" algn="l" rtl="0">
              <a:spcBef>
                <a:spcPts val="900"/>
              </a:spcBef>
              <a:spcAft>
                <a:spcPts val="0"/>
              </a:spcAft>
              <a:buSzPts val="2000"/>
              <a:buChar char="»"/>
            </a:pPr>
            <a:r>
              <a:rPr lang="en-US" dirty="0"/>
              <a:t>Informed choice </a:t>
            </a:r>
          </a:p>
          <a:p>
            <a:pPr marL="233362" lvl="0" indent="-233362" algn="l" rtl="0">
              <a:spcBef>
                <a:spcPts val="900"/>
              </a:spcBef>
              <a:spcAft>
                <a:spcPts val="0"/>
              </a:spcAft>
              <a:buSzPts val="2000"/>
              <a:buChar char="•"/>
            </a:pPr>
            <a:r>
              <a:rPr lang="en-US" dirty="0"/>
              <a:t>Understand various levels of college support </a:t>
            </a:r>
          </a:p>
          <a:p>
            <a:pPr marL="233362" lvl="0" indent="-233362" algn="l" rtl="0">
              <a:spcBef>
                <a:spcPts val="900"/>
              </a:spcBef>
              <a:spcAft>
                <a:spcPts val="0"/>
              </a:spcAft>
              <a:buSzPts val="2000"/>
              <a:buChar char="•"/>
            </a:pPr>
            <a:r>
              <a:rPr lang="en-US" dirty="0"/>
              <a:t>IPSE program nuances in your region </a:t>
            </a:r>
          </a:p>
          <a:p>
            <a:pPr marL="233362" lvl="0" indent="-233362" algn="l" rtl="0">
              <a:spcBef>
                <a:spcPts val="900"/>
              </a:spcBef>
              <a:spcAft>
                <a:spcPts val="0"/>
              </a:spcAft>
              <a:buSzPts val="2000"/>
              <a:buChar char="•"/>
            </a:pPr>
            <a:r>
              <a:rPr lang="en-US" dirty="0"/>
              <a:t>Appropriate college-focused IEP goals in each domain </a:t>
            </a:r>
          </a:p>
          <a:p>
            <a:pPr marL="233362" lvl="0" indent="-233362" algn="l" rtl="0">
              <a:spcBef>
                <a:spcPts val="900"/>
              </a:spcBef>
              <a:spcAft>
                <a:spcPts val="0"/>
              </a:spcAft>
              <a:buSzPts val="2000"/>
              <a:buChar char="•"/>
            </a:pPr>
            <a:r>
              <a:rPr lang="en-US" dirty="0"/>
              <a:t>College readiness skills start now </a:t>
            </a:r>
          </a:p>
          <a:p>
            <a:pPr marL="750887" lvl="1" indent="-293687" algn="l" rtl="0">
              <a:spcBef>
                <a:spcPts val="900"/>
              </a:spcBef>
              <a:spcAft>
                <a:spcPts val="0"/>
              </a:spcAft>
              <a:buSzPts val="2000"/>
              <a:buChar char="»"/>
            </a:pPr>
            <a:r>
              <a:rPr lang="en-US" dirty="0"/>
              <a:t>Inclusive settings</a:t>
            </a:r>
          </a:p>
          <a:p>
            <a:pPr marL="750887" lvl="1" indent="-293687" algn="l" rtl="0">
              <a:spcBef>
                <a:spcPts val="900"/>
              </a:spcBef>
              <a:spcAft>
                <a:spcPts val="0"/>
              </a:spcAft>
              <a:buSzPts val="2000"/>
              <a:buChar char="»"/>
            </a:pPr>
            <a:r>
              <a:rPr lang="en-US" dirty="0"/>
              <a:t>High expectation &amp; rigor </a:t>
            </a:r>
          </a:p>
          <a:p>
            <a:pPr marL="750887" lvl="1" indent="-293687" algn="l" rtl="0">
              <a:spcBef>
                <a:spcPts val="900"/>
              </a:spcBef>
              <a:spcAft>
                <a:spcPts val="0"/>
              </a:spcAft>
              <a:buSzPts val="2000"/>
              <a:buChar char="»"/>
            </a:pPr>
            <a:r>
              <a:rPr lang="en-US" dirty="0"/>
              <a:t>Fading supports &amp; use of natural supports </a:t>
            </a:r>
          </a:p>
        </p:txBody>
      </p:sp>
      <p:pic>
        <p:nvPicPr>
          <p:cNvPr id="5" name="Google Shape;231;g2c104bcf48e_0_11" descr="Educator and college student sit together with a textbook on the table.">
            <a:extLst>
              <a:ext uri="{FF2B5EF4-FFF2-40B4-BE49-F238E27FC236}">
                <a16:creationId xmlns:a16="http://schemas.microsoft.com/office/drawing/2014/main" id="{F861083F-C69E-1108-7BD2-841F1AA50F6D}"/>
              </a:ext>
            </a:extLst>
          </p:cNvPr>
          <p:cNvPicPr preferRelativeResize="0"/>
          <p:nvPr/>
        </p:nvPicPr>
        <p:blipFill rotWithShape="1">
          <a:blip r:embed="rId2">
            <a:alphaModFix/>
          </a:blip>
          <a:srcRect l="32781" r="10325"/>
          <a:stretch/>
        </p:blipFill>
        <p:spPr>
          <a:xfrm>
            <a:off x="7048500" y="0"/>
            <a:ext cx="5143501" cy="6784847"/>
          </a:xfrm>
          <a:prstGeom prst="rect">
            <a:avLst/>
          </a:prstGeom>
          <a:noFill/>
          <a:ln>
            <a:noFill/>
          </a:ln>
        </p:spPr>
      </p:pic>
    </p:spTree>
    <p:extLst>
      <p:ext uri="{BB962C8B-B14F-4D97-AF65-F5344CB8AC3E}">
        <p14:creationId xmlns:p14="http://schemas.microsoft.com/office/powerpoint/2010/main" val="1290014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2D6B8-5D0C-6B95-B92E-9FC3035DC81B}"/>
              </a:ext>
            </a:extLst>
          </p:cNvPr>
          <p:cNvSpPr>
            <a:spLocks noGrp="1"/>
          </p:cNvSpPr>
          <p:nvPr>
            <p:ph type="title"/>
          </p:nvPr>
        </p:nvSpPr>
        <p:spPr>
          <a:xfrm>
            <a:off x="5792941" y="365125"/>
            <a:ext cx="5880501" cy="1325563"/>
          </a:xfrm>
        </p:spPr>
        <p:txBody>
          <a:bodyPr/>
          <a:lstStyle/>
          <a:p>
            <a:r>
              <a:rPr lang="en-US" dirty="0"/>
              <a:t>Recommendations, Part 1</a:t>
            </a:r>
          </a:p>
        </p:txBody>
      </p:sp>
      <p:sp>
        <p:nvSpPr>
          <p:cNvPr id="3" name="Text Placeholder 2">
            <a:extLst>
              <a:ext uri="{FF2B5EF4-FFF2-40B4-BE49-F238E27FC236}">
                <a16:creationId xmlns:a16="http://schemas.microsoft.com/office/drawing/2014/main" id="{A001E099-64C2-46AA-C796-2B2D759B0112}"/>
              </a:ext>
            </a:extLst>
          </p:cNvPr>
          <p:cNvSpPr>
            <a:spLocks noGrp="1"/>
          </p:cNvSpPr>
          <p:nvPr>
            <p:ph type="body" idx="1"/>
          </p:nvPr>
        </p:nvSpPr>
        <p:spPr>
          <a:xfrm>
            <a:off x="5792941" y="1825625"/>
            <a:ext cx="5627915" cy="4351338"/>
          </a:xfrm>
        </p:spPr>
        <p:txBody>
          <a:bodyPr>
            <a:normAutofit fontScale="85000" lnSpcReduction="10000"/>
          </a:bodyPr>
          <a:lstStyle/>
          <a:p>
            <a:pPr marL="457200" lvl="0" indent="-355600" algn="l" rtl="0">
              <a:spcBef>
                <a:spcPts val="900"/>
              </a:spcBef>
              <a:spcAft>
                <a:spcPts val="0"/>
              </a:spcAft>
              <a:buSzPts val="2000"/>
              <a:buChar char="•"/>
            </a:pPr>
            <a:r>
              <a:rPr lang="en-US" dirty="0"/>
              <a:t>Student-led IEP goals &amp; meetings </a:t>
            </a:r>
          </a:p>
          <a:p>
            <a:pPr marL="457200" lvl="0" indent="-355600" algn="l" rtl="0">
              <a:spcBef>
                <a:spcPts val="900"/>
              </a:spcBef>
              <a:spcAft>
                <a:spcPts val="0"/>
              </a:spcAft>
              <a:buSzPts val="2000"/>
              <a:buChar char="•"/>
            </a:pPr>
            <a:r>
              <a:rPr lang="en-US" dirty="0"/>
              <a:t>High expectations amongst classroom supports</a:t>
            </a:r>
          </a:p>
          <a:p>
            <a:pPr marL="457200" lvl="0" indent="-355600" algn="l" rtl="0">
              <a:spcBef>
                <a:spcPts val="900"/>
              </a:spcBef>
              <a:spcAft>
                <a:spcPts val="0"/>
              </a:spcAft>
              <a:buSzPts val="2000"/>
              <a:buChar char="•"/>
            </a:pPr>
            <a:r>
              <a:rPr lang="en-US" dirty="0"/>
              <a:t>Offer unit outlines as syllabus practice</a:t>
            </a:r>
          </a:p>
          <a:p>
            <a:pPr marL="457200" lvl="0" indent="-355600" algn="l" rtl="0">
              <a:spcBef>
                <a:spcPts val="900"/>
              </a:spcBef>
              <a:spcAft>
                <a:spcPts val="0"/>
              </a:spcAft>
              <a:buSzPts val="2000"/>
              <a:buChar char="•"/>
            </a:pPr>
            <a:r>
              <a:rPr lang="en-US" dirty="0"/>
              <a:t>CC students into any email thread between parents/providers</a:t>
            </a:r>
          </a:p>
          <a:p>
            <a:pPr marL="457200" lvl="0" indent="-355600" algn="l" rtl="0">
              <a:spcBef>
                <a:spcPts val="900"/>
              </a:spcBef>
              <a:spcAft>
                <a:spcPts val="0"/>
              </a:spcAft>
              <a:buSzPts val="2000"/>
              <a:buChar char="•"/>
            </a:pPr>
            <a:r>
              <a:rPr lang="en-US" dirty="0"/>
              <a:t>Student meet with each teacher/paraeducator to discuss accommodations &amp; modifications </a:t>
            </a:r>
          </a:p>
          <a:p>
            <a:pPr marL="457200" lvl="0" indent="-355600" algn="l" rtl="0">
              <a:spcBef>
                <a:spcPts val="900"/>
              </a:spcBef>
              <a:spcAft>
                <a:spcPts val="0"/>
              </a:spcAft>
              <a:buSzPts val="2000"/>
              <a:buChar char="•"/>
            </a:pPr>
            <a:r>
              <a:rPr lang="en-US" dirty="0"/>
              <a:t>Offer scheduled “down time” for personal organization and maintenance (emails, planner) </a:t>
            </a:r>
          </a:p>
          <a:p>
            <a:pPr marL="457200" lvl="0" indent="-355600" algn="l" rtl="0">
              <a:spcBef>
                <a:spcPts val="900"/>
              </a:spcBef>
              <a:spcAft>
                <a:spcPts val="0"/>
              </a:spcAft>
              <a:buSzPts val="2000"/>
              <a:buChar char="•"/>
            </a:pPr>
            <a:r>
              <a:rPr lang="en-US" dirty="0"/>
              <a:t>Advocate to general education teachers and administrators </a:t>
            </a:r>
          </a:p>
          <a:p>
            <a:endParaRPr lang="en-US" dirty="0"/>
          </a:p>
        </p:txBody>
      </p:sp>
      <p:pic>
        <p:nvPicPr>
          <p:cNvPr id="5" name="Google Shape;238;g2c104bcf48e_0_92" descr="College lecture hall.">
            <a:extLst>
              <a:ext uri="{FF2B5EF4-FFF2-40B4-BE49-F238E27FC236}">
                <a16:creationId xmlns:a16="http://schemas.microsoft.com/office/drawing/2014/main" id="{6B7A0803-A4D3-A1A6-1FBE-DD49D80160D0}"/>
              </a:ext>
            </a:extLst>
          </p:cNvPr>
          <p:cNvPicPr preferRelativeResize="0"/>
          <p:nvPr/>
        </p:nvPicPr>
        <p:blipFill rotWithShape="1">
          <a:blip r:embed="rId2">
            <a:alphaModFix/>
          </a:blip>
          <a:srcRect l="26310" r="26310"/>
          <a:stretch/>
        </p:blipFill>
        <p:spPr>
          <a:xfrm>
            <a:off x="0" y="0"/>
            <a:ext cx="5143499" cy="6784848"/>
          </a:xfrm>
          <a:prstGeom prst="rect">
            <a:avLst/>
          </a:prstGeom>
          <a:noFill/>
          <a:ln>
            <a:noFill/>
          </a:ln>
        </p:spPr>
      </p:pic>
    </p:spTree>
    <p:extLst>
      <p:ext uri="{BB962C8B-B14F-4D97-AF65-F5344CB8AC3E}">
        <p14:creationId xmlns:p14="http://schemas.microsoft.com/office/powerpoint/2010/main" val="3478289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4F92-7917-8363-EEF8-5F32F391511A}"/>
              </a:ext>
            </a:extLst>
          </p:cNvPr>
          <p:cNvSpPr>
            <a:spLocks noGrp="1"/>
          </p:cNvSpPr>
          <p:nvPr>
            <p:ph type="title"/>
          </p:nvPr>
        </p:nvSpPr>
        <p:spPr>
          <a:xfrm>
            <a:off x="6096000" y="365125"/>
            <a:ext cx="5765800" cy="1325563"/>
          </a:xfrm>
        </p:spPr>
        <p:txBody>
          <a:bodyPr/>
          <a:lstStyle/>
          <a:p>
            <a:r>
              <a:rPr lang="en-US" dirty="0"/>
              <a:t>Recommendations, Part 2</a:t>
            </a:r>
          </a:p>
        </p:txBody>
      </p:sp>
      <p:sp>
        <p:nvSpPr>
          <p:cNvPr id="8" name="Text Placeholder 7">
            <a:extLst>
              <a:ext uri="{FF2B5EF4-FFF2-40B4-BE49-F238E27FC236}">
                <a16:creationId xmlns:a16="http://schemas.microsoft.com/office/drawing/2014/main" id="{A0618BA8-2949-3546-142F-6A5648930001}"/>
              </a:ext>
            </a:extLst>
          </p:cNvPr>
          <p:cNvSpPr>
            <a:spLocks noGrp="1"/>
          </p:cNvSpPr>
          <p:nvPr>
            <p:ph type="body" idx="2"/>
          </p:nvPr>
        </p:nvSpPr>
        <p:spPr/>
        <p:txBody>
          <a:bodyPr>
            <a:normAutofit fontScale="92500" lnSpcReduction="10000"/>
          </a:bodyPr>
          <a:lstStyle/>
          <a:p>
            <a:pPr marL="457200" lvl="0" indent="-355600" algn="l" rtl="0">
              <a:spcBef>
                <a:spcPts val="900"/>
              </a:spcBef>
              <a:spcAft>
                <a:spcPts val="0"/>
              </a:spcAft>
              <a:buSzPts val="2000"/>
              <a:buChar char="•"/>
            </a:pPr>
            <a:r>
              <a:rPr lang="en-US" dirty="0"/>
              <a:t>Instill growth mindset </a:t>
            </a:r>
          </a:p>
          <a:p>
            <a:pPr marL="457200" lvl="0" indent="-355600" algn="l" rtl="0">
              <a:spcBef>
                <a:spcPts val="900"/>
              </a:spcBef>
              <a:spcAft>
                <a:spcPts val="0"/>
              </a:spcAft>
              <a:buSzPts val="2000"/>
              <a:buChar char="•"/>
            </a:pPr>
            <a:r>
              <a:rPr lang="en-US" dirty="0"/>
              <a:t>Create an environment of choice</a:t>
            </a:r>
          </a:p>
          <a:p>
            <a:pPr marL="457200" lvl="0" indent="-355600" algn="l" rtl="0">
              <a:spcBef>
                <a:spcPts val="900"/>
              </a:spcBef>
              <a:spcAft>
                <a:spcPts val="0"/>
              </a:spcAft>
              <a:buSzPts val="2000"/>
              <a:buChar char="•"/>
            </a:pPr>
            <a:r>
              <a:rPr lang="en-US" dirty="0"/>
              <a:t>Gradual release of responsibility</a:t>
            </a:r>
          </a:p>
          <a:p>
            <a:pPr marL="457200" lvl="0" indent="-355600" algn="l" rtl="0">
              <a:spcBef>
                <a:spcPts val="900"/>
              </a:spcBef>
              <a:spcAft>
                <a:spcPts val="0"/>
              </a:spcAft>
              <a:buSzPts val="2000"/>
              <a:buChar char="•"/>
            </a:pPr>
            <a:r>
              <a:rPr lang="en-US" dirty="0"/>
              <a:t>Natural consequences as teachable moments </a:t>
            </a:r>
          </a:p>
          <a:p>
            <a:pPr marL="457200" lvl="0" indent="-355600" algn="l" rtl="0">
              <a:spcBef>
                <a:spcPts val="900"/>
              </a:spcBef>
              <a:spcAft>
                <a:spcPts val="0"/>
              </a:spcAft>
              <a:buSzPts val="2000"/>
              <a:buChar char="•"/>
            </a:pPr>
            <a:r>
              <a:rPr lang="en-US" dirty="0"/>
              <a:t>Use least to most intrusive prompts</a:t>
            </a:r>
          </a:p>
          <a:p>
            <a:pPr marL="914400" lvl="1" indent="-355600" algn="l" rtl="0">
              <a:spcBef>
                <a:spcPts val="900"/>
              </a:spcBef>
              <a:spcAft>
                <a:spcPts val="0"/>
              </a:spcAft>
              <a:buSzPts val="2000"/>
              <a:buChar char="»"/>
            </a:pPr>
            <a:r>
              <a:rPr lang="en-US" dirty="0"/>
              <a:t>(1) Open ended questions </a:t>
            </a:r>
          </a:p>
          <a:p>
            <a:pPr marL="914400" lvl="1" indent="-355600" algn="l" rtl="0">
              <a:spcBef>
                <a:spcPts val="900"/>
              </a:spcBef>
              <a:spcAft>
                <a:spcPts val="0"/>
              </a:spcAft>
              <a:buSzPts val="2000"/>
              <a:buChar char="»"/>
            </a:pPr>
            <a:r>
              <a:rPr lang="en-US" dirty="0"/>
              <a:t>(2) Prompt to recall background information </a:t>
            </a:r>
          </a:p>
          <a:p>
            <a:pPr marL="914400" lvl="1" indent="-355600" algn="l" rtl="0">
              <a:spcBef>
                <a:spcPts val="900"/>
              </a:spcBef>
              <a:spcAft>
                <a:spcPts val="0"/>
              </a:spcAft>
              <a:buSzPts val="2000"/>
              <a:buChar char="»"/>
            </a:pPr>
            <a:r>
              <a:rPr lang="en-US" dirty="0"/>
              <a:t>(3) Offer direct cues to natural sources of information</a:t>
            </a:r>
          </a:p>
          <a:p>
            <a:endParaRPr lang="en-US" dirty="0"/>
          </a:p>
        </p:txBody>
      </p:sp>
      <p:pic>
        <p:nvPicPr>
          <p:cNvPr id="9" name="Google Shape;247;g2c104bcf48e_0_108" descr="Educator stands near whiteboard holding a marker and smiling.">
            <a:extLst>
              <a:ext uri="{FF2B5EF4-FFF2-40B4-BE49-F238E27FC236}">
                <a16:creationId xmlns:a16="http://schemas.microsoft.com/office/drawing/2014/main" id="{EFA9680A-7EB6-7AB4-E508-473BAAB5DB02}"/>
              </a:ext>
            </a:extLst>
          </p:cNvPr>
          <p:cNvPicPr preferRelativeResize="0"/>
          <p:nvPr/>
        </p:nvPicPr>
        <p:blipFill rotWithShape="1">
          <a:blip r:embed="rId2">
            <a:alphaModFix/>
          </a:blip>
          <a:srcRect l="40827" r="8593"/>
          <a:stretch/>
        </p:blipFill>
        <p:spPr>
          <a:xfrm>
            <a:off x="0" y="0"/>
            <a:ext cx="5143502" cy="6784849"/>
          </a:xfrm>
          <a:prstGeom prst="rect">
            <a:avLst/>
          </a:prstGeom>
          <a:noFill/>
          <a:ln>
            <a:noFill/>
          </a:ln>
        </p:spPr>
      </p:pic>
    </p:spTree>
    <p:extLst>
      <p:ext uri="{BB962C8B-B14F-4D97-AF65-F5344CB8AC3E}">
        <p14:creationId xmlns:p14="http://schemas.microsoft.com/office/powerpoint/2010/main" val="1186914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600D6-484B-CA4F-8BD3-D4B8FB8A2905}"/>
              </a:ext>
            </a:extLst>
          </p:cNvPr>
          <p:cNvSpPr>
            <a:spLocks noGrp="1"/>
          </p:cNvSpPr>
          <p:nvPr>
            <p:ph type="title"/>
          </p:nvPr>
        </p:nvSpPr>
        <p:spPr/>
        <p:txBody>
          <a:bodyPr/>
          <a:lstStyle/>
          <a:p>
            <a:r>
              <a:rPr lang="en-US" dirty="0"/>
              <a:t>Families</a:t>
            </a:r>
          </a:p>
        </p:txBody>
      </p:sp>
      <p:sp>
        <p:nvSpPr>
          <p:cNvPr id="3" name="Text Placeholder 2">
            <a:extLst>
              <a:ext uri="{FF2B5EF4-FFF2-40B4-BE49-F238E27FC236}">
                <a16:creationId xmlns:a16="http://schemas.microsoft.com/office/drawing/2014/main" id="{85976F4A-76E6-8915-E07C-87102B0A1971}"/>
              </a:ext>
            </a:extLst>
          </p:cNvPr>
          <p:cNvSpPr>
            <a:spLocks noGrp="1"/>
          </p:cNvSpPr>
          <p:nvPr>
            <p:ph type="body" idx="1"/>
          </p:nvPr>
        </p:nvSpPr>
        <p:spPr/>
        <p:txBody>
          <a:bodyPr/>
          <a:lstStyle/>
          <a:p>
            <a:pPr marL="233362" lvl="0" indent="-233362" algn="l" rtl="0">
              <a:spcBef>
                <a:spcPts val="900"/>
              </a:spcBef>
              <a:spcAft>
                <a:spcPts val="0"/>
              </a:spcAft>
              <a:buSzPts val="2000"/>
              <a:buChar char="•"/>
            </a:pPr>
            <a:r>
              <a:rPr lang="en-US" dirty="0"/>
              <a:t>Community agency partnerships </a:t>
            </a:r>
          </a:p>
          <a:p>
            <a:pPr marL="233362" lvl="0" indent="-233362" algn="l" rtl="0">
              <a:spcBef>
                <a:spcPts val="900"/>
              </a:spcBef>
              <a:spcAft>
                <a:spcPts val="0"/>
              </a:spcAft>
              <a:buSzPts val="2000"/>
              <a:buChar char="•"/>
            </a:pPr>
            <a:r>
              <a:rPr lang="en-US" dirty="0"/>
              <a:t>Changing of roles (</a:t>
            </a:r>
            <a:r>
              <a:rPr lang="en-US" dirty="0" err="1"/>
              <a:t>advocate→advisor</a:t>
            </a:r>
            <a:r>
              <a:rPr lang="en-US" dirty="0"/>
              <a:t>) </a:t>
            </a:r>
          </a:p>
          <a:p>
            <a:pPr marL="233362" lvl="0" indent="-233362" algn="l" rtl="0">
              <a:spcBef>
                <a:spcPts val="900"/>
              </a:spcBef>
              <a:spcAft>
                <a:spcPts val="0"/>
              </a:spcAft>
              <a:buSzPts val="2000"/>
              <a:buChar char="•"/>
            </a:pPr>
            <a:r>
              <a:rPr lang="en-US" dirty="0"/>
              <a:t>Different rights and responsibilities </a:t>
            </a:r>
          </a:p>
          <a:p>
            <a:pPr marL="233362" lvl="0" indent="-233362" algn="l" rtl="0">
              <a:spcBef>
                <a:spcPts val="900"/>
              </a:spcBef>
              <a:spcAft>
                <a:spcPts val="0"/>
              </a:spcAft>
              <a:buSzPts val="2000"/>
              <a:buChar char="•"/>
            </a:pPr>
            <a:r>
              <a:rPr lang="en-US" dirty="0"/>
              <a:t>Skill development at home </a:t>
            </a:r>
            <a:r>
              <a:rPr lang="en-US" i="1" dirty="0"/>
              <a:t>and </a:t>
            </a:r>
            <a:r>
              <a:rPr lang="en-US" dirty="0"/>
              <a:t>in the community </a:t>
            </a:r>
          </a:p>
          <a:p>
            <a:pPr marL="233362" lvl="0" indent="-233362" algn="l" rtl="0">
              <a:spcBef>
                <a:spcPts val="900"/>
              </a:spcBef>
              <a:spcAft>
                <a:spcPts val="0"/>
              </a:spcAft>
              <a:buSzPts val="2000"/>
              <a:buChar char="•"/>
            </a:pPr>
            <a:r>
              <a:rPr lang="en-US" dirty="0"/>
              <a:t>Power of choice </a:t>
            </a:r>
          </a:p>
          <a:p>
            <a:pPr marL="233362" lvl="0" indent="-233362" algn="l" rtl="0">
              <a:spcBef>
                <a:spcPts val="900"/>
              </a:spcBef>
              <a:spcAft>
                <a:spcPts val="0"/>
              </a:spcAft>
              <a:buSzPts val="2000"/>
              <a:buChar char="•"/>
            </a:pPr>
            <a:r>
              <a:rPr lang="en-US" dirty="0"/>
              <a:t>Dignity of risk </a:t>
            </a:r>
          </a:p>
          <a:p>
            <a:pPr marL="233362" lvl="0" indent="-233362" algn="l" rtl="0">
              <a:spcBef>
                <a:spcPts val="900"/>
              </a:spcBef>
              <a:spcAft>
                <a:spcPts val="0"/>
              </a:spcAft>
              <a:buSzPts val="2000"/>
              <a:buChar char="•"/>
            </a:pPr>
            <a:r>
              <a:rPr lang="en-US" dirty="0"/>
              <a:t>Financial resources </a:t>
            </a:r>
          </a:p>
          <a:p>
            <a:pPr marL="233362" lvl="0" indent="-233362" algn="l" rtl="0">
              <a:spcBef>
                <a:spcPts val="900"/>
              </a:spcBef>
              <a:spcAft>
                <a:spcPts val="0"/>
              </a:spcAft>
              <a:buSzPts val="2000"/>
              <a:buChar char="•"/>
            </a:pPr>
            <a:r>
              <a:rPr lang="en-US" dirty="0"/>
              <a:t>Non-traditional application process </a:t>
            </a:r>
          </a:p>
        </p:txBody>
      </p:sp>
      <p:pic>
        <p:nvPicPr>
          <p:cNvPr id="5" name="Google Shape;255;g2c104bcf48e_0_19" descr="College graduate stands with family members while holding degree.">
            <a:extLst>
              <a:ext uri="{FF2B5EF4-FFF2-40B4-BE49-F238E27FC236}">
                <a16:creationId xmlns:a16="http://schemas.microsoft.com/office/drawing/2014/main" id="{481D65C5-97D5-EF0C-6E5F-CC9B50A8FDEF}"/>
              </a:ext>
            </a:extLst>
          </p:cNvPr>
          <p:cNvPicPr preferRelativeResize="0"/>
          <p:nvPr/>
        </p:nvPicPr>
        <p:blipFill rotWithShape="1">
          <a:blip r:embed="rId2">
            <a:alphaModFix/>
          </a:blip>
          <a:srcRect t="534" b="534"/>
          <a:stretch/>
        </p:blipFill>
        <p:spPr>
          <a:xfrm>
            <a:off x="7048500" y="0"/>
            <a:ext cx="5143500" cy="6784850"/>
          </a:xfrm>
          <a:prstGeom prst="rect">
            <a:avLst/>
          </a:prstGeom>
          <a:noFill/>
          <a:ln>
            <a:noFill/>
          </a:ln>
        </p:spPr>
      </p:pic>
    </p:spTree>
    <p:extLst>
      <p:ext uri="{BB962C8B-B14F-4D97-AF65-F5344CB8AC3E}">
        <p14:creationId xmlns:p14="http://schemas.microsoft.com/office/powerpoint/2010/main" val="3312583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0813-2972-7F7E-02EF-A3AA3B68816A}"/>
              </a:ext>
            </a:extLst>
          </p:cNvPr>
          <p:cNvSpPr>
            <a:spLocks noGrp="1"/>
          </p:cNvSpPr>
          <p:nvPr>
            <p:ph type="title"/>
          </p:nvPr>
        </p:nvSpPr>
        <p:spPr>
          <a:xfrm>
            <a:off x="6019800" y="365125"/>
            <a:ext cx="5803900" cy="1325563"/>
          </a:xfrm>
        </p:spPr>
        <p:txBody>
          <a:bodyPr/>
          <a:lstStyle/>
          <a:p>
            <a:r>
              <a:rPr lang="en-US" dirty="0"/>
              <a:t>Recommendations, Part 3</a:t>
            </a:r>
          </a:p>
        </p:txBody>
      </p:sp>
      <p:sp>
        <p:nvSpPr>
          <p:cNvPr id="4" name="Text Placeholder 3">
            <a:extLst>
              <a:ext uri="{FF2B5EF4-FFF2-40B4-BE49-F238E27FC236}">
                <a16:creationId xmlns:a16="http://schemas.microsoft.com/office/drawing/2014/main" id="{D1594EB2-81C8-FA2F-5DF1-6DE4823A706F}"/>
              </a:ext>
            </a:extLst>
          </p:cNvPr>
          <p:cNvSpPr>
            <a:spLocks noGrp="1"/>
          </p:cNvSpPr>
          <p:nvPr>
            <p:ph type="body" idx="2"/>
          </p:nvPr>
        </p:nvSpPr>
        <p:spPr/>
        <p:txBody>
          <a:bodyPr>
            <a:normAutofit fontScale="85000" lnSpcReduction="10000"/>
          </a:bodyPr>
          <a:lstStyle/>
          <a:p>
            <a:pPr marL="457200" lvl="0" indent="-355600" algn="l" rtl="0">
              <a:spcBef>
                <a:spcPts val="900"/>
              </a:spcBef>
              <a:spcAft>
                <a:spcPts val="0"/>
              </a:spcAft>
              <a:buSzPts val="2000"/>
              <a:buChar char="•"/>
            </a:pPr>
            <a:r>
              <a:rPr lang="en-US" u="sng" dirty="0">
                <a:solidFill>
                  <a:schemeClr val="hlink"/>
                </a:solidFill>
                <a:hlinkClick r:id="rId2"/>
              </a:rPr>
              <a:t>Explore financial resources as a family </a:t>
            </a:r>
            <a:endParaRPr lang="en-US" dirty="0"/>
          </a:p>
          <a:p>
            <a:pPr marL="457200" lvl="0" indent="-355600" algn="l" rtl="0">
              <a:spcBef>
                <a:spcPts val="900"/>
              </a:spcBef>
              <a:spcAft>
                <a:spcPts val="0"/>
              </a:spcAft>
              <a:buSzPts val="2000"/>
              <a:buChar char="•"/>
            </a:pPr>
            <a:r>
              <a:rPr lang="en-US" dirty="0"/>
              <a:t>Identify calendar tracking app &amp; prompt students to record appointments, alarms, etc. </a:t>
            </a:r>
          </a:p>
          <a:p>
            <a:pPr marL="457200" lvl="0" indent="-355600" algn="l" rtl="0">
              <a:spcBef>
                <a:spcPts val="900"/>
              </a:spcBef>
              <a:spcAft>
                <a:spcPts val="0"/>
              </a:spcAft>
              <a:buSzPts val="2000"/>
              <a:buChar char="•"/>
            </a:pPr>
            <a:r>
              <a:rPr lang="en-US" dirty="0"/>
              <a:t>Develop vitamin taking routine as medication management practice</a:t>
            </a:r>
          </a:p>
          <a:p>
            <a:pPr marL="457200" lvl="0" indent="-355600" algn="l" rtl="0">
              <a:spcBef>
                <a:spcPts val="900"/>
              </a:spcBef>
              <a:spcAft>
                <a:spcPts val="0"/>
              </a:spcAft>
              <a:buSzPts val="2000"/>
              <a:buChar char="•"/>
            </a:pPr>
            <a:r>
              <a:rPr lang="en-US" dirty="0"/>
              <a:t>Learn to make a few staple meals </a:t>
            </a:r>
          </a:p>
          <a:p>
            <a:pPr marL="457200" lvl="0" indent="-355600" algn="l" rtl="0">
              <a:spcBef>
                <a:spcPts val="900"/>
              </a:spcBef>
              <a:spcAft>
                <a:spcPts val="0"/>
              </a:spcAft>
              <a:buSzPts val="2000"/>
              <a:buChar char="•"/>
            </a:pPr>
            <a:r>
              <a:rPr lang="en-US" dirty="0"/>
              <a:t>Pack your own backpack before school </a:t>
            </a:r>
          </a:p>
          <a:p>
            <a:pPr marL="457200" lvl="0" indent="-355600" algn="l" rtl="0">
              <a:spcBef>
                <a:spcPts val="900"/>
              </a:spcBef>
              <a:spcAft>
                <a:spcPts val="0"/>
              </a:spcAft>
              <a:buSzPts val="2000"/>
              <a:buChar char="•"/>
            </a:pPr>
            <a:r>
              <a:rPr lang="en-US" dirty="0"/>
              <a:t>Follow a cleaning routine with guidance</a:t>
            </a:r>
          </a:p>
          <a:p>
            <a:pPr marL="457200" lvl="0" indent="-355600" algn="l" rtl="0">
              <a:spcBef>
                <a:spcPts val="900"/>
              </a:spcBef>
              <a:spcAft>
                <a:spcPts val="0"/>
              </a:spcAft>
              <a:buSzPts val="2000"/>
              <a:buChar char="•"/>
            </a:pPr>
            <a:r>
              <a:rPr lang="en-US" dirty="0"/>
              <a:t>Practice use of public transportation </a:t>
            </a:r>
          </a:p>
          <a:p>
            <a:pPr marL="457200" lvl="0" indent="-355600" algn="l" rtl="0">
              <a:spcBef>
                <a:spcPts val="900"/>
              </a:spcBef>
              <a:spcAft>
                <a:spcPts val="0"/>
              </a:spcAft>
              <a:buSzPts val="2000"/>
              <a:buChar char="•"/>
            </a:pPr>
            <a:r>
              <a:rPr lang="en-US" dirty="0"/>
              <a:t>Start money management </a:t>
            </a:r>
          </a:p>
          <a:p>
            <a:pPr marL="457200" lvl="0" indent="-355600" algn="l" rtl="0">
              <a:spcBef>
                <a:spcPts val="900"/>
              </a:spcBef>
              <a:spcAft>
                <a:spcPts val="0"/>
              </a:spcAft>
              <a:buSzPts val="2000"/>
              <a:buChar char="•"/>
            </a:pPr>
            <a:r>
              <a:rPr lang="en-US" dirty="0"/>
              <a:t>Identify, find, and register for events/activities of interest in community </a:t>
            </a:r>
          </a:p>
          <a:p>
            <a:endParaRPr lang="en-US" dirty="0"/>
          </a:p>
        </p:txBody>
      </p:sp>
      <p:pic>
        <p:nvPicPr>
          <p:cNvPr id="5" name="Google Shape;263;g2c104bcf48e_0_84" descr="College graduate stands in cap and gown an holds degree.">
            <a:extLst>
              <a:ext uri="{FF2B5EF4-FFF2-40B4-BE49-F238E27FC236}">
                <a16:creationId xmlns:a16="http://schemas.microsoft.com/office/drawing/2014/main" id="{3696F752-5C5B-3F3C-6182-83C6BDC8C163}"/>
              </a:ext>
            </a:extLst>
          </p:cNvPr>
          <p:cNvPicPr preferRelativeResize="0"/>
          <p:nvPr/>
        </p:nvPicPr>
        <p:blipFill rotWithShape="1">
          <a:blip r:embed="rId3">
            <a:alphaModFix/>
          </a:blip>
          <a:srcRect l="17793" r="31642"/>
          <a:stretch/>
        </p:blipFill>
        <p:spPr>
          <a:xfrm>
            <a:off x="0" y="0"/>
            <a:ext cx="5143501" cy="6784847"/>
          </a:xfrm>
          <a:prstGeom prst="rect">
            <a:avLst/>
          </a:prstGeom>
          <a:noFill/>
          <a:ln>
            <a:noFill/>
          </a:ln>
        </p:spPr>
      </p:pic>
    </p:spTree>
    <p:extLst>
      <p:ext uri="{BB962C8B-B14F-4D97-AF65-F5344CB8AC3E}">
        <p14:creationId xmlns:p14="http://schemas.microsoft.com/office/powerpoint/2010/main" val="2991254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09AD3-FA28-00E5-194B-EF2A0FBFCBAF}"/>
              </a:ext>
            </a:extLst>
          </p:cNvPr>
          <p:cNvSpPr>
            <a:spLocks noGrp="1"/>
          </p:cNvSpPr>
          <p:nvPr>
            <p:ph type="title"/>
          </p:nvPr>
        </p:nvSpPr>
        <p:spPr/>
        <p:txBody>
          <a:bodyPr/>
          <a:lstStyle/>
          <a:p>
            <a:r>
              <a:rPr lang="en-US" dirty="0"/>
              <a:t>Students</a:t>
            </a:r>
          </a:p>
        </p:txBody>
      </p:sp>
      <p:sp>
        <p:nvSpPr>
          <p:cNvPr id="3" name="Text Placeholder 2">
            <a:extLst>
              <a:ext uri="{FF2B5EF4-FFF2-40B4-BE49-F238E27FC236}">
                <a16:creationId xmlns:a16="http://schemas.microsoft.com/office/drawing/2014/main" id="{F89EA24E-1B34-A665-C9C0-A5A897F3A8BC}"/>
              </a:ext>
            </a:extLst>
          </p:cNvPr>
          <p:cNvSpPr>
            <a:spLocks noGrp="1"/>
          </p:cNvSpPr>
          <p:nvPr>
            <p:ph type="body" idx="1"/>
          </p:nvPr>
        </p:nvSpPr>
        <p:spPr/>
        <p:txBody>
          <a:bodyPr/>
          <a:lstStyle/>
          <a:p>
            <a:pPr marL="233362" lvl="0" indent="-233362" algn="l" rtl="0">
              <a:spcBef>
                <a:spcPts val="900"/>
              </a:spcBef>
              <a:spcAft>
                <a:spcPts val="0"/>
              </a:spcAft>
              <a:buSzPts val="2000"/>
              <a:buChar char="•"/>
            </a:pPr>
            <a:r>
              <a:rPr lang="en-US" dirty="0"/>
              <a:t>It’s possible! </a:t>
            </a:r>
          </a:p>
          <a:p>
            <a:pPr marL="233362" lvl="0" indent="-233362" algn="l" rtl="0">
              <a:spcBef>
                <a:spcPts val="900"/>
              </a:spcBef>
              <a:spcAft>
                <a:spcPts val="0"/>
              </a:spcAft>
              <a:buSzPts val="2000"/>
              <a:buChar char="•"/>
            </a:pPr>
            <a:r>
              <a:rPr lang="en-US" dirty="0"/>
              <a:t>Differences of responsibility </a:t>
            </a:r>
          </a:p>
          <a:p>
            <a:pPr marL="233362" lvl="0" indent="-233362" algn="l" rtl="0">
              <a:spcBef>
                <a:spcPts val="900"/>
              </a:spcBef>
              <a:spcAft>
                <a:spcPts val="0"/>
              </a:spcAft>
              <a:buSzPts val="2000"/>
              <a:buChar char="•"/>
            </a:pPr>
            <a:r>
              <a:rPr lang="en-US" dirty="0"/>
              <a:t>Level of expectation and dedication required </a:t>
            </a:r>
          </a:p>
          <a:p>
            <a:pPr marL="233362" lvl="0" indent="-233362" algn="l" rtl="0">
              <a:spcBef>
                <a:spcPts val="900"/>
              </a:spcBef>
              <a:spcAft>
                <a:spcPts val="0"/>
              </a:spcAft>
              <a:buSzPts val="2000"/>
              <a:buChar char="•"/>
            </a:pPr>
            <a:r>
              <a:rPr lang="en-US" dirty="0"/>
              <a:t>Academic and non academic skills to develop</a:t>
            </a:r>
          </a:p>
          <a:p>
            <a:pPr marL="233362" lvl="0" indent="-233362" algn="l" rtl="0">
              <a:spcBef>
                <a:spcPts val="900"/>
              </a:spcBef>
              <a:spcAft>
                <a:spcPts val="0"/>
              </a:spcAft>
              <a:buSzPts val="2000"/>
              <a:buChar char="•"/>
            </a:pPr>
            <a:r>
              <a:rPr lang="en-US" dirty="0"/>
              <a:t>A day in the life </a:t>
            </a:r>
          </a:p>
          <a:p>
            <a:pPr marL="233362" lvl="0" indent="-233362" algn="l" rtl="0">
              <a:spcBef>
                <a:spcPts val="900"/>
              </a:spcBef>
              <a:spcAft>
                <a:spcPts val="0"/>
              </a:spcAft>
              <a:buSzPts val="2000"/>
              <a:buChar char="•"/>
            </a:pPr>
            <a:r>
              <a:rPr lang="en-US" dirty="0"/>
              <a:t>Importance of self-advocacy </a:t>
            </a:r>
          </a:p>
          <a:p>
            <a:pPr marL="233362" lvl="0" indent="-233362" algn="l" rtl="0">
              <a:spcBef>
                <a:spcPts val="900"/>
              </a:spcBef>
              <a:spcAft>
                <a:spcPts val="0"/>
              </a:spcAft>
              <a:buSzPts val="2000"/>
              <a:buChar char="•"/>
            </a:pPr>
            <a:r>
              <a:rPr lang="en-US" dirty="0"/>
              <a:t>Value of exploring interests</a:t>
            </a:r>
          </a:p>
          <a:p>
            <a:pPr marL="233362" lvl="0" indent="-233362" algn="l" rtl="0">
              <a:spcBef>
                <a:spcPts val="900"/>
              </a:spcBef>
              <a:spcAft>
                <a:spcPts val="0"/>
              </a:spcAft>
              <a:buSzPts val="2000"/>
              <a:buChar char="•"/>
            </a:pPr>
            <a:r>
              <a:rPr lang="en-US" dirty="0"/>
              <a:t>Application process &amp; preparation  </a:t>
            </a:r>
          </a:p>
        </p:txBody>
      </p:sp>
      <p:pic>
        <p:nvPicPr>
          <p:cNvPr id="7" name="Google Shape;271;g2c104bcf48e_0_27" descr="College student poses in front of statue wearing graduation gown and holding cap that says &quot;Be Bold. Be Courageous. Be Your Best.&quot;">
            <a:extLst>
              <a:ext uri="{FF2B5EF4-FFF2-40B4-BE49-F238E27FC236}">
                <a16:creationId xmlns:a16="http://schemas.microsoft.com/office/drawing/2014/main" id="{C9C35F31-1111-1543-FA9A-6714D562C9AB}"/>
              </a:ext>
            </a:extLst>
          </p:cNvPr>
          <p:cNvPicPr preferRelativeResize="0"/>
          <p:nvPr/>
        </p:nvPicPr>
        <p:blipFill rotWithShape="1">
          <a:blip r:embed="rId2">
            <a:alphaModFix/>
          </a:blip>
          <a:srcRect l="9096" r="9096"/>
          <a:stretch/>
        </p:blipFill>
        <p:spPr>
          <a:xfrm>
            <a:off x="7048500" y="-85344"/>
            <a:ext cx="5143500" cy="6858001"/>
          </a:xfrm>
          <a:prstGeom prst="rect">
            <a:avLst/>
          </a:prstGeom>
          <a:noFill/>
          <a:ln>
            <a:noFill/>
          </a:ln>
        </p:spPr>
      </p:pic>
    </p:spTree>
    <p:extLst>
      <p:ext uri="{BB962C8B-B14F-4D97-AF65-F5344CB8AC3E}">
        <p14:creationId xmlns:p14="http://schemas.microsoft.com/office/powerpoint/2010/main" val="248718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31AEE-4B72-43E9-B475-318B89E0141D}"/>
              </a:ext>
            </a:extLst>
          </p:cNvPr>
          <p:cNvSpPr>
            <a:spLocks noGrp="1"/>
          </p:cNvSpPr>
          <p:nvPr>
            <p:ph type="title"/>
          </p:nvPr>
        </p:nvSpPr>
        <p:spPr/>
        <p:txBody>
          <a:bodyPr/>
          <a:lstStyle/>
          <a:p>
            <a:pPr algn="ctr"/>
            <a:r>
              <a:rPr lang="en-US" dirty="0"/>
              <a:t>Puzzle Pieces</a:t>
            </a:r>
          </a:p>
        </p:txBody>
      </p:sp>
      <p:pic>
        <p:nvPicPr>
          <p:cNvPr id="3" name="Google Shape;276;p14" descr="People holding four large puzzle pieces.">
            <a:extLst>
              <a:ext uri="{FF2B5EF4-FFF2-40B4-BE49-F238E27FC236}">
                <a16:creationId xmlns:a16="http://schemas.microsoft.com/office/drawing/2014/main" id="{2A7F3B2B-3829-9FFE-D0C1-E7701423AAE9}"/>
              </a:ext>
            </a:extLst>
          </p:cNvPr>
          <p:cNvPicPr preferRelativeResize="0"/>
          <p:nvPr/>
        </p:nvPicPr>
        <p:blipFill>
          <a:blip r:embed="rId2">
            <a:alphaModFix/>
          </a:blip>
          <a:stretch>
            <a:fillRect/>
          </a:stretch>
        </p:blipFill>
        <p:spPr>
          <a:xfrm>
            <a:off x="1428750" y="318275"/>
            <a:ext cx="9334500" cy="6221451"/>
          </a:xfrm>
          <a:prstGeom prst="rect">
            <a:avLst/>
          </a:prstGeom>
          <a:noFill/>
          <a:ln>
            <a:noFill/>
          </a:ln>
        </p:spPr>
      </p:pic>
    </p:spTree>
    <p:extLst>
      <p:ext uri="{BB962C8B-B14F-4D97-AF65-F5344CB8AC3E}">
        <p14:creationId xmlns:p14="http://schemas.microsoft.com/office/powerpoint/2010/main" val="1394764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EB42-C3BF-D477-2873-28835A9E3420}"/>
              </a:ext>
            </a:extLst>
          </p:cNvPr>
          <p:cNvSpPr>
            <a:spLocks noGrp="1"/>
          </p:cNvSpPr>
          <p:nvPr>
            <p:ph type="title"/>
          </p:nvPr>
        </p:nvSpPr>
        <p:spPr/>
        <p:txBody>
          <a:bodyPr/>
          <a:lstStyle/>
          <a:p>
            <a:r>
              <a:rPr lang="en-US" dirty="0"/>
              <a:t>IN! Resources</a:t>
            </a:r>
          </a:p>
        </p:txBody>
      </p:sp>
      <p:pic>
        <p:nvPicPr>
          <p:cNvPr id="3" name="Google Shape;282;p23" descr="Screenshot of college preparation checklist in academics, social, career, and interdependence. Click the link to review the full document. ">
            <a:hlinkClick r:id="rId2"/>
            <a:extLst>
              <a:ext uri="{FF2B5EF4-FFF2-40B4-BE49-F238E27FC236}">
                <a16:creationId xmlns:a16="http://schemas.microsoft.com/office/drawing/2014/main" id="{3684322F-B843-F364-C29C-DC4EF6B014F2}"/>
              </a:ext>
            </a:extLst>
          </p:cNvPr>
          <p:cNvPicPr preferRelativeResize="0"/>
          <p:nvPr/>
        </p:nvPicPr>
        <p:blipFill rotWithShape="1">
          <a:blip r:embed="rId3">
            <a:alphaModFix/>
          </a:blip>
          <a:srcRect/>
          <a:stretch/>
        </p:blipFill>
        <p:spPr>
          <a:xfrm>
            <a:off x="734775" y="1809225"/>
            <a:ext cx="4891501" cy="3239549"/>
          </a:xfrm>
          <a:prstGeom prst="rect">
            <a:avLst/>
          </a:prstGeom>
          <a:noFill/>
          <a:ln>
            <a:noFill/>
          </a:ln>
        </p:spPr>
      </p:pic>
      <p:pic>
        <p:nvPicPr>
          <p:cNvPr id="4" name="Google Shape;283;p23" descr="Screen shot of college preparation checklist for various age groups. Click the link to review the full document. ">
            <a:hlinkClick r:id="rId4"/>
            <a:extLst>
              <a:ext uri="{FF2B5EF4-FFF2-40B4-BE49-F238E27FC236}">
                <a16:creationId xmlns:a16="http://schemas.microsoft.com/office/drawing/2014/main" id="{EEA7950A-BD8D-B5D1-DB7B-FFB3834A6DA3}"/>
              </a:ext>
            </a:extLst>
          </p:cNvPr>
          <p:cNvPicPr preferRelativeResize="0"/>
          <p:nvPr/>
        </p:nvPicPr>
        <p:blipFill>
          <a:blip r:embed="rId5">
            <a:alphaModFix/>
          </a:blip>
          <a:stretch>
            <a:fillRect/>
          </a:stretch>
        </p:blipFill>
        <p:spPr>
          <a:xfrm>
            <a:off x="6553350" y="1825038"/>
            <a:ext cx="4891499" cy="3207928"/>
          </a:xfrm>
          <a:prstGeom prst="rect">
            <a:avLst/>
          </a:prstGeom>
          <a:noFill/>
          <a:ln>
            <a:noFill/>
          </a:ln>
        </p:spPr>
      </p:pic>
    </p:spTree>
    <p:extLst>
      <p:ext uri="{BB962C8B-B14F-4D97-AF65-F5344CB8AC3E}">
        <p14:creationId xmlns:p14="http://schemas.microsoft.com/office/powerpoint/2010/main" val="412979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F1C52-EA79-F194-4793-29AF43C30D6F}"/>
              </a:ext>
            </a:extLst>
          </p:cNvPr>
          <p:cNvSpPr>
            <a:spLocks noGrp="1"/>
          </p:cNvSpPr>
          <p:nvPr>
            <p:ph type="title"/>
          </p:nvPr>
        </p:nvSpPr>
        <p:spPr/>
        <p:txBody>
          <a:bodyPr/>
          <a:lstStyle/>
          <a:p>
            <a:r>
              <a:rPr lang="en-US" dirty="0"/>
              <a:t>Additional Resources</a:t>
            </a:r>
          </a:p>
        </p:txBody>
      </p:sp>
      <p:sp>
        <p:nvSpPr>
          <p:cNvPr id="3" name="Text Placeholder 2">
            <a:extLst>
              <a:ext uri="{FF2B5EF4-FFF2-40B4-BE49-F238E27FC236}">
                <a16:creationId xmlns:a16="http://schemas.microsoft.com/office/drawing/2014/main" id="{EA5960F4-A338-0C39-00A0-225678492859}"/>
              </a:ext>
            </a:extLst>
          </p:cNvPr>
          <p:cNvSpPr>
            <a:spLocks noGrp="1"/>
          </p:cNvSpPr>
          <p:nvPr>
            <p:ph type="body" idx="1"/>
          </p:nvPr>
        </p:nvSpPr>
        <p:spPr/>
        <p:txBody>
          <a:bodyPr/>
          <a:lstStyle/>
          <a:p>
            <a:pPr marL="233362" lvl="0" indent="-233362" algn="l" rtl="0">
              <a:lnSpc>
                <a:spcPct val="150000"/>
              </a:lnSpc>
              <a:spcBef>
                <a:spcPts val="0"/>
              </a:spcBef>
              <a:spcAft>
                <a:spcPts val="0"/>
              </a:spcAft>
              <a:buSzPts val="2000"/>
              <a:buFont typeface="Open Sans"/>
              <a:buChar char="•"/>
            </a:pPr>
            <a:r>
              <a:rPr lang="en-US" b="1" u="sng" dirty="0">
                <a:solidFill>
                  <a:schemeClr val="hlink"/>
                </a:solidFill>
                <a:latin typeface="Open Sans"/>
                <a:ea typeface="Open Sans"/>
                <a:cs typeface="Open Sans"/>
                <a:sym typeface="Open Sans"/>
                <a:hlinkClick r:id="rId2"/>
              </a:rPr>
              <a:t>Going to College High School Checklist</a:t>
            </a:r>
            <a:endParaRPr lang="en-US" b="1" u="sng" dirty="0">
              <a:solidFill>
                <a:srgbClr val="0097A7"/>
              </a:solidFill>
              <a:latin typeface="Open Sans"/>
              <a:ea typeface="Open Sans"/>
              <a:cs typeface="Open Sans"/>
              <a:sym typeface="Open Sans"/>
            </a:endParaRPr>
          </a:p>
          <a:p>
            <a:pPr marL="233362" lvl="0" indent="-233362" algn="l" rtl="0">
              <a:lnSpc>
                <a:spcPct val="150000"/>
              </a:lnSpc>
              <a:spcBef>
                <a:spcPts val="1000"/>
              </a:spcBef>
              <a:spcAft>
                <a:spcPts val="0"/>
              </a:spcAft>
              <a:buClr>
                <a:schemeClr val="dk1"/>
              </a:buClr>
              <a:buSzPts val="2000"/>
              <a:buFont typeface="Open Sans"/>
              <a:buChar char="•"/>
            </a:pPr>
            <a:r>
              <a:rPr lang="en-US" b="1" u="sng" dirty="0">
                <a:solidFill>
                  <a:schemeClr val="hlink"/>
                </a:solidFill>
                <a:latin typeface="Open Sans"/>
                <a:ea typeface="Open Sans"/>
                <a:cs typeface="Open Sans"/>
                <a:sym typeface="Open Sans"/>
                <a:hlinkClick r:id="rId3"/>
              </a:rPr>
              <a:t>ThinkCollege Family Resources </a:t>
            </a:r>
            <a:endParaRPr lang="en-US" b="1" u="sng" dirty="0">
              <a:latin typeface="Open Sans"/>
              <a:ea typeface="Open Sans"/>
              <a:cs typeface="Open Sans"/>
              <a:sym typeface="Open Sans"/>
            </a:endParaRPr>
          </a:p>
          <a:p>
            <a:pPr marL="233362" lvl="0" indent="-233362" algn="l" rtl="0">
              <a:lnSpc>
                <a:spcPct val="150000"/>
              </a:lnSpc>
              <a:spcBef>
                <a:spcPts val="1000"/>
              </a:spcBef>
              <a:spcAft>
                <a:spcPts val="0"/>
              </a:spcAft>
              <a:buSzPts val="2000"/>
              <a:buFont typeface="Open Sans"/>
              <a:buChar char="•"/>
            </a:pPr>
            <a:r>
              <a:rPr lang="en-US" b="1" u="sng" dirty="0">
                <a:solidFill>
                  <a:schemeClr val="hlink"/>
                </a:solidFill>
                <a:latin typeface="Open Sans"/>
                <a:ea typeface="Open Sans"/>
                <a:cs typeface="Open Sans"/>
                <a:sym typeface="Open Sans"/>
                <a:hlinkClick r:id="rId4"/>
              </a:rPr>
              <a:t>ThinkCollege IEP Goal Ideas to Support College Readiness</a:t>
            </a:r>
            <a:endParaRPr lang="en-US" b="1" u="sng" dirty="0">
              <a:latin typeface="Open Sans"/>
              <a:ea typeface="Open Sans"/>
              <a:cs typeface="Open Sans"/>
              <a:sym typeface="Open Sans"/>
            </a:endParaRPr>
          </a:p>
          <a:p>
            <a:pPr marL="233362" lvl="0" indent="-233362" algn="l" rtl="0">
              <a:lnSpc>
                <a:spcPct val="150000"/>
              </a:lnSpc>
              <a:spcBef>
                <a:spcPts val="1000"/>
              </a:spcBef>
              <a:spcAft>
                <a:spcPts val="1000"/>
              </a:spcAft>
              <a:buSzPts val="2000"/>
              <a:buFont typeface="Open Sans"/>
              <a:buChar char="•"/>
            </a:pPr>
            <a:r>
              <a:rPr lang="en-US" b="1" u="sng" dirty="0">
                <a:solidFill>
                  <a:schemeClr val="hlink"/>
                </a:solidFill>
                <a:latin typeface="Open Sans"/>
                <a:ea typeface="Open Sans"/>
                <a:cs typeface="Open Sans"/>
                <a:sym typeface="Open Sans"/>
                <a:hlinkClick r:id="rId5"/>
              </a:rPr>
              <a:t>UCCS Top 10 Recommendations for Getting Ready for College</a:t>
            </a:r>
            <a:endParaRPr lang="en-US" b="1" u="sng" dirty="0">
              <a:latin typeface="Open Sans"/>
              <a:ea typeface="Open Sans"/>
              <a:cs typeface="Open Sans"/>
              <a:sym typeface="Open Sans"/>
            </a:endParaRPr>
          </a:p>
        </p:txBody>
      </p:sp>
      <p:pic>
        <p:nvPicPr>
          <p:cNvPr id="5" name="Google Shape;290;g2c104bcf48e_0_196" descr="Two college students reading a magazine">
            <a:extLst>
              <a:ext uri="{FF2B5EF4-FFF2-40B4-BE49-F238E27FC236}">
                <a16:creationId xmlns:a16="http://schemas.microsoft.com/office/drawing/2014/main" id="{28533819-ED6A-D1C5-0D6E-F89744F6EC5D}"/>
              </a:ext>
            </a:extLst>
          </p:cNvPr>
          <p:cNvPicPr preferRelativeResize="0"/>
          <p:nvPr/>
        </p:nvPicPr>
        <p:blipFill rotWithShape="1">
          <a:blip r:embed="rId6">
            <a:alphaModFix/>
          </a:blip>
          <a:srcRect l="9" r="19"/>
          <a:stretch/>
        </p:blipFill>
        <p:spPr>
          <a:xfrm>
            <a:off x="6146221" y="1356291"/>
            <a:ext cx="5527221" cy="4145417"/>
          </a:xfrm>
          <a:prstGeom prst="rect">
            <a:avLst/>
          </a:prstGeom>
          <a:noFill/>
          <a:ln>
            <a:noFill/>
          </a:ln>
        </p:spPr>
      </p:pic>
    </p:spTree>
    <p:extLst>
      <p:ext uri="{BB962C8B-B14F-4D97-AF65-F5344CB8AC3E}">
        <p14:creationId xmlns:p14="http://schemas.microsoft.com/office/powerpoint/2010/main" val="112515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CEA8-D1C8-BA02-F607-0A33A703490B}"/>
              </a:ext>
            </a:extLst>
          </p:cNvPr>
          <p:cNvSpPr>
            <a:spLocks noGrp="1"/>
          </p:cNvSpPr>
          <p:nvPr>
            <p:ph type="title"/>
          </p:nvPr>
        </p:nvSpPr>
        <p:spPr/>
        <p:txBody>
          <a:bodyPr/>
          <a:lstStyle/>
          <a:p>
            <a:r>
              <a:rPr lang="en-US" dirty="0"/>
              <a:t>Affirmation of Commitment</a:t>
            </a:r>
          </a:p>
        </p:txBody>
      </p:sp>
      <p:sp>
        <p:nvSpPr>
          <p:cNvPr id="3" name="Text Placeholder 2">
            <a:extLst>
              <a:ext uri="{FF2B5EF4-FFF2-40B4-BE49-F238E27FC236}">
                <a16:creationId xmlns:a16="http://schemas.microsoft.com/office/drawing/2014/main" id="{079CF946-2EC1-AEAD-E3DD-5F3BC6384C54}"/>
              </a:ext>
            </a:extLst>
          </p:cNvPr>
          <p:cNvSpPr>
            <a:spLocks noGrp="1"/>
          </p:cNvSpPr>
          <p:nvPr>
            <p:ph type="body" idx="1"/>
          </p:nvPr>
        </p:nvSpPr>
        <p:spPr/>
        <p:txBody>
          <a:bodyPr/>
          <a:lstStyle/>
          <a:p>
            <a:pPr marL="101600" indent="0">
              <a:buNone/>
            </a:pPr>
            <a:r>
              <a:rPr lang="en-US" sz="2000" dirty="0">
                <a:solidFill>
                  <a:srgbClr val="000000"/>
                </a:solidFill>
              </a:rPr>
              <a:t>At the Institute on Community Integration, we affirm our commitment to address systemic racism, ableism, and all other inequalities and forms of oppression to ensure inclusive communities.</a:t>
            </a:r>
            <a:endParaRPr lang="en-US" dirty="0"/>
          </a:p>
        </p:txBody>
      </p:sp>
    </p:spTree>
    <p:extLst>
      <p:ext uri="{BB962C8B-B14F-4D97-AF65-F5344CB8AC3E}">
        <p14:creationId xmlns:p14="http://schemas.microsoft.com/office/powerpoint/2010/main" val="3541791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79A7-CB94-1288-6AC5-E7BD548686B8}"/>
              </a:ext>
            </a:extLst>
          </p:cNvPr>
          <p:cNvSpPr>
            <a:spLocks noGrp="1"/>
          </p:cNvSpPr>
          <p:nvPr>
            <p:ph type="title"/>
          </p:nvPr>
        </p:nvSpPr>
        <p:spPr/>
        <p:txBody>
          <a:bodyPr/>
          <a:lstStyle/>
          <a:p>
            <a:r>
              <a:rPr lang="en-US" dirty="0"/>
              <a:t>Thank you!</a:t>
            </a:r>
          </a:p>
        </p:txBody>
      </p:sp>
      <p:pic>
        <p:nvPicPr>
          <p:cNvPr id="3" name="Google Shape;295;p24">
            <a:extLst>
              <a:ext uri="{FF2B5EF4-FFF2-40B4-BE49-F238E27FC236}">
                <a16:creationId xmlns:a16="http://schemas.microsoft.com/office/drawing/2014/main" id="{1BE1D563-4879-99F7-31EC-56B9747887C8}"/>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4930" y="0"/>
            <a:ext cx="12187070" cy="6860774"/>
          </a:xfrm>
          <a:prstGeom prst="rect">
            <a:avLst/>
          </a:prstGeom>
          <a:noFill/>
          <a:ln>
            <a:noFill/>
          </a:ln>
        </p:spPr>
      </p:pic>
    </p:spTree>
    <p:extLst>
      <p:ext uri="{BB962C8B-B14F-4D97-AF65-F5344CB8AC3E}">
        <p14:creationId xmlns:p14="http://schemas.microsoft.com/office/powerpoint/2010/main" val="2481552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3C0E1-5618-E990-8EF8-E2D6F6A9AF6D}"/>
              </a:ext>
            </a:extLst>
          </p:cNvPr>
          <p:cNvSpPr>
            <a:spLocks noGrp="1"/>
          </p:cNvSpPr>
          <p:nvPr>
            <p:ph type="title"/>
          </p:nvPr>
        </p:nvSpPr>
        <p:spPr/>
        <p:txBody>
          <a:bodyPr/>
          <a:lstStyle/>
          <a:p>
            <a:r>
              <a:rPr lang="en-US" dirty="0"/>
              <a:t>Contact Information</a:t>
            </a:r>
          </a:p>
        </p:txBody>
      </p:sp>
      <p:sp>
        <p:nvSpPr>
          <p:cNvPr id="3" name="Text Placeholder 2">
            <a:extLst>
              <a:ext uri="{FF2B5EF4-FFF2-40B4-BE49-F238E27FC236}">
                <a16:creationId xmlns:a16="http://schemas.microsoft.com/office/drawing/2014/main" id="{C2637CCA-F63E-4B6B-CDD7-8D26124B0695}"/>
              </a:ext>
            </a:extLst>
          </p:cNvPr>
          <p:cNvSpPr>
            <a:spLocks noGrp="1"/>
          </p:cNvSpPr>
          <p:nvPr>
            <p:ph type="body" idx="1"/>
          </p:nvPr>
        </p:nvSpPr>
        <p:spPr/>
        <p:txBody>
          <a:bodyPr>
            <a:normAutofit fontScale="92500" lnSpcReduction="20000"/>
          </a:bodyPr>
          <a:lstStyle/>
          <a:p>
            <a:pPr marL="0" lvl="0" indent="0" algn="l" rtl="0">
              <a:spcBef>
                <a:spcPts val="1000"/>
              </a:spcBef>
              <a:spcAft>
                <a:spcPts val="0"/>
              </a:spcAft>
              <a:buSzPts val="1500"/>
              <a:buNone/>
            </a:pPr>
            <a:r>
              <a:rPr lang="en-US" dirty="0">
                <a:latin typeface="Open Sans SemiBold"/>
                <a:ea typeface="Open Sans SemiBold"/>
                <a:cs typeface="Open Sans SemiBold"/>
                <a:sym typeface="Open Sans SemiBold"/>
              </a:rPr>
              <a:t>IN! Pathways to Inclusive Higher Education</a:t>
            </a:r>
          </a:p>
          <a:p>
            <a:pPr marL="0" lvl="0" indent="0" algn="l" rtl="0">
              <a:spcBef>
                <a:spcPts val="0"/>
              </a:spcBef>
              <a:spcAft>
                <a:spcPts val="0"/>
              </a:spcAft>
              <a:buClr>
                <a:schemeClr val="dk1"/>
              </a:buClr>
              <a:buSzPts val="1100"/>
              <a:buFont typeface="Arial"/>
              <a:buNone/>
            </a:pPr>
            <a:r>
              <a:rPr lang="en-US" dirty="0" err="1"/>
              <a:t>inclusivehighered.org</a:t>
            </a:r>
            <a:endParaRPr lang="en-US" dirty="0"/>
          </a:p>
          <a:p>
            <a:pPr marL="0" lvl="0" indent="0" algn="l" rtl="0">
              <a:spcBef>
                <a:spcPts val="1000"/>
              </a:spcBef>
              <a:spcAft>
                <a:spcPts val="0"/>
              </a:spcAft>
              <a:buClr>
                <a:schemeClr val="dk1"/>
              </a:buClr>
              <a:buSzPts val="1500"/>
              <a:buFont typeface="Arial"/>
              <a:buNone/>
            </a:pPr>
            <a:r>
              <a:rPr lang="en-US" dirty="0">
                <a:latin typeface="Open Sans SemiBold"/>
                <a:ea typeface="Open Sans SemiBold"/>
                <a:cs typeface="Open Sans SemiBold"/>
                <a:sym typeface="Open Sans SemiBold"/>
              </a:rPr>
              <a:t>Shayna Laing</a:t>
            </a:r>
            <a:br>
              <a:rPr lang="en-US" dirty="0"/>
            </a:br>
            <a:r>
              <a:rPr lang="en-US" dirty="0"/>
              <a:t>Community Engagement Manager</a:t>
            </a:r>
          </a:p>
          <a:p>
            <a:pPr marL="0" lvl="0" indent="0" algn="l" rtl="0">
              <a:spcBef>
                <a:spcPts val="0"/>
              </a:spcBef>
              <a:spcAft>
                <a:spcPts val="0"/>
              </a:spcAft>
              <a:buClr>
                <a:schemeClr val="dk1"/>
              </a:buClr>
              <a:buSzPts val="1100"/>
              <a:buFont typeface="Arial"/>
              <a:buNone/>
            </a:pPr>
            <a:r>
              <a:rPr lang="en-US" dirty="0" err="1"/>
              <a:t>shayna@inclusivehighered.org</a:t>
            </a:r>
            <a:endParaRPr lang="en-US" dirty="0"/>
          </a:p>
          <a:p>
            <a:pPr marL="0" lvl="0" indent="0" algn="l" rtl="0">
              <a:spcBef>
                <a:spcPts val="0"/>
              </a:spcBef>
              <a:spcAft>
                <a:spcPts val="0"/>
              </a:spcAft>
              <a:buSzPts val="1100"/>
              <a:buNone/>
            </a:pPr>
            <a:r>
              <a:rPr lang="en-US" dirty="0"/>
              <a:t>720-485-9922</a:t>
            </a:r>
            <a:endParaRPr lang="en-US" dirty="0">
              <a:latin typeface="Open Sans SemiBold"/>
              <a:ea typeface="Open Sans SemiBold"/>
              <a:cs typeface="Open Sans SemiBold"/>
              <a:sym typeface="Open Sans SemiBold"/>
            </a:endParaRPr>
          </a:p>
          <a:p>
            <a:pPr marL="0" lvl="0" indent="0" algn="l" rtl="0">
              <a:lnSpc>
                <a:spcPct val="110000"/>
              </a:lnSpc>
              <a:spcBef>
                <a:spcPts val="1000"/>
              </a:spcBef>
              <a:spcAft>
                <a:spcPts val="0"/>
              </a:spcAft>
              <a:buSzPts val="1500"/>
              <a:buNone/>
            </a:pPr>
            <a:r>
              <a:rPr lang="en-US" dirty="0">
                <a:latin typeface="Open Sans SemiBold"/>
                <a:ea typeface="Open Sans SemiBold"/>
                <a:cs typeface="Open Sans SemiBold"/>
                <a:sym typeface="Open Sans SemiBold"/>
              </a:rPr>
              <a:t>Tracy Murphy</a:t>
            </a:r>
            <a:br>
              <a:rPr lang="en-US" dirty="0"/>
            </a:br>
            <a:r>
              <a:rPr lang="en-US" dirty="0"/>
              <a:t>Executive Director</a:t>
            </a:r>
          </a:p>
          <a:p>
            <a:pPr marL="0" lvl="0" indent="0" algn="l" rtl="0">
              <a:spcBef>
                <a:spcPts val="0"/>
              </a:spcBef>
              <a:spcAft>
                <a:spcPts val="0"/>
              </a:spcAft>
              <a:buClr>
                <a:schemeClr val="dk1"/>
              </a:buClr>
              <a:buSzPts val="1100"/>
              <a:buFont typeface="Arial"/>
              <a:buNone/>
            </a:pPr>
            <a:r>
              <a:rPr lang="en-US" dirty="0" err="1"/>
              <a:t>tracy@inclusivehighered.org</a:t>
            </a:r>
            <a:endParaRPr lang="en-US" dirty="0"/>
          </a:p>
          <a:p>
            <a:pPr marL="0" lvl="0" indent="0" algn="l" rtl="0">
              <a:spcBef>
                <a:spcPts val="0"/>
              </a:spcBef>
              <a:spcAft>
                <a:spcPts val="0"/>
              </a:spcAft>
              <a:buSzPts val="1100"/>
              <a:buNone/>
            </a:pPr>
            <a:r>
              <a:rPr lang="en-US" dirty="0"/>
              <a:t>720-629-0196</a:t>
            </a:r>
          </a:p>
          <a:p>
            <a:pPr marL="0" lvl="0" indent="0" algn="l" rtl="0">
              <a:lnSpc>
                <a:spcPct val="110000"/>
              </a:lnSpc>
              <a:spcBef>
                <a:spcPts val="1000"/>
              </a:spcBef>
              <a:spcAft>
                <a:spcPts val="0"/>
              </a:spcAft>
              <a:buSzPts val="1500"/>
              <a:buNone/>
            </a:pPr>
            <a:r>
              <a:rPr lang="en-US" dirty="0">
                <a:latin typeface="Open Sans SemiBold"/>
                <a:ea typeface="Open Sans SemiBold"/>
                <a:cs typeface="Open Sans SemiBold"/>
                <a:sym typeface="Open Sans SemiBold"/>
              </a:rPr>
              <a:t>Elise Kramer</a:t>
            </a:r>
            <a:br>
              <a:rPr lang="en-US" dirty="0"/>
            </a:br>
            <a:r>
              <a:rPr lang="en-US" dirty="0"/>
              <a:t>Program Coordinator</a:t>
            </a:r>
          </a:p>
          <a:p>
            <a:pPr marL="0" lvl="0" indent="0" algn="l" rtl="0">
              <a:lnSpc>
                <a:spcPct val="110000"/>
              </a:lnSpc>
              <a:spcBef>
                <a:spcPts val="0"/>
              </a:spcBef>
              <a:spcAft>
                <a:spcPts val="0"/>
              </a:spcAft>
              <a:buSzPts val="1500"/>
              <a:buNone/>
            </a:pPr>
            <a:r>
              <a:rPr lang="en-US" dirty="0" err="1"/>
              <a:t>elise@inclusivehighered.org</a:t>
            </a:r>
            <a:endParaRPr lang="en-US" dirty="0"/>
          </a:p>
          <a:p>
            <a:pPr marL="0" lvl="0" indent="0" algn="l" rtl="0">
              <a:spcBef>
                <a:spcPts val="0"/>
              </a:spcBef>
              <a:spcAft>
                <a:spcPts val="0"/>
              </a:spcAft>
              <a:buClr>
                <a:schemeClr val="dk1"/>
              </a:buClr>
              <a:buSzPts val="1100"/>
              <a:buFont typeface="Arial"/>
              <a:buNone/>
            </a:pPr>
            <a:r>
              <a:rPr lang="en-US" dirty="0"/>
              <a:t>720-675-9139</a:t>
            </a:r>
          </a:p>
          <a:p>
            <a:pPr marL="114300" indent="0">
              <a:buNone/>
            </a:pPr>
            <a:endParaRPr lang="en-US" dirty="0"/>
          </a:p>
        </p:txBody>
      </p:sp>
      <p:pic>
        <p:nvPicPr>
          <p:cNvPr id="5" name="Google Shape;302;p25" descr="Three people standing In front of a Think Higher. Think College. banner.">
            <a:extLst>
              <a:ext uri="{FF2B5EF4-FFF2-40B4-BE49-F238E27FC236}">
                <a16:creationId xmlns:a16="http://schemas.microsoft.com/office/drawing/2014/main" id="{0A667201-D380-6FD0-00B6-31371D69B8E1}"/>
              </a:ext>
            </a:extLst>
          </p:cNvPr>
          <p:cNvPicPr preferRelativeResize="0"/>
          <p:nvPr/>
        </p:nvPicPr>
        <p:blipFill rotWithShape="1">
          <a:blip r:embed="rId2">
            <a:alphaModFix/>
          </a:blip>
          <a:srcRect l="8677" t="-1995" r="8677" b="20202"/>
          <a:stretch/>
        </p:blipFill>
        <p:spPr>
          <a:xfrm>
            <a:off x="6864096" y="-243249"/>
            <a:ext cx="5327905" cy="7028095"/>
          </a:xfrm>
          <a:prstGeom prst="rect">
            <a:avLst/>
          </a:prstGeom>
          <a:noFill/>
          <a:ln>
            <a:noFill/>
          </a:ln>
        </p:spPr>
      </p:pic>
    </p:spTree>
    <p:extLst>
      <p:ext uri="{BB962C8B-B14F-4D97-AF65-F5344CB8AC3E}">
        <p14:creationId xmlns:p14="http://schemas.microsoft.com/office/powerpoint/2010/main" val="1156148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E05C-36B4-5599-FD78-3160ED19787B}"/>
              </a:ext>
            </a:extLst>
          </p:cNvPr>
          <p:cNvSpPr>
            <a:spLocks noGrp="1"/>
          </p:cNvSpPr>
          <p:nvPr>
            <p:ph type="title"/>
          </p:nvPr>
        </p:nvSpPr>
        <p:spPr>
          <a:xfrm>
            <a:off x="6412992" y="3986149"/>
            <a:ext cx="5577442" cy="1325563"/>
          </a:xfrm>
        </p:spPr>
        <p:txBody>
          <a:bodyPr/>
          <a:lstStyle/>
          <a:p>
            <a:r>
              <a:rPr lang="en-US" dirty="0"/>
              <a:t>Q and A</a:t>
            </a:r>
          </a:p>
        </p:txBody>
      </p:sp>
      <p:sp>
        <p:nvSpPr>
          <p:cNvPr id="4" name="Text Placeholder 3">
            <a:extLst>
              <a:ext uri="{FF2B5EF4-FFF2-40B4-BE49-F238E27FC236}">
                <a16:creationId xmlns:a16="http://schemas.microsoft.com/office/drawing/2014/main" id="{1FDC923C-410D-31A5-9E8B-6D58293AA441}"/>
              </a:ext>
            </a:extLst>
          </p:cNvPr>
          <p:cNvSpPr>
            <a:spLocks noGrp="1"/>
          </p:cNvSpPr>
          <p:nvPr>
            <p:ph type="body" idx="2"/>
          </p:nvPr>
        </p:nvSpPr>
        <p:spPr>
          <a:xfrm>
            <a:off x="6412992" y="5019929"/>
            <a:ext cx="5501242" cy="4351338"/>
          </a:xfrm>
        </p:spPr>
        <p:txBody>
          <a:bodyPr/>
          <a:lstStyle/>
          <a:p>
            <a:pPr marL="114300" indent="0">
              <a:buNone/>
            </a:pPr>
            <a:r>
              <a:rPr lang="en-US" sz="2000" b="0" dirty="0"/>
              <a:t>Please type your questions and comments for discussion in the chat.</a:t>
            </a:r>
            <a:endParaRPr lang="en-US" dirty="0"/>
          </a:p>
        </p:txBody>
      </p:sp>
      <p:pic>
        <p:nvPicPr>
          <p:cNvPr id="5" name="Google Shape;309;p21">
            <a:extLst>
              <a:ext uri="{FF2B5EF4-FFF2-40B4-BE49-F238E27FC236}">
                <a16:creationId xmlns:a16="http://schemas.microsoft.com/office/drawing/2014/main" id="{ECC84DA0-4A1C-BC27-1EAA-143C76A0BB90}"/>
              </a:ext>
              <a:ext uri="{C183D7F6-B498-43B3-948B-1728B52AA6E4}">
                <adec:decorative xmlns:adec="http://schemas.microsoft.com/office/drawing/2017/decorative" val="1"/>
              </a:ext>
            </a:extLst>
          </p:cNvPr>
          <p:cNvPicPr preferRelativeResize="0"/>
          <p:nvPr/>
        </p:nvPicPr>
        <p:blipFill rotWithShape="1">
          <a:blip r:embed="rId2">
            <a:alphaModFix/>
          </a:blip>
          <a:srcRect l="38532" t="851" r="7700" b="187"/>
          <a:stretch/>
        </p:blipFill>
        <p:spPr>
          <a:xfrm>
            <a:off x="0" y="-1"/>
            <a:ext cx="6096000" cy="6766775"/>
          </a:xfrm>
          <a:prstGeom prst="rect">
            <a:avLst/>
          </a:prstGeom>
          <a:noFill/>
          <a:ln>
            <a:noFill/>
          </a:ln>
        </p:spPr>
      </p:pic>
    </p:spTree>
    <p:extLst>
      <p:ext uri="{BB962C8B-B14F-4D97-AF65-F5344CB8AC3E}">
        <p14:creationId xmlns:p14="http://schemas.microsoft.com/office/powerpoint/2010/main" val="49129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963D-A625-67EE-D303-2610DB9EFF1E}"/>
              </a:ext>
            </a:extLst>
          </p:cNvPr>
          <p:cNvSpPr>
            <a:spLocks noGrp="1"/>
          </p:cNvSpPr>
          <p:nvPr>
            <p:ph type="title"/>
          </p:nvPr>
        </p:nvSpPr>
        <p:spPr>
          <a:xfrm>
            <a:off x="6269736" y="901573"/>
            <a:ext cx="5501242" cy="1325563"/>
          </a:xfrm>
        </p:spPr>
        <p:txBody>
          <a:bodyPr/>
          <a:lstStyle/>
          <a:p>
            <a:r>
              <a:rPr lang="en-US" dirty="0"/>
              <a:t>Welcome to:</a:t>
            </a:r>
          </a:p>
        </p:txBody>
      </p:sp>
      <p:sp>
        <p:nvSpPr>
          <p:cNvPr id="4" name="Text Placeholder 3">
            <a:extLst>
              <a:ext uri="{FF2B5EF4-FFF2-40B4-BE49-F238E27FC236}">
                <a16:creationId xmlns:a16="http://schemas.microsoft.com/office/drawing/2014/main" id="{1BBE482A-4B56-19F3-B76D-AA846DD12030}"/>
              </a:ext>
            </a:extLst>
          </p:cNvPr>
          <p:cNvSpPr>
            <a:spLocks noGrp="1"/>
          </p:cNvSpPr>
          <p:nvPr>
            <p:ph type="body" idx="2"/>
          </p:nvPr>
        </p:nvSpPr>
        <p:spPr/>
        <p:txBody>
          <a:bodyPr/>
          <a:lstStyle/>
          <a:p>
            <a:pPr marL="114300" indent="0">
              <a:buNone/>
            </a:pPr>
            <a:r>
              <a:rPr lang="en-US" sz="2000" dirty="0">
                <a:solidFill>
                  <a:srgbClr val="131619"/>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rPr>
              <a:t>Engaging Students, Families, and Educators in the Inclusive Postsecondary Education Preparation Process</a:t>
            </a:r>
          </a:p>
          <a:p>
            <a:pPr marL="114300" indent="0">
              <a:buNone/>
            </a:pPr>
            <a:endParaRPr lang="en-US" dirty="0">
              <a:solidFill>
                <a:srgbClr val="131619"/>
              </a:solidFill>
              <a:highlight>
                <a:schemeClr val="lt1"/>
              </a:highlight>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114300" indent="0">
              <a:buNone/>
            </a:pPr>
            <a:r>
              <a:rPr lang="en-US" dirty="0">
                <a:solidFill>
                  <a:srgbClr val="232333"/>
                </a:solidFill>
                <a:highlight>
                  <a:srgbClr val="FFFFFF"/>
                </a:highlight>
                <a:latin typeface="Open Sans Light" panose="020B0306030504020204" pitchFamily="34" charset="0"/>
                <a:ea typeface="Open Sans Light" panose="020B0306030504020204" pitchFamily="34" charset="0"/>
                <a:cs typeface="Open Sans Light" panose="020B0306030504020204" pitchFamily="34" charset="0"/>
                <a:sym typeface="Open Sans"/>
              </a:rPr>
              <a:t>presented by </a:t>
            </a:r>
          </a:p>
          <a:p>
            <a:pPr marL="114300" indent="0">
              <a:buNone/>
            </a:pPr>
            <a:r>
              <a:rPr lang="en-US" b="1" dirty="0">
                <a:solidFill>
                  <a:srgbClr val="232333"/>
                </a:solidFill>
                <a:highlight>
                  <a:srgbClr val="FFFFFF"/>
                </a:highlight>
                <a:latin typeface="Open Sans Light" panose="020B0306030504020204" pitchFamily="34" charset="0"/>
                <a:ea typeface="Open Sans Light" panose="020B0306030504020204" pitchFamily="34" charset="0"/>
                <a:cs typeface="Open Sans Light" panose="020B0306030504020204" pitchFamily="34" charset="0"/>
                <a:sym typeface="Open Sans"/>
              </a:rPr>
              <a:t>Shayna Laing </a:t>
            </a:r>
            <a:r>
              <a:rPr lang="en-US" dirty="0">
                <a:solidFill>
                  <a:srgbClr val="232333"/>
                </a:solidFill>
                <a:highlight>
                  <a:srgbClr val="FFFFFF"/>
                </a:highlight>
                <a:latin typeface="Open Sans Light" panose="020B0306030504020204" pitchFamily="34" charset="0"/>
                <a:ea typeface="Open Sans Light" panose="020B0306030504020204" pitchFamily="34" charset="0"/>
                <a:cs typeface="Open Sans Light" panose="020B0306030504020204" pitchFamily="34" charset="0"/>
                <a:sym typeface="Open Sans"/>
              </a:rPr>
              <a:t>(she/her/hers) </a:t>
            </a:r>
          </a:p>
          <a:p>
            <a:pPr marL="114300" indent="0">
              <a:buNone/>
            </a:pPr>
            <a:r>
              <a:rPr lang="en-US" dirty="0">
                <a:solidFill>
                  <a:srgbClr val="232333"/>
                </a:solidFill>
                <a:highlight>
                  <a:srgbClr val="FFFFFF"/>
                </a:highlight>
                <a:latin typeface="Open Sans Light" panose="020B0306030504020204" pitchFamily="34" charset="0"/>
                <a:ea typeface="Open Sans Light" panose="020B0306030504020204" pitchFamily="34" charset="0"/>
                <a:cs typeface="Open Sans Light" panose="020B0306030504020204" pitchFamily="34" charset="0"/>
                <a:sym typeface="Open Sans"/>
              </a:rPr>
              <a:t>Community Engagement Manager IN! Pathways to Inclusive Higher Education</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marL="114300" indent="0">
              <a:buNone/>
            </a:pPr>
            <a:endParaRPr lang="en-US" dirty="0"/>
          </a:p>
        </p:txBody>
      </p:sp>
      <p:pic>
        <p:nvPicPr>
          <p:cNvPr id="5" name="Google Shape;105;p5" descr="Headshot of Shayna Laing.">
            <a:extLst>
              <a:ext uri="{FF2B5EF4-FFF2-40B4-BE49-F238E27FC236}">
                <a16:creationId xmlns:a16="http://schemas.microsoft.com/office/drawing/2014/main" id="{029268E9-60D9-3DF9-7517-7D790244C02B}"/>
              </a:ext>
            </a:extLst>
          </p:cNvPr>
          <p:cNvPicPr preferRelativeResize="0"/>
          <p:nvPr/>
        </p:nvPicPr>
        <p:blipFill>
          <a:blip r:embed="rId2">
            <a:alphaModFix/>
          </a:blip>
          <a:stretch>
            <a:fillRect/>
          </a:stretch>
        </p:blipFill>
        <p:spPr>
          <a:xfrm>
            <a:off x="188976" y="264787"/>
            <a:ext cx="4504225" cy="6328425"/>
          </a:xfrm>
          <a:prstGeom prst="rect">
            <a:avLst/>
          </a:prstGeom>
          <a:noFill/>
          <a:ln>
            <a:noFill/>
          </a:ln>
        </p:spPr>
      </p:pic>
    </p:spTree>
    <p:extLst>
      <p:ext uri="{BB962C8B-B14F-4D97-AF65-F5344CB8AC3E}">
        <p14:creationId xmlns:p14="http://schemas.microsoft.com/office/powerpoint/2010/main" val="620226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1318F-4107-BE53-5711-8597ED548A01}"/>
              </a:ext>
            </a:extLst>
          </p:cNvPr>
          <p:cNvSpPr>
            <a:spLocks noGrp="1"/>
          </p:cNvSpPr>
          <p:nvPr>
            <p:ph type="title"/>
          </p:nvPr>
        </p:nvSpPr>
        <p:spPr/>
        <p:txBody>
          <a:bodyPr/>
          <a:lstStyle/>
          <a:p>
            <a:r>
              <a:rPr lang="en-US" dirty="0"/>
              <a:t>Objectives</a:t>
            </a:r>
          </a:p>
        </p:txBody>
      </p:sp>
      <p:sp>
        <p:nvSpPr>
          <p:cNvPr id="4" name="Text Placeholder 3">
            <a:extLst>
              <a:ext uri="{FF2B5EF4-FFF2-40B4-BE49-F238E27FC236}">
                <a16:creationId xmlns:a16="http://schemas.microsoft.com/office/drawing/2014/main" id="{D0B0B698-CB8D-6A32-427C-3F710C64951F}"/>
              </a:ext>
            </a:extLst>
          </p:cNvPr>
          <p:cNvSpPr>
            <a:spLocks noGrp="1"/>
          </p:cNvSpPr>
          <p:nvPr>
            <p:ph type="body" idx="1"/>
          </p:nvPr>
        </p:nvSpPr>
        <p:spPr>
          <a:xfrm>
            <a:off x="839788" y="1752600"/>
            <a:ext cx="5536628" cy="3811588"/>
          </a:xfrm>
        </p:spPr>
        <p:txBody>
          <a:bodyPr/>
          <a:lstStyle/>
          <a:p>
            <a:pPr marL="233362" lvl="0" indent="-246062" algn="l" rtl="0">
              <a:spcBef>
                <a:spcPts val="900"/>
              </a:spcBef>
              <a:spcAft>
                <a:spcPts val="0"/>
              </a:spcAft>
              <a:buSzPts val="2000"/>
              <a:buChar char="•"/>
            </a:pPr>
            <a:r>
              <a:rPr lang="en-US" sz="2000" dirty="0"/>
              <a:t>Briefly discuss the services available within inclusive post secondary education (IPSE) programs for students with intellectual disabilities across four domains of support. </a:t>
            </a:r>
          </a:p>
          <a:p>
            <a:pPr marL="233362" lvl="0" indent="-246062" algn="l" rtl="0">
              <a:spcBef>
                <a:spcPts val="900"/>
              </a:spcBef>
              <a:spcAft>
                <a:spcPts val="0"/>
              </a:spcAft>
              <a:buSzPts val="2000"/>
              <a:buChar char="•"/>
            </a:pPr>
            <a:r>
              <a:rPr lang="en-US" sz="2000" dirty="0"/>
              <a:t>Address necessary skills to help students with intellectual disability best prepare for college within each domain. </a:t>
            </a:r>
          </a:p>
          <a:p>
            <a:pPr marL="233362" lvl="0" indent="-246062" algn="l" rtl="0">
              <a:spcBef>
                <a:spcPts val="900"/>
              </a:spcBef>
              <a:spcAft>
                <a:spcPts val="0"/>
              </a:spcAft>
              <a:buSzPts val="2000"/>
              <a:buChar char="•"/>
            </a:pPr>
            <a:r>
              <a:rPr lang="en-US" sz="2000" dirty="0"/>
              <a:t>Identify IPSE preparation strategies that incorporate educators, families, and students in a holistic process. </a:t>
            </a:r>
          </a:p>
          <a:p>
            <a:endParaRPr lang="en-US" dirty="0"/>
          </a:p>
        </p:txBody>
      </p:sp>
      <p:pic>
        <p:nvPicPr>
          <p:cNvPr id="5" name="Google Shape;113;p13" descr="IPSE student in black graduation cap and gown clapping during graduation ceremony.">
            <a:extLst>
              <a:ext uri="{FF2B5EF4-FFF2-40B4-BE49-F238E27FC236}">
                <a16:creationId xmlns:a16="http://schemas.microsoft.com/office/drawing/2014/main" id="{E7A9C698-D66B-926B-4386-6022B6967868}"/>
              </a:ext>
            </a:extLst>
          </p:cNvPr>
          <p:cNvPicPr preferRelativeResize="0"/>
          <p:nvPr/>
        </p:nvPicPr>
        <p:blipFill rotWithShape="1">
          <a:blip r:embed="rId2">
            <a:alphaModFix/>
          </a:blip>
          <a:srcRect t="893" b="893"/>
          <a:stretch/>
        </p:blipFill>
        <p:spPr>
          <a:xfrm>
            <a:off x="7048500" y="0"/>
            <a:ext cx="5143500" cy="6784848"/>
          </a:xfrm>
          <a:prstGeom prst="rect">
            <a:avLst/>
          </a:prstGeom>
          <a:noFill/>
          <a:ln>
            <a:noFill/>
          </a:ln>
        </p:spPr>
      </p:pic>
    </p:spTree>
    <p:extLst>
      <p:ext uri="{BB962C8B-B14F-4D97-AF65-F5344CB8AC3E}">
        <p14:creationId xmlns:p14="http://schemas.microsoft.com/office/powerpoint/2010/main" val="2123899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16210-6ED3-8C85-7298-EDC83A524981}"/>
              </a:ext>
            </a:extLst>
          </p:cNvPr>
          <p:cNvSpPr>
            <a:spLocks noGrp="1"/>
          </p:cNvSpPr>
          <p:nvPr>
            <p:ph type="title"/>
          </p:nvPr>
        </p:nvSpPr>
        <p:spPr>
          <a:xfrm>
            <a:off x="6740716" y="249936"/>
            <a:ext cx="3932237" cy="1600200"/>
          </a:xfrm>
        </p:spPr>
        <p:txBody>
          <a:bodyPr/>
          <a:lstStyle/>
          <a:p>
            <a:r>
              <a:rPr lang="en-US" dirty="0"/>
              <a:t>Agenda</a:t>
            </a:r>
          </a:p>
        </p:txBody>
      </p:sp>
      <p:sp>
        <p:nvSpPr>
          <p:cNvPr id="4" name="Text Placeholder 3">
            <a:extLst>
              <a:ext uri="{FF2B5EF4-FFF2-40B4-BE49-F238E27FC236}">
                <a16:creationId xmlns:a16="http://schemas.microsoft.com/office/drawing/2014/main" id="{DA93DA2E-0887-B11D-B96E-90C90C5E6A1E}"/>
              </a:ext>
            </a:extLst>
          </p:cNvPr>
          <p:cNvSpPr>
            <a:spLocks noGrp="1"/>
          </p:cNvSpPr>
          <p:nvPr>
            <p:ph type="body" idx="2"/>
          </p:nvPr>
        </p:nvSpPr>
        <p:spPr>
          <a:xfrm>
            <a:off x="6740716" y="1850136"/>
            <a:ext cx="5158676" cy="3811588"/>
          </a:xfrm>
        </p:spPr>
        <p:txBody>
          <a:bodyPr>
            <a:noAutofit/>
          </a:bodyPr>
          <a:lstStyle/>
          <a:p>
            <a:pPr marL="233362" lvl="0" indent="-233362" algn="l" rtl="0">
              <a:lnSpc>
                <a:spcPct val="110000"/>
              </a:lnSpc>
              <a:spcBef>
                <a:spcPts val="0"/>
              </a:spcBef>
              <a:spcAft>
                <a:spcPts val="0"/>
              </a:spcAft>
              <a:buSzPts val="2000"/>
              <a:buChar char="•"/>
            </a:pPr>
            <a:r>
              <a:rPr lang="en-US" sz="2000" dirty="0"/>
              <a:t>IPSE Overview in Four Domains</a:t>
            </a:r>
          </a:p>
          <a:p>
            <a:pPr marL="750887" lvl="1" indent="-293687" algn="l" rtl="0">
              <a:lnSpc>
                <a:spcPct val="110000"/>
              </a:lnSpc>
              <a:spcBef>
                <a:spcPts val="900"/>
              </a:spcBef>
              <a:spcAft>
                <a:spcPts val="0"/>
              </a:spcAft>
              <a:buSzPts val="2000"/>
              <a:buChar char="»"/>
            </a:pPr>
            <a:r>
              <a:rPr lang="en-US" sz="2000" dirty="0"/>
              <a:t>Academics	</a:t>
            </a:r>
          </a:p>
          <a:p>
            <a:pPr marL="750887" lvl="1" indent="-293687" algn="l" rtl="0">
              <a:lnSpc>
                <a:spcPct val="110000"/>
              </a:lnSpc>
              <a:spcBef>
                <a:spcPts val="900"/>
              </a:spcBef>
              <a:spcAft>
                <a:spcPts val="0"/>
              </a:spcAft>
              <a:buSzPts val="2000"/>
              <a:buChar char="»"/>
            </a:pPr>
            <a:r>
              <a:rPr lang="en-US" sz="2000" dirty="0"/>
              <a:t>Social </a:t>
            </a:r>
          </a:p>
          <a:p>
            <a:pPr marL="750887" lvl="1" indent="-293687" algn="l" rtl="0">
              <a:lnSpc>
                <a:spcPct val="110000"/>
              </a:lnSpc>
              <a:spcBef>
                <a:spcPts val="900"/>
              </a:spcBef>
              <a:spcAft>
                <a:spcPts val="0"/>
              </a:spcAft>
              <a:buSzPts val="2000"/>
              <a:buChar char="»"/>
            </a:pPr>
            <a:r>
              <a:rPr lang="en-US" sz="2000" dirty="0"/>
              <a:t>Career </a:t>
            </a:r>
          </a:p>
          <a:p>
            <a:pPr marL="750887" lvl="1" indent="-293687" algn="l" rtl="0">
              <a:lnSpc>
                <a:spcPct val="110000"/>
              </a:lnSpc>
              <a:spcBef>
                <a:spcPts val="900"/>
              </a:spcBef>
              <a:spcAft>
                <a:spcPts val="0"/>
              </a:spcAft>
              <a:buSzPts val="2000"/>
              <a:buChar char="»"/>
            </a:pPr>
            <a:r>
              <a:rPr lang="en-US" sz="2000" dirty="0"/>
              <a:t>Independence/Interdependence </a:t>
            </a:r>
          </a:p>
          <a:p>
            <a:pPr marL="233362" lvl="0" indent="-233362" algn="l" rtl="0">
              <a:lnSpc>
                <a:spcPct val="110000"/>
              </a:lnSpc>
              <a:spcBef>
                <a:spcPts val="900"/>
              </a:spcBef>
              <a:spcAft>
                <a:spcPts val="0"/>
              </a:spcAft>
              <a:buSzPts val="2000"/>
              <a:buChar char="•"/>
            </a:pPr>
            <a:r>
              <a:rPr lang="en-US" sz="2000" dirty="0"/>
              <a:t>Necessary Skills to Develop </a:t>
            </a:r>
          </a:p>
          <a:p>
            <a:pPr marL="233362" lvl="0" indent="-220662" algn="l" rtl="0">
              <a:lnSpc>
                <a:spcPct val="110000"/>
              </a:lnSpc>
              <a:spcBef>
                <a:spcPts val="900"/>
              </a:spcBef>
              <a:spcAft>
                <a:spcPts val="0"/>
              </a:spcAft>
              <a:buSzPts val="1800"/>
              <a:buChar char="•"/>
            </a:pPr>
            <a:r>
              <a:rPr lang="en-US" sz="2000" dirty="0"/>
              <a:t>Preparation Strategies for Educators, Families, and Students</a:t>
            </a:r>
          </a:p>
          <a:p>
            <a:pPr marL="233362" lvl="0" indent="-220662" algn="l" rtl="0">
              <a:lnSpc>
                <a:spcPct val="110000"/>
              </a:lnSpc>
              <a:spcBef>
                <a:spcPts val="900"/>
              </a:spcBef>
              <a:spcAft>
                <a:spcPts val="0"/>
              </a:spcAft>
              <a:buSzPts val="1800"/>
              <a:buChar char="•"/>
            </a:pPr>
            <a:r>
              <a:rPr lang="en-US" sz="2000" dirty="0"/>
              <a:t>Resources </a:t>
            </a:r>
          </a:p>
          <a:p>
            <a:pPr marL="233362" lvl="0" indent="-220662" algn="l" rtl="0">
              <a:lnSpc>
                <a:spcPct val="110000"/>
              </a:lnSpc>
              <a:spcBef>
                <a:spcPts val="900"/>
              </a:spcBef>
              <a:spcAft>
                <a:spcPts val="0"/>
              </a:spcAft>
              <a:buSzPts val="1800"/>
              <a:buChar char="•"/>
            </a:pPr>
            <a:r>
              <a:rPr lang="en-US" sz="2000" dirty="0"/>
              <a:t>Q &amp; A </a:t>
            </a:r>
          </a:p>
        </p:txBody>
      </p:sp>
      <p:pic>
        <p:nvPicPr>
          <p:cNvPr id="5" name="Google Shape;120;g2c104bcf48e_0_0">
            <a:extLst>
              <a:ext uri="{FF2B5EF4-FFF2-40B4-BE49-F238E27FC236}">
                <a16:creationId xmlns:a16="http://schemas.microsoft.com/office/drawing/2014/main" id="{C0F978F7-A322-5424-E91E-9CED1C10702E}"/>
              </a:ext>
              <a:ext uri="{C183D7F6-B498-43B3-948B-1728B52AA6E4}">
                <adec:decorative xmlns:adec="http://schemas.microsoft.com/office/drawing/2017/decorative" val="1"/>
              </a:ext>
            </a:extLst>
          </p:cNvPr>
          <p:cNvPicPr preferRelativeResize="0"/>
          <p:nvPr/>
        </p:nvPicPr>
        <p:blipFill rotWithShape="1">
          <a:blip r:embed="rId2">
            <a:alphaModFix/>
          </a:blip>
          <a:srcRect l="19955" r="19955"/>
          <a:stretch/>
        </p:blipFill>
        <p:spPr>
          <a:xfrm>
            <a:off x="0" y="-1"/>
            <a:ext cx="6096003" cy="6766775"/>
          </a:xfrm>
          <a:prstGeom prst="rect">
            <a:avLst/>
          </a:prstGeom>
          <a:noFill/>
          <a:ln>
            <a:noFill/>
          </a:ln>
        </p:spPr>
      </p:pic>
    </p:spTree>
    <p:extLst>
      <p:ext uri="{BB962C8B-B14F-4D97-AF65-F5344CB8AC3E}">
        <p14:creationId xmlns:p14="http://schemas.microsoft.com/office/powerpoint/2010/main" val="4087083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BF807-8EDE-B140-A23D-F5979FAE6322}"/>
              </a:ext>
            </a:extLst>
          </p:cNvPr>
          <p:cNvSpPr>
            <a:spLocks noGrp="1"/>
          </p:cNvSpPr>
          <p:nvPr>
            <p:ph type="title"/>
          </p:nvPr>
        </p:nvSpPr>
        <p:spPr>
          <a:xfrm>
            <a:off x="6766560" y="2132965"/>
            <a:ext cx="4906882" cy="2195195"/>
          </a:xfrm>
        </p:spPr>
        <p:txBody>
          <a:bodyPr>
            <a:normAutofit/>
          </a:bodyPr>
          <a:lstStyle/>
          <a:p>
            <a:r>
              <a:rPr lang="en-US" dirty="0"/>
              <a:t>Inclusive Post Secondary Education (IPSE) Services</a:t>
            </a:r>
          </a:p>
        </p:txBody>
      </p:sp>
      <p:pic>
        <p:nvPicPr>
          <p:cNvPr id="4" name="Google Shape;126;p7" descr="Five students sitting in a college classroom smiling.">
            <a:extLst>
              <a:ext uri="{FF2B5EF4-FFF2-40B4-BE49-F238E27FC236}">
                <a16:creationId xmlns:a16="http://schemas.microsoft.com/office/drawing/2014/main" id="{05A629A4-620D-659B-87D1-E62A6157AB0F}"/>
              </a:ext>
            </a:extLst>
          </p:cNvPr>
          <p:cNvPicPr preferRelativeResize="0"/>
          <p:nvPr/>
        </p:nvPicPr>
        <p:blipFill rotWithShape="1">
          <a:blip r:embed="rId2">
            <a:alphaModFix/>
          </a:blip>
          <a:srcRect l="5845" r="5845"/>
          <a:stretch/>
        </p:blipFill>
        <p:spPr>
          <a:xfrm>
            <a:off x="0" y="0"/>
            <a:ext cx="5991716" cy="6784849"/>
          </a:xfrm>
          <a:prstGeom prst="rect">
            <a:avLst/>
          </a:prstGeom>
          <a:noFill/>
          <a:ln>
            <a:noFill/>
          </a:ln>
        </p:spPr>
      </p:pic>
    </p:spTree>
    <p:extLst>
      <p:ext uri="{BB962C8B-B14F-4D97-AF65-F5344CB8AC3E}">
        <p14:creationId xmlns:p14="http://schemas.microsoft.com/office/powerpoint/2010/main" val="1857684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9900A-2C21-A907-D48A-B47AE3E9C99C}"/>
              </a:ext>
            </a:extLst>
          </p:cNvPr>
          <p:cNvSpPr>
            <a:spLocks noGrp="1"/>
          </p:cNvSpPr>
          <p:nvPr>
            <p:ph type="title"/>
          </p:nvPr>
        </p:nvSpPr>
        <p:spPr/>
        <p:txBody>
          <a:bodyPr/>
          <a:lstStyle/>
          <a:p>
            <a:r>
              <a:rPr lang="en-US" dirty="0"/>
              <a:t>Key Differences</a:t>
            </a:r>
          </a:p>
        </p:txBody>
      </p:sp>
      <p:sp>
        <p:nvSpPr>
          <p:cNvPr id="3" name="Text Placeholder 2">
            <a:extLst>
              <a:ext uri="{FF2B5EF4-FFF2-40B4-BE49-F238E27FC236}">
                <a16:creationId xmlns:a16="http://schemas.microsoft.com/office/drawing/2014/main" id="{A46858FF-1637-8E17-8803-64A5A5BDDECA}"/>
              </a:ext>
            </a:extLst>
          </p:cNvPr>
          <p:cNvSpPr>
            <a:spLocks noGrp="1"/>
          </p:cNvSpPr>
          <p:nvPr>
            <p:ph type="body" idx="1"/>
          </p:nvPr>
        </p:nvSpPr>
        <p:spPr/>
        <p:txBody>
          <a:bodyPr/>
          <a:lstStyle/>
          <a:p>
            <a:r>
              <a:rPr lang="en-US" dirty="0"/>
              <a:t>High School </a:t>
            </a:r>
          </a:p>
        </p:txBody>
      </p:sp>
      <p:sp>
        <p:nvSpPr>
          <p:cNvPr id="4" name="Text Placeholder 3">
            <a:extLst>
              <a:ext uri="{FF2B5EF4-FFF2-40B4-BE49-F238E27FC236}">
                <a16:creationId xmlns:a16="http://schemas.microsoft.com/office/drawing/2014/main" id="{04E75D59-869D-92C1-8F39-CBF3C2DC1736}"/>
              </a:ext>
            </a:extLst>
          </p:cNvPr>
          <p:cNvSpPr>
            <a:spLocks noGrp="1"/>
          </p:cNvSpPr>
          <p:nvPr>
            <p:ph type="body" idx="2"/>
          </p:nvPr>
        </p:nvSpPr>
        <p:spPr/>
        <p:txBody>
          <a:bodyPr/>
          <a:lstStyle/>
          <a:p>
            <a:pPr marL="233362" lvl="0" indent="-246062" algn="l" rtl="0">
              <a:spcBef>
                <a:spcPts val="900"/>
              </a:spcBef>
              <a:spcAft>
                <a:spcPts val="0"/>
              </a:spcAft>
              <a:buSzPts val="2000"/>
              <a:buChar char="•"/>
            </a:pPr>
            <a:r>
              <a:rPr lang="en-US" dirty="0"/>
              <a:t>IDEA - success </a:t>
            </a:r>
          </a:p>
          <a:p>
            <a:pPr marL="233362" lvl="0" indent="-246062" algn="l" rtl="0">
              <a:spcBef>
                <a:spcPts val="900"/>
              </a:spcBef>
              <a:spcAft>
                <a:spcPts val="0"/>
              </a:spcAft>
              <a:buSzPts val="2000"/>
              <a:buChar char="•"/>
            </a:pPr>
            <a:r>
              <a:rPr lang="en-US" dirty="0"/>
              <a:t>Accommodations &amp; modifications provided by IEP team</a:t>
            </a:r>
          </a:p>
          <a:p>
            <a:pPr marL="233362" lvl="0" indent="-246062" algn="l" rtl="0">
              <a:spcBef>
                <a:spcPts val="900"/>
              </a:spcBef>
              <a:spcAft>
                <a:spcPts val="0"/>
              </a:spcAft>
              <a:buSzPts val="2000"/>
              <a:buChar char="•"/>
            </a:pPr>
            <a:r>
              <a:rPr lang="en-US" dirty="0"/>
              <a:t>Lots of structure</a:t>
            </a:r>
          </a:p>
          <a:p>
            <a:pPr marL="233362" lvl="0" indent="-246062" algn="l" rtl="0">
              <a:spcBef>
                <a:spcPts val="900"/>
              </a:spcBef>
              <a:spcAft>
                <a:spcPts val="0"/>
              </a:spcAft>
              <a:buSzPts val="2000"/>
              <a:buChar char="•"/>
            </a:pPr>
            <a:r>
              <a:rPr lang="en-US" dirty="0"/>
              <a:t>Minimal student choice</a:t>
            </a:r>
          </a:p>
          <a:p>
            <a:pPr marL="233362" lvl="0" indent="-246062" algn="l" rtl="0">
              <a:spcBef>
                <a:spcPts val="900"/>
              </a:spcBef>
              <a:spcAft>
                <a:spcPts val="0"/>
              </a:spcAft>
              <a:buSzPts val="2000"/>
              <a:buChar char="•"/>
            </a:pPr>
            <a:r>
              <a:rPr lang="en-US" dirty="0"/>
              <a:t>Parents as primary advocate</a:t>
            </a:r>
          </a:p>
          <a:p>
            <a:pPr marL="233362" lvl="0" indent="-246062" algn="l" rtl="0">
              <a:spcBef>
                <a:spcPts val="900"/>
              </a:spcBef>
              <a:spcAft>
                <a:spcPts val="0"/>
              </a:spcAft>
              <a:buSzPts val="2000"/>
              <a:buChar char="•"/>
            </a:pPr>
            <a:r>
              <a:rPr lang="en-US" dirty="0"/>
              <a:t>Parent receive communication</a:t>
            </a:r>
          </a:p>
          <a:p>
            <a:pPr marL="233362" lvl="0" indent="-246062" algn="l" rtl="0">
              <a:spcBef>
                <a:spcPts val="900"/>
              </a:spcBef>
              <a:spcAft>
                <a:spcPts val="0"/>
              </a:spcAft>
              <a:buSzPts val="2000"/>
              <a:buChar char="•"/>
            </a:pPr>
            <a:r>
              <a:rPr lang="en-US" dirty="0"/>
              <a:t>Specialized instruction</a:t>
            </a:r>
          </a:p>
          <a:p>
            <a:endParaRPr lang="en-US" dirty="0"/>
          </a:p>
        </p:txBody>
      </p:sp>
      <p:sp>
        <p:nvSpPr>
          <p:cNvPr id="5" name="Text Placeholder 4">
            <a:extLst>
              <a:ext uri="{FF2B5EF4-FFF2-40B4-BE49-F238E27FC236}">
                <a16:creationId xmlns:a16="http://schemas.microsoft.com/office/drawing/2014/main" id="{E7F81ED6-4005-935C-20CB-365255D451FD}"/>
              </a:ext>
            </a:extLst>
          </p:cNvPr>
          <p:cNvSpPr>
            <a:spLocks noGrp="1"/>
          </p:cNvSpPr>
          <p:nvPr>
            <p:ph type="body" idx="3"/>
          </p:nvPr>
        </p:nvSpPr>
        <p:spPr/>
        <p:txBody>
          <a:bodyPr/>
          <a:lstStyle/>
          <a:p>
            <a:r>
              <a:rPr lang="en-US" dirty="0"/>
              <a:t>College</a:t>
            </a:r>
          </a:p>
        </p:txBody>
      </p:sp>
      <p:sp>
        <p:nvSpPr>
          <p:cNvPr id="6" name="Text Placeholder 5">
            <a:extLst>
              <a:ext uri="{FF2B5EF4-FFF2-40B4-BE49-F238E27FC236}">
                <a16:creationId xmlns:a16="http://schemas.microsoft.com/office/drawing/2014/main" id="{53E84FD1-1B06-CA8F-F503-518EF1B99145}"/>
              </a:ext>
            </a:extLst>
          </p:cNvPr>
          <p:cNvSpPr>
            <a:spLocks noGrp="1"/>
          </p:cNvSpPr>
          <p:nvPr>
            <p:ph type="body" idx="4"/>
          </p:nvPr>
        </p:nvSpPr>
        <p:spPr/>
        <p:txBody>
          <a:bodyPr/>
          <a:lstStyle/>
          <a:p>
            <a:pPr marL="457200" lvl="0" indent="-355600" algn="l" rtl="0">
              <a:spcBef>
                <a:spcPts val="900"/>
              </a:spcBef>
              <a:spcAft>
                <a:spcPts val="0"/>
              </a:spcAft>
              <a:buSzPts val="2000"/>
              <a:buChar char="•"/>
            </a:pPr>
            <a:r>
              <a:rPr lang="en-US" dirty="0"/>
              <a:t>ADA &amp; 504 - access </a:t>
            </a:r>
          </a:p>
          <a:p>
            <a:pPr marL="457200" lvl="0" indent="-355600" algn="l" rtl="0">
              <a:spcBef>
                <a:spcPts val="900"/>
              </a:spcBef>
              <a:spcAft>
                <a:spcPts val="0"/>
              </a:spcAft>
              <a:buSzPts val="2000"/>
              <a:buChar char="•"/>
            </a:pPr>
            <a:r>
              <a:rPr lang="en-US" dirty="0"/>
              <a:t>Interactive accommodation &amp; modification process, self-disclosure required </a:t>
            </a:r>
          </a:p>
          <a:p>
            <a:pPr marL="457200" lvl="0" indent="-355600" algn="l" rtl="0">
              <a:spcBef>
                <a:spcPts val="900"/>
              </a:spcBef>
              <a:spcAft>
                <a:spcPts val="0"/>
              </a:spcAft>
              <a:buSzPts val="2000"/>
              <a:buChar char="•"/>
            </a:pPr>
            <a:r>
              <a:rPr lang="en-US" dirty="0"/>
              <a:t>Less structure</a:t>
            </a:r>
          </a:p>
          <a:p>
            <a:pPr marL="457200" lvl="0" indent="-355600" algn="l" rtl="0">
              <a:spcBef>
                <a:spcPts val="900"/>
              </a:spcBef>
              <a:spcAft>
                <a:spcPts val="0"/>
              </a:spcAft>
              <a:buSzPts val="2000"/>
              <a:buChar char="•"/>
            </a:pPr>
            <a:r>
              <a:rPr lang="en-US" dirty="0"/>
              <a:t>Student-led </a:t>
            </a:r>
          </a:p>
          <a:p>
            <a:pPr marL="457200" lvl="0" indent="-355600" algn="l" rtl="0">
              <a:spcBef>
                <a:spcPts val="900"/>
              </a:spcBef>
              <a:spcAft>
                <a:spcPts val="0"/>
              </a:spcAft>
              <a:buSzPts val="2000"/>
              <a:buChar char="•"/>
            </a:pPr>
            <a:r>
              <a:rPr lang="en-US" dirty="0"/>
              <a:t>Student as primary advocate</a:t>
            </a:r>
          </a:p>
          <a:p>
            <a:pPr marL="457200" lvl="0" indent="-355600" algn="l" rtl="0">
              <a:spcBef>
                <a:spcPts val="900"/>
              </a:spcBef>
              <a:spcAft>
                <a:spcPts val="0"/>
              </a:spcAft>
              <a:buSzPts val="2000"/>
              <a:buChar char="•"/>
            </a:pPr>
            <a:r>
              <a:rPr lang="en-US" dirty="0"/>
              <a:t>Nothing about student without student</a:t>
            </a:r>
          </a:p>
          <a:p>
            <a:pPr marL="457200" lvl="0" indent="-355600" algn="l" rtl="0">
              <a:spcBef>
                <a:spcPts val="900"/>
              </a:spcBef>
              <a:spcAft>
                <a:spcPts val="0"/>
              </a:spcAft>
              <a:buSzPts val="2000"/>
              <a:buChar char="•"/>
            </a:pPr>
            <a:r>
              <a:rPr lang="en-US" dirty="0"/>
              <a:t>Access to support services </a:t>
            </a:r>
          </a:p>
          <a:p>
            <a:endParaRPr lang="en-US" dirty="0"/>
          </a:p>
        </p:txBody>
      </p:sp>
    </p:spTree>
    <p:extLst>
      <p:ext uri="{BB962C8B-B14F-4D97-AF65-F5344CB8AC3E}">
        <p14:creationId xmlns:p14="http://schemas.microsoft.com/office/powerpoint/2010/main" val="4077229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77779-7840-63AF-934A-0EF36645DB85}"/>
              </a:ext>
            </a:extLst>
          </p:cNvPr>
          <p:cNvSpPr>
            <a:spLocks noGrp="1"/>
          </p:cNvSpPr>
          <p:nvPr>
            <p:ph type="title"/>
          </p:nvPr>
        </p:nvSpPr>
        <p:spPr/>
        <p:txBody>
          <a:bodyPr/>
          <a:lstStyle/>
          <a:p>
            <a:r>
              <a:rPr lang="en-US" dirty="0"/>
              <a:t>Available Support Services</a:t>
            </a:r>
          </a:p>
        </p:txBody>
      </p:sp>
      <p:sp>
        <p:nvSpPr>
          <p:cNvPr id="3" name="Text Placeholder 2">
            <a:extLst>
              <a:ext uri="{FF2B5EF4-FFF2-40B4-BE49-F238E27FC236}">
                <a16:creationId xmlns:a16="http://schemas.microsoft.com/office/drawing/2014/main" id="{D8F0083E-80F8-7E64-7C3D-5647E40A7F0C}"/>
              </a:ext>
            </a:extLst>
          </p:cNvPr>
          <p:cNvSpPr>
            <a:spLocks noGrp="1"/>
          </p:cNvSpPr>
          <p:nvPr>
            <p:ph type="body" idx="1"/>
          </p:nvPr>
        </p:nvSpPr>
        <p:spPr/>
        <p:txBody>
          <a:bodyPr/>
          <a:lstStyle/>
          <a:p>
            <a:pPr marL="233362" lvl="0" indent="-233362" algn="l" rtl="0">
              <a:spcBef>
                <a:spcPts val="900"/>
              </a:spcBef>
              <a:spcAft>
                <a:spcPts val="0"/>
              </a:spcAft>
              <a:buSzPts val="2000"/>
              <a:buChar char="•"/>
            </a:pPr>
            <a:r>
              <a:rPr lang="en-US" dirty="0"/>
              <a:t>Academic advising </a:t>
            </a:r>
          </a:p>
          <a:p>
            <a:pPr marL="233362" lvl="0" indent="-233362" algn="l" rtl="0">
              <a:spcBef>
                <a:spcPts val="900"/>
              </a:spcBef>
              <a:spcAft>
                <a:spcPts val="0"/>
              </a:spcAft>
              <a:buSzPts val="2000"/>
              <a:buChar char="•"/>
            </a:pPr>
            <a:r>
              <a:rPr lang="en-US" dirty="0"/>
              <a:t>Career services </a:t>
            </a:r>
          </a:p>
          <a:p>
            <a:pPr marL="233362" lvl="0" indent="-233362" algn="l" rtl="0">
              <a:spcBef>
                <a:spcPts val="900"/>
              </a:spcBef>
              <a:spcAft>
                <a:spcPts val="0"/>
              </a:spcAft>
              <a:buSzPts val="2000"/>
              <a:buChar char="•"/>
            </a:pPr>
            <a:r>
              <a:rPr lang="en-US" dirty="0"/>
              <a:t>Tutoring center </a:t>
            </a:r>
          </a:p>
          <a:p>
            <a:pPr marL="233362" lvl="0" indent="-233362" algn="l" rtl="0">
              <a:spcBef>
                <a:spcPts val="900"/>
              </a:spcBef>
              <a:spcAft>
                <a:spcPts val="0"/>
              </a:spcAft>
              <a:buSzPts val="2000"/>
              <a:buChar char="•"/>
            </a:pPr>
            <a:r>
              <a:rPr lang="en-US" dirty="0"/>
              <a:t>Writing center </a:t>
            </a:r>
          </a:p>
          <a:p>
            <a:pPr marL="233362" lvl="0" indent="-233362" algn="l" rtl="0">
              <a:spcBef>
                <a:spcPts val="900"/>
              </a:spcBef>
              <a:spcAft>
                <a:spcPts val="0"/>
              </a:spcAft>
              <a:buSzPts val="2000"/>
              <a:buChar char="•"/>
            </a:pPr>
            <a:r>
              <a:rPr lang="en-US" dirty="0"/>
              <a:t>Counseling center </a:t>
            </a:r>
          </a:p>
          <a:p>
            <a:pPr marL="233362" lvl="0" indent="-233362" algn="l" rtl="0">
              <a:spcBef>
                <a:spcPts val="900"/>
              </a:spcBef>
              <a:spcAft>
                <a:spcPts val="0"/>
              </a:spcAft>
              <a:buSzPts val="2000"/>
              <a:buChar char="•"/>
            </a:pPr>
            <a:r>
              <a:rPr lang="en-US" dirty="0"/>
              <a:t>Veteran affairs </a:t>
            </a:r>
          </a:p>
          <a:p>
            <a:pPr marL="233362" lvl="0" indent="-233362" algn="l" rtl="0">
              <a:spcBef>
                <a:spcPts val="900"/>
              </a:spcBef>
              <a:spcAft>
                <a:spcPts val="0"/>
              </a:spcAft>
              <a:buSzPts val="2000"/>
              <a:buChar char="•"/>
            </a:pPr>
            <a:r>
              <a:rPr lang="en-US" dirty="0"/>
              <a:t>Library/research </a:t>
            </a:r>
          </a:p>
          <a:p>
            <a:pPr marL="233362" lvl="0" indent="-233362" algn="l" rtl="0">
              <a:spcBef>
                <a:spcPts val="900"/>
              </a:spcBef>
              <a:spcAft>
                <a:spcPts val="0"/>
              </a:spcAft>
              <a:buSzPts val="2000"/>
              <a:buChar char="•"/>
            </a:pPr>
            <a:r>
              <a:rPr lang="en-US" dirty="0"/>
              <a:t>Student life clubs/activities </a:t>
            </a:r>
          </a:p>
          <a:p>
            <a:pPr marL="233362" lvl="0" indent="-233362" algn="l" rtl="0">
              <a:spcBef>
                <a:spcPts val="900"/>
              </a:spcBef>
              <a:spcAft>
                <a:spcPts val="0"/>
              </a:spcAft>
              <a:buSzPts val="2000"/>
              <a:buChar char="•"/>
            </a:pPr>
            <a:r>
              <a:rPr lang="en-US" dirty="0"/>
              <a:t>Health and wellness center </a:t>
            </a:r>
          </a:p>
        </p:txBody>
      </p:sp>
      <p:pic>
        <p:nvPicPr>
          <p:cNvPr id="5" name="Google Shape;140;g2c104bcf48e_0_293" descr="Student walking across college campus under big trees in fall. ">
            <a:extLst>
              <a:ext uri="{FF2B5EF4-FFF2-40B4-BE49-F238E27FC236}">
                <a16:creationId xmlns:a16="http://schemas.microsoft.com/office/drawing/2014/main" id="{1D594D35-AFEF-3474-527F-B63FDBDD243B}"/>
              </a:ext>
            </a:extLst>
          </p:cNvPr>
          <p:cNvPicPr preferRelativeResize="0"/>
          <p:nvPr/>
        </p:nvPicPr>
        <p:blipFill rotWithShape="1">
          <a:blip r:embed="rId2">
            <a:alphaModFix/>
          </a:blip>
          <a:srcRect l="24728" r="24733"/>
          <a:stretch/>
        </p:blipFill>
        <p:spPr>
          <a:xfrm>
            <a:off x="7048500" y="0"/>
            <a:ext cx="5143500" cy="6784848"/>
          </a:xfrm>
          <a:prstGeom prst="rect">
            <a:avLst/>
          </a:prstGeom>
          <a:noFill/>
          <a:ln>
            <a:noFill/>
          </a:ln>
        </p:spPr>
      </p:pic>
    </p:spTree>
    <p:extLst>
      <p:ext uri="{BB962C8B-B14F-4D97-AF65-F5344CB8AC3E}">
        <p14:creationId xmlns:p14="http://schemas.microsoft.com/office/powerpoint/2010/main" val="367200619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1093</Words>
  <Application>Microsoft Macintosh PowerPoint</Application>
  <PresentationFormat>Widescreen</PresentationFormat>
  <Paragraphs>212</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Open Sans Light</vt:lpstr>
      <vt:lpstr>Arial</vt:lpstr>
      <vt:lpstr>Calibri</vt:lpstr>
      <vt:lpstr>Open Sans</vt:lpstr>
      <vt:lpstr>Open Sans SemiBold</vt:lpstr>
      <vt:lpstr>Office Theme</vt:lpstr>
      <vt:lpstr>MIHEC Learning Community</vt:lpstr>
      <vt:lpstr>Land Acknowledgement</vt:lpstr>
      <vt:lpstr>Affirmation of Commitment</vt:lpstr>
      <vt:lpstr>Welcome to:</vt:lpstr>
      <vt:lpstr>Objectives</vt:lpstr>
      <vt:lpstr>Agenda</vt:lpstr>
      <vt:lpstr>Inclusive Post Secondary Education (IPSE) Services</vt:lpstr>
      <vt:lpstr>Key Differences</vt:lpstr>
      <vt:lpstr>Available Support Services</vt:lpstr>
      <vt:lpstr>IPSE Programs </vt:lpstr>
      <vt:lpstr>IPSE Supports in Four Domains</vt:lpstr>
      <vt:lpstr>Important to Note</vt:lpstr>
      <vt:lpstr>Necessary Skills for IPSE Preparation</vt:lpstr>
      <vt:lpstr>Academics</vt:lpstr>
      <vt:lpstr>Academics Continued</vt:lpstr>
      <vt:lpstr>Social</vt:lpstr>
      <vt:lpstr>Career </vt:lpstr>
      <vt:lpstr>Interdependence </vt:lpstr>
      <vt:lpstr>Equipping Students, Families &amp; Educators</vt:lpstr>
      <vt:lpstr>Holistic Approach</vt:lpstr>
      <vt:lpstr>Educators</vt:lpstr>
      <vt:lpstr>Recommendations, Part 1</vt:lpstr>
      <vt:lpstr>Recommendations, Part 2</vt:lpstr>
      <vt:lpstr>Families</vt:lpstr>
      <vt:lpstr>Recommendations, Part 3</vt:lpstr>
      <vt:lpstr>Students</vt:lpstr>
      <vt:lpstr>Puzzle Pieces</vt:lpstr>
      <vt:lpstr>IN! Resources</vt:lpstr>
      <vt:lpstr>Additional Resources</vt:lpstr>
      <vt:lpstr>Thank you!</vt:lpstr>
      <vt:lpstr>Contact Information</vt:lpstr>
      <vt:lpstr>Q and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MIHEC Learning Community</dc:title>
  <dc:creator>Connie J Burkhart</dc:creator>
  <cp:lastModifiedBy>Amanda W Ryan</cp:lastModifiedBy>
  <cp:revision>2</cp:revision>
  <dcterms:created xsi:type="dcterms:W3CDTF">2023-10-31T16:13:35Z</dcterms:created>
  <dcterms:modified xsi:type="dcterms:W3CDTF">2024-03-20T21:26:38Z</dcterms:modified>
</cp:coreProperties>
</file>