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Light" panose="020B0306030504020204" pitchFamily="34" charset="0"/>
      <p:regular r:id="rId27"/>
      <p:bold r:id="rId28"/>
      <p:italic r:id="rId29"/>
      <p:boldItalic r:id="rId30"/>
    </p:embeddedFont>
    <p:embeddedFont>
      <p:font typeface="Open Sans SemiBold" panose="020B07060308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bM53bsk2ObhN9wwDG81B3OYJ/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400"/>
              <a:buNone/>
            </a:pPr>
            <a:endParaRPr/>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600"/>
              <a:buFont typeface="Open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body" idx="1"/>
          </p:nvPr>
        </p:nvSpPr>
        <p:spPr>
          <a:xfrm>
            <a:off x="391886" y="1690688"/>
            <a:ext cx="11281558" cy="4486275"/>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300"/>
              </a:spcBef>
              <a:spcAft>
                <a:spcPts val="0"/>
              </a:spcAft>
              <a:buClr>
                <a:srgbClr val="B05B00"/>
              </a:buClr>
              <a:buSzPts val="2000"/>
              <a:buChar char="•"/>
              <a:defRPr/>
            </a:lvl1pPr>
            <a:lvl2pPr marL="914400" lvl="1" indent="-355600" algn="l">
              <a:lnSpc>
                <a:spcPct val="110000"/>
              </a:lnSpc>
              <a:spcBef>
                <a:spcPts val="600"/>
              </a:spcBef>
              <a:spcAft>
                <a:spcPts val="0"/>
              </a:spcAft>
              <a:buClr>
                <a:srgbClr val="B05B00"/>
              </a:buClr>
              <a:buSzPts val="2000"/>
              <a:buChar char="»"/>
              <a:defRPr/>
            </a:lvl2pPr>
            <a:lvl3pPr marL="1371600" lvl="2" indent="-355600" algn="l">
              <a:lnSpc>
                <a:spcPct val="110000"/>
              </a:lnSpc>
              <a:spcBef>
                <a:spcPts val="600"/>
              </a:spcBef>
              <a:spcAft>
                <a:spcPts val="0"/>
              </a:spcAft>
              <a:buClr>
                <a:srgbClr val="B05B00"/>
              </a:buClr>
              <a:buSzPts val="2000"/>
              <a:buChar char="–"/>
              <a:defRPr/>
            </a:lvl3pPr>
            <a:lvl4pPr marL="1828800" lvl="3" indent="-330200" algn="l">
              <a:lnSpc>
                <a:spcPct val="110000"/>
              </a:lnSpc>
              <a:spcBef>
                <a:spcPts val="600"/>
              </a:spcBef>
              <a:spcAft>
                <a:spcPts val="0"/>
              </a:spcAft>
              <a:buClr>
                <a:srgbClr val="B05B00"/>
              </a:buClr>
              <a:buSzPts val="1600"/>
              <a:buChar char="▪"/>
              <a:defRPr/>
            </a:lvl4pPr>
            <a:lvl5pPr marL="2286000" lvl="4" indent="-355600" algn="l">
              <a:lnSpc>
                <a:spcPct val="110000"/>
              </a:lnSpc>
              <a:spcBef>
                <a:spcPts val="600"/>
              </a:spcBef>
              <a:spcAft>
                <a:spcPts val="0"/>
              </a:spcAft>
              <a:buClr>
                <a:srgbClr val="B05B00"/>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2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nvGrpSpPr>
          <p:cNvPr id="70" name="Google Shape;70;p27"/>
          <p:cNvGrpSpPr/>
          <p:nvPr/>
        </p:nvGrpSpPr>
        <p:grpSpPr>
          <a:xfrm>
            <a:off x="1107039" y="1588455"/>
            <a:ext cx="994316" cy="61102"/>
            <a:chOff x="4580561" y="2589004"/>
            <a:chExt cx="1064464" cy="25200"/>
          </a:xfrm>
        </p:grpSpPr>
        <p:sp>
          <p:nvSpPr>
            <p:cNvPr id="71" name="Google Shape;71;p2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p2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73" name="Google Shape;73;p27"/>
          <p:cNvSpPr txBox="1">
            <a:spLocks noGrp="1"/>
          </p:cNvSpPr>
          <p:nvPr>
            <p:ph type="title"/>
          </p:nvPr>
        </p:nvSpPr>
        <p:spPr>
          <a:xfrm>
            <a:off x="972600" y="1758200"/>
            <a:ext cx="10251600" cy="713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74" name="Google Shape;74;p27"/>
          <p:cNvSpPr txBox="1">
            <a:spLocks noGrp="1"/>
          </p:cNvSpPr>
          <p:nvPr>
            <p:ph type="body" idx="1"/>
          </p:nvPr>
        </p:nvSpPr>
        <p:spPr>
          <a:xfrm>
            <a:off x="972600" y="2771833"/>
            <a:ext cx="10251600" cy="30147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75" name="Google Shape;75;p27"/>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6324600" y="3185263"/>
            <a:ext cx="5035550" cy="159617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4000"/>
              <a:buFont typeface="Open Sans"/>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6324599" y="4803655"/>
            <a:ext cx="5035550" cy="1219199"/>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00"/>
              </a:spcBef>
              <a:spcAft>
                <a:spcPts val="0"/>
              </a:spcAft>
              <a:buSzPts val="2400"/>
              <a:buNone/>
              <a:defRPr sz="2400">
                <a:solidFill>
                  <a:schemeClr val="dk1"/>
                </a:solidFill>
              </a:defRPr>
            </a:lvl1pPr>
            <a:lvl2pPr marL="914400" lvl="1" indent="-228600" algn="l">
              <a:lnSpc>
                <a:spcPct val="110000"/>
              </a:lnSpc>
              <a:spcBef>
                <a:spcPts val="600"/>
              </a:spcBef>
              <a:spcAft>
                <a:spcPts val="0"/>
              </a:spcAft>
              <a:buSzPts val="2000"/>
              <a:buNone/>
              <a:defRPr sz="2000">
                <a:solidFill>
                  <a:srgbClr val="888888"/>
                </a:solidFill>
              </a:defRPr>
            </a:lvl2pPr>
            <a:lvl3pPr marL="1371600" lvl="2" indent="-228600" algn="l">
              <a:lnSpc>
                <a:spcPct val="110000"/>
              </a:lnSpc>
              <a:spcBef>
                <a:spcPts val="600"/>
              </a:spcBef>
              <a:spcAft>
                <a:spcPts val="0"/>
              </a:spcAft>
              <a:buSzPts val="1800"/>
              <a:buNone/>
              <a:defRPr sz="1800">
                <a:solidFill>
                  <a:srgbClr val="888888"/>
                </a:solidFill>
              </a:defRPr>
            </a:lvl3pPr>
            <a:lvl4pPr marL="1828800" lvl="3" indent="-228600" algn="l">
              <a:lnSpc>
                <a:spcPct val="110000"/>
              </a:lnSpc>
              <a:spcBef>
                <a:spcPts val="600"/>
              </a:spcBef>
              <a:spcAft>
                <a:spcPts val="0"/>
              </a:spcAft>
              <a:buSzPts val="1280"/>
              <a:buNone/>
              <a:defRPr sz="1600">
                <a:solidFill>
                  <a:srgbClr val="888888"/>
                </a:solidFill>
              </a:defRPr>
            </a:lvl4pPr>
            <a:lvl5pPr marL="2286000" lvl="4" indent="-228600" algn="l">
              <a:lnSpc>
                <a:spcPct val="110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600"/>
              <a:buFont typeface="Open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391885" y="1825625"/>
            <a:ext cx="562791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0"/>
          <p:cNvSpPr txBox="1">
            <a:spLocks noGrp="1"/>
          </p:cNvSpPr>
          <p:nvPr>
            <p:ph type="body" idx="2"/>
          </p:nvPr>
        </p:nvSpPr>
        <p:spPr>
          <a:xfrm>
            <a:off x="6172200" y="1825625"/>
            <a:ext cx="55012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63138" y="365125"/>
            <a:ext cx="11265724"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63138" y="1681163"/>
            <a:ext cx="5534437"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300"/>
              </a:spcBef>
              <a:spcAft>
                <a:spcPts val="0"/>
              </a:spcAft>
              <a:buSzPts val="2400"/>
              <a:buNone/>
              <a:defRPr sz="24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2"/>
          <p:cNvSpPr txBox="1">
            <a:spLocks noGrp="1"/>
          </p:cNvSpPr>
          <p:nvPr>
            <p:ph type="body" idx="2"/>
          </p:nvPr>
        </p:nvSpPr>
        <p:spPr>
          <a:xfrm>
            <a:off x="463138" y="2505075"/>
            <a:ext cx="55344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body" idx="3"/>
          </p:nvPr>
        </p:nvSpPr>
        <p:spPr>
          <a:xfrm>
            <a:off x="6172200" y="1681163"/>
            <a:ext cx="553443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300"/>
              </a:spcBef>
              <a:spcAft>
                <a:spcPts val="0"/>
              </a:spcAft>
              <a:buSzPts val="2400"/>
              <a:buNone/>
              <a:defRPr sz="24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2"/>
          <p:cNvSpPr txBox="1">
            <a:spLocks noGrp="1"/>
          </p:cNvSpPr>
          <p:nvPr>
            <p:ph type="body" idx="4"/>
          </p:nvPr>
        </p:nvSpPr>
        <p:spPr>
          <a:xfrm>
            <a:off x="6172200" y="2505075"/>
            <a:ext cx="553443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 name="Google Shape;4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1" name="Google Shape;4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20039" algn="l">
              <a:lnSpc>
                <a:spcPct val="110000"/>
              </a:lnSpc>
              <a:spcBef>
                <a:spcPts val="600"/>
              </a:spcBef>
              <a:spcAft>
                <a:spcPts val="0"/>
              </a:spcAft>
              <a:buSzPts val="1440"/>
              <a:buChar char="▪"/>
              <a:defRPr sz="1800"/>
            </a:lvl4pPr>
            <a:lvl5pPr marL="2286000" lvl="4" indent="-342900" algn="l">
              <a:lnSpc>
                <a:spcPct val="110000"/>
              </a:lnSpc>
              <a:spcBef>
                <a:spcPts val="600"/>
              </a:spcBef>
              <a:spcAft>
                <a:spcPts val="0"/>
              </a:spcAft>
              <a:buSzPts val="1800"/>
              <a:buChar char="~"/>
              <a:defRPr sz="18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8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a:spLocks noGrp="1"/>
          </p:cNvSpPr>
          <p:nvPr>
            <p:ph type="pic" idx="2"/>
          </p:nvPr>
        </p:nvSpPr>
        <p:spPr>
          <a:xfrm>
            <a:off x="5183188" y="987425"/>
            <a:ext cx="6172200" cy="4873625"/>
          </a:xfrm>
          <a:prstGeom prst="rect">
            <a:avLst/>
          </a:prstGeom>
          <a:noFill/>
          <a:ln>
            <a:noFill/>
          </a:ln>
        </p:spPr>
      </p:sp>
      <p:sp>
        <p:nvSpPr>
          <p:cNvPr id="52" name="Google Shape;52;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8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rot="5400000">
            <a:off x="3789528" y="-1706953"/>
            <a:ext cx="4486275" cy="1128155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1" name="Google Shape;6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marR="0" lvl="0" algn="l" rtl="0">
              <a:lnSpc>
                <a:spcPct val="110000"/>
              </a:lnSpc>
              <a:spcBef>
                <a:spcPts val="0"/>
              </a:spcBef>
              <a:spcAft>
                <a:spcPts val="0"/>
              </a:spcAft>
              <a:buClr>
                <a:srgbClr val="004963"/>
              </a:buClr>
              <a:buSzPts val="3600"/>
              <a:buFont typeface="Open Sans"/>
              <a:buNone/>
              <a:defRPr sz="3600" b="0" i="0" u="none" strike="noStrike" cap="none">
                <a:solidFill>
                  <a:srgbClr val="004963"/>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391886" y="1690688"/>
            <a:ext cx="11281558" cy="44862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300"/>
              </a:spcBef>
              <a:spcAft>
                <a:spcPts val="0"/>
              </a:spcAft>
              <a:buClr>
                <a:srgbClr val="004963"/>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0000"/>
              </a:lnSpc>
              <a:spcBef>
                <a:spcPts val="600"/>
              </a:spcBef>
              <a:spcAft>
                <a:spcPts val="0"/>
              </a:spcAft>
              <a:buClr>
                <a:srgbClr val="004963"/>
              </a:buClr>
              <a:buSzPts val="1600"/>
              <a:buFont typeface="Noto Sans Symbols"/>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7"/>
          <p:cNvSpPr/>
          <p:nvPr/>
        </p:nvSpPr>
        <p:spPr>
          <a:xfrm>
            <a:off x="0" y="6784635"/>
            <a:ext cx="12192000" cy="91440"/>
          </a:xfrm>
          <a:prstGeom prst="rect">
            <a:avLst/>
          </a:prstGeom>
          <a:solidFill>
            <a:srgbClr val="B05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visor.mn.gov/statutes/cite/136A.10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FSA_PEPS@ed.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thinkcollege.net/sites/default/files/courses/ctp/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ihec.ici.umn.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ohe.state.mn.us/mPg.cfm?pageID=2611#:~:text=Established%20in%20the%202023%20Minnesota,overall%20enrollment%20and%20access%20fo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descr="Office of higher education logo"/>
          <p:cNvPicPr preferRelativeResize="0"/>
          <p:nvPr/>
        </p:nvPicPr>
        <p:blipFill rotWithShape="1">
          <a:blip r:embed="rId3">
            <a:alphaModFix/>
          </a:blip>
          <a:srcRect/>
          <a:stretch/>
        </p:blipFill>
        <p:spPr>
          <a:xfrm>
            <a:off x="548248" y="2386931"/>
            <a:ext cx="2900082" cy="1356231"/>
          </a:xfrm>
          <a:prstGeom prst="rect">
            <a:avLst/>
          </a:prstGeom>
          <a:noFill/>
          <a:ln>
            <a:noFill/>
          </a:ln>
        </p:spPr>
      </p:pic>
      <p:pic>
        <p:nvPicPr>
          <p:cNvPr id="82" name="Google Shape;82;p1" descr="Institute on Community intergration."/>
          <p:cNvPicPr preferRelativeResize="0"/>
          <p:nvPr/>
        </p:nvPicPr>
        <p:blipFill rotWithShape="1">
          <a:blip r:embed="rId4">
            <a:alphaModFix/>
          </a:blip>
          <a:srcRect/>
          <a:stretch/>
        </p:blipFill>
        <p:spPr>
          <a:xfrm>
            <a:off x="8028060" y="2672814"/>
            <a:ext cx="3969225" cy="899691"/>
          </a:xfrm>
          <a:prstGeom prst="rect">
            <a:avLst/>
          </a:prstGeom>
          <a:noFill/>
          <a:ln>
            <a:noFill/>
          </a:ln>
        </p:spPr>
      </p:pic>
      <p:pic>
        <p:nvPicPr>
          <p:cNvPr id="83" name="Google Shape;83;p1" descr="Logo with Minnesota Inclusive Higher Education Consortium written in gold lettering across a blue shape of the state of Minnesota " title="Minnesota Inclusive Higher Education Consortium"/>
          <p:cNvPicPr preferRelativeResize="0"/>
          <p:nvPr/>
        </p:nvPicPr>
        <p:blipFill rotWithShape="1">
          <a:blip r:embed="rId5">
            <a:alphaModFix/>
          </a:blip>
          <a:srcRect/>
          <a:stretch/>
        </p:blipFill>
        <p:spPr>
          <a:xfrm>
            <a:off x="4040025" y="2208200"/>
            <a:ext cx="3555126" cy="1828925"/>
          </a:xfrm>
          <a:prstGeom prst="rect">
            <a:avLst/>
          </a:prstGeom>
          <a:noFill/>
          <a:ln>
            <a:noFill/>
          </a:ln>
        </p:spPr>
      </p:pic>
      <p:sp>
        <p:nvSpPr>
          <p:cNvPr id="84" name="Google Shape;84;p1"/>
          <p:cNvSpPr txBox="1">
            <a:spLocks noGrp="1"/>
          </p:cNvSpPr>
          <p:nvPr>
            <p:ph type="body" idx="1"/>
          </p:nvPr>
        </p:nvSpPr>
        <p:spPr>
          <a:xfrm>
            <a:off x="455250" y="5044162"/>
            <a:ext cx="11281500" cy="9735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dk1"/>
              </a:buClr>
              <a:buSzPts val="1018"/>
              <a:buFont typeface="Arial"/>
              <a:buNone/>
            </a:pPr>
            <a:r>
              <a:rPr lang="en-US" sz="4400">
                <a:solidFill>
                  <a:srgbClr val="004963"/>
                </a:solidFill>
                <a:latin typeface="Open Sans"/>
                <a:ea typeface="Open Sans"/>
                <a:cs typeface="Open Sans"/>
                <a:sym typeface="Open Sans"/>
              </a:rPr>
              <a:t>2024 MAFAA Conference</a:t>
            </a:r>
            <a:endParaRPr sz="1400">
              <a:latin typeface="Arial"/>
              <a:ea typeface="Arial"/>
              <a:cs typeface="Arial"/>
              <a:sym typeface="Arial"/>
            </a:endParaRPr>
          </a:p>
          <a:p>
            <a:pPr marL="0" lvl="0" indent="0" algn="ctr" rtl="0">
              <a:lnSpc>
                <a:spcPct val="110000"/>
              </a:lnSpc>
              <a:spcBef>
                <a:spcPts val="300"/>
              </a:spcBef>
              <a:spcAft>
                <a:spcPts val="600"/>
              </a:spcAft>
              <a:buSzPts val="2000"/>
              <a:buNone/>
            </a:pPr>
            <a:endParaRPr/>
          </a:p>
        </p:txBody>
      </p:sp>
      <p:sp>
        <p:nvSpPr>
          <p:cNvPr id="85" name="Google Shape;85;p1"/>
          <p:cNvSpPr txBox="1">
            <a:spLocks noGrp="1"/>
          </p:cNvSpPr>
          <p:nvPr>
            <p:ph type="title"/>
          </p:nvPr>
        </p:nvSpPr>
        <p:spPr>
          <a:xfrm>
            <a:off x="455260" y="253425"/>
            <a:ext cx="11281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3600"/>
              <a:buNone/>
            </a:pPr>
            <a:r>
              <a:rPr lang="en-US" b="1"/>
              <a:t>Inclusive Higher Education for Students with Intellectual and Developmental Disabilities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descr="To access Title IV financial aid a person needs to be an eligible student with IDD with financial need and be in a program approved as CTP."/>
          <p:cNvSpPr txBox="1">
            <a:spLocks noGrp="1"/>
          </p:cNvSpPr>
          <p:nvPr>
            <p:ph type="title"/>
          </p:nvPr>
        </p:nvSpPr>
        <p:spPr>
          <a:xfrm>
            <a:off x="455260" y="109075"/>
            <a:ext cx="11281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Access to Title IV Financial Aid</a:t>
            </a:r>
            <a:endParaRPr/>
          </a:p>
        </p:txBody>
      </p:sp>
      <p:pic>
        <p:nvPicPr>
          <p:cNvPr id="145" name="Google Shape;145;p10" descr="To access to Title IV financial aid a person must be an eligible student with ID with financial need and a program approved as CTP."/>
          <p:cNvPicPr preferRelativeResize="0">
            <a:picLocks noGrp="1"/>
          </p:cNvPicPr>
          <p:nvPr>
            <p:ph type="body" idx="1"/>
          </p:nvPr>
        </p:nvPicPr>
        <p:blipFill rotWithShape="1">
          <a:blip r:embed="rId3">
            <a:alphaModFix/>
          </a:blip>
          <a:srcRect/>
          <a:stretch/>
        </p:blipFill>
        <p:spPr>
          <a:xfrm>
            <a:off x="0" y="1434775"/>
            <a:ext cx="7800600" cy="4207500"/>
          </a:xfrm>
          <a:prstGeom prst="rect">
            <a:avLst/>
          </a:prstGeom>
          <a:noFill/>
          <a:ln>
            <a:noFill/>
          </a:ln>
        </p:spPr>
      </p:pic>
      <p:sp>
        <p:nvSpPr>
          <p:cNvPr id="146" name="Google Shape;146;p10"/>
          <p:cNvSpPr txBox="1">
            <a:spLocks noGrp="1"/>
          </p:cNvSpPr>
          <p:nvPr>
            <p:ph type="body" idx="2"/>
          </p:nvPr>
        </p:nvSpPr>
        <p:spPr>
          <a:xfrm>
            <a:off x="7881825" y="1631650"/>
            <a:ext cx="3797400" cy="3750600"/>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800"/>
              <a:buFont typeface="Arial"/>
              <a:buChar char="•"/>
            </a:pPr>
            <a:r>
              <a:rPr lang="en-US" sz="2800">
                <a:latin typeface="Calibri"/>
                <a:ea typeface="Calibri"/>
                <a:cs typeface="Calibri"/>
                <a:sym typeface="Calibri"/>
              </a:rPr>
              <a:t>Federal Pell Grant </a:t>
            </a:r>
            <a:endParaRPr/>
          </a:p>
          <a:p>
            <a:pPr marL="285750" lvl="0" indent="-285750" algn="l" rtl="0">
              <a:lnSpc>
                <a:spcPct val="90000"/>
              </a:lnSpc>
              <a:spcBef>
                <a:spcPts val="1000"/>
              </a:spcBef>
              <a:spcAft>
                <a:spcPts val="0"/>
              </a:spcAft>
              <a:buSzPts val="2800"/>
              <a:buFont typeface="Arial"/>
              <a:buChar char="•"/>
            </a:pPr>
            <a:r>
              <a:rPr lang="en-US" sz="2800">
                <a:latin typeface="Calibri"/>
                <a:ea typeface="Calibri"/>
                <a:cs typeface="Calibri"/>
                <a:sym typeface="Calibri"/>
              </a:rPr>
              <a:t>Federal Supplemental Education Opportunity Grant</a:t>
            </a:r>
            <a:endParaRPr/>
          </a:p>
          <a:p>
            <a:pPr marL="285750" lvl="0" indent="-285750" algn="l" rtl="0">
              <a:lnSpc>
                <a:spcPct val="90000"/>
              </a:lnSpc>
              <a:spcBef>
                <a:spcPts val="1000"/>
              </a:spcBef>
              <a:spcAft>
                <a:spcPts val="0"/>
              </a:spcAft>
              <a:buSzPts val="2800"/>
              <a:buFont typeface="Arial"/>
              <a:buChar char="•"/>
            </a:pPr>
            <a:r>
              <a:rPr lang="en-US" sz="2800">
                <a:latin typeface="Calibri"/>
                <a:ea typeface="Calibri"/>
                <a:cs typeface="Calibri"/>
                <a:sym typeface="Calibri"/>
              </a:rPr>
              <a:t>Federal Work-Study </a:t>
            </a:r>
            <a:endParaRPr/>
          </a:p>
          <a:p>
            <a:pPr marL="285750" lvl="0" indent="-285750" algn="l" rtl="0">
              <a:lnSpc>
                <a:spcPct val="90000"/>
              </a:lnSpc>
              <a:spcBef>
                <a:spcPts val="1000"/>
              </a:spcBef>
              <a:spcAft>
                <a:spcPts val="600"/>
              </a:spcAft>
              <a:buClr>
                <a:srgbClr val="980000"/>
              </a:buClr>
              <a:buSzPts val="2800"/>
              <a:buChar char="•"/>
            </a:pPr>
            <a:r>
              <a:rPr lang="en-US" sz="2800" b="1">
                <a:solidFill>
                  <a:srgbClr val="980000"/>
                </a:solidFill>
                <a:latin typeface="Calibri"/>
                <a:ea typeface="Calibri"/>
                <a:cs typeface="Calibri"/>
                <a:sym typeface="Calibri"/>
              </a:rPr>
              <a:t>NOT federal student loan programs</a:t>
            </a:r>
            <a:endParaRPr b="1">
              <a:solidFill>
                <a:srgbClr val="980000"/>
              </a:solidFill>
              <a:latin typeface="Open Sans"/>
              <a:ea typeface="Open Sans"/>
              <a:cs typeface="Open Sans"/>
              <a:sym typeface="Open Sans"/>
            </a:endParaRPr>
          </a:p>
        </p:txBody>
      </p:sp>
      <p:sp>
        <p:nvSpPr>
          <p:cNvPr id="147" name="Google Shape;147;p10"/>
          <p:cNvSpPr txBox="1"/>
          <p:nvPr/>
        </p:nvSpPr>
        <p:spPr>
          <a:xfrm>
            <a:off x="2731050" y="286525"/>
            <a:ext cx="7556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4963"/>
                </a:solidFill>
                <a:latin typeface="Open Sans"/>
                <a:ea typeface="Open Sans"/>
                <a:cs typeface="Open Sans"/>
                <a:sym typeface="Open Sans"/>
              </a:rPr>
              <a:t>Federal Financial Aid Eligibility </a:t>
            </a:r>
            <a:endParaRPr sz="3600" b="1" i="0" u="none" strike="noStrike" cap="none">
              <a:solidFill>
                <a:srgbClr val="004963"/>
              </a:solidFill>
              <a:latin typeface="Open Sans"/>
              <a:ea typeface="Open Sans"/>
              <a:cs typeface="Open Sans"/>
              <a:sym typeface="Open San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p:nvPr/>
        </p:nvSpPr>
        <p:spPr>
          <a:xfrm>
            <a:off x="659000" y="6076150"/>
            <a:ext cx="6433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600" b="0" i="0" u="sng" strike="noStrike" cap="none">
                <a:solidFill>
                  <a:srgbClr val="004963"/>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Sec. 136A.101 MN Statutes</a:t>
            </a:r>
            <a:endParaRPr sz="2500" b="0" i="0" u="none" strike="noStrike" cap="none">
              <a:solidFill>
                <a:srgbClr val="004963"/>
              </a:solidFill>
              <a:latin typeface="Open Sans Light"/>
              <a:ea typeface="Open Sans Light"/>
              <a:cs typeface="Open Sans Light"/>
              <a:sym typeface="Open Sans Light"/>
            </a:endParaRPr>
          </a:p>
        </p:txBody>
      </p:sp>
      <p:pic>
        <p:nvPicPr>
          <p:cNvPr id="153" name="Google Shape;153;p11" descr="To access to Title IV financial aid a person must be an eligible student with ID with financial need and a program approved as CTP."/>
          <p:cNvPicPr preferRelativeResize="0">
            <a:picLocks noGrp="1"/>
          </p:cNvPicPr>
          <p:nvPr>
            <p:ph type="body" idx="1"/>
          </p:nvPr>
        </p:nvPicPr>
        <p:blipFill rotWithShape="1">
          <a:blip r:embed="rId4">
            <a:alphaModFix/>
          </a:blip>
          <a:srcRect/>
          <a:stretch/>
        </p:blipFill>
        <p:spPr>
          <a:xfrm>
            <a:off x="87525" y="1851575"/>
            <a:ext cx="7398300" cy="3990300"/>
          </a:xfrm>
          <a:prstGeom prst="rect">
            <a:avLst/>
          </a:prstGeom>
          <a:noFill/>
          <a:ln>
            <a:noFill/>
          </a:ln>
        </p:spPr>
      </p:pic>
      <p:sp>
        <p:nvSpPr>
          <p:cNvPr id="154" name="Google Shape;154;p11"/>
          <p:cNvSpPr txBox="1">
            <a:spLocks noGrp="1"/>
          </p:cNvSpPr>
          <p:nvPr>
            <p:ph type="body" idx="2"/>
          </p:nvPr>
        </p:nvSpPr>
        <p:spPr>
          <a:xfrm>
            <a:off x="7654050" y="1631650"/>
            <a:ext cx="4349100" cy="4635000"/>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90000"/>
              </a:lnSpc>
              <a:spcBef>
                <a:spcPts val="0"/>
              </a:spcBef>
              <a:spcAft>
                <a:spcPts val="0"/>
              </a:spcAft>
              <a:buSzPct val="108108"/>
              <a:buFont typeface="Arial"/>
              <a:buChar char="●"/>
            </a:pPr>
            <a:r>
              <a:rPr lang="en-US" sz="2800">
                <a:latin typeface="Calibri"/>
                <a:ea typeface="Calibri"/>
                <a:cs typeface="Calibri"/>
                <a:sym typeface="Calibri"/>
              </a:rPr>
              <a:t>Minnesota State Grant </a:t>
            </a:r>
            <a:endParaRPr/>
          </a:p>
          <a:p>
            <a:pPr marL="285750" lvl="0" indent="-285750" algn="l" rtl="0">
              <a:lnSpc>
                <a:spcPct val="90000"/>
              </a:lnSpc>
              <a:spcBef>
                <a:spcPts val="1000"/>
              </a:spcBef>
              <a:spcAft>
                <a:spcPts val="0"/>
              </a:spcAft>
              <a:buSzPct val="108108"/>
              <a:buFont typeface="Arial"/>
              <a:buChar char="●"/>
            </a:pPr>
            <a:r>
              <a:rPr lang="en-US" sz="2800">
                <a:latin typeface="Calibri"/>
                <a:ea typeface="Calibri"/>
                <a:cs typeface="Calibri"/>
                <a:sym typeface="Calibri"/>
              </a:rPr>
              <a:t>Minnesota Indian Scholarship</a:t>
            </a:r>
            <a:endParaRPr/>
          </a:p>
          <a:p>
            <a:pPr marL="285750" lvl="0" indent="-285750" algn="l" rtl="0">
              <a:lnSpc>
                <a:spcPct val="90000"/>
              </a:lnSpc>
              <a:spcBef>
                <a:spcPts val="1000"/>
              </a:spcBef>
              <a:spcAft>
                <a:spcPts val="0"/>
              </a:spcAft>
              <a:buSzPct val="108108"/>
              <a:buFont typeface="Arial"/>
              <a:buChar char="●"/>
            </a:pPr>
            <a:r>
              <a:rPr lang="en-US" sz="2800">
                <a:latin typeface="Calibri"/>
                <a:ea typeface="Calibri"/>
                <a:cs typeface="Calibri"/>
                <a:sym typeface="Calibri"/>
              </a:rPr>
              <a:t>Minnesota GI Bill</a:t>
            </a:r>
            <a:endParaRPr sz="2800">
              <a:latin typeface="Calibri"/>
              <a:ea typeface="Calibri"/>
              <a:cs typeface="Calibri"/>
              <a:sym typeface="Calibri"/>
            </a:endParaRPr>
          </a:p>
          <a:p>
            <a:pPr marL="285750" lvl="0" indent="-285750" algn="l" rtl="0">
              <a:lnSpc>
                <a:spcPct val="90000"/>
              </a:lnSpc>
              <a:spcBef>
                <a:spcPts val="1000"/>
              </a:spcBef>
              <a:spcAft>
                <a:spcPts val="0"/>
              </a:spcAft>
              <a:buSzPct val="108108"/>
              <a:buFont typeface="Arial"/>
              <a:buChar char="●"/>
            </a:pPr>
            <a:r>
              <a:rPr lang="en-US" sz="2800">
                <a:latin typeface="Calibri"/>
                <a:ea typeface="Calibri"/>
                <a:cs typeface="Calibri"/>
                <a:sym typeface="Calibri"/>
              </a:rPr>
              <a:t>Grants for Students with ID </a:t>
            </a:r>
            <a:endParaRPr/>
          </a:p>
          <a:p>
            <a:pPr marL="285750" lvl="0" indent="-285750" algn="l" rtl="0">
              <a:lnSpc>
                <a:spcPct val="90000"/>
              </a:lnSpc>
              <a:spcBef>
                <a:spcPts val="1000"/>
              </a:spcBef>
              <a:spcAft>
                <a:spcPts val="0"/>
              </a:spcAft>
              <a:buSzPct val="108108"/>
              <a:buFont typeface="Arial"/>
              <a:buChar char="●"/>
            </a:pPr>
            <a:r>
              <a:rPr lang="en-US" sz="2800">
                <a:latin typeface="Calibri"/>
                <a:ea typeface="Calibri"/>
                <a:cs typeface="Calibri"/>
                <a:sym typeface="Calibri"/>
              </a:rPr>
              <a:t>Work Study</a:t>
            </a:r>
            <a:endParaRPr sz="2800">
              <a:latin typeface="Calibri"/>
              <a:ea typeface="Calibri"/>
              <a:cs typeface="Calibri"/>
              <a:sym typeface="Calibri"/>
            </a:endParaRPr>
          </a:p>
          <a:p>
            <a:pPr marL="285750" lvl="0" indent="-285750" algn="l" rtl="0">
              <a:lnSpc>
                <a:spcPct val="90000"/>
              </a:lnSpc>
              <a:spcBef>
                <a:spcPts val="1000"/>
              </a:spcBef>
              <a:spcAft>
                <a:spcPts val="0"/>
              </a:spcAft>
              <a:buSzPct val="108108"/>
              <a:buFont typeface="Calibri"/>
              <a:buChar char="●"/>
            </a:pPr>
            <a:r>
              <a:rPr lang="en-US" sz="2800">
                <a:latin typeface="Calibri"/>
                <a:ea typeface="Calibri"/>
                <a:cs typeface="Calibri"/>
                <a:sym typeface="Calibri"/>
              </a:rPr>
              <a:t>Fostering Independence Grants </a:t>
            </a:r>
            <a:endParaRPr sz="2800">
              <a:latin typeface="Calibri"/>
              <a:ea typeface="Calibri"/>
              <a:cs typeface="Calibri"/>
              <a:sym typeface="Calibri"/>
            </a:endParaRPr>
          </a:p>
          <a:p>
            <a:pPr marL="285750" lvl="0" indent="-285750" algn="l" rtl="0">
              <a:lnSpc>
                <a:spcPct val="90000"/>
              </a:lnSpc>
              <a:spcBef>
                <a:spcPts val="1000"/>
              </a:spcBef>
              <a:spcAft>
                <a:spcPts val="600"/>
              </a:spcAft>
              <a:buSzPct val="108108"/>
              <a:buFont typeface="Calibri"/>
              <a:buChar char="●"/>
            </a:pPr>
            <a:r>
              <a:rPr lang="en-US" sz="2800">
                <a:latin typeface="Calibri"/>
                <a:ea typeface="Calibri"/>
                <a:cs typeface="Calibri"/>
                <a:sym typeface="Calibri"/>
              </a:rPr>
              <a:t>North Star Promise Scholarship</a:t>
            </a:r>
            <a:endParaRPr sz="2800">
              <a:latin typeface="Calibri"/>
              <a:ea typeface="Calibri"/>
              <a:cs typeface="Calibri"/>
              <a:sym typeface="Calibri"/>
            </a:endParaRPr>
          </a:p>
        </p:txBody>
      </p:sp>
      <p:sp>
        <p:nvSpPr>
          <p:cNvPr id="155" name="Google Shape;155;p11"/>
          <p:cNvSpPr txBox="1">
            <a:spLocks noGrp="1"/>
          </p:cNvSpPr>
          <p:nvPr>
            <p:ph type="title"/>
          </p:nvPr>
        </p:nvSpPr>
        <p:spPr>
          <a:xfrm>
            <a:off x="566543" y="591350"/>
            <a:ext cx="11281557" cy="1325563"/>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3600"/>
              <a:buNone/>
            </a:pPr>
            <a:r>
              <a:rPr lang="en-US" sz="3600" b="1" i="0">
                <a:solidFill>
                  <a:srgbClr val="004963"/>
                </a:solidFill>
                <a:latin typeface="Open Sans"/>
                <a:ea typeface="Open Sans"/>
                <a:cs typeface="Open Sans"/>
                <a:sym typeface="Open Sans"/>
              </a:rPr>
              <a:t>Minnesota Aid Eligibility</a:t>
            </a:r>
            <a:r>
              <a:rPr lang="en-US" sz="3000" b="1" i="0">
                <a:solidFill>
                  <a:srgbClr val="000000"/>
                </a:solidFill>
                <a:latin typeface="Open Sans"/>
                <a:ea typeface="Open Sans"/>
                <a:cs typeface="Open Sans"/>
                <a:sym typeface="Open Sans"/>
              </a:rPr>
              <a:t> </a:t>
            </a:r>
            <a:endParaRPr/>
          </a:p>
          <a:p>
            <a:pPr marL="0" lvl="0" indent="0" algn="l" rtl="0">
              <a:lnSpc>
                <a:spcPct val="110000"/>
              </a:lnSpc>
              <a:spcBef>
                <a:spcPts val="0"/>
              </a:spcBef>
              <a:spcAft>
                <a:spcPts val="0"/>
              </a:spcAft>
              <a:buClr>
                <a:srgbClr val="004963"/>
              </a:buClr>
              <a:buSzPts val="3600"/>
              <a:buFont typeface="Open Sans"/>
              <a:buNone/>
            </a:pP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391885" y="365125"/>
            <a:ext cx="11281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Steps to becoming a CTP Program</a:t>
            </a:r>
            <a:endParaRPr/>
          </a:p>
        </p:txBody>
      </p:sp>
      <p:sp>
        <p:nvSpPr>
          <p:cNvPr id="161" name="Google Shape;161;p12"/>
          <p:cNvSpPr txBox="1">
            <a:spLocks noGrp="1"/>
          </p:cNvSpPr>
          <p:nvPr>
            <p:ph type="body" idx="1"/>
          </p:nvPr>
        </p:nvSpPr>
        <p:spPr>
          <a:xfrm>
            <a:off x="391875" y="1690701"/>
            <a:ext cx="11281500" cy="495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endParaRPr b="1">
              <a:latin typeface="Open Sans"/>
              <a:ea typeface="Open Sans"/>
              <a:cs typeface="Open Sans"/>
              <a:sym typeface="Open Sans"/>
            </a:endParaRPr>
          </a:p>
          <a:p>
            <a:pPr marL="0" lvl="0" indent="0" algn="l" rtl="0">
              <a:lnSpc>
                <a:spcPct val="90000"/>
              </a:lnSpc>
              <a:spcBef>
                <a:spcPts val="0"/>
              </a:spcBef>
              <a:spcAft>
                <a:spcPts val="0"/>
              </a:spcAft>
              <a:buSzPts val="2000"/>
              <a:buNone/>
            </a:pPr>
            <a:r>
              <a:rPr lang="en-US" b="1">
                <a:latin typeface="Open Sans"/>
                <a:ea typeface="Open Sans"/>
                <a:cs typeface="Open Sans"/>
                <a:sym typeface="Open Sans"/>
              </a:rPr>
              <a:t>Faculty/Staff Leading the Initiative </a:t>
            </a:r>
            <a:endParaRPr b="1">
              <a:latin typeface="Open Sans"/>
              <a:ea typeface="Open Sans"/>
              <a:cs typeface="Open Sans"/>
              <a:sym typeface="Open Sans"/>
            </a:endParaRPr>
          </a:p>
          <a:p>
            <a:pPr marL="233361" lvl="0" indent="0" algn="l" rtl="0">
              <a:lnSpc>
                <a:spcPct val="90000"/>
              </a:lnSpc>
              <a:spcBef>
                <a:spcPts val="0"/>
              </a:spcBef>
              <a:spcAft>
                <a:spcPts val="0"/>
              </a:spcAft>
              <a:buSzPts val="2000"/>
              <a:buNone/>
            </a:pPr>
            <a:endParaRPr/>
          </a:p>
          <a:p>
            <a:pPr marL="457200" lvl="0" indent="-355600" algn="l" rtl="0">
              <a:lnSpc>
                <a:spcPct val="90000"/>
              </a:lnSpc>
              <a:spcBef>
                <a:spcPts val="0"/>
              </a:spcBef>
              <a:spcAft>
                <a:spcPts val="0"/>
              </a:spcAft>
              <a:buClr>
                <a:schemeClr val="dk1"/>
              </a:buClr>
              <a:buSzPts val="2000"/>
              <a:buAutoNum type="arabicPeriod"/>
            </a:pPr>
            <a:r>
              <a:rPr lang="en-US"/>
              <a:t>Meet with your financial aid office</a:t>
            </a:r>
            <a:endParaRPr/>
          </a:p>
          <a:p>
            <a:pPr marL="457200" lvl="0" indent="-355600" algn="l" rtl="0">
              <a:lnSpc>
                <a:spcPct val="90000"/>
              </a:lnSpc>
              <a:spcBef>
                <a:spcPts val="0"/>
              </a:spcBef>
              <a:spcAft>
                <a:spcPts val="0"/>
              </a:spcAft>
              <a:buClr>
                <a:schemeClr val="dk1"/>
              </a:buClr>
              <a:buSzPts val="2000"/>
              <a:buAutoNum type="arabicPeriod"/>
            </a:pPr>
            <a:r>
              <a:rPr lang="en-US"/>
              <a:t>Prepare Inclusive Higher Education Documentation</a:t>
            </a:r>
            <a:endParaRPr/>
          </a:p>
          <a:p>
            <a:pPr marL="914400" lvl="1" indent="-355600" algn="l" rtl="0">
              <a:lnSpc>
                <a:spcPct val="90000"/>
              </a:lnSpc>
              <a:spcBef>
                <a:spcPts val="0"/>
              </a:spcBef>
              <a:spcAft>
                <a:spcPts val="0"/>
              </a:spcAft>
              <a:buClr>
                <a:schemeClr val="dk1"/>
              </a:buClr>
              <a:buSzPts val="2000"/>
              <a:buAutoNum type="alphaLcPeriod"/>
            </a:pPr>
            <a:r>
              <a:rPr lang="en-US"/>
              <a:t>Detailed narrative</a:t>
            </a:r>
            <a:endParaRPr/>
          </a:p>
          <a:p>
            <a:pPr marL="914400" lvl="1" indent="-355600" algn="l" rtl="0">
              <a:lnSpc>
                <a:spcPct val="90000"/>
              </a:lnSpc>
              <a:spcBef>
                <a:spcPts val="0"/>
              </a:spcBef>
              <a:spcAft>
                <a:spcPts val="0"/>
              </a:spcAft>
              <a:buClr>
                <a:schemeClr val="dk1"/>
              </a:buClr>
              <a:buSzPts val="2000"/>
              <a:buAutoNum type="alphaLcPeriod"/>
            </a:pPr>
            <a:r>
              <a:rPr lang="en-US"/>
              <a:t>Satisfactory Academic Progress policy</a:t>
            </a:r>
            <a:endParaRPr/>
          </a:p>
          <a:p>
            <a:pPr marL="914400" lvl="1" indent="-355600" algn="l" rtl="0">
              <a:lnSpc>
                <a:spcPct val="90000"/>
              </a:lnSpc>
              <a:spcBef>
                <a:spcPts val="0"/>
              </a:spcBef>
              <a:spcAft>
                <a:spcPts val="0"/>
              </a:spcAft>
              <a:buClr>
                <a:schemeClr val="dk1"/>
              </a:buClr>
              <a:buSzPts val="2000"/>
              <a:buAutoNum type="alphaLcPeriod"/>
            </a:pPr>
            <a:r>
              <a:rPr lang="en-US"/>
              <a:t>Letter to accrediting agency</a:t>
            </a:r>
            <a:endParaRPr/>
          </a:p>
          <a:p>
            <a:pPr marL="457200" lvl="0" indent="-355600" algn="l" rtl="0">
              <a:lnSpc>
                <a:spcPct val="90000"/>
              </a:lnSpc>
              <a:spcBef>
                <a:spcPts val="0"/>
              </a:spcBef>
              <a:spcAft>
                <a:spcPts val="0"/>
              </a:spcAft>
              <a:buClr>
                <a:schemeClr val="dk1"/>
              </a:buClr>
              <a:buSzPts val="2000"/>
              <a:buAutoNum type="arabicPeriod"/>
            </a:pPr>
            <a:r>
              <a:rPr lang="en-US"/>
              <a:t>Notify college’s accrediting agency in writing</a:t>
            </a:r>
            <a:endParaRPr/>
          </a:p>
          <a:p>
            <a:pPr marL="0" lvl="0" indent="0" algn="l" rtl="0">
              <a:lnSpc>
                <a:spcPct val="90000"/>
              </a:lnSpc>
              <a:spcBef>
                <a:spcPts val="1000"/>
              </a:spcBef>
              <a:spcAft>
                <a:spcPts val="0"/>
              </a:spcAft>
              <a:buSzPts val="2000"/>
              <a:buNone/>
            </a:pPr>
            <a:endParaRPr/>
          </a:p>
          <a:p>
            <a:pPr marL="0" lvl="0" indent="0" algn="l" rtl="0">
              <a:lnSpc>
                <a:spcPct val="90000"/>
              </a:lnSpc>
              <a:spcBef>
                <a:spcPts val="1000"/>
              </a:spcBef>
              <a:spcAft>
                <a:spcPts val="0"/>
              </a:spcAft>
              <a:buSzPts val="2000"/>
              <a:buNone/>
            </a:pPr>
            <a:r>
              <a:rPr lang="en-US" b="1">
                <a:latin typeface="Open Sans"/>
                <a:ea typeface="Open Sans"/>
                <a:cs typeface="Open Sans"/>
                <a:sym typeface="Open Sans"/>
              </a:rPr>
              <a:t>Financial Aid Office Staff </a:t>
            </a:r>
            <a:endParaRPr b="1">
              <a:latin typeface="Open Sans"/>
              <a:ea typeface="Open Sans"/>
              <a:cs typeface="Open Sans"/>
              <a:sym typeface="Open Sans"/>
            </a:endParaRPr>
          </a:p>
          <a:p>
            <a:pPr marL="457200" lvl="0" indent="-355600" algn="l" rtl="0">
              <a:lnSpc>
                <a:spcPct val="90000"/>
              </a:lnSpc>
              <a:spcBef>
                <a:spcPts val="1000"/>
              </a:spcBef>
              <a:spcAft>
                <a:spcPts val="0"/>
              </a:spcAft>
              <a:buClr>
                <a:schemeClr val="dk1"/>
              </a:buClr>
              <a:buSzPts val="2000"/>
              <a:buAutoNum type="arabicPeriod"/>
            </a:pPr>
            <a:r>
              <a:rPr lang="en-US"/>
              <a:t>Financial aid office adds CTP program to the college’s E-App</a:t>
            </a:r>
            <a:endParaRPr/>
          </a:p>
          <a:p>
            <a:pPr marL="457200" lvl="0" indent="-355600" algn="l" rtl="0">
              <a:lnSpc>
                <a:spcPct val="90000"/>
              </a:lnSpc>
              <a:spcBef>
                <a:spcPts val="0"/>
              </a:spcBef>
              <a:spcAft>
                <a:spcPts val="0"/>
              </a:spcAft>
              <a:buClr>
                <a:schemeClr val="dk1"/>
              </a:buClr>
              <a:buSzPts val="2000"/>
              <a:buAutoNum type="arabicPeriod"/>
            </a:pPr>
            <a:r>
              <a:rPr lang="en-US"/>
              <a:t>Email application materials to </a:t>
            </a:r>
            <a:r>
              <a:rPr lang="en-US" b="0" i="0" u="sng">
                <a:solidFill>
                  <a:schemeClr val="hlink"/>
                </a:solidFill>
                <a:hlinkClick r:id="rId3"/>
              </a:rPr>
              <a:t>FSA_PEPS@ed.gov</a:t>
            </a:r>
            <a:r>
              <a:rPr lang="en-US" b="0" i="0"/>
              <a:t> </a:t>
            </a:r>
            <a:endParaRPr/>
          </a:p>
          <a:p>
            <a:pPr marL="457200" lvl="0" indent="-355600" algn="l" rtl="0">
              <a:lnSpc>
                <a:spcPct val="90000"/>
              </a:lnSpc>
              <a:spcBef>
                <a:spcPts val="0"/>
              </a:spcBef>
              <a:spcAft>
                <a:spcPts val="0"/>
              </a:spcAft>
              <a:buClr>
                <a:schemeClr val="dk1"/>
              </a:buClr>
              <a:buSzPts val="2000"/>
              <a:buAutoNum type="arabicPeriod"/>
            </a:pPr>
            <a:r>
              <a:rPr lang="en-US"/>
              <a:t>Wait......respond to queries</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600"/>
              </a:spcAft>
              <a:buClr>
                <a:schemeClr val="dk1"/>
              </a:buClr>
              <a:buSzPts val="2800"/>
              <a:buFont typeface="Calibri"/>
              <a:buNone/>
            </a:pP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3"/>
          <p:cNvSpPr txBox="1">
            <a:spLocks noGrp="1"/>
          </p:cNvSpPr>
          <p:nvPr>
            <p:ph type="title"/>
          </p:nvPr>
        </p:nvSpPr>
        <p:spPr>
          <a:xfrm>
            <a:off x="391885" y="365125"/>
            <a:ext cx="11281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Comprehensive Transition Postsecondary (CTP) Program Approval</a:t>
            </a:r>
            <a:endParaRPr/>
          </a:p>
        </p:txBody>
      </p:sp>
      <p:pic>
        <p:nvPicPr>
          <p:cNvPr id="167" name="Google Shape;167;p13" descr="Screen shot of the Comprehensive Transition Postsecondary (CTP) Program Approval online module."/>
          <p:cNvPicPr preferRelativeResize="0"/>
          <p:nvPr/>
        </p:nvPicPr>
        <p:blipFill rotWithShape="1">
          <a:blip r:embed="rId3">
            <a:alphaModFix/>
          </a:blip>
          <a:srcRect/>
          <a:stretch/>
        </p:blipFill>
        <p:spPr>
          <a:xfrm>
            <a:off x="0" y="0"/>
            <a:ext cx="12192000" cy="6859736"/>
          </a:xfrm>
          <a:prstGeom prst="rect">
            <a:avLst/>
          </a:prstGeom>
          <a:noFill/>
          <a:ln>
            <a:noFill/>
          </a:ln>
        </p:spPr>
      </p:pic>
      <p:sp>
        <p:nvSpPr>
          <p:cNvPr id="168" name="Google Shape;168;p13"/>
          <p:cNvSpPr txBox="1">
            <a:spLocks noGrp="1"/>
          </p:cNvSpPr>
          <p:nvPr>
            <p:ph type="body" idx="1"/>
          </p:nvPr>
        </p:nvSpPr>
        <p:spPr>
          <a:xfrm>
            <a:off x="2687782" y="6319840"/>
            <a:ext cx="8887800" cy="648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u="sng">
                <a:solidFill>
                  <a:srgbClr val="004963"/>
                </a:solidFill>
                <a:hlinkClick r:id="rId4">
                  <a:extLst>
                    <a:ext uri="{A12FA001-AC4F-418D-AE19-62706E023703}">
                      <ahyp:hlinkClr xmlns:ahyp="http://schemas.microsoft.com/office/drawing/2018/hyperlinkcolor" val="tx"/>
                    </a:ext>
                  </a:extLst>
                </a:hlinkClick>
              </a:rPr>
              <a:t>Think College Online Course</a:t>
            </a:r>
            <a:r>
              <a:rPr lang="en-US" sz="2400">
                <a:solidFill>
                  <a:srgbClr val="004963"/>
                </a:solidFill>
              </a:rPr>
              <a:t> </a:t>
            </a:r>
            <a:endParaRPr>
              <a:solidFill>
                <a:srgbClr val="004963"/>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391866" y="365125"/>
            <a:ext cx="112689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3600"/>
              <a:buFont typeface="Open Sans"/>
              <a:buNone/>
            </a:pPr>
            <a:r>
              <a:rPr lang="en-US"/>
              <a:t>Capacity Building Resources </a:t>
            </a:r>
            <a:r>
              <a:rPr lang="en-US">
                <a:solidFill>
                  <a:schemeClr val="lt1"/>
                </a:solidFill>
              </a:rPr>
              <a:t>- Part 1 </a:t>
            </a:r>
            <a:r>
              <a:rPr lang="en-US"/>
              <a:t>  </a:t>
            </a:r>
            <a:endParaRPr/>
          </a:p>
        </p:txBody>
      </p:sp>
      <p:sp>
        <p:nvSpPr>
          <p:cNvPr id="175" name="Google Shape;175;p14"/>
          <p:cNvSpPr txBox="1">
            <a:spLocks noGrp="1"/>
          </p:cNvSpPr>
          <p:nvPr>
            <p:ph type="body" idx="1"/>
          </p:nvPr>
        </p:nvSpPr>
        <p:spPr>
          <a:xfrm>
            <a:off x="391875" y="1690701"/>
            <a:ext cx="6264300" cy="48702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b="1" u="sng">
                <a:solidFill>
                  <a:srgbClr val="00496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Technical Assistance Center</a:t>
            </a:r>
            <a:r>
              <a:rPr lang="en-US" b="1">
                <a:solidFill>
                  <a:srgbClr val="004963"/>
                </a:solidFill>
                <a:latin typeface="Open Sans"/>
                <a:ea typeface="Open Sans"/>
                <a:cs typeface="Open Sans"/>
                <a:sym typeface="Open Sans"/>
              </a:rPr>
              <a:t> </a:t>
            </a:r>
            <a:endParaRPr b="1">
              <a:solidFill>
                <a:srgbClr val="004963"/>
              </a:solidFill>
              <a:latin typeface="Open Sans"/>
              <a:ea typeface="Open Sans"/>
              <a:cs typeface="Open Sans"/>
              <a:sym typeface="Open Sans"/>
            </a:endParaRPr>
          </a:p>
          <a:p>
            <a:pPr marL="233361" lvl="0" indent="-233361" algn="l" rtl="0">
              <a:lnSpc>
                <a:spcPct val="110000"/>
              </a:lnSpc>
              <a:spcBef>
                <a:spcPts val="900"/>
              </a:spcBef>
              <a:spcAft>
                <a:spcPts val="0"/>
              </a:spcAft>
              <a:buClr>
                <a:srgbClr val="B05B00"/>
              </a:buClr>
              <a:buSzPts val="2000"/>
              <a:buChar char="●"/>
            </a:pPr>
            <a:r>
              <a:rPr lang="en-US"/>
              <a:t>Consulting </a:t>
            </a:r>
            <a:endParaRPr/>
          </a:p>
          <a:p>
            <a:pPr marL="750887" lvl="1" indent="-293687" algn="l" rtl="0">
              <a:lnSpc>
                <a:spcPct val="110000"/>
              </a:lnSpc>
              <a:spcBef>
                <a:spcPts val="900"/>
              </a:spcBef>
              <a:spcAft>
                <a:spcPts val="0"/>
              </a:spcAft>
              <a:buSzPts val="2000"/>
              <a:buChar char="○"/>
            </a:pPr>
            <a:r>
              <a:rPr lang="en-US"/>
              <a:t>Inclusive Higher Education Expertise</a:t>
            </a:r>
            <a:endParaRPr/>
          </a:p>
          <a:p>
            <a:pPr marL="750887" lvl="1" indent="-293687" algn="l" rtl="0">
              <a:lnSpc>
                <a:spcPct val="110000"/>
              </a:lnSpc>
              <a:spcBef>
                <a:spcPts val="900"/>
              </a:spcBef>
              <a:spcAft>
                <a:spcPts val="0"/>
              </a:spcAft>
              <a:buSzPts val="2000"/>
              <a:buChar char="○"/>
            </a:pPr>
            <a:r>
              <a:rPr lang="en-US"/>
              <a:t>Intellectual and Developmental Disabilities</a:t>
            </a:r>
            <a:endParaRPr/>
          </a:p>
          <a:p>
            <a:pPr marL="233361" lvl="0" indent="-233361" algn="l" rtl="0">
              <a:lnSpc>
                <a:spcPct val="110000"/>
              </a:lnSpc>
              <a:spcBef>
                <a:spcPts val="900"/>
              </a:spcBef>
              <a:spcAft>
                <a:spcPts val="0"/>
              </a:spcAft>
              <a:buSzPts val="2000"/>
              <a:buChar char="●"/>
            </a:pPr>
            <a:r>
              <a:rPr lang="en-US"/>
              <a:t>Professional Development </a:t>
            </a:r>
            <a:endParaRPr/>
          </a:p>
          <a:p>
            <a:pPr marL="750887" lvl="1" indent="-293687" algn="l" rtl="0">
              <a:lnSpc>
                <a:spcPct val="110000"/>
              </a:lnSpc>
              <a:spcBef>
                <a:spcPts val="900"/>
              </a:spcBef>
              <a:spcAft>
                <a:spcPts val="0"/>
              </a:spcAft>
              <a:buSzPts val="2000"/>
              <a:buChar char="○"/>
            </a:pPr>
            <a:r>
              <a:rPr lang="en-US"/>
              <a:t>Learning Community Webinars</a:t>
            </a:r>
            <a:endParaRPr/>
          </a:p>
          <a:p>
            <a:pPr marL="750887" lvl="1" indent="-293687" algn="l" rtl="0">
              <a:lnSpc>
                <a:spcPct val="110000"/>
              </a:lnSpc>
              <a:spcBef>
                <a:spcPts val="900"/>
              </a:spcBef>
              <a:spcAft>
                <a:spcPts val="0"/>
              </a:spcAft>
              <a:buSzPts val="2000"/>
              <a:buChar char="○"/>
            </a:pPr>
            <a:r>
              <a:rPr lang="en-US"/>
              <a:t>Community of Practice Gatherings</a:t>
            </a:r>
            <a:endParaRPr/>
          </a:p>
          <a:p>
            <a:pPr marL="750887" lvl="1" indent="-293687" algn="l" rtl="0">
              <a:lnSpc>
                <a:spcPct val="110000"/>
              </a:lnSpc>
              <a:spcBef>
                <a:spcPts val="900"/>
              </a:spcBef>
              <a:spcAft>
                <a:spcPts val="0"/>
              </a:spcAft>
              <a:buSzPts val="2000"/>
              <a:buChar char="○"/>
            </a:pPr>
            <a:r>
              <a:rPr lang="en-US"/>
              <a:t>Annual Conference</a:t>
            </a:r>
            <a:endParaRPr/>
          </a:p>
          <a:p>
            <a:pPr marL="233361" lvl="0" indent="-233361" algn="l" rtl="0">
              <a:lnSpc>
                <a:spcPct val="110000"/>
              </a:lnSpc>
              <a:spcBef>
                <a:spcPts val="900"/>
              </a:spcBef>
              <a:spcAft>
                <a:spcPts val="0"/>
              </a:spcAft>
              <a:buSzPts val="2000"/>
              <a:buChar char="●"/>
            </a:pPr>
            <a:r>
              <a:rPr lang="en-US"/>
              <a:t>Regional &amp; National Network of Colleagues  </a:t>
            </a:r>
            <a:endParaRPr/>
          </a:p>
          <a:p>
            <a:pPr marL="233361" lvl="0" indent="-233361" algn="l" rtl="0">
              <a:lnSpc>
                <a:spcPct val="110000"/>
              </a:lnSpc>
              <a:spcBef>
                <a:spcPts val="900"/>
              </a:spcBef>
              <a:spcAft>
                <a:spcPts val="0"/>
              </a:spcAft>
              <a:buSzPts val="2000"/>
              <a:buChar char="●"/>
            </a:pPr>
            <a:r>
              <a:rPr lang="en-US"/>
              <a:t>Think College - National Technical Assistance</a:t>
            </a:r>
            <a:endParaRPr/>
          </a:p>
        </p:txBody>
      </p:sp>
      <p:pic>
        <p:nvPicPr>
          <p:cNvPr id="176" name="Google Shape;176;p14"/>
          <p:cNvPicPr preferRelativeResize="0"/>
          <p:nvPr/>
        </p:nvPicPr>
        <p:blipFill rotWithShape="1">
          <a:blip r:embed="rId4">
            <a:alphaModFix/>
          </a:blip>
          <a:srcRect/>
          <a:stretch/>
        </p:blipFill>
        <p:spPr>
          <a:xfrm>
            <a:off x="6776573" y="2448775"/>
            <a:ext cx="4962424" cy="255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391866" y="365125"/>
            <a:ext cx="114285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3600"/>
              <a:buFont typeface="Open Sans"/>
              <a:buNone/>
            </a:pPr>
            <a:r>
              <a:rPr lang="en-US"/>
              <a:t>Capacity Building Resources</a:t>
            </a:r>
            <a:r>
              <a:rPr lang="en-US">
                <a:solidFill>
                  <a:schemeClr val="lt1"/>
                </a:solidFill>
              </a:rPr>
              <a:t> - Part 2   </a:t>
            </a:r>
            <a:endParaRPr>
              <a:solidFill>
                <a:schemeClr val="lt1"/>
              </a:solidFill>
            </a:endParaRPr>
          </a:p>
        </p:txBody>
      </p:sp>
      <p:sp>
        <p:nvSpPr>
          <p:cNvPr id="183" name="Google Shape;183;p15"/>
          <p:cNvSpPr txBox="1">
            <a:spLocks noGrp="1"/>
          </p:cNvSpPr>
          <p:nvPr>
            <p:ph type="body" idx="1"/>
          </p:nvPr>
        </p:nvSpPr>
        <p:spPr>
          <a:xfrm>
            <a:off x="391875" y="1690701"/>
            <a:ext cx="6264300" cy="48702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n-US" b="1" u="sng">
                <a:solidFill>
                  <a:srgbClr val="00496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Competitive Grants  </a:t>
            </a:r>
            <a:endParaRPr b="1">
              <a:solidFill>
                <a:srgbClr val="004963"/>
              </a:solidFill>
              <a:latin typeface="Open Sans"/>
              <a:ea typeface="Open Sans"/>
              <a:cs typeface="Open Sans"/>
              <a:sym typeface="Open Sans"/>
            </a:endParaRPr>
          </a:p>
          <a:p>
            <a:pPr marL="233361" lvl="0" indent="-233361" algn="l" rtl="0">
              <a:lnSpc>
                <a:spcPct val="110000"/>
              </a:lnSpc>
              <a:spcBef>
                <a:spcPts val="900"/>
              </a:spcBef>
              <a:spcAft>
                <a:spcPts val="0"/>
              </a:spcAft>
              <a:buClr>
                <a:srgbClr val="B05B00"/>
              </a:buClr>
              <a:buSzPts val="2000"/>
              <a:buChar char="●"/>
            </a:pPr>
            <a:r>
              <a:rPr lang="en-US"/>
              <a:t>First Round RFP Spring 2024 </a:t>
            </a:r>
            <a:endParaRPr/>
          </a:p>
          <a:p>
            <a:pPr marL="233361" lvl="0" indent="-233361" algn="l" rtl="0">
              <a:lnSpc>
                <a:spcPct val="110000"/>
              </a:lnSpc>
              <a:spcBef>
                <a:spcPts val="900"/>
              </a:spcBef>
              <a:spcAft>
                <a:spcPts val="0"/>
              </a:spcAft>
              <a:buSzPts val="2000"/>
              <a:buChar char="●"/>
            </a:pPr>
            <a:r>
              <a:rPr lang="en-US"/>
              <a:t>Multi Year Funding </a:t>
            </a:r>
            <a:endParaRPr/>
          </a:p>
          <a:p>
            <a:pPr marL="233361" lvl="0" indent="-233361" algn="l" rtl="0">
              <a:lnSpc>
                <a:spcPct val="110000"/>
              </a:lnSpc>
              <a:spcBef>
                <a:spcPts val="900"/>
              </a:spcBef>
              <a:spcAft>
                <a:spcPts val="0"/>
              </a:spcAft>
              <a:buSzPts val="2000"/>
              <a:buChar char="●"/>
            </a:pPr>
            <a:r>
              <a:rPr lang="en-US"/>
              <a:t>First Year Planning </a:t>
            </a:r>
            <a:endParaRPr/>
          </a:p>
          <a:p>
            <a:pPr marL="233361" lvl="0" indent="-233361" algn="l" rtl="0">
              <a:lnSpc>
                <a:spcPct val="110000"/>
              </a:lnSpc>
              <a:spcBef>
                <a:spcPts val="900"/>
              </a:spcBef>
              <a:spcAft>
                <a:spcPts val="0"/>
              </a:spcAft>
              <a:buSzPts val="2000"/>
              <a:buChar char="●"/>
            </a:pPr>
            <a:r>
              <a:rPr lang="en-US"/>
              <a:t>Up to $200K per year for years 1-4</a:t>
            </a:r>
            <a:endParaRPr/>
          </a:p>
          <a:p>
            <a:pPr marL="233361" lvl="0" indent="-233361" algn="l" rtl="0">
              <a:lnSpc>
                <a:spcPct val="110000"/>
              </a:lnSpc>
              <a:spcBef>
                <a:spcPts val="900"/>
              </a:spcBef>
              <a:spcAft>
                <a:spcPts val="0"/>
              </a:spcAft>
              <a:buSzPts val="2000"/>
              <a:buChar char="●"/>
            </a:pPr>
            <a:r>
              <a:rPr lang="en-US"/>
              <a:t>up to $100K per year for years 5-10</a:t>
            </a:r>
            <a:endParaRPr/>
          </a:p>
          <a:p>
            <a:pPr marL="233361" lvl="0" indent="-233361" algn="l" rtl="0">
              <a:lnSpc>
                <a:spcPct val="110000"/>
              </a:lnSpc>
              <a:spcBef>
                <a:spcPts val="900"/>
              </a:spcBef>
              <a:spcAft>
                <a:spcPts val="0"/>
              </a:spcAft>
              <a:buSzPts val="2000"/>
              <a:buChar char="●"/>
            </a:pPr>
            <a:r>
              <a:rPr lang="en-US"/>
              <a:t>Funding for start up to self-sustaining</a:t>
            </a:r>
            <a:endParaRPr/>
          </a:p>
          <a:p>
            <a:pPr marL="750887" lvl="0" indent="0" algn="l" rtl="0">
              <a:lnSpc>
                <a:spcPct val="110000"/>
              </a:lnSpc>
              <a:spcBef>
                <a:spcPts val="900"/>
              </a:spcBef>
              <a:spcAft>
                <a:spcPts val="0"/>
              </a:spcAft>
              <a:buSzPts val="2000"/>
              <a:buNone/>
            </a:pPr>
            <a:endParaRPr/>
          </a:p>
        </p:txBody>
      </p:sp>
      <p:pic>
        <p:nvPicPr>
          <p:cNvPr id="184" name="Google Shape;184;p15"/>
          <p:cNvPicPr preferRelativeResize="0"/>
          <p:nvPr/>
        </p:nvPicPr>
        <p:blipFill rotWithShape="1">
          <a:blip r:embed="rId4">
            <a:alphaModFix/>
          </a:blip>
          <a:srcRect/>
          <a:stretch/>
        </p:blipFill>
        <p:spPr>
          <a:xfrm>
            <a:off x="7666898" y="2028456"/>
            <a:ext cx="2900082" cy="1356231"/>
          </a:xfrm>
          <a:prstGeom prst="rect">
            <a:avLst/>
          </a:prstGeom>
          <a:noFill/>
          <a:ln>
            <a:noFill/>
          </a:ln>
        </p:spPr>
      </p:pic>
      <p:pic>
        <p:nvPicPr>
          <p:cNvPr id="185" name="Google Shape;185;p15"/>
          <p:cNvPicPr preferRelativeResize="0"/>
          <p:nvPr/>
        </p:nvPicPr>
        <p:blipFill rotWithShape="1">
          <a:blip r:embed="rId5">
            <a:alphaModFix/>
          </a:blip>
          <a:srcRect/>
          <a:stretch/>
        </p:blipFill>
        <p:spPr>
          <a:xfrm>
            <a:off x="6790225" y="3875775"/>
            <a:ext cx="5030174" cy="2587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Clr>
                <a:srgbClr val="004963"/>
              </a:buClr>
              <a:buSzPts val="3600"/>
              <a:buFont typeface="Open Sans"/>
              <a:buNone/>
            </a:pPr>
            <a:r>
              <a:rPr lang="en-US"/>
              <a:t>Contact information</a:t>
            </a:r>
            <a:endParaRPr/>
          </a:p>
        </p:txBody>
      </p:sp>
      <p:sp>
        <p:nvSpPr>
          <p:cNvPr id="191" name="Google Shape;191;p16"/>
          <p:cNvSpPr txBox="1">
            <a:spLocks noGrp="1"/>
          </p:cNvSpPr>
          <p:nvPr>
            <p:ph type="body" idx="1"/>
          </p:nvPr>
        </p:nvSpPr>
        <p:spPr>
          <a:xfrm>
            <a:off x="4066025" y="1690700"/>
            <a:ext cx="4315800" cy="4737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500"/>
              <a:buNone/>
            </a:pPr>
            <a:r>
              <a:rPr lang="en-US" sz="1500">
                <a:latin typeface="Open Sans SemiBold"/>
                <a:ea typeface="Open Sans SemiBold"/>
                <a:cs typeface="Open Sans SemiBold"/>
                <a:sym typeface="Open Sans SemiBold"/>
              </a:rPr>
              <a:t>Mary Hauff</a:t>
            </a:r>
            <a:br>
              <a:rPr lang="en-US" sz="1500"/>
            </a:br>
            <a:r>
              <a:rPr lang="en-US" sz="1500"/>
              <a:t>hauff004@umn.edu</a:t>
            </a:r>
            <a:br>
              <a:rPr lang="en-US" sz="1500"/>
            </a:br>
            <a:r>
              <a:rPr lang="en-US" sz="1500"/>
              <a:t>Institute on Community Integration</a:t>
            </a:r>
            <a:br>
              <a:rPr lang="en-US" sz="1500"/>
            </a:br>
            <a:r>
              <a:rPr lang="en-US" sz="1500"/>
              <a:t>University of Minnesota</a:t>
            </a:r>
            <a:endParaRPr/>
          </a:p>
          <a:p>
            <a:pPr marL="0" lvl="0" indent="0" algn="l" rtl="0">
              <a:lnSpc>
                <a:spcPct val="110000"/>
              </a:lnSpc>
              <a:spcBef>
                <a:spcPts val="1200"/>
              </a:spcBef>
              <a:spcAft>
                <a:spcPts val="0"/>
              </a:spcAft>
              <a:buSzPts val="1500"/>
              <a:buNone/>
            </a:pPr>
            <a:endParaRPr sz="1500">
              <a:latin typeface="Open Sans SemiBold"/>
              <a:ea typeface="Open Sans SemiBold"/>
              <a:cs typeface="Open Sans SemiBold"/>
              <a:sym typeface="Open Sans SemiBold"/>
            </a:endParaRPr>
          </a:p>
          <a:p>
            <a:pPr marL="0" lvl="0" indent="0" algn="l" rtl="0">
              <a:lnSpc>
                <a:spcPct val="110000"/>
              </a:lnSpc>
              <a:spcBef>
                <a:spcPts val="1200"/>
              </a:spcBef>
              <a:spcAft>
                <a:spcPts val="0"/>
              </a:spcAft>
              <a:buSzPts val="1500"/>
              <a:buNone/>
            </a:pPr>
            <a:r>
              <a:rPr lang="en-US" sz="1500">
                <a:latin typeface="Open Sans SemiBold"/>
                <a:ea typeface="Open Sans SemiBold"/>
                <a:cs typeface="Open Sans SemiBold"/>
                <a:sym typeface="Open Sans SemiBold"/>
              </a:rPr>
              <a:t>Cha Her </a:t>
            </a:r>
            <a:br>
              <a:rPr lang="en-US" sz="1500"/>
            </a:br>
            <a:r>
              <a:rPr lang="en-US" sz="1500"/>
              <a:t>cha.her@state.mn.us</a:t>
            </a:r>
            <a:br>
              <a:rPr lang="en-US" sz="1500"/>
            </a:br>
            <a:r>
              <a:rPr lang="en-US" sz="1500"/>
              <a:t>Office of Higher Education </a:t>
            </a:r>
            <a:endParaRPr/>
          </a:p>
          <a:p>
            <a:pPr marL="0" lvl="0" indent="0" algn="l" rtl="0">
              <a:lnSpc>
                <a:spcPct val="110000"/>
              </a:lnSpc>
              <a:spcBef>
                <a:spcPts val="1200"/>
              </a:spcBef>
              <a:spcAft>
                <a:spcPts val="0"/>
              </a:spcAft>
              <a:buSzPts val="1500"/>
              <a:buNone/>
            </a:pPr>
            <a:endParaRPr sz="1500">
              <a:latin typeface="Open Sans SemiBold"/>
              <a:ea typeface="Open Sans SemiBold"/>
              <a:cs typeface="Open Sans SemiBold"/>
              <a:sym typeface="Open Sans SemiBold"/>
            </a:endParaRPr>
          </a:p>
          <a:p>
            <a:pPr marL="0" lvl="0" indent="0" algn="l" rtl="0">
              <a:lnSpc>
                <a:spcPct val="110000"/>
              </a:lnSpc>
              <a:spcBef>
                <a:spcPts val="1200"/>
              </a:spcBef>
              <a:spcAft>
                <a:spcPts val="0"/>
              </a:spcAft>
              <a:buSzPts val="1500"/>
              <a:buNone/>
            </a:pPr>
            <a:endParaRPr/>
          </a:p>
          <a:p>
            <a:pPr marL="0" lvl="0" indent="0" algn="l" rtl="0">
              <a:lnSpc>
                <a:spcPct val="110000"/>
              </a:lnSpc>
              <a:spcBef>
                <a:spcPts val="1200"/>
              </a:spcBef>
              <a:spcAft>
                <a:spcPts val="0"/>
              </a:spcAft>
              <a:buSzPts val="1500"/>
              <a:buNone/>
            </a:pPr>
            <a:endParaRPr sz="1500" b="1">
              <a:latin typeface="Open Sans"/>
              <a:ea typeface="Open Sans"/>
              <a:cs typeface="Open Sans"/>
              <a:sym typeface="Open Sans"/>
            </a:endParaRPr>
          </a:p>
          <a:p>
            <a:pPr marL="0" lvl="0" indent="0" algn="l" rtl="0">
              <a:lnSpc>
                <a:spcPct val="110000"/>
              </a:lnSpc>
              <a:spcBef>
                <a:spcPts val="1200"/>
              </a:spcBef>
              <a:spcAft>
                <a:spcPts val="0"/>
              </a:spcAft>
              <a:buSzPts val="15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3600"/>
              <a:buFont typeface="Open Sans"/>
              <a:buNone/>
            </a:pPr>
            <a:r>
              <a:rPr lang="en-US"/>
              <a:t>Session Objectives</a:t>
            </a:r>
            <a:endParaRPr/>
          </a:p>
        </p:txBody>
      </p:sp>
      <p:sp>
        <p:nvSpPr>
          <p:cNvPr id="91" name="Google Shape;91;p2"/>
          <p:cNvSpPr txBox="1">
            <a:spLocks noGrp="1"/>
          </p:cNvSpPr>
          <p:nvPr>
            <p:ph type="body" idx="1"/>
          </p:nvPr>
        </p:nvSpPr>
        <p:spPr>
          <a:xfrm>
            <a:off x="1314574" y="1690700"/>
            <a:ext cx="8410200" cy="4486200"/>
          </a:xfrm>
          <a:prstGeom prst="rect">
            <a:avLst/>
          </a:prstGeom>
          <a:noFill/>
          <a:ln>
            <a:noFill/>
          </a:ln>
        </p:spPr>
        <p:txBody>
          <a:bodyPr spcFirstLastPara="1" wrap="square" lIns="91425" tIns="45700" rIns="91425" bIns="45700" anchor="t" anchorCtr="0">
            <a:noAutofit/>
          </a:bodyPr>
          <a:lstStyle/>
          <a:p>
            <a:pPr marL="457200" lvl="0" indent="-355600" algn="l" rtl="0">
              <a:lnSpc>
                <a:spcPct val="110000"/>
              </a:lnSpc>
              <a:spcBef>
                <a:spcPts val="0"/>
              </a:spcBef>
              <a:spcAft>
                <a:spcPts val="0"/>
              </a:spcAft>
              <a:buClr>
                <a:srgbClr val="004963"/>
              </a:buClr>
              <a:buSzPts val="2000"/>
              <a:buChar char="●"/>
            </a:pPr>
            <a:r>
              <a:rPr lang="en-US"/>
              <a:t>Defining Inclusive Higher Education</a:t>
            </a:r>
            <a:endParaRPr/>
          </a:p>
          <a:p>
            <a:pPr marL="457200" lvl="0" indent="0" algn="l" rtl="0">
              <a:lnSpc>
                <a:spcPct val="110000"/>
              </a:lnSpc>
              <a:spcBef>
                <a:spcPts val="0"/>
              </a:spcBef>
              <a:spcAft>
                <a:spcPts val="0"/>
              </a:spcAft>
              <a:buSzPts val="2000"/>
              <a:buNone/>
            </a:pPr>
            <a:endParaRPr/>
          </a:p>
          <a:p>
            <a:pPr marL="457200" lvl="0" indent="-355600" algn="l" rtl="0">
              <a:lnSpc>
                <a:spcPct val="110000"/>
              </a:lnSpc>
              <a:spcBef>
                <a:spcPts val="0"/>
              </a:spcBef>
              <a:spcAft>
                <a:spcPts val="0"/>
              </a:spcAft>
              <a:buClr>
                <a:srgbClr val="004963"/>
              </a:buClr>
              <a:buSzPts val="2000"/>
              <a:buChar char="●"/>
            </a:pPr>
            <a:r>
              <a:rPr lang="en-US"/>
              <a:t>What is the Comprehensive Transition and Postsecondary Program (CTP) designation? </a:t>
            </a:r>
            <a:endParaRPr/>
          </a:p>
          <a:p>
            <a:pPr marL="457200" lvl="0" indent="0" algn="l" rtl="0">
              <a:lnSpc>
                <a:spcPct val="110000"/>
              </a:lnSpc>
              <a:spcBef>
                <a:spcPts val="0"/>
              </a:spcBef>
              <a:spcAft>
                <a:spcPts val="0"/>
              </a:spcAft>
              <a:buSzPts val="2000"/>
              <a:buNone/>
            </a:pPr>
            <a:endParaRPr/>
          </a:p>
          <a:p>
            <a:pPr marL="457200" lvl="0" indent="-355600" algn="l" rtl="0">
              <a:lnSpc>
                <a:spcPct val="110000"/>
              </a:lnSpc>
              <a:spcBef>
                <a:spcPts val="0"/>
              </a:spcBef>
              <a:spcAft>
                <a:spcPts val="0"/>
              </a:spcAft>
              <a:buClr>
                <a:srgbClr val="004963"/>
              </a:buClr>
              <a:buSzPts val="2000"/>
              <a:buChar char="●"/>
            </a:pPr>
            <a:r>
              <a:rPr lang="en-US"/>
              <a:t>How does an institution obtain the CTP designation?</a:t>
            </a:r>
            <a:endParaRPr/>
          </a:p>
          <a:p>
            <a:pPr marL="457200" lvl="0" indent="0" algn="l" rtl="0">
              <a:lnSpc>
                <a:spcPct val="110000"/>
              </a:lnSpc>
              <a:spcBef>
                <a:spcPts val="0"/>
              </a:spcBef>
              <a:spcAft>
                <a:spcPts val="0"/>
              </a:spcAft>
              <a:buSzPts val="2000"/>
              <a:buNone/>
            </a:pPr>
            <a:endParaRPr/>
          </a:p>
          <a:p>
            <a:pPr marL="457200" lvl="0" indent="-355600" algn="l" rtl="0">
              <a:lnSpc>
                <a:spcPct val="110000"/>
              </a:lnSpc>
              <a:spcBef>
                <a:spcPts val="0"/>
              </a:spcBef>
              <a:spcAft>
                <a:spcPts val="0"/>
              </a:spcAft>
              <a:buClr>
                <a:srgbClr val="004963"/>
              </a:buClr>
              <a:buSzPts val="2000"/>
              <a:buChar char="●"/>
            </a:pPr>
            <a:r>
              <a:rPr lang="en-US"/>
              <a:t>What are the Statewide efforts and Resources available?</a:t>
            </a:r>
            <a:endParaRPr/>
          </a:p>
          <a:p>
            <a:pPr marL="0" lvl="0" indent="0" algn="l" rtl="0">
              <a:lnSpc>
                <a:spcPct val="110000"/>
              </a:lnSpc>
              <a:spcBef>
                <a:spcPts val="0"/>
              </a:spcBef>
              <a:spcAft>
                <a:spcPts val="0"/>
              </a:spcAft>
              <a:buSzPts val="2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p:cNvPicPr preferRelativeResize="0"/>
          <p:nvPr/>
        </p:nvPicPr>
        <p:blipFill rotWithShape="1">
          <a:blip r:embed="rId3">
            <a:alphaModFix/>
          </a:blip>
          <a:srcRect/>
          <a:stretch/>
        </p:blipFill>
        <p:spPr>
          <a:xfrm>
            <a:off x="500500" y="1837200"/>
            <a:ext cx="4372400" cy="2829200"/>
          </a:xfrm>
          <a:prstGeom prst="rect">
            <a:avLst/>
          </a:prstGeom>
          <a:noFill/>
          <a:ln>
            <a:noFill/>
          </a:ln>
        </p:spPr>
      </p:pic>
      <p:sp>
        <p:nvSpPr>
          <p:cNvPr id="97" name="Google Shape;97;p3"/>
          <p:cNvSpPr txBox="1">
            <a:spLocks noGrp="1"/>
          </p:cNvSpPr>
          <p:nvPr>
            <p:ph type="body" idx="1"/>
          </p:nvPr>
        </p:nvSpPr>
        <p:spPr>
          <a:xfrm>
            <a:off x="5216100" y="1837200"/>
            <a:ext cx="6835500" cy="3260100"/>
          </a:xfrm>
          <a:prstGeom prst="rect">
            <a:avLst/>
          </a:prstGeom>
          <a:noFill/>
          <a:ln>
            <a:noFill/>
          </a:ln>
        </p:spPr>
        <p:txBody>
          <a:bodyPr spcFirstLastPara="1" wrap="square" lIns="91425" tIns="45700" rIns="91425" bIns="45700" anchor="t" anchorCtr="0">
            <a:normAutofit/>
          </a:bodyPr>
          <a:lstStyle/>
          <a:p>
            <a:pPr marL="609600" lvl="0" indent="-508000" algn="l" rtl="0">
              <a:lnSpc>
                <a:spcPct val="115000"/>
              </a:lnSpc>
              <a:spcBef>
                <a:spcPts val="0"/>
              </a:spcBef>
              <a:spcAft>
                <a:spcPts val="0"/>
              </a:spcAft>
              <a:buSzPts val="3200"/>
              <a:buChar char="●"/>
            </a:pPr>
            <a:r>
              <a:rPr lang="en-US" sz="3200">
                <a:solidFill>
                  <a:srgbClr val="222222"/>
                </a:solidFill>
              </a:rPr>
              <a:t>Institution Approved </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Leveraging services and systems</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Supplemental Advising</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Peer Support </a:t>
            </a:r>
            <a:endParaRPr sz="3200">
              <a:solidFill>
                <a:srgbClr val="222222"/>
              </a:solidFill>
            </a:endParaRPr>
          </a:p>
          <a:p>
            <a:pPr marL="0" lvl="0" indent="0" algn="l" rtl="0">
              <a:lnSpc>
                <a:spcPct val="110000"/>
              </a:lnSpc>
              <a:spcBef>
                <a:spcPts val="0"/>
              </a:spcBef>
              <a:spcAft>
                <a:spcPts val="0"/>
              </a:spcAft>
              <a:buSzPts val="2400"/>
              <a:buNone/>
            </a:pPr>
            <a:endParaRPr/>
          </a:p>
        </p:txBody>
      </p:sp>
      <p:sp>
        <p:nvSpPr>
          <p:cNvPr id="98" name="Google Shape;98;p3"/>
          <p:cNvSpPr txBox="1">
            <a:spLocks noGrp="1"/>
          </p:cNvSpPr>
          <p:nvPr>
            <p:ph type="title"/>
          </p:nvPr>
        </p:nvSpPr>
        <p:spPr>
          <a:xfrm>
            <a:off x="292525" y="240900"/>
            <a:ext cx="11195700" cy="15963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4000"/>
              <a:buFont typeface="Open Sans"/>
              <a:buNone/>
            </a:pPr>
            <a:r>
              <a:rPr lang="en-US" sz="3600"/>
              <a:t>What is Inclusive Higher Education </a:t>
            </a:r>
            <a:r>
              <a:rPr lang="en-US" sz="3600">
                <a:solidFill>
                  <a:schemeClr val="lt1"/>
                </a:solidFill>
              </a:rPr>
              <a:t>- Part 1C</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A QR code links to the Institute on Community on integrations publication on disability"/>
          <p:cNvPicPr preferRelativeResize="0"/>
          <p:nvPr/>
        </p:nvPicPr>
        <p:blipFill rotWithShape="1">
          <a:blip r:embed="rId3">
            <a:alphaModFix/>
          </a:blip>
          <a:srcRect/>
          <a:stretch/>
        </p:blipFill>
        <p:spPr>
          <a:xfrm>
            <a:off x="1316351" y="2206352"/>
            <a:ext cx="2445325" cy="2445300"/>
          </a:xfrm>
          <a:prstGeom prst="rect">
            <a:avLst/>
          </a:prstGeom>
          <a:noFill/>
          <a:ln>
            <a:noFill/>
          </a:ln>
        </p:spPr>
      </p:pic>
      <p:sp>
        <p:nvSpPr>
          <p:cNvPr id="104" name="Google Shape;104;p4"/>
          <p:cNvSpPr txBox="1"/>
          <p:nvPr/>
        </p:nvSpPr>
        <p:spPr>
          <a:xfrm>
            <a:off x="1106013" y="523550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Light"/>
                <a:ea typeface="Open Sans Light"/>
                <a:cs typeface="Open Sans Light"/>
                <a:sym typeface="Open Sans Light"/>
              </a:rPr>
              <a:t>z.umn.edu/impact351</a:t>
            </a:r>
            <a:endParaRPr sz="1400" b="0" i="0" u="none" strike="noStrike" cap="none">
              <a:solidFill>
                <a:srgbClr val="000000"/>
              </a:solidFill>
              <a:latin typeface="Arial"/>
              <a:ea typeface="Arial"/>
              <a:cs typeface="Arial"/>
              <a:sym typeface="Arial"/>
            </a:endParaRPr>
          </a:p>
        </p:txBody>
      </p:sp>
      <p:sp>
        <p:nvSpPr>
          <p:cNvPr id="105" name="Google Shape;105;p4"/>
          <p:cNvSpPr txBox="1">
            <a:spLocks noGrp="1"/>
          </p:cNvSpPr>
          <p:nvPr>
            <p:ph type="body" idx="1"/>
          </p:nvPr>
        </p:nvSpPr>
        <p:spPr>
          <a:xfrm>
            <a:off x="4635300" y="1933525"/>
            <a:ext cx="7182000" cy="4316100"/>
          </a:xfrm>
          <a:prstGeom prst="rect">
            <a:avLst/>
          </a:prstGeom>
          <a:noFill/>
          <a:ln>
            <a:noFill/>
          </a:ln>
        </p:spPr>
        <p:txBody>
          <a:bodyPr spcFirstLastPara="1" wrap="square" lIns="91425" tIns="45700" rIns="91425" bIns="45700" anchor="t" anchorCtr="0">
            <a:normAutofit/>
          </a:bodyPr>
          <a:lstStyle/>
          <a:p>
            <a:pPr marL="609600" lvl="0" indent="-508000" algn="l" rtl="0">
              <a:lnSpc>
                <a:spcPct val="115000"/>
              </a:lnSpc>
              <a:spcBef>
                <a:spcPts val="0"/>
              </a:spcBef>
              <a:spcAft>
                <a:spcPts val="0"/>
              </a:spcAft>
              <a:buSzPts val="3200"/>
              <a:buChar char="●"/>
            </a:pPr>
            <a:r>
              <a:rPr lang="en-US" sz="3200">
                <a:solidFill>
                  <a:srgbClr val="222222"/>
                </a:solidFill>
              </a:rPr>
              <a:t>Academic Program </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Career Development </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Self-determined Living</a:t>
            </a:r>
            <a:endParaRPr sz="3200">
              <a:solidFill>
                <a:srgbClr val="222222"/>
              </a:solidFill>
            </a:endParaRPr>
          </a:p>
          <a:p>
            <a:pPr marL="609600" lvl="0" indent="-508000" algn="l" rtl="0">
              <a:lnSpc>
                <a:spcPct val="115000"/>
              </a:lnSpc>
              <a:spcBef>
                <a:spcPts val="0"/>
              </a:spcBef>
              <a:spcAft>
                <a:spcPts val="0"/>
              </a:spcAft>
              <a:buSzPts val="3200"/>
              <a:buChar char="●"/>
            </a:pPr>
            <a:r>
              <a:rPr lang="en-US" sz="3200">
                <a:solidFill>
                  <a:srgbClr val="222222"/>
                </a:solidFill>
              </a:rPr>
              <a:t>Certificate, degree or non-degree credential</a:t>
            </a:r>
            <a:endParaRPr sz="2000">
              <a:solidFill>
                <a:srgbClr val="222222"/>
              </a:solidFill>
            </a:endParaRPr>
          </a:p>
          <a:p>
            <a:pPr marL="0" lvl="0" indent="0" algn="l" rtl="0">
              <a:lnSpc>
                <a:spcPct val="110000"/>
              </a:lnSpc>
              <a:spcBef>
                <a:spcPts val="0"/>
              </a:spcBef>
              <a:spcAft>
                <a:spcPts val="0"/>
              </a:spcAft>
              <a:buSzPts val="2400"/>
              <a:buNone/>
            </a:pPr>
            <a:endParaRPr/>
          </a:p>
        </p:txBody>
      </p:sp>
      <p:sp>
        <p:nvSpPr>
          <p:cNvPr id="106" name="Google Shape;106;p4"/>
          <p:cNvSpPr txBox="1">
            <a:spLocks noGrp="1"/>
          </p:cNvSpPr>
          <p:nvPr>
            <p:ph type="title"/>
          </p:nvPr>
        </p:nvSpPr>
        <p:spPr>
          <a:xfrm>
            <a:off x="573325" y="240900"/>
            <a:ext cx="10914900" cy="15963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4000"/>
              <a:buFont typeface="Open Sans"/>
              <a:buNone/>
            </a:pPr>
            <a:r>
              <a:rPr lang="en-US" sz="3600"/>
              <a:t>What is Inclusive Higher Education </a:t>
            </a:r>
            <a:r>
              <a:rPr lang="en-US" sz="3600">
                <a:solidFill>
                  <a:schemeClr val="lt1"/>
                </a:solidFill>
              </a:rPr>
              <a:t>- Part 2C</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5" descr="A group of people posing in front of the capital. Some individuals appear to have intellectual disabilities."/>
          <p:cNvPicPr preferRelativeResize="0"/>
          <p:nvPr/>
        </p:nvPicPr>
        <p:blipFill rotWithShape="1">
          <a:blip r:embed="rId3">
            <a:alphaModFix/>
          </a:blip>
          <a:srcRect/>
          <a:stretch/>
        </p:blipFill>
        <p:spPr>
          <a:xfrm>
            <a:off x="588000" y="2180350"/>
            <a:ext cx="4572000" cy="3429000"/>
          </a:xfrm>
          <a:prstGeom prst="rect">
            <a:avLst/>
          </a:prstGeom>
          <a:noFill/>
          <a:ln>
            <a:noFill/>
          </a:ln>
        </p:spPr>
      </p:pic>
      <p:sp>
        <p:nvSpPr>
          <p:cNvPr id="112" name="Google Shape;112;p5"/>
          <p:cNvSpPr txBox="1">
            <a:spLocks noGrp="1"/>
          </p:cNvSpPr>
          <p:nvPr>
            <p:ph type="body" idx="1"/>
          </p:nvPr>
        </p:nvSpPr>
        <p:spPr>
          <a:xfrm>
            <a:off x="5450650" y="1789352"/>
            <a:ext cx="6596100" cy="4568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None/>
            </a:pPr>
            <a:r>
              <a:rPr lang="en-US" sz="2400"/>
              <a:t>Individuals with a cognitive impairment, characterized by significant limitations in:</a:t>
            </a:r>
            <a:endParaRPr sz="2400"/>
          </a:p>
          <a:p>
            <a:pPr marL="0" lvl="0" indent="0" algn="l" rtl="0">
              <a:lnSpc>
                <a:spcPct val="90000"/>
              </a:lnSpc>
              <a:spcBef>
                <a:spcPts val="0"/>
              </a:spcBef>
              <a:spcAft>
                <a:spcPts val="0"/>
              </a:spcAft>
              <a:buClr>
                <a:schemeClr val="dk1"/>
              </a:buClr>
              <a:buSzPts val="1100"/>
              <a:buFont typeface="Arial"/>
              <a:buNone/>
            </a:pPr>
            <a:endParaRPr sz="2400"/>
          </a:p>
          <a:p>
            <a:pPr marL="0" lvl="0" indent="0" algn="l" rtl="0">
              <a:lnSpc>
                <a:spcPct val="90000"/>
              </a:lnSpc>
              <a:spcBef>
                <a:spcPts val="0"/>
              </a:spcBef>
              <a:spcAft>
                <a:spcPts val="0"/>
              </a:spcAft>
              <a:buClr>
                <a:schemeClr val="dk1"/>
              </a:buClr>
              <a:buSzPts val="1100"/>
              <a:buNone/>
            </a:pPr>
            <a:r>
              <a:rPr lang="en-US" sz="2400"/>
              <a:t>a. Intellectual and cognitive functioning.</a:t>
            </a:r>
            <a:endParaRPr sz="2400"/>
          </a:p>
          <a:p>
            <a:pPr marL="0" lvl="0" indent="0" algn="l" rtl="0">
              <a:lnSpc>
                <a:spcPct val="90000"/>
              </a:lnSpc>
              <a:spcBef>
                <a:spcPts val="0"/>
              </a:spcBef>
              <a:spcAft>
                <a:spcPts val="0"/>
              </a:spcAft>
              <a:buClr>
                <a:schemeClr val="dk1"/>
              </a:buClr>
              <a:buSzPts val="1100"/>
              <a:buFont typeface="Arial"/>
              <a:buNone/>
            </a:pPr>
            <a:endParaRPr sz="2400"/>
          </a:p>
          <a:p>
            <a:pPr marL="0" lvl="0" indent="0" algn="l" rtl="0">
              <a:lnSpc>
                <a:spcPct val="90000"/>
              </a:lnSpc>
              <a:spcBef>
                <a:spcPts val="0"/>
              </a:spcBef>
              <a:spcAft>
                <a:spcPts val="0"/>
              </a:spcAft>
              <a:buClr>
                <a:schemeClr val="dk1"/>
              </a:buClr>
              <a:buSzPts val="1100"/>
              <a:buNone/>
            </a:pPr>
            <a:r>
              <a:rPr lang="en-US" sz="2400"/>
              <a:t>b. Adaptive behavior as expressed in conceptual, social and practical adaptive skills.</a:t>
            </a:r>
            <a:endParaRPr sz="2400"/>
          </a:p>
          <a:p>
            <a:pPr marL="0" lvl="0" indent="0" algn="l" rtl="0">
              <a:lnSpc>
                <a:spcPct val="90000"/>
              </a:lnSpc>
              <a:spcBef>
                <a:spcPts val="0"/>
              </a:spcBef>
              <a:spcAft>
                <a:spcPts val="0"/>
              </a:spcAft>
              <a:buClr>
                <a:schemeClr val="dk1"/>
              </a:buClr>
              <a:buSzPts val="1100"/>
              <a:buFont typeface="Arial"/>
              <a:buNone/>
            </a:pPr>
            <a:endParaRPr sz="2400"/>
          </a:p>
          <a:p>
            <a:pPr marL="0" lvl="0" indent="0" algn="l" rtl="0">
              <a:lnSpc>
                <a:spcPct val="90000"/>
              </a:lnSpc>
              <a:spcBef>
                <a:spcPts val="0"/>
              </a:spcBef>
              <a:spcAft>
                <a:spcPts val="0"/>
              </a:spcAft>
              <a:buClr>
                <a:schemeClr val="dk1"/>
              </a:buClr>
              <a:buSzPts val="1100"/>
              <a:buFont typeface="Arial"/>
              <a:buNone/>
            </a:pPr>
            <a:r>
              <a:rPr lang="en-US" sz="2400"/>
              <a:t>c. Who is currently, or was formerly, eligible for free appropriate public education under</a:t>
            </a:r>
            <a:endParaRPr sz="2400"/>
          </a:p>
          <a:p>
            <a:pPr marL="0" lvl="0" indent="0" algn="l" rtl="0">
              <a:lnSpc>
                <a:spcPct val="90000"/>
              </a:lnSpc>
              <a:spcBef>
                <a:spcPts val="0"/>
              </a:spcBef>
              <a:spcAft>
                <a:spcPts val="0"/>
              </a:spcAft>
              <a:buClr>
                <a:schemeClr val="dk1"/>
              </a:buClr>
              <a:buSzPts val="1100"/>
              <a:buFont typeface="Arial"/>
              <a:buNone/>
            </a:pPr>
            <a:r>
              <a:rPr lang="en-US" sz="2400"/>
              <a:t>IDEA.</a:t>
            </a:r>
            <a:endParaRPr sz="2400"/>
          </a:p>
          <a:p>
            <a:pPr marL="0" lvl="0" indent="0" algn="l" rtl="0">
              <a:lnSpc>
                <a:spcPct val="90000"/>
              </a:lnSpc>
              <a:spcBef>
                <a:spcPts val="0"/>
              </a:spcBef>
              <a:spcAft>
                <a:spcPts val="0"/>
              </a:spcAft>
              <a:buClr>
                <a:schemeClr val="dk1"/>
              </a:buClr>
              <a:buSzPts val="2400"/>
              <a:buNone/>
            </a:pPr>
            <a:endParaRPr sz="2000"/>
          </a:p>
        </p:txBody>
      </p:sp>
      <p:sp>
        <p:nvSpPr>
          <p:cNvPr id="113" name="Google Shape;113;p5"/>
          <p:cNvSpPr txBox="1">
            <a:spLocks noGrp="1"/>
          </p:cNvSpPr>
          <p:nvPr>
            <p:ph type="title"/>
          </p:nvPr>
        </p:nvSpPr>
        <p:spPr>
          <a:xfrm>
            <a:off x="1564800" y="196950"/>
            <a:ext cx="9062400" cy="103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t>How is Intellectual Disability defined?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391885" y="365125"/>
            <a:ext cx="11281500" cy="1325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300"/>
              <a:buNone/>
            </a:pPr>
            <a:r>
              <a:rPr lang="en-US"/>
              <a:t>MN Current College Capacity &amp; Prospect Students </a:t>
            </a:r>
            <a:endParaRPr/>
          </a:p>
        </p:txBody>
      </p:sp>
      <p:sp>
        <p:nvSpPr>
          <p:cNvPr id="119" name="Google Shape;119;p6"/>
          <p:cNvSpPr txBox="1">
            <a:spLocks noGrp="1"/>
          </p:cNvSpPr>
          <p:nvPr>
            <p:ph type="body" idx="1"/>
          </p:nvPr>
        </p:nvSpPr>
        <p:spPr>
          <a:xfrm>
            <a:off x="11" y="1489538"/>
            <a:ext cx="11281500" cy="4486200"/>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Clr>
                <a:srgbClr val="222222"/>
              </a:buClr>
              <a:buSzPts val="2400"/>
              <a:buChar char="●"/>
            </a:pPr>
            <a:r>
              <a:rPr lang="en-US" sz="2400">
                <a:solidFill>
                  <a:srgbClr val="222222"/>
                </a:solidFill>
              </a:rPr>
              <a:t>5,000 Minnesota Prospective College Students with an intellectual disability </a:t>
            </a:r>
            <a:endParaRPr sz="2400">
              <a:solidFill>
                <a:srgbClr val="222222"/>
              </a:solidFill>
            </a:endParaRPr>
          </a:p>
          <a:p>
            <a:pPr marL="609600" lvl="0" indent="-457200" algn="l" rtl="0">
              <a:lnSpc>
                <a:spcPct val="115000"/>
              </a:lnSpc>
              <a:spcBef>
                <a:spcPts val="0"/>
              </a:spcBef>
              <a:spcAft>
                <a:spcPts val="0"/>
              </a:spcAft>
              <a:buClr>
                <a:srgbClr val="222222"/>
              </a:buClr>
              <a:buSzPts val="2400"/>
              <a:buChar char="●"/>
            </a:pPr>
            <a:r>
              <a:rPr lang="en-US" sz="2400">
                <a:solidFill>
                  <a:srgbClr val="222222"/>
                </a:solidFill>
              </a:rPr>
              <a:t>100 Students Current Minnesota College Enrollment Capacity</a:t>
            </a:r>
            <a:endParaRPr sz="2400">
              <a:solidFill>
                <a:srgbClr val="222222"/>
              </a:solidFill>
            </a:endParaRPr>
          </a:p>
          <a:p>
            <a:pPr marL="609600" lvl="0" indent="-457200" algn="l" rtl="0">
              <a:lnSpc>
                <a:spcPct val="115000"/>
              </a:lnSpc>
              <a:spcBef>
                <a:spcPts val="0"/>
              </a:spcBef>
              <a:spcAft>
                <a:spcPts val="0"/>
              </a:spcAft>
              <a:buClr>
                <a:srgbClr val="222222"/>
              </a:buClr>
              <a:buSzPts val="2400"/>
              <a:buChar char="●"/>
            </a:pPr>
            <a:r>
              <a:rPr lang="en-US" sz="2400">
                <a:solidFill>
                  <a:srgbClr val="222222"/>
                </a:solidFill>
              </a:rPr>
              <a:t>Less than 3% have access to attend college in Minnesota</a:t>
            </a:r>
            <a:endParaRPr sz="2400">
              <a:solidFill>
                <a:srgbClr val="222222"/>
              </a:solidFill>
            </a:endParaRPr>
          </a:p>
          <a:p>
            <a:pPr marL="609600" lvl="0" indent="-457200" algn="l" rtl="0">
              <a:lnSpc>
                <a:spcPct val="115000"/>
              </a:lnSpc>
              <a:spcBef>
                <a:spcPts val="0"/>
              </a:spcBef>
              <a:spcAft>
                <a:spcPts val="0"/>
              </a:spcAft>
              <a:buClr>
                <a:srgbClr val="222222"/>
              </a:buClr>
              <a:buSzPts val="2400"/>
              <a:buChar char="●"/>
            </a:pPr>
            <a:r>
              <a:rPr lang="en-US" sz="2400">
                <a:solidFill>
                  <a:srgbClr val="222222"/>
                </a:solidFill>
              </a:rPr>
              <a:t>Student’s Best Fit College  </a:t>
            </a:r>
            <a:endParaRPr sz="2400">
              <a:solidFill>
                <a:srgbClr val="222222"/>
              </a:solidFill>
            </a:endParaRPr>
          </a:p>
          <a:p>
            <a:pPr marL="0" lvl="0" indent="0" algn="l" rtl="0">
              <a:lnSpc>
                <a:spcPct val="115000"/>
              </a:lnSpc>
              <a:spcBef>
                <a:spcPts val="1600"/>
              </a:spcBef>
              <a:spcAft>
                <a:spcPts val="1600"/>
              </a:spcAft>
              <a:buSzPts val="1700"/>
              <a:buNone/>
            </a:pPr>
            <a:r>
              <a:rPr lang="en-US" sz="1900"/>
              <a:t>Source: MDE MARSS Child Count Totals December 2022</a:t>
            </a:r>
            <a:endParaRPr sz="1900"/>
          </a:p>
        </p:txBody>
      </p:sp>
      <p:pic>
        <p:nvPicPr>
          <p:cNvPr id="120" name="Google Shape;120;p6" descr="A large grey circle.  3% of the circle is red, showing the percent of students with ID attending college." title="Graphic image showing 3%"/>
          <p:cNvPicPr preferRelativeResize="0"/>
          <p:nvPr/>
        </p:nvPicPr>
        <p:blipFill rotWithShape="1">
          <a:blip r:embed="rId3">
            <a:alphaModFix/>
          </a:blip>
          <a:srcRect/>
          <a:stretch/>
        </p:blipFill>
        <p:spPr>
          <a:xfrm>
            <a:off x="7592000" y="2704100"/>
            <a:ext cx="3788725" cy="378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1187550" y="192575"/>
            <a:ext cx="9816900" cy="15963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04963"/>
              </a:buClr>
              <a:buSzPts val="4000"/>
              <a:buFont typeface="Open Sans"/>
              <a:buNone/>
            </a:pPr>
            <a:r>
              <a:rPr lang="en-US" sz="3600"/>
              <a:t>Inclusive Higher Education Initiative Planning </a:t>
            </a:r>
            <a:endParaRPr sz="3600"/>
          </a:p>
        </p:txBody>
      </p:sp>
      <p:sp>
        <p:nvSpPr>
          <p:cNvPr id="126" name="Google Shape;126;p7"/>
          <p:cNvSpPr txBox="1">
            <a:spLocks noGrp="1"/>
          </p:cNvSpPr>
          <p:nvPr>
            <p:ph type="body" idx="1"/>
          </p:nvPr>
        </p:nvSpPr>
        <p:spPr>
          <a:xfrm>
            <a:off x="3188250" y="1718300"/>
            <a:ext cx="5815500" cy="47583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b="1">
                <a:solidFill>
                  <a:srgbClr val="004963"/>
                </a:solidFill>
                <a:latin typeface="Open Sans"/>
                <a:ea typeface="Open Sans"/>
                <a:cs typeface="Open Sans"/>
                <a:sym typeface="Open Sans"/>
              </a:rPr>
              <a:t>Cross Functional Team</a:t>
            </a:r>
            <a:endParaRPr b="1">
              <a:solidFill>
                <a:srgbClr val="004963"/>
              </a:solidFill>
              <a:latin typeface="Open Sans"/>
              <a:ea typeface="Open Sans"/>
              <a:cs typeface="Open Sans"/>
              <a:sym typeface="Open Sans"/>
            </a:endParaRPr>
          </a:p>
          <a:p>
            <a:pPr marL="0" lvl="0" indent="0" algn="l" rtl="0">
              <a:lnSpc>
                <a:spcPct val="110000"/>
              </a:lnSpc>
              <a:spcBef>
                <a:spcPts val="0"/>
              </a:spcBef>
              <a:spcAft>
                <a:spcPts val="0"/>
              </a:spcAft>
              <a:buSzPts val="2400"/>
              <a:buNone/>
            </a:pPr>
            <a:r>
              <a:rPr lang="en-US" b="1">
                <a:latin typeface="Open Sans"/>
                <a:ea typeface="Open Sans"/>
                <a:cs typeface="Open Sans"/>
                <a:sym typeface="Open Sans"/>
              </a:rPr>
              <a:t> </a:t>
            </a:r>
            <a:endParaRPr b="1">
              <a:latin typeface="Open Sans"/>
              <a:ea typeface="Open Sans"/>
              <a:cs typeface="Open Sans"/>
              <a:sym typeface="Open Sans"/>
            </a:endParaRPr>
          </a:p>
          <a:p>
            <a:pPr marL="457200" lvl="0" indent="-381000" algn="l" rtl="0">
              <a:lnSpc>
                <a:spcPct val="110000"/>
              </a:lnSpc>
              <a:spcBef>
                <a:spcPts val="0"/>
              </a:spcBef>
              <a:spcAft>
                <a:spcPts val="0"/>
              </a:spcAft>
              <a:buSzPts val="2400"/>
              <a:buChar char="●"/>
            </a:pPr>
            <a:r>
              <a:rPr lang="en-US"/>
              <a:t>Faculty Member </a:t>
            </a:r>
            <a:endParaRPr/>
          </a:p>
          <a:p>
            <a:pPr marL="457200" lvl="0" indent="-381000" algn="l" rtl="0">
              <a:lnSpc>
                <a:spcPct val="110000"/>
              </a:lnSpc>
              <a:spcBef>
                <a:spcPts val="0"/>
              </a:spcBef>
              <a:spcAft>
                <a:spcPts val="0"/>
              </a:spcAft>
              <a:buSzPts val="2400"/>
              <a:buChar char="●"/>
            </a:pPr>
            <a:r>
              <a:rPr lang="en-US"/>
              <a:t>Leadership - President - Provost</a:t>
            </a:r>
            <a:endParaRPr/>
          </a:p>
          <a:p>
            <a:pPr marL="457200" lvl="0" indent="-381000" algn="l" rtl="0">
              <a:lnSpc>
                <a:spcPct val="110000"/>
              </a:lnSpc>
              <a:spcBef>
                <a:spcPts val="0"/>
              </a:spcBef>
              <a:spcAft>
                <a:spcPts val="0"/>
              </a:spcAft>
              <a:buSzPts val="2400"/>
              <a:buChar char="●"/>
            </a:pPr>
            <a:r>
              <a:rPr lang="en-US"/>
              <a:t>Admissions </a:t>
            </a:r>
            <a:endParaRPr/>
          </a:p>
          <a:p>
            <a:pPr marL="457200" lvl="0" indent="-381000" algn="l" rtl="0">
              <a:lnSpc>
                <a:spcPct val="110000"/>
              </a:lnSpc>
              <a:spcBef>
                <a:spcPts val="0"/>
              </a:spcBef>
              <a:spcAft>
                <a:spcPts val="0"/>
              </a:spcAft>
              <a:buSzPts val="2400"/>
              <a:buChar char="●"/>
            </a:pPr>
            <a:r>
              <a:rPr lang="en-US"/>
              <a:t>Housing - Residence Life </a:t>
            </a:r>
            <a:endParaRPr/>
          </a:p>
          <a:p>
            <a:pPr marL="457200" lvl="0" indent="-381000" algn="l" rtl="0">
              <a:lnSpc>
                <a:spcPct val="110000"/>
              </a:lnSpc>
              <a:spcBef>
                <a:spcPts val="0"/>
              </a:spcBef>
              <a:spcAft>
                <a:spcPts val="0"/>
              </a:spcAft>
              <a:buSzPts val="2400"/>
              <a:buChar char="●"/>
            </a:pPr>
            <a:r>
              <a:rPr lang="en-US"/>
              <a:t>Financial Aid</a:t>
            </a:r>
            <a:endParaRPr/>
          </a:p>
          <a:p>
            <a:pPr marL="457200" lvl="0" indent="-381000" algn="l" rtl="0">
              <a:lnSpc>
                <a:spcPct val="110000"/>
              </a:lnSpc>
              <a:spcBef>
                <a:spcPts val="0"/>
              </a:spcBef>
              <a:spcAft>
                <a:spcPts val="0"/>
              </a:spcAft>
              <a:buSzPts val="2400"/>
              <a:buChar char="●"/>
            </a:pPr>
            <a:r>
              <a:rPr lang="en-US"/>
              <a:t>Admissions</a:t>
            </a:r>
            <a:endParaRPr/>
          </a:p>
          <a:p>
            <a:pPr marL="457200" lvl="0" indent="-381000" algn="l" rtl="0">
              <a:lnSpc>
                <a:spcPct val="110000"/>
              </a:lnSpc>
              <a:spcBef>
                <a:spcPts val="0"/>
              </a:spcBef>
              <a:spcAft>
                <a:spcPts val="0"/>
              </a:spcAft>
              <a:buSzPts val="2400"/>
              <a:buChar char="●"/>
            </a:pPr>
            <a:r>
              <a:rPr lang="en-US"/>
              <a:t>Career Services</a:t>
            </a:r>
            <a:endParaRPr/>
          </a:p>
          <a:p>
            <a:pPr marL="457200" lvl="0" indent="-381000" algn="l" rtl="0">
              <a:lnSpc>
                <a:spcPct val="110000"/>
              </a:lnSpc>
              <a:spcBef>
                <a:spcPts val="0"/>
              </a:spcBef>
              <a:spcAft>
                <a:spcPts val="0"/>
              </a:spcAft>
              <a:buSzPts val="2400"/>
              <a:buChar char="●"/>
            </a:pPr>
            <a:r>
              <a:rPr lang="en-US"/>
              <a:t>Disability Resource Services </a:t>
            </a:r>
            <a:endParaRPr/>
          </a:p>
          <a:p>
            <a:pPr marL="0" lvl="0" indent="0" algn="l" rtl="0">
              <a:lnSpc>
                <a:spcPct val="110000"/>
              </a:lnSpc>
              <a:spcBef>
                <a:spcPts val="0"/>
              </a:spcBef>
              <a:spcAft>
                <a:spcPts val="0"/>
              </a:spcAft>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391885" y="365125"/>
            <a:ext cx="11281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CTP defined in the </a:t>
            </a:r>
            <a:br>
              <a:rPr lang="en-US"/>
            </a:br>
            <a:r>
              <a:rPr lang="en-US"/>
              <a:t>Higher Education Opportunity Act (2008)</a:t>
            </a:r>
            <a:endParaRPr sz="4000"/>
          </a:p>
        </p:txBody>
      </p:sp>
      <p:sp>
        <p:nvSpPr>
          <p:cNvPr id="132" name="Google Shape;132;p8"/>
          <p:cNvSpPr txBox="1">
            <a:spLocks noGrp="1"/>
          </p:cNvSpPr>
          <p:nvPr>
            <p:ph type="body" idx="1"/>
          </p:nvPr>
        </p:nvSpPr>
        <p:spPr>
          <a:xfrm>
            <a:off x="838200" y="1825625"/>
            <a:ext cx="88122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79166"/>
              <a:buNone/>
            </a:pPr>
            <a:r>
              <a:rPr lang="en-US" sz="2400"/>
              <a:t>(a) Comprehensive transition and postsecondary program means a degree, certificate, non-degree, or non-certificate program that—</a:t>
            </a:r>
            <a:br>
              <a:rPr lang="en-US" sz="2400"/>
            </a:br>
            <a:br>
              <a:rPr lang="en-US" sz="2400"/>
            </a:br>
            <a:r>
              <a:rPr lang="en-US" sz="2400"/>
              <a:t>(1) Is offered by a participating institution;</a:t>
            </a:r>
            <a:br>
              <a:rPr lang="en-US" sz="2400"/>
            </a:br>
            <a:br>
              <a:rPr lang="en-US" sz="2400"/>
            </a:br>
            <a:r>
              <a:rPr lang="en-US" sz="2400"/>
              <a:t>(2) Is delivered to students physically attending the institution;</a:t>
            </a:r>
            <a:br>
              <a:rPr lang="en-US" sz="2400"/>
            </a:br>
            <a:br>
              <a:rPr lang="en-US" sz="2400"/>
            </a:br>
            <a:r>
              <a:rPr lang="en-US" sz="2400"/>
              <a:t>(3) Is designed to support students with intellectual disabilities who are seeking to continue academic, career and technical, and independent living instruction at an institution of higher education in order to prepare for competitive integrated employment;</a:t>
            </a:r>
            <a:br>
              <a:rPr lang="en-US" sz="2400"/>
            </a:br>
            <a:br>
              <a:rPr lang="en-US" sz="2400"/>
            </a:br>
            <a:r>
              <a:rPr lang="en-US" sz="2400"/>
              <a:t>(4) Includes an advising and curriculum structure;</a:t>
            </a:r>
            <a:br>
              <a:rPr lang="en-US" sz="2400"/>
            </a:br>
            <a:endParaRPr sz="2400"/>
          </a:p>
          <a:p>
            <a:pPr marL="228600" lvl="0" indent="-50800" algn="l" rtl="0">
              <a:lnSpc>
                <a:spcPct val="90000"/>
              </a:lnSpc>
              <a:spcBef>
                <a:spcPts val="1000"/>
              </a:spcBef>
              <a:spcAft>
                <a:spcPts val="600"/>
              </a:spcAft>
              <a:buClr>
                <a:schemeClr val="dk1"/>
              </a:buClr>
              <a:buSzPct val="140000"/>
              <a:buNone/>
            </a:pP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1252550" y="222325"/>
            <a:ext cx="9114300" cy="16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3659"/>
              <a:t>Impact of CTP approval on access to aid</a:t>
            </a:r>
            <a:endParaRPr sz="2940"/>
          </a:p>
        </p:txBody>
      </p:sp>
      <p:sp>
        <p:nvSpPr>
          <p:cNvPr id="138" name="Google Shape;138;p9"/>
          <p:cNvSpPr txBox="1">
            <a:spLocks noGrp="1"/>
          </p:cNvSpPr>
          <p:nvPr>
            <p:ph type="body" idx="1"/>
          </p:nvPr>
        </p:nvSpPr>
        <p:spPr>
          <a:xfrm>
            <a:off x="641699" y="1983050"/>
            <a:ext cx="5181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400" b="1">
                <a:latin typeface="Open Sans"/>
                <a:ea typeface="Open Sans"/>
                <a:cs typeface="Open Sans"/>
                <a:sym typeface="Open Sans"/>
              </a:rPr>
              <a:t>Pathway to Title IV (i.e., federal) financial aid for students with intellectual disability (ID)</a:t>
            </a:r>
            <a:endParaRPr b="1">
              <a:latin typeface="Open Sans"/>
              <a:ea typeface="Open Sans"/>
              <a:cs typeface="Open Sans"/>
              <a:sym typeface="Open Sans"/>
            </a:endParaRPr>
          </a:p>
          <a:p>
            <a:pPr marL="0" lvl="0" indent="0" algn="l" rtl="0">
              <a:lnSpc>
                <a:spcPct val="90000"/>
              </a:lnSpc>
              <a:spcBef>
                <a:spcPts val="1000"/>
              </a:spcBef>
              <a:spcAft>
                <a:spcPts val="0"/>
              </a:spcAft>
              <a:buClr>
                <a:schemeClr val="dk1"/>
              </a:buClr>
              <a:buSzPct val="100000"/>
              <a:buNone/>
            </a:pPr>
            <a:r>
              <a:rPr lang="en-US" sz="2400"/>
              <a:t>For students with ID attending an approved CTP program, these requirements for accessing Title IV financial aid are </a:t>
            </a:r>
            <a:r>
              <a:rPr lang="en-US" sz="2400" b="1">
                <a:latin typeface="Open Sans"/>
                <a:ea typeface="Open Sans"/>
                <a:cs typeface="Open Sans"/>
                <a:sym typeface="Open Sans"/>
              </a:rPr>
              <a:t>WAIVED</a:t>
            </a:r>
            <a:r>
              <a:rPr lang="en-US" sz="2400"/>
              <a:t>:</a:t>
            </a:r>
            <a:endParaRPr sz="2400"/>
          </a:p>
          <a:p>
            <a:pPr marL="0" lvl="0" indent="0" algn="l" rtl="0">
              <a:lnSpc>
                <a:spcPct val="90000"/>
              </a:lnSpc>
              <a:spcBef>
                <a:spcPts val="1000"/>
              </a:spcBef>
              <a:spcAft>
                <a:spcPts val="0"/>
              </a:spcAft>
              <a:buClr>
                <a:schemeClr val="dk1"/>
              </a:buClr>
              <a:buSzPct val="100000"/>
              <a:buNone/>
            </a:pPr>
            <a:endParaRPr sz="2400"/>
          </a:p>
          <a:p>
            <a:pPr marL="685800" lvl="1" indent="-217169" algn="l" rtl="0">
              <a:lnSpc>
                <a:spcPct val="90000"/>
              </a:lnSpc>
              <a:spcBef>
                <a:spcPts val="500"/>
              </a:spcBef>
              <a:spcAft>
                <a:spcPts val="0"/>
              </a:spcAft>
              <a:buClr>
                <a:schemeClr val="dk1"/>
              </a:buClr>
              <a:buSzPct val="120000"/>
              <a:buChar char="»"/>
            </a:pPr>
            <a:r>
              <a:rPr lang="en-US"/>
              <a:t>Required to be working toward a degree or certificate </a:t>
            </a:r>
            <a:endParaRPr/>
          </a:p>
          <a:p>
            <a:pPr marL="685800" lvl="1" indent="-217169" algn="l" rtl="0">
              <a:lnSpc>
                <a:spcPct val="90000"/>
              </a:lnSpc>
              <a:spcBef>
                <a:spcPts val="500"/>
              </a:spcBef>
              <a:spcAft>
                <a:spcPts val="0"/>
              </a:spcAft>
              <a:buClr>
                <a:schemeClr val="dk1"/>
              </a:buClr>
              <a:buSzPct val="120000"/>
              <a:buChar char="»"/>
            </a:pPr>
            <a:r>
              <a:rPr lang="en-US"/>
              <a:t>Required to have a high school diploma, GED, or have passed an ability-to-benefit test </a:t>
            </a:r>
            <a:endParaRPr/>
          </a:p>
          <a:p>
            <a:pPr marL="750887" lvl="0" indent="0" algn="l" rtl="0">
              <a:lnSpc>
                <a:spcPct val="90000"/>
              </a:lnSpc>
              <a:spcBef>
                <a:spcPts val="500"/>
              </a:spcBef>
              <a:spcAft>
                <a:spcPts val="0"/>
              </a:spcAft>
              <a:buSzPct val="97297"/>
              <a:buNone/>
            </a:pPr>
            <a:endParaRPr/>
          </a:p>
          <a:p>
            <a:pPr marL="685800" lvl="1" indent="-217169" algn="l" rtl="0">
              <a:lnSpc>
                <a:spcPct val="90000"/>
              </a:lnSpc>
              <a:spcBef>
                <a:spcPts val="500"/>
              </a:spcBef>
              <a:spcAft>
                <a:spcPts val="0"/>
              </a:spcAft>
              <a:buClr>
                <a:schemeClr val="dk1"/>
              </a:buClr>
              <a:buSzPct val="120000"/>
              <a:buChar char="»"/>
            </a:pPr>
            <a:r>
              <a:rPr lang="en-US"/>
              <a:t>Expands the types of learning activities that are covered by financial aid</a:t>
            </a:r>
            <a:endParaRPr/>
          </a:p>
          <a:p>
            <a:pPr marL="0" lvl="0" indent="0" algn="l" rtl="0">
              <a:lnSpc>
                <a:spcPct val="90000"/>
              </a:lnSpc>
              <a:spcBef>
                <a:spcPts val="1000"/>
              </a:spcBef>
              <a:spcAft>
                <a:spcPts val="600"/>
              </a:spcAft>
              <a:buClr>
                <a:schemeClr val="dk1"/>
              </a:buClr>
              <a:buSzPct val="140000"/>
              <a:buNone/>
            </a:pPr>
            <a:endParaRPr/>
          </a:p>
        </p:txBody>
      </p:sp>
      <p:pic>
        <p:nvPicPr>
          <p:cNvPr id="139" name="Google Shape;139;p9" descr="A graphic that say's &quot;FAFSA&quot;."/>
          <p:cNvPicPr preferRelativeResize="0"/>
          <p:nvPr/>
        </p:nvPicPr>
        <p:blipFill rotWithShape="1">
          <a:blip r:embed="rId3">
            <a:alphaModFix/>
          </a:blip>
          <a:srcRect/>
          <a:stretch/>
        </p:blipFill>
        <p:spPr>
          <a:xfrm>
            <a:off x="6824525" y="2232750"/>
            <a:ext cx="4008275" cy="211440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Widescreen</PresentationFormat>
  <Paragraphs>121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Sans</vt:lpstr>
      <vt:lpstr>Lato</vt:lpstr>
      <vt:lpstr>Open Sans SemiBold</vt:lpstr>
      <vt:lpstr>Arial</vt:lpstr>
      <vt:lpstr>Calibri</vt:lpstr>
      <vt:lpstr>Open Sans Light</vt:lpstr>
      <vt:lpstr>Office Theme</vt:lpstr>
      <vt:lpstr>Inclusive Higher Education for Students with Intellectual and Developmental Disabilities</vt:lpstr>
      <vt:lpstr>Session Objectives</vt:lpstr>
      <vt:lpstr>What is Inclusive Higher Education - Part 1C</vt:lpstr>
      <vt:lpstr>What is Inclusive Higher Education - Part 2C</vt:lpstr>
      <vt:lpstr>How is Intellectual Disability defined? </vt:lpstr>
      <vt:lpstr>MN Current College Capacity &amp; Prospect Students </vt:lpstr>
      <vt:lpstr>Inclusive Higher Education Initiative Planning </vt:lpstr>
      <vt:lpstr>CTP defined in the  Higher Education Opportunity Act (2008)</vt:lpstr>
      <vt:lpstr>Impact of CTP approval on access to aid</vt:lpstr>
      <vt:lpstr>Access to Title IV Financial Aid</vt:lpstr>
      <vt:lpstr>Minnesota Aid Eligibility  </vt:lpstr>
      <vt:lpstr>Steps to becoming a CTP Program</vt:lpstr>
      <vt:lpstr>Comprehensive Transition Postsecondary (CTP) Program Approval</vt:lpstr>
      <vt:lpstr>Capacity Building Resources - Part 1   </vt:lpstr>
      <vt:lpstr>Capacity Building Resources - Part 2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Higher Education for Students with Intellectual and Developmental Disabilities</dc:title>
  <dc:creator>Connie J Burkhart</dc:creator>
  <cp:lastModifiedBy>Mary A Hauff</cp:lastModifiedBy>
  <cp:revision>1</cp:revision>
  <dcterms:created xsi:type="dcterms:W3CDTF">2023-10-31T16:13:35Z</dcterms:created>
  <dcterms:modified xsi:type="dcterms:W3CDTF">2024-05-22T16:11:00Z</dcterms:modified>
</cp:coreProperties>
</file>