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80" r:id="rId3"/>
    <p:sldMasterId id="2147483695" r:id="rId4"/>
    <p:sldMasterId id="2147483719" r:id="rId5"/>
    <p:sldMasterId id="2147483739" r:id="rId6"/>
  </p:sldMasterIdLst>
  <p:notesMasterIdLst>
    <p:notesMasterId r:id="rId92"/>
  </p:notesMasterIdLst>
  <p:handoutMasterIdLst>
    <p:handoutMasterId r:id="rId93"/>
  </p:handoutMasterIdLst>
  <p:sldIdLst>
    <p:sldId id="257" r:id="rId7"/>
    <p:sldId id="324" r:id="rId8"/>
    <p:sldId id="258" r:id="rId9"/>
    <p:sldId id="447" r:id="rId10"/>
    <p:sldId id="260" r:id="rId11"/>
    <p:sldId id="261" r:id="rId12"/>
    <p:sldId id="263" r:id="rId13"/>
    <p:sldId id="373" r:id="rId14"/>
    <p:sldId id="374" r:id="rId15"/>
    <p:sldId id="375" r:id="rId16"/>
    <p:sldId id="418" r:id="rId17"/>
    <p:sldId id="312" r:id="rId18"/>
    <p:sldId id="267" r:id="rId19"/>
    <p:sldId id="265" r:id="rId20"/>
    <p:sldId id="269" r:id="rId21"/>
    <p:sldId id="270" r:id="rId22"/>
    <p:sldId id="376" r:id="rId23"/>
    <p:sldId id="433" r:id="rId24"/>
    <p:sldId id="434" r:id="rId25"/>
    <p:sldId id="435" r:id="rId26"/>
    <p:sldId id="436" r:id="rId27"/>
    <p:sldId id="437" r:id="rId28"/>
    <p:sldId id="438" r:id="rId29"/>
    <p:sldId id="439" r:id="rId30"/>
    <p:sldId id="440" r:id="rId31"/>
    <p:sldId id="441" r:id="rId32"/>
    <p:sldId id="442" r:id="rId33"/>
    <p:sldId id="443" r:id="rId34"/>
    <p:sldId id="444" r:id="rId35"/>
    <p:sldId id="445" r:id="rId36"/>
    <p:sldId id="446" r:id="rId37"/>
    <p:sldId id="289" r:id="rId38"/>
    <p:sldId id="425" r:id="rId39"/>
    <p:sldId id="274" r:id="rId40"/>
    <p:sldId id="377" r:id="rId41"/>
    <p:sldId id="420" r:id="rId42"/>
    <p:sldId id="416" r:id="rId43"/>
    <p:sldId id="417" r:id="rId44"/>
    <p:sldId id="314" r:id="rId45"/>
    <p:sldId id="315" r:id="rId46"/>
    <p:sldId id="316" r:id="rId47"/>
    <p:sldId id="415" r:id="rId48"/>
    <p:sldId id="392" r:id="rId49"/>
    <p:sldId id="326" r:id="rId50"/>
    <p:sldId id="393" r:id="rId51"/>
    <p:sldId id="394" r:id="rId52"/>
    <p:sldId id="332" r:id="rId53"/>
    <p:sldId id="413" r:id="rId54"/>
    <p:sldId id="340" r:id="rId55"/>
    <p:sldId id="432" r:id="rId56"/>
    <p:sldId id="424" r:id="rId57"/>
    <p:sldId id="406" r:id="rId58"/>
    <p:sldId id="400" r:id="rId59"/>
    <p:sldId id="421" r:id="rId60"/>
    <p:sldId id="422" r:id="rId61"/>
    <p:sldId id="337" r:id="rId62"/>
    <p:sldId id="430" r:id="rId63"/>
    <p:sldId id="423" r:id="rId64"/>
    <p:sldId id="395" r:id="rId65"/>
    <p:sldId id="339" r:id="rId66"/>
    <p:sldId id="343" r:id="rId67"/>
    <p:sldId id="344" r:id="rId68"/>
    <p:sldId id="338" r:id="rId69"/>
    <p:sldId id="341" r:id="rId70"/>
    <p:sldId id="342" r:id="rId71"/>
    <p:sldId id="346" r:id="rId72"/>
    <p:sldId id="347" r:id="rId73"/>
    <p:sldId id="345" r:id="rId74"/>
    <p:sldId id="348" r:id="rId75"/>
    <p:sldId id="426" r:id="rId76"/>
    <p:sldId id="350" r:id="rId77"/>
    <p:sldId id="397" r:id="rId78"/>
    <p:sldId id="410" r:id="rId79"/>
    <p:sldId id="396" r:id="rId80"/>
    <p:sldId id="419" r:id="rId81"/>
    <p:sldId id="431" r:id="rId82"/>
    <p:sldId id="409" r:id="rId83"/>
    <p:sldId id="414" r:id="rId84"/>
    <p:sldId id="318" r:id="rId85"/>
    <p:sldId id="310" r:id="rId86"/>
    <p:sldId id="320" r:id="rId87"/>
    <p:sldId id="322" r:id="rId88"/>
    <p:sldId id="323" r:id="rId89"/>
    <p:sldId id="319" r:id="rId90"/>
    <p:sldId id="405" r:id="rId9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1D1E533-6F3A-4AF9-A7D4-2DCE36A822F2}">
          <p14:sldIdLst>
            <p14:sldId id="257"/>
            <p14:sldId id="324"/>
          </p14:sldIdLst>
        </p14:section>
        <p14:section name="Introduction" id="{AC3802B8-1DFF-4100-98E0-732C181F6DEB}">
          <p14:sldIdLst>
            <p14:sldId id="258"/>
            <p14:sldId id="447"/>
            <p14:sldId id="260"/>
            <p14:sldId id="261"/>
            <p14:sldId id="263"/>
            <p14:sldId id="373"/>
            <p14:sldId id="374"/>
            <p14:sldId id="375"/>
            <p14:sldId id="418"/>
            <p14:sldId id="312"/>
          </p14:sldIdLst>
        </p14:section>
        <p14:section name="Overview of Workshop Series" id="{80F2AC79-3C28-4EF1-A819-C3F8D3182EEF}">
          <p14:sldIdLst>
            <p14:sldId id="267"/>
            <p14:sldId id="265"/>
            <p14:sldId id="269"/>
            <p14:sldId id="270"/>
          </p14:sldIdLst>
        </p14:section>
        <p14:section name="Overview of TN Workforce Initiative" id="{A62B6711-5F32-48B6-8CEC-EDAD6972CE42}">
          <p14:sldIdLst>
            <p14:sldId id="376"/>
            <p14:sldId id="433"/>
            <p14:sldId id="434"/>
            <p14:sldId id="435"/>
            <p14:sldId id="436"/>
            <p14:sldId id="437"/>
            <p14:sldId id="438"/>
            <p14:sldId id="439"/>
            <p14:sldId id="440"/>
            <p14:sldId id="441"/>
            <p14:sldId id="442"/>
            <p14:sldId id="443"/>
            <p14:sldId id="444"/>
            <p14:sldId id="445"/>
            <p14:sldId id="446"/>
          </p14:sldIdLst>
        </p14:section>
        <p14:section name="Key Projects-Survey- Workbook" id="{A23952D0-3550-4E7E-A09C-D19332D6A0AA}">
          <p14:sldIdLst>
            <p14:sldId id="289"/>
            <p14:sldId id="425"/>
            <p14:sldId id="274"/>
          </p14:sldIdLst>
        </p14:section>
        <p14:section name="Cohort 2 Overview" id="{5DDCB572-BDE8-44EA-8878-16A1E2AE6051}">
          <p14:sldIdLst>
            <p14:sldId id="377"/>
            <p14:sldId id="420"/>
            <p14:sldId id="416"/>
            <p14:sldId id="417"/>
            <p14:sldId id="314"/>
            <p14:sldId id="315"/>
            <p14:sldId id="316"/>
            <p14:sldId id="415"/>
            <p14:sldId id="392"/>
          </p14:sldIdLst>
        </p14:section>
        <p14:section name="Understanding &amp; Defining DSP Workforce Issues" id="{4898C77F-64E4-4DF2-8288-33CD13E89D51}">
          <p14:sldIdLst>
            <p14:sldId id="326"/>
            <p14:sldId id="393"/>
            <p14:sldId id="394"/>
            <p14:sldId id="332"/>
            <p14:sldId id="413"/>
            <p14:sldId id="340"/>
            <p14:sldId id="432"/>
            <p14:sldId id="424"/>
            <p14:sldId id="406"/>
            <p14:sldId id="400"/>
            <p14:sldId id="421"/>
            <p14:sldId id="422"/>
            <p14:sldId id="337"/>
            <p14:sldId id="430"/>
            <p14:sldId id="423"/>
            <p14:sldId id="395"/>
            <p14:sldId id="339"/>
            <p14:sldId id="343"/>
            <p14:sldId id="344"/>
            <p14:sldId id="338"/>
          </p14:sldIdLst>
        </p14:section>
        <p14:section name="Effects of DSP Workforce Challenges" id="{2192DF35-B0C7-49E4-9859-4AE4F1BCEB45}">
          <p14:sldIdLst>
            <p14:sldId id="341"/>
            <p14:sldId id="342"/>
            <p14:sldId id="346"/>
            <p14:sldId id="347"/>
            <p14:sldId id="345"/>
            <p14:sldId id="348"/>
          </p14:sldIdLst>
        </p14:section>
        <p14:section name="Addressing Workforce Issues" id="{02CB92C4-6C03-451B-9E59-A8C2C8322FFD}">
          <p14:sldIdLst>
            <p14:sldId id="426"/>
            <p14:sldId id="350"/>
            <p14:sldId id="397"/>
            <p14:sldId id="410"/>
            <p14:sldId id="396"/>
            <p14:sldId id="419"/>
            <p14:sldId id="431"/>
            <p14:sldId id="409"/>
            <p14:sldId id="414"/>
          </p14:sldIdLst>
        </p14:section>
        <p14:section name="Next and Wrap up" id="{6925339F-55D0-43E0-A416-0A7727FA8230}">
          <p14:sldIdLst>
            <p14:sldId id="318"/>
            <p14:sldId id="310"/>
            <p14:sldId id="320"/>
            <p14:sldId id="322"/>
            <p14:sldId id="323"/>
            <p14:sldId id="319"/>
            <p14:sldId id="40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Microsoft Office User" initials="MOU" lastIdx="16" clrIdx="0"/>
  <p:cmAuthor id="3" name="Barbara A Kleist" initials="BAK" lastIdx="18" clrIdx="1"/>
  <p:cmAuthor id="4" name="Laurie &quot;Chet&quot; Tschetter" initials="LT" lastIdx="14" clrIdx="2"/>
  <p:cmAuthor id="5" name="Sarah Hall" initials="SH" lastIdx="4" clrIdx="3"/>
  <p:cmAuthor id="6" name="Connie J Burkhart" initials="CB"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AA02"/>
    <a:srgbClr val="E17C02"/>
    <a:srgbClr val="00B3AB"/>
    <a:srgbClr val="0FD499"/>
    <a:srgbClr val="32E4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3BE74B-51F7-47BC-BB5B-9EAA23DD3411}" v="55" dt="2020-09-11T14:02:41.250"/>
    <p1510:client id="{103ACA9E-BF92-485B-83A4-7F2806F1C0A2}" v="5" dt="2020-10-06T22:50:00.420"/>
    <p1510:client id="{26580FE7-289C-4339-A3F2-14371190DA5A}" v="21" dt="2020-09-14T17:04:55.665"/>
    <p1510:client id="{2C99C5E3-1891-4B69-8530-B09BBEE1FC00}" v="251" dt="2020-10-16T00:43:31.448"/>
    <p1510:client id="{34F2EEED-D791-49FD-90DB-508539207187}" v="689" dt="2020-10-13T15:14:02.405"/>
    <p1510:client id="{685B9864-87F5-4EA5-996A-E955022B0445}" v="33" dt="2020-10-09T14:45:37.121"/>
    <p1510:client id="{718E6ADA-91BE-4641-A002-0C741990C6AB}" v="289" dt="2020-10-13T15:56:53.865"/>
    <p1510:client id="{71FFAAE0-A5F7-49AD-85A5-3847D2DF8666}" v="4" dt="2020-10-12T18:29:48.045"/>
    <p1510:client id="{73A3E2B3-F549-458B-8189-86C44A3DBBF8}" v="1" dt="2020-10-21T15:18:10.070"/>
    <p1510:client id="{7AF4023C-D28C-4EB9-927B-CC361EB113BD}" v="18" dt="2020-09-14T17:00:31.041"/>
    <p1510:client id="{903C7ED3-E946-4D9D-B3E1-9FD24F68B43B}" v="18" dt="2020-10-14T20:19:34.113"/>
    <p1510:client id="{ABB52198-9DB6-4414-B009-F33DA84B8B08}" v="95" dt="2020-10-15T12:59:19.452"/>
    <p1510:client id="{C9A05C8E-5696-4ECA-94EB-8E639127DD92}" v="290" dt="2020-10-14T18:57:17.873"/>
    <p1510:client id="{DDCDEB38-92B1-41DE-B927-4A6DDC20D3A5}" v="2" dt="2020-10-10T22:29:43.512"/>
    <p1510:client id="{EEE5C6CD-E22B-4583-ABF9-2C682092FD75}" v="148" dt="2020-10-13T21:22:25.012"/>
    <p1510:client id="{F1572941-FDCB-474A-9C5A-AA8D69EB41C7}" v="6" dt="2020-10-16T22:17:29.030"/>
    <p1510:client id="{F4B55836-C277-4A17-AD74-763271DE9C2D}" v="1" dt="2020-10-09T14:52:30.231"/>
    <p1510:client id="{FC39D45C-811F-44EC-B4EB-2803CFCDB9A4}" v="729" dt="2020-10-15T01:49:58.973"/>
    <p1510:client id="{FE850849-01CB-4AC4-8D79-7C960251663E}" v="2" dt="2021-04-15T22:06:05.8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23" autoAdjust="0"/>
    <p:restoredTop sz="65483" autoAdjust="0"/>
  </p:normalViewPr>
  <p:slideViewPr>
    <p:cSldViewPr snapToGrid="0">
      <p:cViewPr varScale="1">
        <p:scale>
          <a:sx n="74" d="100"/>
          <a:sy n="74" d="100"/>
        </p:scale>
        <p:origin x="2208" y="72"/>
      </p:cViewPr>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8" d="100"/>
          <a:sy n="88" d="100"/>
        </p:scale>
        <p:origin x="3776" y="4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presProps" Target="pres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commentAuthors" Target="commentAuthors.xml"/><Relationship Id="rId99"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ie &quot;Chet&quot; Tschetter" userId="ZfbOj8bIWOg4GtN4cFtDONZxAPuygRbIMIWUQj+akMI=" providerId="None" clId="Web-{F1572941-FDCB-474A-9C5A-AA8D69EB41C7}"/>
    <pc:docChg chg="modSld">
      <pc:chgData name="Laurie &quot;Chet&quot; Tschetter" userId="ZfbOj8bIWOg4GtN4cFtDONZxAPuygRbIMIWUQj+akMI=" providerId="None" clId="Web-{F1572941-FDCB-474A-9C5A-AA8D69EB41C7}" dt="2020-10-16T22:19:57.040" v="107"/>
      <pc:docMkLst>
        <pc:docMk/>
      </pc:docMkLst>
      <pc:sldChg chg="modSp modNotes">
        <pc:chgData name="Laurie &quot;Chet&quot; Tschetter" userId="ZfbOj8bIWOg4GtN4cFtDONZxAPuygRbIMIWUQj+akMI=" providerId="None" clId="Web-{F1572941-FDCB-474A-9C5A-AA8D69EB41C7}" dt="2020-10-16T22:19:57.040" v="107"/>
        <pc:sldMkLst>
          <pc:docMk/>
          <pc:sldMk cId="594321354" sldId="257"/>
        </pc:sldMkLst>
        <pc:picChg chg="mod">
          <ac:chgData name="Laurie &quot;Chet&quot; Tschetter" userId="ZfbOj8bIWOg4GtN4cFtDONZxAPuygRbIMIWUQj+akMI=" providerId="None" clId="Web-{F1572941-FDCB-474A-9C5A-AA8D69EB41C7}" dt="2020-10-16T22:17:26.733" v="1" actId="1076"/>
          <ac:picMkLst>
            <pc:docMk/>
            <pc:sldMk cId="594321354" sldId="257"/>
            <ac:picMk id="4" creationId="{F463BF37-914C-43A7-82B3-D56335A6192B}"/>
          </ac:picMkLst>
        </pc:picChg>
      </pc:sldChg>
    </pc:docChg>
  </pc:docChgLst>
  <pc:docChgLst>
    <pc:chgData name="Laurie &quot;Chet&quot; Tschetter" userId="ZfbOj8bIWOg4GtN4cFtDONZxAPuygRbIMIWUQj+akMI=" providerId="None" clId="Web-{718E6ADA-91BE-4641-A002-0C741990C6AB}"/>
    <pc:docChg chg="addSld modSld sldOrd">
      <pc:chgData name="Laurie &quot;Chet&quot; Tschetter" userId="ZfbOj8bIWOg4GtN4cFtDONZxAPuygRbIMIWUQj+akMI=" providerId="None" clId="Web-{718E6ADA-91BE-4641-A002-0C741990C6AB}" dt="2020-10-13T17:25:31.398" v="2324"/>
      <pc:docMkLst>
        <pc:docMk/>
      </pc:docMkLst>
      <pc:sldChg chg="addCm">
        <pc:chgData name="Laurie &quot;Chet&quot; Tschetter" userId="ZfbOj8bIWOg4GtN4cFtDONZxAPuygRbIMIWUQj+akMI=" providerId="None" clId="Web-{718E6ADA-91BE-4641-A002-0C741990C6AB}" dt="2020-10-13T14:28:43.209" v="0"/>
        <pc:sldMkLst>
          <pc:docMk/>
          <pc:sldMk cId="3461692967" sldId="324"/>
        </pc:sldMkLst>
      </pc:sldChg>
      <pc:sldChg chg="modNotes">
        <pc:chgData name="Laurie &quot;Chet&quot; Tschetter" userId="ZfbOj8bIWOg4GtN4cFtDONZxAPuygRbIMIWUQj+akMI=" providerId="None" clId="Web-{718E6ADA-91BE-4641-A002-0C741990C6AB}" dt="2020-10-13T14:32:10.242" v="158"/>
        <pc:sldMkLst>
          <pc:docMk/>
          <pc:sldMk cId="2457903166" sldId="332"/>
        </pc:sldMkLst>
      </pc:sldChg>
      <pc:sldChg chg="modNotes">
        <pc:chgData name="Laurie &quot;Chet&quot; Tschetter" userId="ZfbOj8bIWOg4GtN4cFtDONZxAPuygRbIMIWUQj+akMI=" providerId="None" clId="Web-{718E6ADA-91BE-4641-A002-0C741990C6AB}" dt="2020-10-13T17:05:59.926" v="1867"/>
        <pc:sldMkLst>
          <pc:docMk/>
          <pc:sldMk cId="4106864107" sldId="338"/>
        </pc:sldMkLst>
      </pc:sldChg>
      <pc:sldChg chg="modNotes">
        <pc:chgData name="Laurie &quot;Chet&quot; Tschetter" userId="ZfbOj8bIWOg4GtN4cFtDONZxAPuygRbIMIWUQj+akMI=" providerId="None" clId="Web-{718E6ADA-91BE-4641-A002-0C741990C6AB}" dt="2020-10-13T15:46:53.862" v="1280"/>
        <pc:sldMkLst>
          <pc:docMk/>
          <pc:sldMk cId="1628529359" sldId="339"/>
        </pc:sldMkLst>
      </pc:sldChg>
      <pc:sldChg chg="modNotes">
        <pc:chgData name="Laurie &quot;Chet&quot; Tschetter" userId="ZfbOj8bIWOg4GtN4cFtDONZxAPuygRbIMIWUQj+akMI=" providerId="None" clId="Web-{718E6ADA-91BE-4641-A002-0C741990C6AB}" dt="2020-10-13T14:40:17.338" v="411"/>
        <pc:sldMkLst>
          <pc:docMk/>
          <pc:sldMk cId="3319924831" sldId="340"/>
        </pc:sldMkLst>
      </pc:sldChg>
      <pc:sldChg chg="modNotes">
        <pc:chgData name="Laurie &quot;Chet&quot; Tschetter" userId="ZfbOj8bIWOg4GtN4cFtDONZxAPuygRbIMIWUQj+akMI=" providerId="None" clId="Web-{718E6ADA-91BE-4641-A002-0C741990C6AB}" dt="2020-10-13T17:07:34.739" v="1936"/>
        <pc:sldMkLst>
          <pc:docMk/>
          <pc:sldMk cId="2300166345" sldId="341"/>
        </pc:sldMkLst>
      </pc:sldChg>
      <pc:sldChg chg="modNotes">
        <pc:chgData name="Laurie &quot;Chet&quot; Tschetter" userId="ZfbOj8bIWOg4GtN4cFtDONZxAPuygRbIMIWUQj+akMI=" providerId="None" clId="Web-{718E6ADA-91BE-4641-A002-0C741990C6AB}" dt="2020-10-13T17:10:47.927" v="2124"/>
        <pc:sldMkLst>
          <pc:docMk/>
          <pc:sldMk cId="4116334025" sldId="342"/>
        </pc:sldMkLst>
      </pc:sldChg>
      <pc:sldChg chg="modNotes">
        <pc:chgData name="Laurie &quot;Chet&quot; Tschetter" userId="ZfbOj8bIWOg4GtN4cFtDONZxAPuygRbIMIWUQj+akMI=" providerId="None" clId="Web-{718E6ADA-91BE-4641-A002-0C741990C6AB}" dt="2020-10-13T15:50:23.769" v="1317"/>
        <pc:sldMkLst>
          <pc:docMk/>
          <pc:sldMk cId="2344730907" sldId="343"/>
        </pc:sldMkLst>
      </pc:sldChg>
      <pc:sldChg chg="modNotes">
        <pc:chgData name="Laurie &quot;Chet&quot; Tschetter" userId="ZfbOj8bIWOg4GtN4cFtDONZxAPuygRbIMIWUQj+akMI=" providerId="None" clId="Web-{718E6ADA-91BE-4641-A002-0C741990C6AB}" dt="2020-10-13T15:56:53.475" v="1587"/>
        <pc:sldMkLst>
          <pc:docMk/>
          <pc:sldMk cId="26783100" sldId="344"/>
        </pc:sldMkLst>
      </pc:sldChg>
      <pc:sldChg chg="modNotes">
        <pc:chgData name="Laurie &quot;Chet&quot; Tschetter" userId="ZfbOj8bIWOg4GtN4cFtDONZxAPuygRbIMIWUQj+akMI=" providerId="None" clId="Web-{718E6ADA-91BE-4641-A002-0C741990C6AB}" dt="2020-10-13T17:13:36.849" v="2273"/>
        <pc:sldMkLst>
          <pc:docMk/>
          <pc:sldMk cId="2362612353" sldId="346"/>
        </pc:sldMkLst>
      </pc:sldChg>
      <pc:sldChg chg="modNotes">
        <pc:chgData name="Laurie &quot;Chet&quot; Tschetter" userId="ZfbOj8bIWOg4GtN4cFtDONZxAPuygRbIMIWUQj+akMI=" providerId="None" clId="Web-{718E6ADA-91BE-4641-A002-0C741990C6AB}" dt="2020-10-13T17:25:31.398" v="2324"/>
        <pc:sldMkLst>
          <pc:docMk/>
          <pc:sldMk cId="1708125329" sldId="347"/>
        </pc:sldMkLst>
      </pc:sldChg>
      <pc:sldChg chg="modNotes">
        <pc:chgData name="Laurie &quot;Chet&quot; Tschetter" userId="ZfbOj8bIWOg4GtN4cFtDONZxAPuygRbIMIWUQj+akMI=" providerId="None" clId="Web-{718E6ADA-91BE-4641-A002-0C741990C6AB}" dt="2020-10-13T15:44:41.267" v="1186"/>
        <pc:sldMkLst>
          <pc:docMk/>
          <pc:sldMk cId="2597222539" sldId="395"/>
        </pc:sldMkLst>
      </pc:sldChg>
      <pc:sldChg chg="addSp delSp modSp mod ord modShow modNotes">
        <pc:chgData name="Laurie &quot;Chet&quot; Tschetter" userId="ZfbOj8bIWOg4GtN4cFtDONZxAPuygRbIMIWUQj+akMI=" providerId="None" clId="Web-{718E6ADA-91BE-4641-A002-0C741990C6AB}" dt="2020-10-13T15:39:29.187" v="1060"/>
        <pc:sldMkLst>
          <pc:docMk/>
          <pc:sldMk cId="292626211" sldId="399"/>
        </pc:sldMkLst>
        <pc:spChg chg="add del mod">
          <ac:chgData name="Laurie &quot;Chet&quot; Tschetter" userId="ZfbOj8bIWOg4GtN4cFtDONZxAPuygRbIMIWUQj+akMI=" providerId="None" clId="Web-{718E6ADA-91BE-4641-A002-0C741990C6AB}" dt="2020-10-13T15:25:00.198" v="685"/>
          <ac:spMkLst>
            <pc:docMk/>
            <pc:sldMk cId="292626211" sldId="399"/>
            <ac:spMk id="2" creationId="{D544A43A-D795-4A0B-AC07-9C21697637C5}"/>
          </ac:spMkLst>
        </pc:spChg>
        <pc:spChg chg="del mod">
          <ac:chgData name="Laurie &quot;Chet&quot; Tschetter" userId="ZfbOj8bIWOg4GtN4cFtDONZxAPuygRbIMIWUQj+akMI=" providerId="None" clId="Web-{718E6ADA-91BE-4641-A002-0C741990C6AB}" dt="2020-10-13T15:25:14.667" v="688"/>
          <ac:spMkLst>
            <pc:docMk/>
            <pc:sldMk cId="292626211" sldId="399"/>
            <ac:spMk id="4" creationId="{8088F12D-4F4F-F048-8F64-0DED3C3F3C0D}"/>
          </ac:spMkLst>
        </pc:spChg>
        <pc:spChg chg="del mod">
          <ac:chgData name="Laurie &quot;Chet&quot; Tschetter" userId="ZfbOj8bIWOg4GtN4cFtDONZxAPuygRbIMIWUQj+akMI=" providerId="None" clId="Web-{718E6ADA-91BE-4641-A002-0C741990C6AB}" dt="2020-10-13T15:25:11.292" v="687"/>
          <ac:spMkLst>
            <pc:docMk/>
            <pc:sldMk cId="292626211" sldId="399"/>
            <ac:spMk id="5" creationId="{F680F1AE-C131-DC4A-A19C-E8B598E29573}"/>
          </ac:spMkLst>
        </pc:spChg>
        <pc:spChg chg="add mod">
          <ac:chgData name="Laurie &quot;Chet&quot; Tschetter" userId="ZfbOj8bIWOg4GtN4cFtDONZxAPuygRbIMIWUQj+akMI=" providerId="None" clId="Web-{718E6ADA-91BE-4641-A002-0C741990C6AB}" dt="2020-10-13T15:07:39.567" v="519" actId="20577"/>
          <ac:spMkLst>
            <pc:docMk/>
            <pc:sldMk cId="292626211" sldId="399"/>
            <ac:spMk id="6" creationId="{75D3935C-5E1B-42D6-9553-6B68896B4A46}"/>
          </ac:spMkLst>
        </pc:spChg>
        <pc:spChg chg="add del mod">
          <ac:chgData name="Laurie &quot;Chet&quot; Tschetter" userId="ZfbOj8bIWOg4GtN4cFtDONZxAPuygRbIMIWUQj+akMI=" providerId="None" clId="Web-{718E6ADA-91BE-4641-A002-0C741990C6AB}" dt="2020-10-13T15:25:03.495" v="686"/>
          <ac:spMkLst>
            <pc:docMk/>
            <pc:sldMk cId="292626211" sldId="399"/>
            <ac:spMk id="7" creationId="{F39BE4DD-83D4-493D-9910-9506ABC6AE3F}"/>
          </ac:spMkLst>
        </pc:spChg>
        <pc:spChg chg="add del mod">
          <ac:chgData name="Laurie &quot;Chet&quot; Tschetter" userId="ZfbOj8bIWOg4GtN4cFtDONZxAPuygRbIMIWUQj+akMI=" providerId="None" clId="Web-{718E6ADA-91BE-4641-A002-0C741990C6AB}" dt="2020-10-13T15:24:36.276" v="682"/>
          <ac:spMkLst>
            <pc:docMk/>
            <pc:sldMk cId="292626211" sldId="399"/>
            <ac:spMk id="8" creationId="{2E109042-FFDD-4310-B9D3-AAD62C1C5042}"/>
          </ac:spMkLst>
        </pc:spChg>
        <pc:picChg chg="mod">
          <ac:chgData name="Laurie &quot;Chet&quot; Tschetter" userId="ZfbOj8bIWOg4GtN4cFtDONZxAPuygRbIMIWUQj+akMI=" providerId="None" clId="Web-{718E6ADA-91BE-4641-A002-0C741990C6AB}" dt="2020-10-13T14:59:54.798" v="452" actId="1076"/>
          <ac:picMkLst>
            <pc:docMk/>
            <pc:sldMk cId="292626211" sldId="399"/>
            <ac:picMk id="3" creationId="{8FC67494-0BF7-4C46-B22C-DE565E75DBE2}"/>
          </ac:picMkLst>
        </pc:picChg>
      </pc:sldChg>
      <pc:sldChg chg="modSp">
        <pc:chgData name="Laurie &quot;Chet&quot; Tschetter" userId="ZfbOj8bIWOg4GtN4cFtDONZxAPuygRbIMIWUQj+akMI=" providerId="None" clId="Web-{718E6ADA-91BE-4641-A002-0C741990C6AB}" dt="2020-10-13T15:40:04.219" v="1062" actId="1076"/>
        <pc:sldMkLst>
          <pc:docMk/>
          <pc:sldMk cId="3061914235" sldId="400"/>
        </pc:sldMkLst>
        <pc:picChg chg="mod">
          <ac:chgData name="Laurie &quot;Chet&quot; Tschetter" userId="ZfbOj8bIWOg4GtN4cFtDONZxAPuygRbIMIWUQj+akMI=" providerId="None" clId="Web-{718E6ADA-91BE-4641-A002-0C741990C6AB}" dt="2020-10-13T15:40:04.219" v="1062" actId="1076"/>
          <ac:picMkLst>
            <pc:docMk/>
            <pc:sldMk cId="3061914235" sldId="400"/>
            <ac:picMk id="3" creationId="{2E25C904-389A-3946-BF7A-41E0C3280B6C}"/>
          </ac:picMkLst>
        </pc:picChg>
      </pc:sldChg>
      <pc:sldChg chg="modNotes">
        <pc:chgData name="Laurie &quot;Chet&quot; Tschetter" userId="ZfbOj8bIWOg4GtN4cFtDONZxAPuygRbIMIWUQj+akMI=" providerId="None" clId="Web-{718E6ADA-91BE-4641-A002-0C741990C6AB}" dt="2020-10-13T14:38:02.337" v="366"/>
        <pc:sldMkLst>
          <pc:docMk/>
          <pc:sldMk cId="3977980923" sldId="413"/>
        </pc:sldMkLst>
      </pc:sldChg>
      <pc:sldChg chg="addSp modSp new modNotes">
        <pc:chgData name="Laurie &quot;Chet&quot; Tschetter" userId="ZfbOj8bIWOg4GtN4cFtDONZxAPuygRbIMIWUQj+akMI=" providerId="None" clId="Web-{718E6ADA-91BE-4641-A002-0C741990C6AB}" dt="2020-10-13T15:41:47.469" v="1149"/>
        <pc:sldMkLst>
          <pc:docMk/>
          <pc:sldMk cId="1467287380" sldId="427"/>
        </pc:sldMkLst>
        <pc:spChg chg="add mod">
          <ac:chgData name="Laurie &quot;Chet&quot; Tschetter" userId="ZfbOj8bIWOg4GtN4cFtDONZxAPuygRbIMIWUQj+akMI=" providerId="None" clId="Web-{718E6ADA-91BE-4641-A002-0C741990C6AB}" dt="2020-10-13T15:31:35.513" v="1020" actId="1076"/>
          <ac:spMkLst>
            <pc:docMk/>
            <pc:sldMk cId="1467287380" sldId="427"/>
            <ac:spMk id="4" creationId="{583D9F6E-DBE3-40CA-8E6D-72529F84F050}"/>
          </ac:spMkLst>
        </pc:spChg>
        <pc:spChg chg="add mod">
          <ac:chgData name="Laurie &quot;Chet&quot; Tschetter" userId="ZfbOj8bIWOg4GtN4cFtDONZxAPuygRbIMIWUQj+akMI=" providerId="None" clId="Web-{718E6ADA-91BE-4641-A002-0C741990C6AB}" dt="2020-10-13T15:34:14.561" v="1031" actId="1076"/>
          <ac:spMkLst>
            <pc:docMk/>
            <pc:sldMk cId="1467287380" sldId="427"/>
            <ac:spMk id="6" creationId="{D77A278A-C471-4764-AAB2-DEBC21C8BF9B}"/>
          </ac:spMkLst>
        </pc:spChg>
        <pc:spChg chg="add mod">
          <ac:chgData name="Laurie &quot;Chet&quot; Tschetter" userId="ZfbOj8bIWOg4GtN4cFtDONZxAPuygRbIMIWUQj+akMI=" providerId="None" clId="Web-{718E6ADA-91BE-4641-A002-0C741990C6AB}" dt="2020-10-13T15:31:39.810" v="1021" actId="1076"/>
          <ac:spMkLst>
            <pc:docMk/>
            <pc:sldMk cId="1467287380" sldId="427"/>
            <ac:spMk id="8" creationId="{A7A6B8FB-BB0F-4286-9A37-D3A4EA6F0403}"/>
          </ac:spMkLst>
        </pc:spChg>
        <pc:spChg chg="add mod">
          <ac:chgData name="Laurie &quot;Chet&quot; Tschetter" userId="ZfbOj8bIWOg4GtN4cFtDONZxAPuygRbIMIWUQj+akMI=" providerId="None" clId="Web-{718E6ADA-91BE-4641-A002-0C741990C6AB}" dt="2020-10-13T15:34:32.795" v="1033" actId="1076"/>
          <ac:spMkLst>
            <pc:docMk/>
            <pc:sldMk cId="1467287380" sldId="427"/>
            <ac:spMk id="10" creationId="{117C31E5-A1A4-45A9-9D8F-DEF7BB508270}"/>
          </ac:spMkLst>
        </pc:spChg>
        <pc:spChg chg="add mod">
          <ac:chgData name="Laurie &quot;Chet&quot; Tschetter" userId="ZfbOj8bIWOg4GtN4cFtDONZxAPuygRbIMIWUQj+akMI=" providerId="None" clId="Web-{718E6ADA-91BE-4641-A002-0C741990C6AB}" dt="2020-10-13T15:31:43.294" v="1022" actId="1076"/>
          <ac:spMkLst>
            <pc:docMk/>
            <pc:sldMk cId="1467287380" sldId="427"/>
            <ac:spMk id="12" creationId="{8C36F6F8-8072-4DAC-8F70-8CD94F31C6FC}"/>
          </ac:spMkLst>
        </pc:spChg>
        <pc:spChg chg="add mod">
          <ac:chgData name="Laurie &quot;Chet&quot; Tschetter" userId="ZfbOj8bIWOg4GtN4cFtDONZxAPuygRbIMIWUQj+akMI=" providerId="None" clId="Web-{718E6ADA-91BE-4641-A002-0C741990C6AB}" dt="2020-10-13T15:34:24.967" v="1032" actId="1076"/>
          <ac:spMkLst>
            <pc:docMk/>
            <pc:sldMk cId="1467287380" sldId="427"/>
            <ac:spMk id="14" creationId="{713172FE-CE2D-4C32-823B-215219FA35FA}"/>
          </ac:spMkLst>
        </pc:spChg>
        <pc:spChg chg="add mod">
          <ac:chgData name="Laurie &quot;Chet&quot; Tschetter" userId="ZfbOj8bIWOg4GtN4cFtDONZxAPuygRbIMIWUQj+akMI=" providerId="None" clId="Web-{718E6ADA-91BE-4641-A002-0C741990C6AB}" dt="2020-10-13T15:38:43.437" v="1058" actId="1076"/>
          <ac:spMkLst>
            <pc:docMk/>
            <pc:sldMk cId="1467287380" sldId="427"/>
            <ac:spMk id="16" creationId="{FA637858-6CF4-4F01-BB56-3A6C8D32BBEF}"/>
          </ac:spMkLst>
        </pc:spChg>
        <pc:picChg chg="add mod">
          <ac:chgData name="Laurie &quot;Chet&quot; Tschetter" userId="ZfbOj8bIWOg4GtN4cFtDONZxAPuygRbIMIWUQj+akMI=" providerId="None" clId="Web-{718E6ADA-91BE-4641-A002-0C741990C6AB}" dt="2020-10-13T15:18:41.992" v="645" actId="14100"/>
          <ac:picMkLst>
            <pc:docMk/>
            <pc:sldMk cId="1467287380" sldId="427"/>
            <ac:picMk id="2" creationId="{F2FB3A5F-0458-43F8-885B-5D8D38566E9C}"/>
          </ac:picMkLst>
        </pc:picChg>
        <pc:picChg chg="add mod">
          <ac:chgData name="Laurie &quot;Chet&quot; Tschetter" userId="ZfbOj8bIWOg4GtN4cFtDONZxAPuygRbIMIWUQj+akMI=" providerId="None" clId="Web-{718E6ADA-91BE-4641-A002-0C741990C6AB}" dt="2020-10-13T15:34:37.154" v="1034" actId="1076"/>
          <ac:picMkLst>
            <pc:docMk/>
            <pc:sldMk cId="1467287380" sldId="427"/>
            <ac:picMk id="15" creationId="{70568E35-0D6A-4B7C-991A-59D3A93AFD79}"/>
          </ac:picMkLst>
        </pc:picChg>
      </pc:sldChg>
    </pc:docChg>
  </pc:docChgLst>
  <pc:docChgLst>
    <pc:chgData name="Connie J Burkhart" userId="rEJa+XlJAXBJR861XPWw1Jt3Z/z71HKSdmzcKAHquhs=" providerId="None" clId="Web-{FC39D45C-811F-44EC-B4EB-2803CFCDB9A4}"/>
    <pc:docChg chg="modSld">
      <pc:chgData name="Connie J Burkhart" userId="rEJa+XlJAXBJR861XPWw1Jt3Z/z71HKSdmzcKAHquhs=" providerId="None" clId="Web-{FC39D45C-811F-44EC-B4EB-2803CFCDB9A4}" dt="2020-10-15T01:49:58.973" v="718" actId="20577"/>
      <pc:docMkLst>
        <pc:docMk/>
      </pc:docMkLst>
      <pc:sldChg chg="addSp modSp">
        <pc:chgData name="Connie J Burkhart" userId="rEJa+XlJAXBJR861XPWw1Jt3Z/z71HKSdmzcKAHquhs=" providerId="None" clId="Web-{FC39D45C-811F-44EC-B4EB-2803CFCDB9A4}" dt="2020-10-15T01:49:43.426" v="713" actId="20577"/>
        <pc:sldMkLst>
          <pc:docMk/>
          <pc:sldMk cId="3706187908" sldId="258"/>
        </pc:sldMkLst>
        <pc:spChg chg="mod">
          <ac:chgData name="Connie J Burkhart" userId="rEJa+XlJAXBJR861XPWw1Jt3Z/z71HKSdmzcKAHquhs=" providerId="None" clId="Web-{FC39D45C-811F-44EC-B4EB-2803CFCDB9A4}" dt="2020-10-15T01:49:43.426" v="713" actId="20577"/>
          <ac:spMkLst>
            <pc:docMk/>
            <pc:sldMk cId="3706187908" sldId="258"/>
            <ac:spMk id="2" creationId="{00000000-0000-0000-0000-000000000000}"/>
          </ac:spMkLst>
        </pc:spChg>
        <pc:picChg chg="add mod modCrop">
          <ac:chgData name="Connie J Burkhart" userId="rEJa+XlJAXBJR861XPWw1Jt3Z/z71HKSdmzcKAHquhs=" providerId="None" clId="Web-{FC39D45C-811F-44EC-B4EB-2803CFCDB9A4}" dt="2020-10-14T20:49:42.925" v="23"/>
          <ac:picMkLst>
            <pc:docMk/>
            <pc:sldMk cId="3706187908" sldId="258"/>
            <ac:picMk id="3" creationId="{0CE309F6-16AE-4C40-B4B4-312E86A7A337}"/>
          </ac:picMkLst>
        </pc:picChg>
      </pc:sldChg>
      <pc:sldChg chg="addSp delSp modSp">
        <pc:chgData name="Connie J Burkhart" userId="rEJa+XlJAXBJR861XPWw1Jt3Z/z71HKSdmzcKAHquhs=" providerId="None" clId="Web-{FC39D45C-811F-44EC-B4EB-2803CFCDB9A4}" dt="2020-10-15T00:39:48.322" v="325" actId="1076"/>
        <pc:sldMkLst>
          <pc:docMk/>
          <pc:sldMk cId="948805708" sldId="263"/>
        </pc:sldMkLst>
        <pc:spChg chg="mod">
          <ac:chgData name="Connie J Burkhart" userId="rEJa+XlJAXBJR861XPWw1Jt3Z/z71HKSdmzcKAHquhs=" providerId="None" clId="Web-{FC39D45C-811F-44EC-B4EB-2803CFCDB9A4}" dt="2020-10-14T21:28:53.579" v="64" actId="20577"/>
          <ac:spMkLst>
            <pc:docMk/>
            <pc:sldMk cId="948805708" sldId="263"/>
            <ac:spMk id="2" creationId="{00000000-0000-0000-0000-000000000000}"/>
          </ac:spMkLst>
        </pc:spChg>
        <pc:spChg chg="mod">
          <ac:chgData name="Connie J Burkhart" userId="rEJa+XlJAXBJR861XPWw1Jt3Z/z71HKSdmzcKAHquhs=" providerId="None" clId="Web-{FC39D45C-811F-44EC-B4EB-2803CFCDB9A4}" dt="2020-10-15T00:39:43.494" v="324" actId="1076"/>
          <ac:spMkLst>
            <pc:docMk/>
            <pc:sldMk cId="948805708" sldId="263"/>
            <ac:spMk id="5" creationId="{00000000-0000-0000-0000-000000000000}"/>
          </ac:spMkLst>
        </pc:spChg>
        <pc:spChg chg="mod">
          <ac:chgData name="Connie J Burkhart" userId="rEJa+XlJAXBJR861XPWw1Jt3Z/z71HKSdmzcKAHquhs=" providerId="None" clId="Web-{FC39D45C-811F-44EC-B4EB-2803CFCDB9A4}" dt="2020-10-15T00:39:48.322" v="325" actId="1076"/>
          <ac:spMkLst>
            <pc:docMk/>
            <pc:sldMk cId="948805708" sldId="263"/>
            <ac:spMk id="13" creationId="{00000000-0000-0000-0000-000000000000}"/>
          </ac:spMkLst>
        </pc:spChg>
        <pc:spChg chg="mod">
          <ac:chgData name="Connie J Burkhart" userId="rEJa+XlJAXBJR861XPWw1Jt3Z/z71HKSdmzcKAHquhs=" providerId="None" clId="Web-{FC39D45C-811F-44EC-B4EB-2803CFCDB9A4}" dt="2020-10-15T00:35:18.197" v="264" actId="1076"/>
          <ac:spMkLst>
            <pc:docMk/>
            <pc:sldMk cId="948805708" sldId="263"/>
            <ac:spMk id="14" creationId="{00000000-0000-0000-0000-000000000000}"/>
          </ac:spMkLst>
        </pc:spChg>
        <pc:spChg chg="mod">
          <ac:chgData name="Connie J Burkhart" userId="rEJa+XlJAXBJR861XPWw1Jt3Z/z71HKSdmzcKAHquhs=" providerId="None" clId="Web-{FC39D45C-811F-44EC-B4EB-2803CFCDB9A4}" dt="2020-10-15T00:36:14.228" v="285" actId="1076"/>
          <ac:spMkLst>
            <pc:docMk/>
            <pc:sldMk cId="948805708" sldId="263"/>
            <ac:spMk id="16" creationId="{00000000-0000-0000-0000-000000000000}"/>
          </ac:spMkLst>
        </pc:spChg>
        <pc:spChg chg="mod">
          <ac:chgData name="Connie J Burkhart" userId="rEJa+XlJAXBJR861XPWw1Jt3Z/z71HKSdmzcKAHquhs=" providerId="None" clId="Web-{FC39D45C-811F-44EC-B4EB-2803CFCDB9A4}" dt="2020-10-15T00:35:30.509" v="268" actId="1076"/>
          <ac:spMkLst>
            <pc:docMk/>
            <pc:sldMk cId="948805708" sldId="263"/>
            <ac:spMk id="17" creationId="{00000000-0000-0000-0000-000000000000}"/>
          </ac:spMkLst>
        </pc:spChg>
        <pc:spChg chg="mod">
          <ac:chgData name="Connie J Burkhart" userId="rEJa+XlJAXBJR861XPWw1Jt3Z/z71HKSdmzcKAHquhs=" providerId="None" clId="Web-{FC39D45C-811F-44EC-B4EB-2803CFCDB9A4}" dt="2020-10-15T00:39:37.072" v="322" actId="1076"/>
          <ac:spMkLst>
            <pc:docMk/>
            <pc:sldMk cId="948805708" sldId="263"/>
            <ac:spMk id="19" creationId="{00000000-0000-0000-0000-000000000000}"/>
          </ac:spMkLst>
        </pc:spChg>
        <pc:spChg chg="mod">
          <ac:chgData name="Connie J Burkhart" userId="rEJa+XlJAXBJR861XPWw1Jt3Z/z71HKSdmzcKAHquhs=" providerId="None" clId="Web-{FC39D45C-811F-44EC-B4EB-2803CFCDB9A4}" dt="2020-10-15T00:39:39.728" v="323" actId="1076"/>
          <ac:spMkLst>
            <pc:docMk/>
            <pc:sldMk cId="948805708" sldId="263"/>
            <ac:spMk id="20" creationId="{00000000-0000-0000-0000-000000000000}"/>
          </ac:spMkLst>
        </pc:spChg>
        <pc:spChg chg="mod">
          <ac:chgData name="Connie J Burkhart" userId="rEJa+XlJAXBJR861XPWw1Jt3Z/z71HKSdmzcKAHquhs=" providerId="None" clId="Web-{FC39D45C-811F-44EC-B4EB-2803CFCDB9A4}" dt="2020-10-15T00:35:18.212" v="265" actId="1076"/>
          <ac:spMkLst>
            <pc:docMk/>
            <pc:sldMk cId="948805708" sldId="263"/>
            <ac:spMk id="21" creationId="{00000000-0000-0000-0000-000000000000}"/>
          </ac:spMkLst>
        </pc:spChg>
        <pc:spChg chg="mod">
          <ac:chgData name="Connie J Burkhart" userId="rEJa+XlJAXBJR861XPWw1Jt3Z/z71HKSdmzcKAHquhs=" providerId="None" clId="Web-{FC39D45C-811F-44EC-B4EB-2803CFCDB9A4}" dt="2020-10-15T00:35:30.540" v="270" actId="1076"/>
          <ac:spMkLst>
            <pc:docMk/>
            <pc:sldMk cId="948805708" sldId="263"/>
            <ac:spMk id="22" creationId="{00000000-0000-0000-0000-000000000000}"/>
          </ac:spMkLst>
        </pc:spChg>
        <pc:spChg chg="mod">
          <ac:chgData name="Connie J Burkhart" userId="rEJa+XlJAXBJR861XPWw1Jt3Z/z71HKSdmzcKAHquhs=" providerId="None" clId="Web-{FC39D45C-811F-44EC-B4EB-2803CFCDB9A4}" dt="2020-10-15T00:35:43.822" v="277" actId="1076"/>
          <ac:spMkLst>
            <pc:docMk/>
            <pc:sldMk cId="948805708" sldId="263"/>
            <ac:spMk id="23" creationId="{00000000-0000-0000-0000-000000000000}"/>
          </ac:spMkLst>
        </pc:spChg>
        <pc:picChg chg="del mod">
          <ac:chgData name="Connie J Burkhart" userId="rEJa+XlJAXBJR861XPWw1Jt3Z/z71HKSdmzcKAHquhs=" providerId="None" clId="Web-{FC39D45C-811F-44EC-B4EB-2803CFCDB9A4}" dt="2020-10-15T00:29:05.852" v="207"/>
          <ac:picMkLst>
            <pc:docMk/>
            <pc:sldMk cId="948805708" sldId="263"/>
            <ac:picMk id="4" creationId="{00000000-0000-0000-0000-000000000000}"/>
          </ac:picMkLst>
        </pc:picChg>
        <pc:picChg chg="add mod modCrop">
          <ac:chgData name="Connie J Burkhart" userId="rEJa+XlJAXBJR861XPWw1Jt3Z/z71HKSdmzcKAHquhs=" providerId="None" clId="Web-{FC39D45C-811F-44EC-B4EB-2803CFCDB9A4}" dt="2020-10-15T00:36:07.790" v="280" actId="1076"/>
          <ac:picMkLst>
            <pc:docMk/>
            <pc:sldMk cId="948805708" sldId="263"/>
            <ac:picMk id="6" creationId="{D13BC562-8C8A-42D5-AF68-E0CEAE263710}"/>
          </ac:picMkLst>
        </pc:picChg>
        <pc:picChg chg="mod modCrop">
          <ac:chgData name="Connie J Burkhart" userId="rEJa+XlJAXBJR861XPWw1Jt3Z/z71HKSdmzcKAHquhs=" providerId="None" clId="Web-{FC39D45C-811F-44EC-B4EB-2803CFCDB9A4}" dt="2020-10-15T00:36:07.822" v="282" actId="1076"/>
          <ac:picMkLst>
            <pc:docMk/>
            <pc:sldMk cId="948805708" sldId="263"/>
            <ac:picMk id="7" creationId="{00000000-0000-0000-0000-000000000000}"/>
          </ac:picMkLst>
        </pc:picChg>
        <pc:picChg chg="del mod modCrop">
          <ac:chgData name="Connie J Burkhart" userId="rEJa+XlJAXBJR861XPWw1Jt3Z/z71HKSdmzcKAHquhs=" providerId="None" clId="Web-{FC39D45C-811F-44EC-B4EB-2803CFCDB9A4}" dt="2020-10-15T00:16:53.101" v="175"/>
          <ac:picMkLst>
            <pc:docMk/>
            <pc:sldMk cId="948805708" sldId="263"/>
            <ac:picMk id="8" creationId="{00000000-0000-0000-0000-000000000000}"/>
          </ac:picMkLst>
        </pc:picChg>
        <pc:picChg chg="add del mod">
          <ac:chgData name="Connie J Burkhart" userId="rEJa+XlJAXBJR861XPWw1Jt3Z/z71HKSdmzcKAHquhs=" providerId="None" clId="Web-{FC39D45C-811F-44EC-B4EB-2803CFCDB9A4}" dt="2020-10-14T23:51:26.227" v="118"/>
          <ac:picMkLst>
            <pc:docMk/>
            <pc:sldMk cId="948805708" sldId="263"/>
            <ac:picMk id="9" creationId="{537EBC60-DA47-4FF6-BBB6-51D5808F6174}"/>
          </ac:picMkLst>
        </pc:picChg>
        <pc:picChg chg="add mod">
          <ac:chgData name="Connie J Burkhart" userId="rEJa+XlJAXBJR861XPWw1Jt3Z/z71HKSdmzcKAHquhs=" providerId="None" clId="Web-{FC39D45C-811F-44EC-B4EB-2803CFCDB9A4}" dt="2020-10-15T00:36:07.837" v="283" actId="1076"/>
          <ac:picMkLst>
            <pc:docMk/>
            <pc:sldMk cId="948805708" sldId="263"/>
            <ac:picMk id="9" creationId="{D3C2A78E-C09B-44AB-B6C0-9BFFC1DD5FC4}"/>
          </ac:picMkLst>
        </pc:picChg>
        <pc:picChg chg="del mod">
          <ac:chgData name="Connie J Burkhart" userId="rEJa+XlJAXBJR861XPWw1Jt3Z/z71HKSdmzcKAHquhs=" providerId="None" clId="Web-{FC39D45C-811F-44EC-B4EB-2803CFCDB9A4}" dt="2020-10-14T21:12:06.159" v="56"/>
          <ac:picMkLst>
            <pc:docMk/>
            <pc:sldMk cId="948805708" sldId="263"/>
            <ac:picMk id="10" creationId="{00000000-0000-0000-0000-000000000000}"/>
          </ac:picMkLst>
        </pc:picChg>
        <pc:picChg chg="add mod">
          <ac:chgData name="Connie J Burkhart" userId="rEJa+XlJAXBJR861XPWw1Jt3Z/z71HKSdmzcKAHquhs=" providerId="None" clId="Web-{FC39D45C-811F-44EC-B4EB-2803CFCDB9A4}" dt="2020-10-15T00:36:07.806" v="281" actId="1076"/>
          <ac:picMkLst>
            <pc:docMk/>
            <pc:sldMk cId="948805708" sldId="263"/>
            <ac:picMk id="10" creationId="{1BC3A48F-DA2D-4A99-83C3-196356843174}"/>
          </ac:picMkLst>
        </pc:picChg>
        <pc:picChg chg="mod modCrop">
          <ac:chgData name="Connie J Burkhart" userId="rEJa+XlJAXBJR861XPWw1Jt3Z/z71HKSdmzcKAHquhs=" providerId="None" clId="Web-{FC39D45C-811F-44EC-B4EB-2803CFCDB9A4}" dt="2020-10-15T00:39:19.744" v="319" actId="1076"/>
          <ac:picMkLst>
            <pc:docMk/>
            <pc:sldMk cId="948805708" sldId="263"/>
            <ac:picMk id="11" creationId="{00000000-0000-0000-0000-000000000000}"/>
          </ac:picMkLst>
        </pc:picChg>
        <pc:picChg chg="mod modCrop">
          <ac:chgData name="Connie J Burkhart" userId="rEJa+XlJAXBJR861XPWw1Jt3Z/z71HKSdmzcKAHquhs=" providerId="None" clId="Web-{FC39D45C-811F-44EC-B4EB-2803CFCDB9A4}" dt="2020-10-15T00:39:19.728" v="318" actId="1076"/>
          <ac:picMkLst>
            <pc:docMk/>
            <pc:sldMk cId="948805708" sldId="263"/>
            <ac:picMk id="12" creationId="{00000000-0000-0000-0000-000000000000}"/>
          </ac:picMkLst>
        </pc:picChg>
        <pc:picChg chg="del mod modCrop">
          <ac:chgData name="Connie J Burkhart" userId="rEJa+XlJAXBJR861XPWw1Jt3Z/z71HKSdmzcKAHquhs=" providerId="None" clId="Web-{FC39D45C-811F-44EC-B4EB-2803CFCDB9A4}" dt="2020-10-14T23:52:08.149" v="125"/>
          <ac:picMkLst>
            <pc:docMk/>
            <pc:sldMk cId="948805708" sldId="263"/>
            <ac:picMk id="18" creationId="{00000000-0000-0000-0000-000000000000}"/>
          </ac:picMkLst>
        </pc:picChg>
        <pc:picChg chg="add del mod modCrop">
          <ac:chgData name="Connie J Burkhart" userId="rEJa+XlJAXBJR861XPWw1Jt3Z/z71HKSdmzcKAHquhs=" providerId="None" clId="Web-{FC39D45C-811F-44EC-B4EB-2803CFCDB9A4}" dt="2020-10-15T00:25:55.008" v="193"/>
          <ac:picMkLst>
            <pc:docMk/>
            <pc:sldMk cId="948805708" sldId="263"/>
            <ac:picMk id="18" creationId="{C385DFB1-CA7A-49B6-BE13-8295F4C79EBA}"/>
          </ac:picMkLst>
        </pc:picChg>
        <pc:picChg chg="add mod modCrop">
          <ac:chgData name="Connie J Burkhart" userId="rEJa+XlJAXBJR861XPWw1Jt3Z/z71HKSdmzcKAHquhs=" providerId="None" clId="Web-{FC39D45C-811F-44EC-B4EB-2803CFCDB9A4}" dt="2020-10-15T00:39:29.713" v="321" actId="1076"/>
          <ac:picMkLst>
            <pc:docMk/>
            <pc:sldMk cId="948805708" sldId="263"/>
            <ac:picMk id="24" creationId="{E49EDB2E-475F-4D9F-95A8-C9076F48316B}"/>
          </ac:picMkLst>
        </pc:picChg>
        <pc:picChg chg="mod modCrop">
          <ac:chgData name="Connie J Burkhart" userId="rEJa+XlJAXBJR861XPWw1Jt3Z/z71HKSdmzcKAHquhs=" providerId="None" clId="Web-{FC39D45C-811F-44EC-B4EB-2803CFCDB9A4}" dt="2020-10-15T00:39:29.697" v="320" actId="1076"/>
          <ac:picMkLst>
            <pc:docMk/>
            <pc:sldMk cId="948805708" sldId="263"/>
            <ac:picMk id="25" creationId="{00000000-0000-0000-0000-000000000000}"/>
          </ac:picMkLst>
        </pc:picChg>
        <pc:picChg chg="mod modCrop">
          <ac:chgData name="Connie J Burkhart" userId="rEJa+XlJAXBJR861XPWw1Jt3Z/z71HKSdmzcKAHquhs=" providerId="None" clId="Web-{FC39D45C-811F-44EC-B4EB-2803CFCDB9A4}" dt="2020-10-15T00:35:43.853" v="279" actId="1076"/>
          <ac:picMkLst>
            <pc:docMk/>
            <pc:sldMk cId="948805708" sldId="263"/>
            <ac:picMk id="26" creationId="{00000000-0000-0000-0000-000000000000}"/>
          </ac:picMkLst>
        </pc:picChg>
        <pc:picChg chg="mod modCrop">
          <ac:chgData name="Connie J Burkhart" userId="rEJa+XlJAXBJR861XPWw1Jt3Z/z71HKSdmzcKAHquhs=" providerId="None" clId="Web-{FC39D45C-811F-44EC-B4EB-2803CFCDB9A4}" dt="2020-10-15T00:36:07.869" v="284" actId="1076"/>
          <ac:picMkLst>
            <pc:docMk/>
            <pc:sldMk cId="948805708" sldId="263"/>
            <ac:picMk id="27" creationId="{00000000-0000-0000-0000-000000000000}"/>
          </ac:picMkLst>
        </pc:picChg>
      </pc:sldChg>
      <pc:sldChg chg="modSp">
        <pc:chgData name="Connie J Burkhart" userId="rEJa+XlJAXBJR861XPWw1Jt3Z/z71HKSdmzcKAHquhs=" providerId="None" clId="Web-{FC39D45C-811F-44EC-B4EB-2803CFCDB9A4}" dt="2020-10-15T01:49:57.942" v="716" actId="20577"/>
        <pc:sldMkLst>
          <pc:docMk/>
          <pc:sldMk cId="3461692967" sldId="324"/>
        </pc:sldMkLst>
        <pc:spChg chg="mod">
          <ac:chgData name="Connie J Burkhart" userId="rEJa+XlJAXBJR861XPWw1Jt3Z/z71HKSdmzcKAHquhs=" providerId="None" clId="Web-{FC39D45C-811F-44EC-B4EB-2803CFCDB9A4}" dt="2020-10-15T01:49:57.942" v="716" actId="20577"/>
          <ac:spMkLst>
            <pc:docMk/>
            <pc:sldMk cId="3461692967" sldId="324"/>
            <ac:spMk id="2" creationId="{00000000-0000-0000-0000-000000000000}"/>
          </ac:spMkLst>
        </pc:spChg>
      </pc:sldChg>
      <pc:sldChg chg="addSp delSp modSp">
        <pc:chgData name="Connie J Burkhart" userId="rEJa+XlJAXBJR861XPWw1Jt3Z/z71HKSdmzcKAHquhs=" providerId="None" clId="Web-{FC39D45C-811F-44EC-B4EB-2803CFCDB9A4}" dt="2020-10-15T01:24:13.754" v="443" actId="1076"/>
        <pc:sldMkLst>
          <pc:docMk/>
          <pc:sldMk cId="1308588519" sldId="373"/>
        </pc:sldMkLst>
        <pc:spChg chg="del">
          <ac:chgData name="Connie J Burkhart" userId="rEJa+XlJAXBJR861XPWw1Jt3Z/z71HKSdmzcKAHquhs=" providerId="None" clId="Web-{FC39D45C-811F-44EC-B4EB-2803CFCDB9A4}" dt="2020-10-15T01:20:31.082" v="371"/>
          <ac:spMkLst>
            <pc:docMk/>
            <pc:sldMk cId="1308588519" sldId="373"/>
            <ac:spMk id="3" creationId="{00000000-0000-0000-0000-000000000000}"/>
          </ac:spMkLst>
        </pc:spChg>
        <pc:spChg chg="del">
          <ac:chgData name="Connie J Burkhart" userId="rEJa+XlJAXBJR861XPWw1Jt3Z/z71HKSdmzcKAHquhs=" providerId="None" clId="Web-{FC39D45C-811F-44EC-B4EB-2803CFCDB9A4}" dt="2020-10-15T01:14:25.285" v="329"/>
          <ac:spMkLst>
            <pc:docMk/>
            <pc:sldMk cId="1308588519" sldId="373"/>
            <ac:spMk id="4" creationId="{00000000-0000-0000-0000-000000000000}"/>
          </ac:spMkLst>
        </pc:spChg>
        <pc:spChg chg="add mod">
          <ac:chgData name="Connie J Burkhart" userId="rEJa+XlJAXBJR861XPWw1Jt3Z/z71HKSdmzcKAHquhs=" providerId="None" clId="Web-{FC39D45C-811F-44EC-B4EB-2803CFCDB9A4}" dt="2020-10-15T01:24:13.754" v="442" actId="1076"/>
          <ac:spMkLst>
            <pc:docMk/>
            <pc:sldMk cId="1308588519" sldId="373"/>
            <ac:spMk id="9" creationId="{1E4F1A2D-7519-4784-93D5-FE8B7975C1EE}"/>
          </ac:spMkLst>
        </pc:spChg>
        <pc:spChg chg="mod">
          <ac:chgData name="Connie J Burkhart" userId="rEJa+XlJAXBJR861XPWw1Jt3Z/z71HKSdmzcKAHquhs=" providerId="None" clId="Web-{FC39D45C-811F-44EC-B4EB-2803CFCDB9A4}" dt="2020-10-15T01:24:13.738" v="440" actId="1076"/>
          <ac:spMkLst>
            <pc:docMk/>
            <pc:sldMk cId="1308588519" sldId="373"/>
            <ac:spMk id="13" creationId="{00000000-0000-0000-0000-000000000000}"/>
          </ac:spMkLst>
        </pc:spChg>
        <pc:spChg chg="add del mod">
          <ac:chgData name="Connie J Burkhart" userId="rEJa+XlJAXBJR861XPWw1Jt3Z/z71HKSdmzcKAHquhs=" providerId="None" clId="Web-{FC39D45C-811F-44EC-B4EB-2803CFCDB9A4}" dt="2020-10-15T01:20:33.894" v="372"/>
          <ac:spMkLst>
            <pc:docMk/>
            <pc:sldMk cId="1308588519" sldId="373"/>
            <ac:spMk id="14" creationId="{8B806DD9-55AF-49AD-9658-841BD1DF6ECD}"/>
          </ac:spMkLst>
        </pc:spChg>
        <pc:spChg chg="add mod">
          <ac:chgData name="Connie J Burkhart" userId="rEJa+XlJAXBJR861XPWw1Jt3Z/z71HKSdmzcKAHquhs=" providerId="None" clId="Web-{FC39D45C-811F-44EC-B4EB-2803CFCDB9A4}" dt="2020-10-15T01:23:32.363" v="433" actId="1076"/>
          <ac:spMkLst>
            <pc:docMk/>
            <pc:sldMk cId="1308588519" sldId="373"/>
            <ac:spMk id="18" creationId="{13482F3E-E4F9-4A3A-B486-5A823A03E02E}"/>
          </ac:spMkLst>
        </pc:spChg>
        <pc:spChg chg="mod">
          <ac:chgData name="Connie J Burkhart" userId="rEJa+XlJAXBJR861XPWw1Jt3Z/z71HKSdmzcKAHquhs=" providerId="None" clId="Web-{FC39D45C-811F-44EC-B4EB-2803CFCDB9A4}" dt="2020-10-15T01:24:13.754" v="443" actId="1076"/>
          <ac:spMkLst>
            <pc:docMk/>
            <pc:sldMk cId="1308588519" sldId="373"/>
            <ac:spMk id="19" creationId="{00000000-0000-0000-0000-000000000000}"/>
          </ac:spMkLst>
        </pc:spChg>
        <pc:spChg chg="mod">
          <ac:chgData name="Connie J Burkhart" userId="rEJa+XlJAXBJR861XPWw1Jt3Z/z71HKSdmzcKAHquhs=" providerId="None" clId="Web-{FC39D45C-811F-44EC-B4EB-2803CFCDB9A4}" dt="2020-10-15T01:24:13.738" v="441" actId="1076"/>
          <ac:spMkLst>
            <pc:docMk/>
            <pc:sldMk cId="1308588519" sldId="373"/>
            <ac:spMk id="20" creationId="{00000000-0000-0000-0000-000000000000}"/>
          </ac:spMkLst>
        </pc:spChg>
        <pc:spChg chg="del">
          <ac:chgData name="Connie J Burkhart" userId="rEJa+XlJAXBJR861XPWw1Jt3Z/z71HKSdmzcKAHquhs=" providerId="None" clId="Web-{FC39D45C-811F-44EC-B4EB-2803CFCDB9A4}" dt="2020-10-15T01:14:23.582" v="328"/>
          <ac:spMkLst>
            <pc:docMk/>
            <pc:sldMk cId="1308588519" sldId="373"/>
            <ac:spMk id="21" creationId="{00000000-0000-0000-0000-000000000000}"/>
          </ac:spMkLst>
        </pc:spChg>
        <pc:picChg chg="mod modCrop">
          <ac:chgData name="Connie J Burkhart" userId="rEJa+XlJAXBJR861XPWw1Jt3Z/z71HKSdmzcKAHquhs=" providerId="None" clId="Web-{FC39D45C-811F-44EC-B4EB-2803CFCDB9A4}" dt="2020-10-15T01:23:20.847" v="428" actId="1076"/>
          <ac:picMkLst>
            <pc:docMk/>
            <pc:sldMk cId="1308588519" sldId="373"/>
            <ac:picMk id="5" creationId="{00000000-0000-0000-0000-000000000000}"/>
          </ac:picMkLst>
        </pc:picChg>
        <pc:picChg chg="mod modCrop">
          <ac:chgData name="Connie J Burkhart" userId="rEJa+XlJAXBJR861XPWw1Jt3Z/z71HKSdmzcKAHquhs=" providerId="None" clId="Web-{FC39D45C-811F-44EC-B4EB-2803CFCDB9A4}" dt="2020-10-15T01:23:13.254" v="425" actId="1076"/>
          <ac:picMkLst>
            <pc:docMk/>
            <pc:sldMk cId="1308588519" sldId="373"/>
            <ac:picMk id="6" creationId="{00000000-0000-0000-0000-000000000000}"/>
          </ac:picMkLst>
        </pc:picChg>
        <pc:picChg chg="mod modCrop">
          <ac:chgData name="Connie J Burkhart" userId="rEJa+XlJAXBJR861XPWw1Jt3Z/z71HKSdmzcKAHquhs=" providerId="None" clId="Web-{FC39D45C-811F-44EC-B4EB-2803CFCDB9A4}" dt="2020-10-15T01:23:13.269" v="427" actId="1076"/>
          <ac:picMkLst>
            <pc:docMk/>
            <pc:sldMk cId="1308588519" sldId="373"/>
            <ac:picMk id="7" creationId="{D5F75D4F-743D-4D68-89B4-A4F34FA6AC52}"/>
          </ac:picMkLst>
        </pc:picChg>
        <pc:picChg chg="del">
          <ac:chgData name="Connie J Burkhart" userId="rEJa+XlJAXBJR861XPWw1Jt3Z/z71HKSdmzcKAHquhs=" providerId="None" clId="Web-{FC39D45C-811F-44EC-B4EB-2803CFCDB9A4}" dt="2020-10-15T01:14:20.144" v="326"/>
          <ac:picMkLst>
            <pc:docMk/>
            <pc:sldMk cId="1308588519" sldId="373"/>
            <ac:picMk id="8" creationId="{00000000-0000-0000-0000-000000000000}"/>
          </ac:picMkLst>
        </pc:picChg>
        <pc:picChg chg="add mod modCrop">
          <ac:chgData name="Connie J Burkhart" userId="rEJa+XlJAXBJR861XPWw1Jt3Z/z71HKSdmzcKAHquhs=" providerId="None" clId="Web-{FC39D45C-811F-44EC-B4EB-2803CFCDB9A4}" dt="2020-10-15T01:23:20.863" v="429" actId="1076"/>
          <ac:picMkLst>
            <pc:docMk/>
            <pc:sldMk cId="1308588519" sldId="373"/>
            <ac:picMk id="10" creationId="{61B56801-31A7-4773-A38F-90585EE9B464}"/>
          </ac:picMkLst>
        </pc:picChg>
        <pc:picChg chg="add mod">
          <ac:chgData name="Connie J Burkhart" userId="rEJa+XlJAXBJR861XPWw1Jt3Z/z71HKSdmzcKAHquhs=" providerId="None" clId="Web-{FC39D45C-811F-44EC-B4EB-2803CFCDB9A4}" dt="2020-10-15T01:23:20.879" v="430" actId="1076"/>
          <ac:picMkLst>
            <pc:docMk/>
            <pc:sldMk cId="1308588519" sldId="373"/>
            <ac:picMk id="11" creationId="{6F385BA1-9E37-4BB1-B323-BE5EE53392E2}"/>
          </ac:picMkLst>
        </pc:picChg>
        <pc:picChg chg="del">
          <ac:chgData name="Connie J Burkhart" userId="rEJa+XlJAXBJR861XPWw1Jt3Z/z71HKSdmzcKAHquhs=" providerId="None" clId="Web-{FC39D45C-811F-44EC-B4EB-2803CFCDB9A4}" dt="2020-10-15T01:14:21.441" v="327"/>
          <ac:picMkLst>
            <pc:docMk/>
            <pc:sldMk cId="1308588519" sldId="373"/>
            <ac:picMk id="25" creationId="{00000000-0000-0000-0000-000000000000}"/>
          </ac:picMkLst>
        </pc:picChg>
      </pc:sldChg>
      <pc:sldChg chg="addSp delSp modSp">
        <pc:chgData name="Connie J Burkhart" userId="rEJa+XlJAXBJR861XPWw1Jt3Z/z71HKSdmzcKAHquhs=" providerId="None" clId="Web-{FC39D45C-811F-44EC-B4EB-2803CFCDB9A4}" dt="2020-10-15T01:46:33.957" v="711" actId="1076"/>
        <pc:sldMkLst>
          <pc:docMk/>
          <pc:sldMk cId="2875337834" sldId="374"/>
        </pc:sldMkLst>
        <pc:spChg chg="mod">
          <ac:chgData name="Connie J Burkhart" userId="rEJa+XlJAXBJR861XPWw1Jt3Z/z71HKSdmzcKAHquhs=" providerId="None" clId="Web-{FC39D45C-811F-44EC-B4EB-2803CFCDB9A4}" dt="2020-10-15T01:46:33.957" v="711" actId="1076"/>
          <ac:spMkLst>
            <pc:docMk/>
            <pc:sldMk cId="2875337834" sldId="374"/>
            <ac:spMk id="2" creationId="{00000000-0000-0000-0000-000000000000}"/>
          </ac:spMkLst>
        </pc:spChg>
        <pc:spChg chg="del">
          <ac:chgData name="Connie J Burkhart" userId="rEJa+XlJAXBJR861XPWw1Jt3Z/z71HKSdmzcKAHquhs=" providerId="None" clId="Web-{FC39D45C-811F-44EC-B4EB-2803CFCDB9A4}" dt="2020-10-15T01:33:30.270" v="544"/>
          <ac:spMkLst>
            <pc:docMk/>
            <pc:sldMk cId="2875337834" sldId="374"/>
            <ac:spMk id="3" creationId="{00000000-0000-0000-0000-000000000000}"/>
          </ac:spMkLst>
        </pc:spChg>
        <pc:spChg chg="add del mod">
          <ac:chgData name="Connie J Burkhart" userId="rEJa+XlJAXBJR861XPWw1Jt3Z/z71HKSdmzcKAHquhs=" providerId="None" clId="Web-{FC39D45C-811F-44EC-B4EB-2803CFCDB9A4}" dt="2020-10-15T01:33:33.958" v="545"/>
          <ac:spMkLst>
            <pc:docMk/>
            <pc:sldMk cId="2875337834" sldId="374"/>
            <ac:spMk id="11" creationId="{94A6CFFE-C8EE-44C9-AC7A-E58343CFBB96}"/>
          </ac:spMkLst>
        </pc:spChg>
        <pc:spChg chg="mod">
          <ac:chgData name="Connie J Burkhart" userId="rEJa+XlJAXBJR861XPWw1Jt3Z/z71HKSdmzcKAHquhs=" providerId="None" clId="Web-{FC39D45C-811F-44EC-B4EB-2803CFCDB9A4}" dt="2020-10-15T01:36:44.426" v="583" actId="1076"/>
          <ac:spMkLst>
            <pc:docMk/>
            <pc:sldMk cId="2875337834" sldId="374"/>
            <ac:spMk id="13" creationId="{00000000-0000-0000-0000-000000000000}"/>
          </ac:spMkLst>
        </pc:spChg>
        <pc:spChg chg="mod">
          <ac:chgData name="Connie J Burkhart" userId="rEJa+XlJAXBJR861XPWw1Jt3Z/z71HKSdmzcKAHquhs=" providerId="None" clId="Web-{FC39D45C-811F-44EC-B4EB-2803CFCDB9A4}" dt="2020-10-15T01:36:44.395" v="580" actId="1076"/>
          <ac:spMkLst>
            <pc:docMk/>
            <pc:sldMk cId="2875337834" sldId="374"/>
            <ac:spMk id="17" creationId="{00000000-0000-0000-0000-000000000000}"/>
          </ac:spMkLst>
        </pc:spChg>
        <pc:spChg chg="mod">
          <ac:chgData name="Connie J Burkhart" userId="rEJa+XlJAXBJR861XPWw1Jt3Z/z71HKSdmzcKAHquhs=" providerId="None" clId="Web-{FC39D45C-811F-44EC-B4EB-2803CFCDB9A4}" dt="2020-10-15T01:36:44.411" v="582" actId="1076"/>
          <ac:spMkLst>
            <pc:docMk/>
            <pc:sldMk cId="2875337834" sldId="374"/>
            <ac:spMk id="18" creationId="{00000000-0000-0000-0000-000000000000}"/>
          </ac:spMkLst>
        </pc:spChg>
        <pc:spChg chg="mod">
          <ac:chgData name="Connie J Burkhart" userId="rEJa+XlJAXBJR861XPWw1Jt3Z/z71HKSdmzcKAHquhs=" providerId="None" clId="Web-{FC39D45C-811F-44EC-B4EB-2803CFCDB9A4}" dt="2020-10-15T01:37:11.864" v="595" actId="14100"/>
          <ac:spMkLst>
            <pc:docMk/>
            <pc:sldMk cId="2875337834" sldId="374"/>
            <ac:spMk id="20" creationId="{00000000-0000-0000-0000-000000000000}"/>
          </ac:spMkLst>
        </pc:spChg>
        <pc:spChg chg="mod">
          <ac:chgData name="Connie J Burkhart" userId="rEJa+XlJAXBJR861XPWw1Jt3Z/z71HKSdmzcKAHquhs=" providerId="None" clId="Web-{FC39D45C-811F-44EC-B4EB-2803CFCDB9A4}" dt="2020-10-15T01:37:02.254" v="593" actId="14100"/>
          <ac:spMkLst>
            <pc:docMk/>
            <pc:sldMk cId="2875337834" sldId="374"/>
            <ac:spMk id="22" creationId="{00000000-0000-0000-0000-000000000000}"/>
          </ac:spMkLst>
        </pc:spChg>
        <pc:spChg chg="mod">
          <ac:chgData name="Connie J Burkhart" userId="rEJa+XlJAXBJR861XPWw1Jt3Z/z71HKSdmzcKAHquhs=" providerId="None" clId="Web-{FC39D45C-811F-44EC-B4EB-2803CFCDB9A4}" dt="2020-10-15T01:36:44.411" v="581" actId="1076"/>
          <ac:spMkLst>
            <pc:docMk/>
            <pc:sldMk cId="2875337834" sldId="374"/>
            <ac:spMk id="23" creationId="{00000000-0000-0000-0000-000000000000}"/>
          </ac:spMkLst>
        </pc:spChg>
        <pc:picChg chg="mod modCrop">
          <ac:chgData name="Connie J Burkhart" userId="rEJa+XlJAXBJR861XPWw1Jt3Z/z71HKSdmzcKAHquhs=" providerId="None" clId="Web-{FC39D45C-811F-44EC-B4EB-2803CFCDB9A4}" dt="2020-10-15T01:36:56.614" v="591" actId="1076"/>
          <ac:picMkLst>
            <pc:docMk/>
            <pc:sldMk cId="2875337834" sldId="374"/>
            <ac:picMk id="4" creationId="{00000000-0000-0000-0000-000000000000}"/>
          </ac:picMkLst>
        </pc:picChg>
        <pc:picChg chg="mod modCrop">
          <ac:chgData name="Connie J Burkhart" userId="rEJa+XlJAXBJR861XPWw1Jt3Z/z71HKSdmzcKAHquhs=" providerId="None" clId="Web-{FC39D45C-811F-44EC-B4EB-2803CFCDB9A4}" dt="2020-10-15T01:36:44.442" v="585" actId="1076"/>
          <ac:picMkLst>
            <pc:docMk/>
            <pc:sldMk cId="2875337834" sldId="374"/>
            <ac:picMk id="5" creationId="{00000000-0000-0000-0000-000000000000}"/>
          </ac:picMkLst>
        </pc:picChg>
        <pc:picChg chg="mod modCrop">
          <ac:chgData name="Connie J Burkhart" userId="rEJa+XlJAXBJR861XPWw1Jt3Z/z71HKSdmzcKAHquhs=" providerId="None" clId="Web-{FC39D45C-811F-44EC-B4EB-2803CFCDB9A4}" dt="2020-10-15T01:36:44.426" v="584" actId="1076"/>
          <ac:picMkLst>
            <pc:docMk/>
            <pc:sldMk cId="2875337834" sldId="374"/>
            <ac:picMk id="6" creationId="{00000000-0000-0000-0000-000000000000}"/>
          </ac:picMkLst>
        </pc:picChg>
        <pc:picChg chg="mod modCrop">
          <ac:chgData name="Connie J Burkhart" userId="rEJa+XlJAXBJR861XPWw1Jt3Z/z71HKSdmzcKAHquhs=" providerId="None" clId="Web-{FC39D45C-811F-44EC-B4EB-2803CFCDB9A4}" dt="2020-10-15T01:36:54.129" v="590" actId="1076"/>
          <ac:picMkLst>
            <pc:docMk/>
            <pc:sldMk cId="2875337834" sldId="374"/>
            <ac:picMk id="7" creationId="{00000000-0000-0000-0000-000000000000}"/>
          </ac:picMkLst>
        </pc:picChg>
        <pc:picChg chg="add mod">
          <ac:chgData name="Connie J Burkhart" userId="rEJa+XlJAXBJR861XPWw1Jt3Z/z71HKSdmzcKAHquhs=" providerId="None" clId="Web-{FC39D45C-811F-44EC-B4EB-2803CFCDB9A4}" dt="2020-10-15T01:36:44.473" v="587" actId="1076"/>
          <ac:picMkLst>
            <pc:docMk/>
            <pc:sldMk cId="2875337834" sldId="374"/>
            <ac:picMk id="8" creationId="{C6FCD16C-583E-473D-8607-335F80002724}"/>
          </ac:picMkLst>
        </pc:picChg>
        <pc:picChg chg="add mod">
          <ac:chgData name="Connie J Burkhart" userId="rEJa+XlJAXBJR861XPWw1Jt3Z/z71HKSdmzcKAHquhs=" providerId="None" clId="Web-{FC39D45C-811F-44EC-B4EB-2803CFCDB9A4}" dt="2020-10-15T01:36:44.457" v="586" actId="1076"/>
          <ac:picMkLst>
            <pc:docMk/>
            <pc:sldMk cId="2875337834" sldId="374"/>
            <ac:picMk id="9" creationId="{7F1E8950-6BEC-45DC-902E-4758FD5E07BD}"/>
          </ac:picMkLst>
        </pc:picChg>
        <pc:picChg chg="del mod">
          <ac:chgData name="Connie J Burkhart" userId="rEJa+XlJAXBJR861XPWw1Jt3Z/z71HKSdmzcKAHquhs=" providerId="None" clId="Web-{FC39D45C-811F-44EC-B4EB-2803CFCDB9A4}" dt="2020-10-15T01:25:32.176" v="452"/>
          <ac:picMkLst>
            <pc:docMk/>
            <pc:sldMk cId="2875337834" sldId="374"/>
            <ac:picMk id="25" creationId="{00000000-0000-0000-0000-000000000000}"/>
          </ac:picMkLst>
        </pc:picChg>
        <pc:picChg chg="del mod">
          <ac:chgData name="Connie J Burkhart" userId="rEJa+XlJAXBJR861XPWw1Jt3Z/z71HKSdmzcKAHquhs=" providerId="None" clId="Web-{FC39D45C-811F-44EC-B4EB-2803CFCDB9A4}" dt="2020-10-15T01:25:30.066" v="451"/>
          <ac:picMkLst>
            <pc:docMk/>
            <pc:sldMk cId="2875337834" sldId="374"/>
            <ac:picMk id="26" creationId="{00000000-0000-0000-0000-000000000000}"/>
          </ac:picMkLst>
        </pc:picChg>
      </pc:sldChg>
      <pc:sldChg chg="addSp delSp modSp">
        <pc:chgData name="Connie J Burkhart" userId="rEJa+XlJAXBJR861XPWw1Jt3Z/z71HKSdmzcKAHquhs=" providerId="None" clId="Web-{FC39D45C-811F-44EC-B4EB-2803CFCDB9A4}" dt="2020-10-15T01:46:42.801" v="712" actId="14100"/>
        <pc:sldMkLst>
          <pc:docMk/>
          <pc:sldMk cId="350797875" sldId="375"/>
        </pc:sldMkLst>
        <pc:spChg chg="mod">
          <ac:chgData name="Connie J Burkhart" userId="rEJa+XlJAXBJR861XPWw1Jt3Z/z71HKSdmzcKAHquhs=" providerId="None" clId="Web-{FC39D45C-811F-44EC-B4EB-2803CFCDB9A4}" dt="2020-10-15T01:46:42.801" v="712" actId="14100"/>
          <ac:spMkLst>
            <pc:docMk/>
            <pc:sldMk cId="350797875" sldId="375"/>
            <ac:spMk id="2" creationId="{00000000-0000-0000-0000-000000000000}"/>
          </ac:spMkLst>
        </pc:spChg>
        <pc:spChg chg="del">
          <ac:chgData name="Connie J Burkhart" userId="rEJa+XlJAXBJR861XPWw1Jt3Z/z71HKSdmzcKAHquhs=" providerId="None" clId="Web-{FC39D45C-811F-44EC-B4EB-2803CFCDB9A4}" dt="2020-10-15T01:38:02.192" v="604"/>
          <ac:spMkLst>
            <pc:docMk/>
            <pc:sldMk cId="350797875" sldId="375"/>
            <ac:spMk id="3" creationId="{00000000-0000-0000-0000-000000000000}"/>
          </ac:spMkLst>
        </pc:spChg>
        <pc:spChg chg="add del mod">
          <ac:chgData name="Connie J Burkhart" userId="rEJa+XlJAXBJR861XPWw1Jt3Z/z71HKSdmzcKAHquhs=" providerId="None" clId="Web-{FC39D45C-811F-44EC-B4EB-2803CFCDB9A4}" dt="2020-10-15T01:38:04.989" v="605"/>
          <ac:spMkLst>
            <pc:docMk/>
            <pc:sldMk cId="350797875" sldId="375"/>
            <ac:spMk id="9" creationId="{81634E01-B2D0-4EF2-902A-C57D9DC33225}"/>
          </ac:spMkLst>
        </pc:spChg>
        <pc:spChg chg="mod">
          <ac:chgData name="Connie J Burkhart" userId="rEJa+XlJAXBJR861XPWw1Jt3Z/z71HKSdmzcKAHquhs=" providerId="None" clId="Web-{FC39D45C-811F-44EC-B4EB-2803CFCDB9A4}" dt="2020-10-15T01:45:41.645" v="701" actId="1076"/>
          <ac:spMkLst>
            <pc:docMk/>
            <pc:sldMk cId="350797875" sldId="375"/>
            <ac:spMk id="13" creationId="{00000000-0000-0000-0000-000000000000}"/>
          </ac:spMkLst>
        </pc:spChg>
        <pc:spChg chg="mod">
          <ac:chgData name="Connie J Burkhart" userId="rEJa+XlJAXBJR861XPWw1Jt3Z/z71HKSdmzcKAHquhs=" providerId="None" clId="Web-{FC39D45C-811F-44EC-B4EB-2803CFCDB9A4}" dt="2020-10-15T01:45:41.645" v="700" actId="1076"/>
          <ac:spMkLst>
            <pc:docMk/>
            <pc:sldMk cId="350797875" sldId="375"/>
            <ac:spMk id="17" creationId="{00000000-0000-0000-0000-000000000000}"/>
          </ac:spMkLst>
        </pc:spChg>
        <pc:spChg chg="mod">
          <ac:chgData name="Connie J Burkhart" userId="rEJa+XlJAXBJR861XPWw1Jt3Z/z71HKSdmzcKAHquhs=" providerId="None" clId="Web-{FC39D45C-811F-44EC-B4EB-2803CFCDB9A4}" dt="2020-10-15T01:45:41.629" v="699" actId="1076"/>
          <ac:spMkLst>
            <pc:docMk/>
            <pc:sldMk cId="350797875" sldId="375"/>
            <ac:spMk id="19" creationId="{00000000-0000-0000-0000-000000000000}"/>
          </ac:spMkLst>
        </pc:spChg>
        <pc:spChg chg="mod">
          <ac:chgData name="Connie J Burkhart" userId="rEJa+XlJAXBJR861XPWw1Jt3Z/z71HKSdmzcKAHquhs=" providerId="None" clId="Web-{FC39D45C-811F-44EC-B4EB-2803CFCDB9A4}" dt="2020-10-15T01:45:51.301" v="702" actId="14100"/>
          <ac:spMkLst>
            <pc:docMk/>
            <pc:sldMk cId="350797875" sldId="375"/>
            <ac:spMk id="20" creationId="{00000000-0000-0000-0000-000000000000}"/>
          </ac:spMkLst>
        </pc:spChg>
        <pc:spChg chg="mod">
          <ac:chgData name="Connie J Burkhart" userId="rEJa+XlJAXBJR861XPWw1Jt3Z/z71HKSdmzcKAHquhs=" providerId="None" clId="Web-{FC39D45C-811F-44EC-B4EB-2803CFCDB9A4}" dt="2020-10-15T01:45:41.582" v="694" actId="1076"/>
          <ac:spMkLst>
            <pc:docMk/>
            <pc:sldMk cId="350797875" sldId="375"/>
            <ac:spMk id="22" creationId="{00000000-0000-0000-0000-000000000000}"/>
          </ac:spMkLst>
        </pc:spChg>
        <pc:spChg chg="mod">
          <ac:chgData name="Connie J Burkhart" userId="rEJa+XlJAXBJR861XPWw1Jt3Z/z71HKSdmzcKAHquhs=" providerId="None" clId="Web-{FC39D45C-811F-44EC-B4EB-2803CFCDB9A4}" dt="2020-10-15T01:45:41.582" v="695" actId="1076"/>
          <ac:spMkLst>
            <pc:docMk/>
            <pc:sldMk cId="350797875" sldId="375"/>
            <ac:spMk id="23" creationId="{00000000-0000-0000-0000-000000000000}"/>
          </ac:spMkLst>
        </pc:spChg>
        <pc:picChg chg="mod modCrop">
          <ac:chgData name="Connie J Burkhart" userId="rEJa+XlJAXBJR861XPWw1Jt3Z/z71HKSdmzcKAHquhs=" providerId="None" clId="Web-{FC39D45C-811F-44EC-B4EB-2803CFCDB9A4}" dt="2020-10-15T01:45:41.598" v="696" actId="1076"/>
          <ac:picMkLst>
            <pc:docMk/>
            <pc:sldMk cId="350797875" sldId="375"/>
            <ac:picMk id="4" creationId="{00000000-0000-0000-0000-000000000000}"/>
          </ac:picMkLst>
        </pc:picChg>
        <pc:picChg chg="mod modCrop">
          <ac:chgData name="Connie J Burkhart" userId="rEJa+XlJAXBJR861XPWw1Jt3Z/z71HKSdmzcKAHquhs=" providerId="None" clId="Web-{FC39D45C-811F-44EC-B4EB-2803CFCDB9A4}" dt="2020-10-15T01:45:41.614" v="697" actId="1076"/>
          <ac:picMkLst>
            <pc:docMk/>
            <pc:sldMk cId="350797875" sldId="375"/>
            <ac:picMk id="5" creationId="{00000000-0000-0000-0000-000000000000}"/>
          </ac:picMkLst>
        </pc:picChg>
        <pc:picChg chg="mod modCrop">
          <ac:chgData name="Connie J Burkhart" userId="rEJa+XlJAXBJR861XPWw1Jt3Z/z71HKSdmzcKAHquhs=" providerId="None" clId="Web-{FC39D45C-811F-44EC-B4EB-2803CFCDB9A4}" dt="2020-10-15T01:45:41.536" v="691" actId="1076"/>
          <ac:picMkLst>
            <pc:docMk/>
            <pc:sldMk cId="350797875" sldId="375"/>
            <ac:picMk id="6" creationId="{00000000-0000-0000-0000-000000000000}"/>
          </ac:picMkLst>
        </pc:picChg>
        <pc:picChg chg="mod modCrop">
          <ac:chgData name="Connie J Burkhart" userId="rEJa+XlJAXBJR861XPWw1Jt3Z/z71HKSdmzcKAHquhs=" providerId="None" clId="Web-{FC39D45C-811F-44EC-B4EB-2803CFCDB9A4}" dt="2020-10-15T01:45:41.520" v="690" actId="1076"/>
          <ac:picMkLst>
            <pc:docMk/>
            <pc:sldMk cId="350797875" sldId="375"/>
            <ac:picMk id="7" creationId="{00000000-0000-0000-0000-000000000000}"/>
          </ac:picMkLst>
        </pc:picChg>
        <pc:picChg chg="add mod">
          <ac:chgData name="Connie J Burkhart" userId="rEJa+XlJAXBJR861XPWw1Jt3Z/z71HKSdmzcKAHquhs=" providerId="None" clId="Web-{FC39D45C-811F-44EC-B4EB-2803CFCDB9A4}" dt="2020-10-15T01:45:41.551" v="692" actId="1076"/>
          <ac:picMkLst>
            <pc:docMk/>
            <pc:sldMk cId="350797875" sldId="375"/>
            <ac:picMk id="10" creationId="{1F9E0344-016E-4002-82D1-9CAA99ACCE72}"/>
          </ac:picMkLst>
        </pc:picChg>
        <pc:picChg chg="add mod">
          <ac:chgData name="Connie J Burkhart" userId="rEJa+XlJAXBJR861XPWw1Jt3Z/z71HKSdmzcKAHquhs=" providerId="None" clId="Web-{FC39D45C-811F-44EC-B4EB-2803CFCDB9A4}" dt="2020-10-15T01:45:41.582" v="693" actId="1076"/>
          <ac:picMkLst>
            <pc:docMk/>
            <pc:sldMk cId="350797875" sldId="375"/>
            <ac:picMk id="11" creationId="{E3F5EAE3-185A-4F02-A86B-FE12DE904574}"/>
          </ac:picMkLst>
        </pc:picChg>
        <pc:picChg chg="del">
          <ac:chgData name="Connie J Burkhart" userId="rEJa+XlJAXBJR861XPWw1Jt3Z/z71HKSdmzcKAHquhs=" providerId="None" clId="Web-{FC39D45C-811F-44EC-B4EB-2803CFCDB9A4}" dt="2020-10-15T01:38:07.520" v="606"/>
          <ac:picMkLst>
            <pc:docMk/>
            <pc:sldMk cId="350797875" sldId="375"/>
            <ac:picMk id="16" creationId="{00000000-0000-0000-0000-000000000000}"/>
          </ac:picMkLst>
        </pc:picChg>
        <pc:picChg chg="del">
          <ac:chgData name="Connie J Burkhart" userId="rEJa+XlJAXBJR861XPWw1Jt3Z/z71HKSdmzcKAHquhs=" providerId="None" clId="Web-{FC39D45C-811F-44EC-B4EB-2803CFCDB9A4}" dt="2020-10-15T01:38:08.536" v="607"/>
          <ac:picMkLst>
            <pc:docMk/>
            <pc:sldMk cId="350797875" sldId="375"/>
            <ac:picMk id="27" creationId="{00000000-0000-0000-0000-000000000000}"/>
          </ac:picMkLst>
        </pc:picChg>
      </pc:sldChg>
    </pc:docChg>
  </pc:docChgLst>
  <pc:docChgLst>
    <pc:chgData name="Laurie &quot;Chet&quot; Tschetter" userId="ZfbOj8bIWOg4GtN4cFtDONZxAPuygRbIMIWUQj+akMI=" providerId="None" clId="Web-{DDCDEB38-92B1-41DE-B927-4A6DDC20D3A5}"/>
    <pc:docChg chg="modSld">
      <pc:chgData name="Laurie &quot;Chet&quot; Tschetter" userId="ZfbOj8bIWOg4GtN4cFtDONZxAPuygRbIMIWUQj+akMI=" providerId="None" clId="Web-{DDCDEB38-92B1-41DE-B927-4A6DDC20D3A5}" dt="2020-10-10T22:38:02.458" v="334"/>
      <pc:docMkLst>
        <pc:docMk/>
      </pc:docMkLst>
      <pc:sldChg chg="addCm">
        <pc:chgData name="Laurie &quot;Chet&quot; Tschetter" userId="ZfbOj8bIWOg4GtN4cFtDONZxAPuygRbIMIWUQj+akMI=" providerId="None" clId="Web-{DDCDEB38-92B1-41DE-B927-4A6DDC20D3A5}" dt="2020-10-10T22:28:22.964" v="0"/>
        <pc:sldMkLst>
          <pc:docMk/>
          <pc:sldMk cId="1597046409" sldId="261"/>
        </pc:sldMkLst>
      </pc:sldChg>
      <pc:sldChg chg="modNotes">
        <pc:chgData name="Laurie &quot;Chet&quot; Tschetter" userId="ZfbOj8bIWOg4GtN4cFtDONZxAPuygRbIMIWUQj+akMI=" providerId="None" clId="Web-{DDCDEB38-92B1-41DE-B927-4A6DDC20D3A5}" dt="2020-10-10T22:29:42.215" v="5"/>
        <pc:sldMkLst>
          <pc:docMk/>
          <pc:sldMk cId="3752200991" sldId="291"/>
        </pc:sldMkLst>
      </pc:sldChg>
      <pc:sldChg chg="modNotes">
        <pc:chgData name="Laurie &quot;Chet&quot; Tschetter" userId="ZfbOj8bIWOg4GtN4cFtDONZxAPuygRbIMIWUQj+akMI=" providerId="None" clId="Web-{DDCDEB38-92B1-41DE-B927-4A6DDC20D3A5}" dt="2020-10-10T22:38:02.458" v="334"/>
        <pc:sldMkLst>
          <pc:docMk/>
          <pc:sldMk cId="2457903166" sldId="332"/>
        </pc:sldMkLst>
      </pc:sldChg>
    </pc:docChg>
  </pc:docChgLst>
  <pc:docChgLst>
    <pc:chgData name="Connie J Burkhart" userId="rEJa+XlJAXBJR861XPWw1Jt3Z/z71HKSdmzcKAHquhs=" providerId="None" clId="Web-{903C7ED3-E946-4D9D-B3E1-9FD24F68B43B}"/>
    <pc:docChg chg="modSld">
      <pc:chgData name="Connie J Burkhart" userId="rEJa+XlJAXBJR861XPWw1Jt3Z/z71HKSdmzcKAHquhs=" providerId="None" clId="Web-{903C7ED3-E946-4D9D-B3E1-9FD24F68B43B}" dt="2020-10-14T20:19:34.113" v="16"/>
      <pc:docMkLst>
        <pc:docMk/>
      </pc:docMkLst>
      <pc:sldChg chg="addSp delSp modSp mod modClrScheme chgLayout">
        <pc:chgData name="Connie J Burkhart" userId="rEJa+XlJAXBJR861XPWw1Jt3Z/z71HKSdmzcKAHquhs=" providerId="None" clId="Web-{903C7ED3-E946-4D9D-B3E1-9FD24F68B43B}" dt="2020-10-14T20:16:59.909" v="6"/>
        <pc:sldMkLst>
          <pc:docMk/>
          <pc:sldMk cId="594321354" sldId="257"/>
        </pc:sldMkLst>
        <pc:spChg chg="del">
          <ac:chgData name="Connie J Burkhart" userId="rEJa+XlJAXBJR861XPWw1Jt3Z/z71HKSdmzcKAHquhs=" providerId="None" clId="Web-{903C7ED3-E946-4D9D-B3E1-9FD24F68B43B}" dt="2020-10-14T20:15:38.768" v="0"/>
          <ac:spMkLst>
            <pc:docMk/>
            <pc:sldMk cId="594321354" sldId="257"/>
            <ac:spMk id="2" creationId="{00000000-0000-0000-0000-000000000000}"/>
          </ac:spMkLst>
        </pc:spChg>
        <pc:spChg chg="del mod ord">
          <ac:chgData name="Connie J Burkhart" userId="rEJa+XlJAXBJR861XPWw1Jt3Z/z71HKSdmzcKAHquhs=" providerId="None" clId="Web-{903C7ED3-E946-4D9D-B3E1-9FD24F68B43B}" dt="2020-10-14T20:15:43.299" v="1"/>
          <ac:spMkLst>
            <pc:docMk/>
            <pc:sldMk cId="594321354" sldId="257"/>
            <ac:spMk id="3" creationId="{00000000-0000-0000-0000-000000000000}"/>
          </ac:spMkLst>
        </pc:spChg>
        <pc:picChg chg="add mod">
          <ac:chgData name="Connie J Burkhart" userId="rEJa+XlJAXBJR861XPWw1Jt3Z/z71HKSdmzcKAHquhs=" providerId="None" clId="Web-{903C7ED3-E946-4D9D-B3E1-9FD24F68B43B}" dt="2020-10-14T20:16:59.909" v="6"/>
          <ac:picMkLst>
            <pc:docMk/>
            <pc:sldMk cId="594321354" sldId="257"/>
            <ac:picMk id="4" creationId="{F463BF37-914C-43A7-82B3-D56335A6192B}"/>
          </ac:picMkLst>
        </pc:picChg>
      </pc:sldChg>
      <pc:sldChg chg="delSp">
        <pc:chgData name="Connie J Burkhart" userId="rEJa+XlJAXBJR861XPWw1Jt3Z/z71HKSdmzcKAHquhs=" providerId="None" clId="Web-{903C7ED3-E946-4D9D-B3E1-9FD24F68B43B}" dt="2020-10-14T20:19:34.113" v="16"/>
        <pc:sldMkLst>
          <pc:docMk/>
          <pc:sldMk cId="3706187908" sldId="258"/>
        </pc:sldMkLst>
        <pc:spChg chg="del">
          <ac:chgData name="Connie J Burkhart" userId="rEJa+XlJAXBJR861XPWw1Jt3Z/z71HKSdmzcKAHquhs=" providerId="None" clId="Web-{903C7ED3-E946-4D9D-B3E1-9FD24F68B43B}" dt="2020-10-14T20:19:34.113" v="16"/>
          <ac:spMkLst>
            <pc:docMk/>
            <pc:sldMk cId="3706187908" sldId="258"/>
            <ac:spMk id="4" creationId="{00000000-0000-0000-0000-000000000000}"/>
          </ac:spMkLst>
        </pc:spChg>
        <pc:picChg chg="del">
          <ac:chgData name="Connie J Burkhart" userId="rEJa+XlJAXBJR861XPWw1Jt3Z/z71HKSdmzcKAHquhs=" providerId="None" clId="Web-{903C7ED3-E946-4D9D-B3E1-9FD24F68B43B}" dt="2020-10-14T20:19:25.957" v="15"/>
          <ac:picMkLst>
            <pc:docMk/>
            <pc:sldMk cId="3706187908" sldId="258"/>
            <ac:picMk id="5" creationId="{00000000-0000-0000-0000-000000000000}"/>
          </ac:picMkLst>
        </pc:picChg>
      </pc:sldChg>
      <pc:sldChg chg="addSp delSp modSp addCm">
        <pc:chgData name="Connie J Burkhart" userId="rEJa+XlJAXBJR861XPWw1Jt3Z/z71HKSdmzcKAHquhs=" providerId="None" clId="Web-{903C7ED3-E946-4D9D-B3E1-9FD24F68B43B}" dt="2020-10-14T20:18:53.488" v="14"/>
        <pc:sldMkLst>
          <pc:docMk/>
          <pc:sldMk cId="3461692967" sldId="324"/>
        </pc:sldMkLst>
        <pc:spChg chg="mod">
          <ac:chgData name="Connie J Burkhart" userId="rEJa+XlJAXBJR861XPWw1Jt3Z/z71HKSdmzcKAHquhs=" providerId="None" clId="Web-{903C7ED3-E946-4D9D-B3E1-9FD24F68B43B}" dt="2020-10-14T20:18:19.972" v="11" actId="20577"/>
          <ac:spMkLst>
            <pc:docMk/>
            <pc:sldMk cId="3461692967" sldId="324"/>
            <ac:spMk id="2" creationId="{00000000-0000-0000-0000-000000000000}"/>
          </ac:spMkLst>
        </pc:spChg>
        <pc:picChg chg="add mod">
          <ac:chgData name="Connie J Burkhart" userId="rEJa+XlJAXBJR861XPWw1Jt3Z/z71HKSdmzcKAHquhs=" providerId="None" clId="Web-{903C7ED3-E946-4D9D-B3E1-9FD24F68B43B}" dt="2020-10-14T20:17:42.628" v="10" actId="1076"/>
          <ac:picMkLst>
            <pc:docMk/>
            <pc:sldMk cId="3461692967" sldId="324"/>
            <ac:picMk id="3" creationId="{10DBDCB0-7D32-4CD1-9494-93A01A6EA1D3}"/>
          </ac:picMkLst>
        </pc:picChg>
        <pc:picChg chg="del">
          <ac:chgData name="Connie J Burkhart" userId="rEJa+XlJAXBJR861XPWw1Jt3Z/z71HKSdmzcKAHquhs=" providerId="None" clId="Web-{903C7ED3-E946-4D9D-B3E1-9FD24F68B43B}" dt="2020-10-14T20:17:30.597" v="7"/>
          <ac:picMkLst>
            <pc:docMk/>
            <pc:sldMk cId="3461692967" sldId="324"/>
            <ac:picMk id="5" creationId="{00000000-0000-0000-0000-000000000000}"/>
          </ac:picMkLst>
        </pc:picChg>
      </pc:sldChg>
    </pc:docChg>
  </pc:docChgLst>
  <pc:docChgLst>
    <pc:chgData name="Megan L Sanders" clId="Web-{FE850849-01CB-4AC4-8D79-7C960251663E}"/>
    <pc:docChg chg="modSld">
      <pc:chgData name="Megan L Sanders" userId="" providerId="" clId="Web-{FE850849-01CB-4AC4-8D79-7C960251663E}" dt="2021-04-15T22:07:16.813" v="24"/>
      <pc:docMkLst>
        <pc:docMk/>
      </pc:docMkLst>
      <pc:sldChg chg="modNotes">
        <pc:chgData name="Megan L Sanders" userId="" providerId="" clId="Web-{FE850849-01CB-4AC4-8D79-7C960251663E}" dt="2021-04-15T22:01:09.917" v="15"/>
        <pc:sldMkLst>
          <pc:docMk/>
          <pc:sldMk cId="880698785" sldId="265"/>
        </pc:sldMkLst>
      </pc:sldChg>
      <pc:sldChg chg="modNotes">
        <pc:chgData name="Megan L Sanders" userId="" providerId="" clId="Web-{FE850849-01CB-4AC4-8D79-7C960251663E}" dt="2021-04-15T22:00:09.948" v="13"/>
        <pc:sldMkLst>
          <pc:docMk/>
          <pc:sldMk cId="279025355" sldId="312"/>
        </pc:sldMkLst>
      </pc:sldChg>
      <pc:sldChg chg="modNotes">
        <pc:chgData name="Megan L Sanders" userId="" providerId="" clId="Web-{FE850849-01CB-4AC4-8D79-7C960251663E}" dt="2021-04-15T22:07:16.813" v="24"/>
        <pc:sldMkLst>
          <pc:docMk/>
          <pc:sldMk cId="2863087630" sldId="319"/>
        </pc:sldMkLst>
      </pc:sldChg>
      <pc:sldChg chg="modNotes">
        <pc:chgData name="Megan L Sanders" userId="" providerId="" clId="Web-{FE850849-01CB-4AC4-8D79-7C960251663E}" dt="2021-04-15T22:06:04.890" v="23"/>
        <pc:sldMkLst>
          <pc:docMk/>
          <pc:sldMk cId="2606305190" sldId="348"/>
        </pc:sldMkLst>
      </pc:sldChg>
      <pc:sldChg chg="modNotes">
        <pc:chgData name="Megan L Sanders" userId="" providerId="" clId="Web-{FE850849-01CB-4AC4-8D79-7C960251663E}" dt="2021-04-15T22:04:56.076" v="18"/>
        <pc:sldMkLst>
          <pc:docMk/>
          <pc:sldMk cId="1090111966" sldId="392"/>
        </pc:sldMkLst>
      </pc:sldChg>
      <pc:sldChg chg="modNotes">
        <pc:chgData name="Megan L Sanders" userId="" providerId="" clId="Web-{FE850849-01CB-4AC4-8D79-7C960251663E}" dt="2021-04-15T21:59:34.432" v="10"/>
        <pc:sldMkLst>
          <pc:docMk/>
          <pc:sldMk cId="3548390440" sldId="418"/>
        </pc:sldMkLst>
      </pc:sldChg>
    </pc:docChg>
  </pc:docChgLst>
  <pc:docChgLst>
    <pc:chgData name="Laurie &quot;Chet&quot; Tschetter" userId="ZfbOj8bIWOg4GtN4cFtDONZxAPuygRbIMIWUQj+akMI=" providerId="None" clId="Web-{F4B55836-C277-4A17-AD74-763271DE9C2D}"/>
    <pc:docChg chg="modSld">
      <pc:chgData name="Laurie &quot;Chet&quot; Tschetter" userId="ZfbOj8bIWOg4GtN4cFtDONZxAPuygRbIMIWUQj+akMI=" providerId="None" clId="Web-{F4B55836-C277-4A17-AD74-763271DE9C2D}" dt="2020-10-09T14:57:21.932" v="230"/>
      <pc:docMkLst>
        <pc:docMk/>
      </pc:docMkLst>
      <pc:sldChg chg="modNotes">
        <pc:chgData name="Laurie &quot;Chet&quot; Tschetter" userId="ZfbOj8bIWOg4GtN4cFtDONZxAPuygRbIMIWUQj+akMI=" providerId="None" clId="Web-{F4B55836-C277-4A17-AD74-763271DE9C2D}" dt="2020-10-09T14:57:21.932" v="230"/>
        <pc:sldMkLst>
          <pc:docMk/>
          <pc:sldMk cId="2675159019" sldId="372"/>
        </pc:sldMkLst>
      </pc:sldChg>
    </pc:docChg>
  </pc:docChgLst>
  <pc:docChgLst>
    <pc:chgData name="Laurie &quot;Chet&quot; Tschetter" userId="ZfbOj8bIWOg4GtN4cFtDONZxAPuygRbIMIWUQj+akMI=" providerId="None" clId="Web-{B624AA14-0EB3-4E74-8F1F-B519BFA309E7}"/>
    <pc:docChg chg="modSld">
      <pc:chgData name="Laurie &quot;Chet&quot; Tschetter" userId="ZfbOj8bIWOg4GtN4cFtDONZxAPuygRbIMIWUQj+akMI=" providerId="None" clId="Web-{B624AA14-0EB3-4E74-8F1F-B519BFA309E7}" dt="2020-10-15T13:08:05.494" v="9"/>
      <pc:docMkLst>
        <pc:docMk/>
      </pc:docMkLst>
      <pc:sldChg chg="modNotes">
        <pc:chgData name="Laurie &quot;Chet&quot; Tschetter" userId="ZfbOj8bIWOg4GtN4cFtDONZxAPuygRbIMIWUQj+akMI=" providerId="None" clId="Web-{B624AA14-0EB3-4E74-8F1F-B519BFA309E7}" dt="2020-10-15T13:08:05.494" v="9"/>
        <pc:sldMkLst>
          <pc:docMk/>
          <pc:sldMk cId="594321354" sldId="257"/>
        </pc:sldMkLst>
      </pc:sldChg>
    </pc:docChg>
  </pc:docChgLst>
  <pc:docChgLst>
    <pc:chgData name="Laurie &quot;Chet&quot; Tschetter" userId="dKcuRO0pY3EEs1jmEUDChqXglE3EEe4sNRMms6ynv08=" providerId="None" clId="Web-{B6F5262A-738E-4EC3-83FF-A92B42BDDE20}"/>
    <pc:docChg chg="modSld">
      <pc:chgData name="Laurie &quot;Chet&quot; Tschetter" userId="dKcuRO0pY3EEs1jmEUDChqXglE3EEe4sNRMms6ynv08=" providerId="None" clId="Web-{B6F5262A-738E-4EC3-83FF-A92B42BDDE20}" dt="2021-05-05T15:01:30.602" v="1"/>
      <pc:docMkLst>
        <pc:docMk/>
      </pc:docMkLst>
      <pc:sldChg chg="modNotes">
        <pc:chgData name="Laurie &quot;Chet&quot; Tschetter" userId="dKcuRO0pY3EEs1jmEUDChqXglE3EEe4sNRMms6ynv08=" providerId="None" clId="Web-{B6F5262A-738E-4EC3-83FF-A92B42BDDE20}" dt="2021-05-05T15:01:16.102" v="0"/>
        <pc:sldMkLst>
          <pc:docMk/>
          <pc:sldMk cId="1447065547" sldId="260"/>
        </pc:sldMkLst>
      </pc:sldChg>
      <pc:sldChg chg="modNotes">
        <pc:chgData name="Laurie &quot;Chet&quot; Tschetter" userId="dKcuRO0pY3EEs1jmEUDChqXglE3EEe4sNRMms6ynv08=" providerId="None" clId="Web-{B6F5262A-738E-4EC3-83FF-A92B42BDDE20}" dt="2021-05-05T15:01:30.602" v="1"/>
        <pc:sldMkLst>
          <pc:docMk/>
          <pc:sldMk cId="1597046409" sldId="261"/>
        </pc:sldMkLst>
      </pc:sldChg>
    </pc:docChg>
  </pc:docChgLst>
  <pc:docChgLst>
    <pc:chgData name="Laurie &quot;Chet&quot; Tschetter" userId="ZfbOj8bIWOg4GtN4cFtDONZxAPuygRbIMIWUQj+akMI=" providerId="None" clId="Web-{0E3BE74B-51F7-47BC-BB5B-9EAA23DD3411}"/>
    <pc:docChg chg="modSld">
      <pc:chgData name="Laurie &quot;Chet&quot; Tschetter" userId="ZfbOj8bIWOg4GtN4cFtDONZxAPuygRbIMIWUQj+akMI=" providerId="None" clId="Web-{0E3BE74B-51F7-47BC-BB5B-9EAA23DD3411}" dt="2020-09-11T14:02:41.032" v="50" actId="20577"/>
      <pc:docMkLst>
        <pc:docMk/>
      </pc:docMkLst>
      <pc:sldChg chg="modSp">
        <pc:chgData name="Laurie &quot;Chet&quot; Tschetter" userId="ZfbOj8bIWOg4GtN4cFtDONZxAPuygRbIMIWUQj+akMI=" providerId="None" clId="Web-{0E3BE74B-51F7-47BC-BB5B-9EAA23DD3411}" dt="2020-09-11T13:50:03.477" v="24" actId="20577"/>
        <pc:sldMkLst>
          <pc:docMk/>
          <pc:sldMk cId="3706187908" sldId="258"/>
        </pc:sldMkLst>
        <pc:spChg chg="mod">
          <ac:chgData name="Laurie &quot;Chet&quot; Tschetter" userId="ZfbOj8bIWOg4GtN4cFtDONZxAPuygRbIMIWUQj+akMI=" providerId="None" clId="Web-{0E3BE74B-51F7-47BC-BB5B-9EAA23DD3411}" dt="2020-09-11T13:50:03.477" v="24" actId="20577"/>
          <ac:spMkLst>
            <pc:docMk/>
            <pc:sldMk cId="3706187908" sldId="258"/>
            <ac:spMk id="2" creationId="{00000000-0000-0000-0000-000000000000}"/>
          </ac:spMkLst>
        </pc:spChg>
      </pc:sldChg>
      <pc:sldChg chg="modSp">
        <pc:chgData name="Laurie &quot;Chet&quot; Tschetter" userId="ZfbOj8bIWOg4GtN4cFtDONZxAPuygRbIMIWUQj+akMI=" providerId="None" clId="Web-{0E3BE74B-51F7-47BC-BB5B-9EAA23DD3411}" dt="2020-09-11T14:02:38.813" v="48" actId="20577"/>
        <pc:sldMkLst>
          <pc:docMk/>
          <pc:sldMk cId="1860046118" sldId="272"/>
        </pc:sldMkLst>
        <pc:spChg chg="mod">
          <ac:chgData name="Laurie &quot;Chet&quot; Tschetter" userId="ZfbOj8bIWOg4GtN4cFtDONZxAPuygRbIMIWUQj+akMI=" providerId="None" clId="Web-{0E3BE74B-51F7-47BC-BB5B-9EAA23DD3411}" dt="2020-09-11T14:02:38.813" v="48" actId="20577"/>
          <ac:spMkLst>
            <pc:docMk/>
            <pc:sldMk cId="1860046118" sldId="272"/>
            <ac:spMk id="2" creationId="{00000000-0000-0000-0000-000000000000}"/>
          </ac:spMkLst>
        </pc:spChg>
        <pc:spChg chg="mod">
          <ac:chgData name="Laurie &quot;Chet&quot; Tschetter" userId="ZfbOj8bIWOg4GtN4cFtDONZxAPuygRbIMIWUQj+akMI=" providerId="None" clId="Web-{0E3BE74B-51F7-47BC-BB5B-9EAA23DD3411}" dt="2020-09-11T14:02:25.125" v="43" actId="20577"/>
          <ac:spMkLst>
            <pc:docMk/>
            <pc:sldMk cId="1860046118" sldId="272"/>
            <ac:spMk id="3" creationId="{00000000-0000-0000-0000-000000000000}"/>
          </ac:spMkLst>
        </pc:spChg>
      </pc:sldChg>
    </pc:docChg>
  </pc:docChgLst>
  <pc:docChgLst>
    <pc:chgData name="Laurie &quot;Chet&quot; Tschetter" userId="ZfbOj8bIWOg4GtN4cFtDONZxAPuygRbIMIWUQj+akMI=" providerId="None" clId="Web-{F1A87599-A353-4AC0-9984-2D8CD8969279}"/>
    <pc:docChg chg="modSld">
      <pc:chgData name="Laurie &quot;Chet&quot; Tschetter" userId="ZfbOj8bIWOg4GtN4cFtDONZxAPuygRbIMIWUQj+akMI=" providerId="None" clId="Web-{F1A87599-A353-4AC0-9984-2D8CD8969279}" dt="2020-10-16T22:28:33.551" v="75"/>
      <pc:docMkLst>
        <pc:docMk/>
      </pc:docMkLst>
      <pc:sldChg chg="modNotes">
        <pc:chgData name="Laurie &quot;Chet&quot; Tschetter" userId="ZfbOj8bIWOg4GtN4cFtDONZxAPuygRbIMIWUQj+akMI=" providerId="None" clId="Web-{F1A87599-A353-4AC0-9984-2D8CD8969279}" dt="2020-10-16T22:28:33.551" v="75"/>
        <pc:sldMkLst>
          <pc:docMk/>
          <pc:sldMk cId="594321354" sldId="257"/>
        </pc:sldMkLst>
      </pc:sldChg>
    </pc:docChg>
  </pc:docChgLst>
  <pc:docChgLst>
    <pc:chgData name="Laurie &quot;Chet&quot; Tschetter" userId="ZfbOj8bIWOg4GtN4cFtDONZxAPuygRbIMIWUQj+akMI=" providerId="None" clId="Web-{7AF4023C-D28C-4EB9-927B-CC361EB113BD}"/>
    <pc:docChg chg="modSld">
      <pc:chgData name="Laurie &quot;Chet&quot; Tschetter" userId="ZfbOj8bIWOg4GtN4cFtDONZxAPuygRbIMIWUQj+akMI=" providerId="None" clId="Web-{7AF4023C-D28C-4EB9-927B-CC361EB113BD}" dt="2020-09-14T17:00:31.041" v="16" actId="1076"/>
      <pc:docMkLst>
        <pc:docMk/>
      </pc:docMkLst>
      <pc:sldChg chg="addSp modSp">
        <pc:chgData name="Laurie &quot;Chet&quot; Tschetter" userId="ZfbOj8bIWOg4GtN4cFtDONZxAPuygRbIMIWUQj+akMI=" providerId="None" clId="Web-{7AF4023C-D28C-4EB9-927B-CC361EB113BD}" dt="2020-09-14T17:00:31.041" v="16" actId="1076"/>
        <pc:sldMkLst>
          <pc:docMk/>
          <pc:sldMk cId="423911982" sldId="308"/>
        </pc:sldMkLst>
        <pc:spChg chg="mod">
          <ac:chgData name="Laurie &quot;Chet&quot; Tschetter" userId="ZfbOj8bIWOg4GtN4cFtDONZxAPuygRbIMIWUQj+akMI=" providerId="None" clId="Web-{7AF4023C-D28C-4EB9-927B-CC361EB113BD}" dt="2020-09-14T17:00:31.041" v="16" actId="1076"/>
          <ac:spMkLst>
            <pc:docMk/>
            <pc:sldMk cId="423911982" sldId="308"/>
            <ac:spMk id="13" creationId="{00000000-0000-0000-0000-000000000000}"/>
          </ac:spMkLst>
        </pc:spChg>
        <pc:picChg chg="add mod">
          <ac:chgData name="Laurie &quot;Chet&quot; Tschetter" userId="ZfbOj8bIWOg4GtN4cFtDONZxAPuygRbIMIWUQj+akMI=" providerId="None" clId="Web-{7AF4023C-D28C-4EB9-927B-CC361EB113BD}" dt="2020-09-14T17:00:23.119" v="15" actId="1076"/>
          <ac:picMkLst>
            <pc:docMk/>
            <pc:sldMk cId="423911982" sldId="308"/>
            <ac:picMk id="7" creationId="{D5F75D4F-743D-4D68-89B4-A4F34FA6AC52}"/>
          </ac:picMkLst>
        </pc:picChg>
      </pc:sldChg>
    </pc:docChg>
  </pc:docChgLst>
  <pc:docChgLst>
    <pc:chgData name="Claire E Benway" userId="UcRC+LFMTRRA08p+/AnO/6SBbwlIo67fKWIxsXFFr7g=" providerId="None" clId="Web-{73A3E2B3-F549-458B-8189-86C44A3DBBF8}"/>
    <pc:docChg chg="modSld">
      <pc:chgData name="Claire E Benway" userId="UcRC+LFMTRRA08p+/AnO/6SBbwlIo67fKWIxsXFFr7g=" providerId="None" clId="Web-{73A3E2B3-F549-458B-8189-86C44A3DBBF8}" dt="2020-10-21T15:18:31.539" v="59"/>
      <pc:docMkLst>
        <pc:docMk/>
      </pc:docMkLst>
      <pc:sldChg chg="modNotes">
        <pc:chgData name="Claire E Benway" userId="UcRC+LFMTRRA08p+/AnO/6SBbwlIo67fKWIxsXFFr7g=" providerId="None" clId="Web-{73A3E2B3-F549-458B-8189-86C44A3DBBF8}" dt="2020-10-21T15:18:31.539" v="59"/>
        <pc:sldMkLst>
          <pc:docMk/>
          <pc:sldMk cId="107363228" sldId="318"/>
        </pc:sldMkLst>
      </pc:sldChg>
    </pc:docChg>
  </pc:docChgLst>
  <pc:docChgLst>
    <pc:chgData name="Connie J Burkhart" userId="rEJa+XlJAXBJR861XPWw1Jt3Z/z71HKSdmzcKAHquhs=" providerId="None" clId="Web-{2C99C5E3-1891-4B69-8530-B09BBEE1FC00}"/>
    <pc:docChg chg="addSld modSld">
      <pc:chgData name="Connie J Burkhart" userId="rEJa+XlJAXBJR861XPWw1Jt3Z/z71HKSdmzcKAHquhs=" providerId="None" clId="Web-{2C99C5E3-1891-4B69-8530-B09BBEE1FC00}" dt="2020-10-16T00:43:31.448" v="249" actId="1076"/>
      <pc:docMkLst>
        <pc:docMk/>
      </pc:docMkLst>
      <pc:sldChg chg="addSp modSp">
        <pc:chgData name="Connie J Burkhart" userId="rEJa+XlJAXBJR861XPWw1Jt3Z/z71HKSdmzcKAHquhs=" providerId="None" clId="Web-{2C99C5E3-1891-4B69-8530-B09BBEE1FC00}" dt="2020-10-16T00:43:31.448" v="249" actId="1076"/>
        <pc:sldMkLst>
          <pc:docMk/>
          <pc:sldMk cId="3148685064" sldId="428"/>
        </pc:sldMkLst>
        <pc:spChg chg="add mod">
          <ac:chgData name="Connie J Burkhart" userId="rEJa+XlJAXBJR861XPWw1Jt3Z/z71HKSdmzcKAHquhs=" providerId="None" clId="Web-{2C99C5E3-1891-4B69-8530-B09BBEE1FC00}" dt="2020-10-16T00:41:00.591" v="237" actId="1076"/>
          <ac:spMkLst>
            <pc:docMk/>
            <pc:sldMk cId="3148685064" sldId="428"/>
            <ac:spMk id="2" creationId="{498736BE-23FB-452C-82F2-F76ADF0B5F71}"/>
          </ac:spMkLst>
        </pc:spChg>
        <pc:spChg chg="mod">
          <ac:chgData name="Connie J Burkhart" userId="rEJa+XlJAXBJR861XPWw1Jt3Z/z71HKSdmzcKAHquhs=" providerId="None" clId="Web-{2C99C5E3-1891-4B69-8530-B09BBEE1FC00}" dt="2020-10-16T00:38:33.499" v="194" actId="1076"/>
          <ac:spMkLst>
            <pc:docMk/>
            <pc:sldMk cId="3148685064" sldId="428"/>
            <ac:spMk id="4" creationId="{8088F12D-4F4F-F048-8F64-0DED3C3F3C0D}"/>
          </ac:spMkLst>
        </pc:spChg>
        <pc:spChg chg="mod">
          <ac:chgData name="Connie J Burkhart" userId="rEJa+XlJAXBJR861XPWw1Jt3Z/z71HKSdmzcKAHquhs=" providerId="None" clId="Web-{2C99C5E3-1891-4B69-8530-B09BBEE1FC00}" dt="2020-10-16T00:35:24.268" v="31" actId="20577"/>
          <ac:spMkLst>
            <pc:docMk/>
            <pc:sldMk cId="3148685064" sldId="428"/>
            <ac:spMk id="5" creationId="{F680F1AE-C131-DC4A-A19C-E8B598E29573}"/>
          </ac:spMkLst>
        </pc:spChg>
        <pc:spChg chg="add mod">
          <ac:chgData name="Connie J Burkhart" userId="rEJa+XlJAXBJR861XPWw1Jt3Z/z71HKSdmzcKAHquhs=" providerId="None" clId="Web-{2C99C5E3-1891-4B69-8530-B09BBEE1FC00}" dt="2020-10-16T00:43:31.448" v="249" actId="1076"/>
          <ac:spMkLst>
            <pc:docMk/>
            <pc:sldMk cId="3148685064" sldId="428"/>
            <ac:spMk id="6" creationId="{5B3AF8FA-DEB4-40A3-BDE3-69D26C4E116D}"/>
          </ac:spMkLst>
        </pc:spChg>
        <pc:picChg chg="mod">
          <ac:chgData name="Connie J Burkhart" userId="rEJa+XlJAXBJR861XPWw1Jt3Z/z71HKSdmzcKAHquhs=" providerId="None" clId="Web-{2C99C5E3-1891-4B69-8530-B09BBEE1FC00}" dt="2020-10-16T00:40:08.873" v="206" actId="1076"/>
          <ac:picMkLst>
            <pc:docMk/>
            <pc:sldMk cId="3148685064" sldId="428"/>
            <ac:picMk id="3" creationId="{8FC67494-0BF7-4C46-B22C-DE565E75DBE2}"/>
          </ac:picMkLst>
        </pc:picChg>
      </pc:sldChg>
      <pc:sldChg chg="addSp modSp new">
        <pc:chgData name="Connie J Burkhart" userId="rEJa+XlJAXBJR861XPWw1Jt3Z/z71HKSdmzcKAHquhs=" providerId="None" clId="Web-{2C99C5E3-1891-4B69-8530-B09BBEE1FC00}" dt="2020-10-16T00:42:24.699" v="243" actId="1076"/>
        <pc:sldMkLst>
          <pc:docMk/>
          <pc:sldMk cId="3598408613" sldId="432"/>
        </pc:sldMkLst>
        <pc:spChg chg="add mod">
          <ac:chgData name="Connie J Burkhart" userId="rEJa+XlJAXBJR861XPWw1Jt3Z/z71HKSdmzcKAHquhs=" providerId="None" clId="Web-{2C99C5E3-1891-4B69-8530-B09BBEE1FC00}" dt="2020-10-16T00:42:14.621" v="241" actId="1076"/>
          <ac:spMkLst>
            <pc:docMk/>
            <pc:sldMk cId="3598408613" sldId="432"/>
            <ac:spMk id="6" creationId="{D762130D-8CAD-45B6-BA52-156630A1FF16}"/>
          </ac:spMkLst>
        </pc:spChg>
        <pc:picChg chg="add mod">
          <ac:chgData name="Connie J Burkhart" userId="rEJa+XlJAXBJR861XPWw1Jt3Z/z71HKSdmzcKAHquhs=" providerId="None" clId="Web-{2C99C5E3-1891-4B69-8530-B09BBEE1FC00}" dt="2020-10-16T00:33:39.113" v="5" actId="14100"/>
          <ac:picMkLst>
            <pc:docMk/>
            <pc:sldMk cId="3598408613" sldId="432"/>
            <ac:picMk id="2" creationId="{C45E886B-52B5-4D50-A743-1F58C15A1A44}"/>
          </ac:picMkLst>
        </pc:picChg>
        <pc:picChg chg="add mod">
          <ac:chgData name="Connie J Burkhart" userId="rEJa+XlJAXBJR861XPWw1Jt3Z/z71HKSdmzcKAHquhs=" providerId="None" clId="Web-{2C99C5E3-1891-4B69-8530-B09BBEE1FC00}" dt="2020-10-16T00:42:24.699" v="243" actId="1076"/>
          <ac:picMkLst>
            <pc:docMk/>
            <pc:sldMk cId="3598408613" sldId="432"/>
            <ac:picMk id="4" creationId="{60209DE2-E352-414A-AF4D-113D533B1AE9}"/>
          </ac:picMkLst>
        </pc:picChg>
      </pc:sldChg>
    </pc:docChg>
  </pc:docChgLst>
  <pc:docChgLst>
    <pc:chgData name="Laurie &quot;Chet&quot; Tschetter" userId="ZfbOj8bIWOg4GtN4cFtDONZxAPuygRbIMIWUQj+akMI=" providerId="None" clId="Web-{26580FE7-289C-4339-A3F2-14371190DA5A}"/>
    <pc:docChg chg="modSld">
      <pc:chgData name="Laurie &quot;Chet&quot; Tschetter" userId="ZfbOj8bIWOg4GtN4cFtDONZxAPuygRbIMIWUQj+akMI=" providerId="None" clId="Web-{26580FE7-289C-4339-A3F2-14371190DA5A}" dt="2020-09-14T17:04:55.665" v="19" actId="14100"/>
      <pc:docMkLst>
        <pc:docMk/>
      </pc:docMkLst>
      <pc:sldChg chg="modSp">
        <pc:chgData name="Laurie &quot;Chet&quot; Tschetter" userId="ZfbOj8bIWOg4GtN4cFtDONZxAPuygRbIMIWUQj+akMI=" providerId="None" clId="Web-{26580FE7-289C-4339-A3F2-14371190DA5A}" dt="2020-09-14T17:04:55.665" v="19" actId="14100"/>
        <pc:sldMkLst>
          <pc:docMk/>
          <pc:sldMk cId="1860046118" sldId="272"/>
        </pc:sldMkLst>
        <pc:spChg chg="mod">
          <ac:chgData name="Laurie &quot;Chet&quot; Tschetter" userId="ZfbOj8bIWOg4GtN4cFtDONZxAPuygRbIMIWUQj+akMI=" providerId="None" clId="Web-{26580FE7-289C-4339-A3F2-14371190DA5A}" dt="2020-09-14T17:04:55.665" v="19" actId="14100"/>
          <ac:spMkLst>
            <pc:docMk/>
            <pc:sldMk cId="1860046118" sldId="272"/>
            <ac:spMk id="4" creationId="{00000000-0000-0000-0000-000000000000}"/>
          </ac:spMkLst>
        </pc:spChg>
      </pc:sldChg>
    </pc:docChg>
  </pc:docChgLst>
  <pc:docChgLst>
    <pc:chgData name="Laurie &quot;Chet&quot; Tschetter" userId="ZfbOj8bIWOg4GtN4cFtDONZxAPuygRbIMIWUQj+akMI=" providerId="None" clId="Web-{103ACA9E-BF92-485B-83A4-7F2806F1C0A2}"/>
    <pc:docChg chg="modSld">
      <pc:chgData name="Laurie &quot;Chet&quot; Tschetter" userId="ZfbOj8bIWOg4GtN4cFtDONZxAPuygRbIMIWUQj+akMI=" providerId="None" clId="Web-{103ACA9E-BF92-485B-83A4-7F2806F1C0A2}" dt="2020-10-06T22:50:00.420" v="9"/>
      <pc:docMkLst>
        <pc:docMk/>
      </pc:docMkLst>
      <pc:sldChg chg="addCm">
        <pc:chgData name="Laurie &quot;Chet&quot; Tschetter" userId="ZfbOj8bIWOg4GtN4cFtDONZxAPuygRbIMIWUQj+akMI=" providerId="None" clId="Web-{103ACA9E-BF92-485B-83A4-7F2806F1C0A2}" dt="2020-10-06T22:38:15.783" v="1"/>
        <pc:sldMkLst>
          <pc:docMk/>
          <pc:sldMk cId="948805708" sldId="263"/>
        </pc:sldMkLst>
      </pc:sldChg>
      <pc:sldChg chg="modNotes">
        <pc:chgData name="Laurie &quot;Chet&quot; Tschetter" userId="ZfbOj8bIWOg4GtN4cFtDONZxAPuygRbIMIWUQj+akMI=" providerId="None" clId="Web-{103ACA9E-BF92-485B-83A4-7F2806F1C0A2}" dt="2020-10-06T22:47:27.996" v="6"/>
        <pc:sldMkLst>
          <pc:docMk/>
          <pc:sldMk cId="3319924831" sldId="340"/>
        </pc:sldMkLst>
      </pc:sldChg>
      <pc:sldChg chg="addCm">
        <pc:chgData name="Laurie &quot;Chet&quot; Tschetter" userId="ZfbOj8bIWOg4GtN4cFtDONZxAPuygRbIMIWUQj+akMI=" providerId="None" clId="Web-{103ACA9E-BF92-485B-83A4-7F2806F1C0A2}" dt="2020-10-06T22:45:22.368" v="4"/>
        <pc:sldMkLst>
          <pc:docMk/>
          <pc:sldMk cId="1674116506" sldId="393"/>
        </pc:sldMkLst>
      </pc:sldChg>
      <pc:sldChg chg="addCm modNotes">
        <pc:chgData name="Laurie &quot;Chet&quot; Tschetter" userId="ZfbOj8bIWOg4GtN4cFtDONZxAPuygRbIMIWUQj+akMI=" providerId="None" clId="Web-{103ACA9E-BF92-485B-83A4-7F2806F1C0A2}" dt="2020-10-06T22:50:00.420" v="9"/>
        <pc:sldMkLst>
          <pc:docMk/>
          <pc:sldMk cId="3850088200" sldId="410"/>
        </pc:sldMkLst>
      </pc:sldChg>
      <pc:sldChg chg="modNotes">
        <pc:chgData name="Laurie &quot;Chet&quot; Tschetter" userId="ZfbOj8bIWOg4GtN4cFtDONZxAPuygRbIMIWUQj+akMI=" providerId="None" clId="Web-{103ACA9E-BF92-485B-83A4-7F2806F1C0A2}" dt="2020-10-06T22:42:09.053" v="3"/>
        <pc:sldMkLst>
          <pc:docMk/>
          <pc:sldMk cId="2958686861" sldId="416"/>
        </pc:sldMkLst>
      </pc:sldChg>
    </pc:docChg>
  </pc:docChgLst>
  <pc:docChgLst>
    <pc:chgData name="Sarah Hall" userId="BiXO0zYXhc6Agds5NGJJgiS9uhs+fnwkjjDPe7tjfJg=" providerId="None" clId="Web-{C9A05C8E-5696-4ECA-94EB-8E639127DD92}"/>
    <pc:docChg chg="modSld">
      <pc:chgData name="Sarah Hall" userId="BiXO0zYXhc6Agds5NGJJgiS9uhs+fnwkjjDPe7tjfJg=" providerId="None" clId="Web-{C9A05C8E-5696-4ECA-94EB-8E639127DD92}" dt="2020-10-14T18:57:17.873" v="525"/>
      <pc:docMkLst>
        <pc:docMk/>
      </pc:docMkLst>
      <pc:sldChg chg="modSp">
        <pc:chgData name="Sarah Hall" userId="BiXO0zYXhc6Agds5NGJJgiS9uhs+fnwkjjDPe7tjfJg=" providerId="None" clId="Web-{C9A05C8E-5696-4ECA-94EB-8E639127DD92}" dt="2020-10-14T18:55:07.124" v="472" actId="20577"/>
        <pc:sldMkLst>
          <pc:docMk/>
          <pc:sldMk cId="107363228" sldId="318"/>
        </pc:sldMkLst>
        <pc:spChg chg="mod">
          <ac:chgData name="Sarah Hall" userId="BiXO0zYXhc6Agds5NGJJgiS9uhs+fnwkjjDPe7tjfJg=" providerId="None" clId="Web-{C9A05C8E-5696-4ECA-94EB-8E639127DD92}" dt="2020-10-14T18:53:16.984" v="396" actId="20577"/>
          <ac:spMkLst>
            <pc:docMk/>
            <pc:sldMk cId="107363228" sldId="318"/>
            <ac:spMk id="2" creationId="{00000000-0000-0000-0000-000000000000}"/>
          </ac:spMkLst>
        </pc:spChg>
        <pc:spChg chg="mod">
          <ac:chgData name="Sarah Hall" userId="BiXO0zYXhc6Agds5NGJJgiS9uhs+fnwkjjDPe7tjfJg=" providerId="None" clId="Web-{C9A05C8E-5696-4ECA-94EB-8E639127DD92}" dt="2020-10-14T18:55:07.124" v="472" actId="20577"/>
          <ac:spMkLst>
            <pc:docMk/>
            <pc:sldMk cId="107363228" sldId="318"/>
            <ac:spMk id="3" creationId="{00000000-0000-0000-0000-000000000000}"/>
          </ac:spMkLst>
        </pc:spChg>
      </pc:sldChg>
      <pc:sldChg chg="modNotes">
        <pc:chgData name="Sarah Hall" userId="BiXO0zYXhc6Agds5NGJJgiS9uhs+fnwkjjDPe7tjfJg=" providerId="None" clId="Web-{C9A05C8E-5696-4ECA-94EB-8E639127DD92}" dt="2020-10-14T18:30:41.996" v="20"/>
        <pc:sldMkLst>
          <pc:docMk/>
          <pc:sldMk cId="2457903166" sldId="332"/>
        </pc:sldMkLst>
      </pc:sldChg>
      <pc:sldChg chg="modNotes">
        <pc:chgData name="Sarah Hall" userId="BiXO0zYXhc6Agds5NGJJgiS9uhs+fnwkjjDPe7tjfJg=" providerId="None" clId="Web-{C9A05C8E-5696-4ECA-94EB-8E639127DD92}" dt="2020-10-14T18:34:24.759" v="48"/>
        <pc:sldMkLst>
          <pc:docMk/>
          <pc:sldMk cId="3517259400" sldId="337"/>
        </pc:sldMkLst>
      </pc:sldChg>
      <pc:sldChg chg="modNotes">
        <pc:chgData name="Sarah Hall" userId="BiXO0zYXhc6Agds5NGJJgiS9uhs+fnwkjjDPe7tjfJg=" providerId="None" clId="Web-{C9A05C8E-5696-4ECA-94EB-8E639127DD92}" dt="2020-10-14T18:31:39.058" v="34"/>
        <pc:sldMkLst>
          <pc:docMk/>
          <pc:sldMk cId="3319924831" sldId="340"/>
        </pc:sldMkLst>
      </pc:sldChg>
      <pc:sldChg chg="modNotes">
        <pc:chgData name="Sarah Hall" userId="BiXO0zYXhc6Agds5NGJJgiS9uhs+fnwkjjDPe7tjfJg=" providerId="None" clId="Web-{C9A05C8E-5696-4ECA-94EB-8E639127DD92}" dt="2020-10-14T18:36:04.290" v="53"/>
        <pc:sldMkLst>
          <pc:docMk/>
          <pc:sldMk cId="2606305190" sldId="348"/>
        </pc:sldMkLst>
      </pc:sldChg>
      <pc:sldChg chg="modSp">
        <pc:chgData name="Sarah Hall" userId="BiXO0zYXhc6Agds5NGJJgiS9uhs+fnwkjjDPe7tjfJg=" providerId="None" clId="Web-{C9A05C8E-5696-4ECA-94EB-8E639127DD92}" dt="2020-10-14T18:41:40.526" v="260" actId="20577"/>
        <pc:sldMkLst>
          <pc:docMk/>
          <pc:sldMk cId="1068472148" sldId="350"/>
        </pc:sldMkLst>
        <pc:spChg chg="mod">
          <ac:chgData name="Sarah Hall" userId="BiXO0zYXhc6Agds5NGJJgiS9uhs+fnwkjjDPe7tjfJg=" providerId="None" clId="Web-{C9A05C8E-5696-4ECA-94EB-8E639127DD92}" dt="2020-10-14T18:38:23.945" v="167" actId="20577"/>
          <ac:spMkLst>
            <pc:docMk/>
            <pc:sldMk cId="1068472148" sldId="350"/>
            <ac:spMk id="2" creationId="{00000000-0000-0000-0000-000000000000}"/>
          </ac:spMkLst>
        </pc:spChg>
        <pc:spChg chg="mod">
          <ac:chgData name="Sarah Hall" userId="BiXO0zYXhc6Agds5NGJJgiS9uhs+fnwkjjDPe7tjfJg=" providerId="None" clId="Web-{C9A05C8E-5696-4ECA-94EB-8E639127DD92}" dt="2020-10-14T18:41:40.526" v="260" actId="20577"/>
          <ac:spMkLst>
            <pc:docMk/>
            <pc:sldMk cId="1068472148" sldId="350"/>
            <ac:spMk id="4" creationId="{00000000-0000-0000-0000-000000000000}"/>
          </ac:spMkLst>
        </pc:spChg>
      </pc:sldChg>
      <pc:sldChg chg="modSp modNotes">
        <pc:chgData name="Sarah Hall" userId="BiXO0zYXhc6Agds5NGJJgiS9uhs+fnwkjjDPe7tjfJg=" providerId="None" clId="Web-{C9A05C8E-5696-4ECA-94EB-8E639127DD92}" dt="2020-10-14T18:49:36.346" v="352" actId="14100"/>
        <pc:sldMkLst>
          <pc:docMk/>
          <pc:sldMk cId="1099196493" sldId="396"/>
        </pc:sldMkLst>
        <pc:spChg chg="mod">
          <ac:chgData name="Sarah Hall" userId="BiXO0zYXhc6Agds5NGJJgiS9uhs+fnwkjjDPe7tjfJg=" providerId="None" clId="Web-{C9A05C8E-5696-4ECA-94EB-8E639127DD92}" dt="2020-10-14T18:49:36.346" v="352" actId="14100"/>
          <ac:spMkLst>
            <pc:docMk/>
            <pc:sldMk cId="1099196493" sldId="396"/>
            <ac:spMk id="3" creationId="{00000000-0000-0000-0000-000000000000}"/>
          </ac:spMkLst>
        </pc:spChg>
        <pc:spChg chg="mod">
          <ac:chgData name="Sarah Hall" userId="BiXO0zYXhc6Agds5NGJJgiS9uhs+fnwkjjDPe7tjfJg=" providerId="None" clId="Web-{C9A05C8E-5696-4ECA-94EB-8E639127DD92}" dt="2020-10-14T18:47:17.612" v="316" actId="20577"/>
          <ac:spMkLst>
            <pc:docMk/>
            <pc:sldMk cId="1099196493" sldId="396"/>
            <ac:spMk id="7" creationId="{EA2E26AD-D434-8E4F-8A99-5858C58B01D4}"/>
          </ac:spMkLst>
        </pc:spChg>
      </pc:sldChg>
      <pc:sldChg chg="modSp">
        <pc:chgData name="Sarah Hall" userId="BiXO0zYXhc6Agds5NGJJgiS9uhs+fnwkjjDPe7tjfJg=" providerId="None" clId="Web-{C9A05C8E-5696-4ECA-94EB-8E639127DD92}" dt="2020-10-14T18:45:04.426" v="313" actId="14100"/>
        <pc:sldMkLst>
          <pc:docMk/>
          <pc:sldMk cId="1351965312" sldId="397"/>
        </pc:sldMkLst>
        <pc:spChg chg="mod">
          <ac:chgData name="Sarah Hall" userId="BiXO0zYXhc6Agds5NGJJgiS9uhs+fnwkjjDPe7tjfJg=" providerId="None" clId="Web-{C9A05C8E-5696-4ECA-94EB-8E639127DD92}" dt="2020-10-14T18:45:04.426" v="313" actId="14100"/>
          <ac:spMkLst>
            <pc:docMk/>
            <pc:sldMk cId="1351965312" sldId="397"/>
            <ac:spMk id="53250" creationId="{00000000-0000-0000-0000-000000000000}"/>
          </ac:spMkLst>
        </pc:spChg>
        <pc:spChg chg="mod">
          <ac:chgData name="Sarah Hall" userId="BiXO0zYXhc6Agds5NGJJgiS9uhs+fnwkjjDPe7tjfJg=" providerId="None" clId="Web-{C9A05C8E-5696-4ECA-94EB-8E639127DD92}" dt="2020-10-14T18:44:57.723" v="312" actId="1076"/>
          <ac:spMkLst>
            <pc:docMk/>
            <pc:sldMk cId="1351965312" sldId="397"/>
            <ac:spMk id="53251" creationId="{00000000-0000-0000-0000-000000000000}"/>
          </ac:spMkLst>
        </pc:spChg>
        <pc:picChg chg="mod">
          <ac:chgData name="Sarah Hall" userId="BiXO0zYXhc6Agds5NGJJgiS9uhs+fnwkjjDPe7tjfJg=" providerId="None" clId="Web-{C9A05C8E-5696-4ECA-94EB-8E639127DD92}" dt="2020-10-14T18:44:41.410" v="311" actId="1076"/>
          <ac:picMkLst>
            <pc:docMk/>
            <pc:sldMk cId="1351965312" sldId="397"/>
            <ac:picMk id="10" creationId="{937264A8-F428-7D46-A405-F61FC6DA0121}"/>
          </ac:picMkLst>
        </pc:picChg>
      </pc:sldChg>
      <pc:sldChg chg="modNotes">
        <pc:chgData name="Sarah Hall" userId="BiXO0zYXhc6Agds5NGJJgiS9uhs+fnwkjjDPe7tjfJg=" providerId="None" clId="Web-{C9A05C8E-5696-4ECA-94EB-8E639127DD92}" dt="2020-10-14T18:33:55.353" v="43"/>
        <pc:sldMkLst>
          <pc:docMk/>
          <pc:sldMk cId="3061914235" sldId="400"/>
        </pc:sldMkLst>
      </pc:sldChg>
      <pc:sldChg chg="modSp mod modShow modNotes">
        <pc:chgData name="Sarah Hall" userId="BiXO0zYXhc6Agds5NGJJgiS9uhs+fnwkjjDPe7tjfJg=" providerId="None" clId="Web-{C9A05C8E-5696-4ECA-94EB-8E639127DD92}" dt="2020-10-14T18:57:17.873" v="525"/>
        <pc:sldMkLst>
          <pc:docMk/>
          <pc:sldMk cId="3530916936" sldId="403"/>
        </pc:sldMkLst>
        <pc:spChg chg="mod">
          <ac:chgData name="Sarah Hall" userId="BiXO0zYXhc6Agds5NGJJgiS9uhs+fnwkjjDPe7tjfJg=" providerId="None" clId="Web-{C9A05C8E-5696-4ECA-94EB-8E639127DD92}" dt="2020-10-14T18:55:47.358" v="475" actId="20577"/>
          <ac:spMkLst>
            <pc:docMk/>
            <pc:sldMk cId="3530916936" sldId="403"/>
            <ac:spMk id="226307" creationId="{00000000-0000-0000-0000-000000000000}"/>
          </ac:spMkLst>
        </pc:spChg>
      </pc:sldChg>
      <pc:sldChg chg="modSp modNotes">
        <pc:chgData name="Sarah Hall" userId="BiXO0zYXhc6Agds5NGJJgiS9uhs+fnwkjjDPe7tjfJg=" providerId="None" clId="Web-{C9A05C8E-5696-4ECA-94EB-8E639127DD92}" dt="2020-10-14T18:51:09.142" v="377" actId="1076"/>
        <pc:sldMkLst>
          <pc:docMk/>
          <pc:sldMk cId="245905333" sldId="408"/>
        </pc:sldMkLst>
        <pc:picChg chg="mod">
          <ac:chgData name="Sarah Hall" userId="BiXO0zYXhc6Agds5NGJJgiS9uhs+fnwkjjDPe7tjfJg=" providerId="None" clId="Web-{C9A05C8E-5696-4ECA-94EB-8E639127DD92}" dt="2020-10-14T18:51:09.142" v="377" actId="1076"/>
          <ac:picMkLst>
            <pc:docMk/>
            <pc:sldMk cId="245905333" sldId="408"/>
            <ac:picMk id="10" creationId="{4E69F433-E5D4-4140-A0B5-C956B5D504BB}"/>
          </ac:picMkLst>
        </pc:picChg>
      </pc:sldChg>
      <pc:sldChg chg="delSp modSp">
        <pc:chgData name="Sarah Hall" userId="BiXO0zYXhc6Agds5NGJJgiS9uhs+fnwkjjDPe7tjfJg=" providerId="None" clId="Web-{C9A05C8E-5696-4ECA-94EB-8E639127DD92}" dt="2020-10-14T18:51:42.422" v="380" actId="1076"/>
        <pc:sldMkLst>
          <pc:docMk/>
          <pc:sldMk cId="1645831617" sldId="409"/>
        </pc:sldMkLst>
        <pc:spChg chg="del">
          <ac:chgData name="Sarah Hall" userId="BiXO0zYXhc6Agds5NGJJgiS9uhs+fnwkjjDPe7tjfJg=" providerId="None" clId="Web-{C9A05C8E-5696-4ECA-94EB-8E639127DD92}" dt="2020-10-14T18:51:38.626" v="379"/>
          <ac:spMkLst>
            <pc:docMk/>
            <pc:sldMk cId="1645831617" sldId="409"/>
            <ac:spMk id="2" creationId="{A88CE23C-A43E-5E44-8471-6AD7B82D1A5C}"/>
          </ac:spMkLst>
        </pc:spChg>
        <pc:picChg chg="mod">
          <ac:chgData name="Sarah Hall" userId="BiXO0zYXhc6Agds5NGJJgiS9uhs+fnwkjjDPe7tjfJg=" providerId="None" clId="Web-{C9A05C8E-5696-4ECA-94EB-8E639127DD92}" dt="2020-10-14T18:51:42.422" v="380" actId="1076"/>
          <ac:picMkLst>
            <pc:docMk/>
            <pc:sldMk cId="1645831617" sldId="409"/>
            <ac:picMk id="5" creationId="{461F0FBA-EBA2-5445-A5E1-52E26A3D291B}"/>
          </ac:picMkLst>
        </pc:picChg>
      </pc:sldChg>
      <pc:sldChg chg="modNotes">
        <pc:chgData name="Sarah Hall" userId="BiXO0zYXhc6Agds5NGJJgiS9uhs+fnwkjjDPe7tjfJg=" providerId="None" clId="Web-{C9A05C8E-5696-4ECA-94EB-8E639127DD92}" dt="2020-10-14T18:46:50.409" v="315"/>
        <pc:sldMkLst>
          <pc:docMk/>
          <pc:sldMk cId="3850088200" sldId="410"/>
        </pc:sldMkLst>
      </pc:sldChg>
      <pc:sldChg chg="modNotes">
        <pc:chgData name="Sarah Hall" userId="BiXO0zYXhc6Agds5NGJJgiS9uhs+fnwkjjDPe7tjfJg=" providerId="None" clId="Web-{C9A05C8E-5696-4ECA-94EB-8E639127DD92}" dt="2020-10-14T18:33:21.166" v="42"/>
        <pc:sldMkLst>
          <pc:docMk/>
          <pc:sldMk cId="3977980923" sldId="413"/>
        </pc:sldMkLst>
      </pc:sldChg>
      <pc:sldChg chg="modSp">
        <pc:chgData name="Sarah Hall" userId="BiXO0zYXhc6Agds5NGJJgiS9uhs+fnwkjjDPe7tjfJg=" providerId="None" clId="Web-{C9A05C8E-5696-4ECA-94EB-8E639127DD92}" dt="2020-10-14T18:52:48.625" v="389" actId="20577"/>
        <pc:sldMkLst>
          <pc:docMk/>
          <pc:sldMk cId="1466062379" sldId="414"/>
        </pc:sldMkLst>
        <pc:spChg chg="mod">
          <ac:chgData name="Sarah Hall" userId="BiXO0zYXhc6Agds5NGJJgiS9uhs+fnwkjjDPe7tjfJg=" providerId="None" clId="Web-{C9A05C8E-5696-4ECA-94EB-8E639127DD92}" dt="2020-10-14T18:52:48.625" v="389" actId="20577"/>
          <ac:spMkLst>
            <pc:docMk/>
            <pc:sldMk cId="1466062379" sldId="414"/>
            <ac:spMk id="2" creationId="{94CD97C4-B111-44A0-A429-39ABB7D4572F}"/>
          </ac:spMkLst>
        </pc:spChg>
      </pc:sldChg>
      <pc:sldChg chg="modSp modNotes">
        <pc:chgData name="Sarah Hall" userId="BiXO0zYXhc6Agds5NGJJgiS9uhs+fnwkjjDPe7tjfJg=" providerId="None" clId="Web-{C9A05C8E-5696-4ECA-94EB-8E639127DD92}" dt="2020-10-14T18:50:42.829" v="371" actId="20577"/>
        <pc:sldMkLst>
          <pc:docMk/>
          <pc:sldMk cId="2410345556" sldId="419"/>
        </pc:sldMkLst>
        <pc:spChg chg="mod">
          <ac:chgData name="Sarah Hall" userId="BiXO0zYXhc6Agds5NGJJgiS9uhs+fnwkjjDPe7tjfJg=" providerId="None" clId="Web-{C9A05C8E-5696-4ECA-94EB-8E639127DD92}" dt="2020-10-14T18:50:42.829" v="371" actId="20577"/>
          <ac:spMkLst>
            <pc:docMk/>
            <pc:sldMk cId="2410345556" sldId="419"/>
            <ac:spMk id="4" creationId="{00000000-0000-0000-0000-000000000000}"/>
          </ac:spMkLst>
        </pc:spChg>
      </pc:sldChg>
      <pc:sldChg chg="modNotes">
        <pc:chgData name="Sarah Hall" userId="BiXO0zYXhc6Agds5NGJJgiS9uhs+fnwkjjDPe7tjfJg=" providerId="None" clId="Web-{C9A05C8E-5696-4ECA-94EB-8E639127DD92}" dt="2020-10-14T18:38:17.429" v="162"/>
        <pc:sldMkLst>
          <pc:docMk/>
          <pc:sldMk cId="1310766868" sldId="426"/>
        </pc:sldMkLst>
      </pc:sldChg>
    </pc:docChg>
  </pc:docChgLst>
  <pc:docChgLst>
    <pc:chgData name="Sarah Hall" userId="BiXO0zYXhc6Agds5NGJJgiS9uhs+fnwkjjDPe7tjfJg=" providerId="None" clId="Web-{EEE5C6CD-E22B-4583-ABF9-2C682092FD75}"/>
    <pc:docChg chg="modSld">
      <pc:chgData name="Sarah Hall" userId="BiXO0zYXhc6Agds5NGJJgiS9uhs+fnwkjjDPe7tjfJg=" providerId="None" clId="Web-{EEE5C6CD-E22B-4583-ABF9-2C682092FD75}" dt="2020-10-13T22:12:02.757" v="1558"/>
      <pc:docMkLst>
        <pc:docMk/>
      </pc:docMkLst>
      <pc:sldChg chg="modNotes">
        <pc:chgData name="Sarah Hall" userId="BiXO0zYXhc6Agds5NGJJgiS9uhs+fnwkjjDPe7tjfJg=" providerId="None" clId="Web-{EEE5C6CD-E22B-4583-ABF9-2C682092FD75}" dt="2020-10-13T20:31:44.312" v="82"/>
        <pc:sldMkLst>
          <pc:docMk/>
          <pc:sldMk cId="1447065547" sldId="260"/>
        </pc:sldMkLst>
      </pc:sldChg>
      <pc:sldChg chg="modNotes">
        <pc:chgData name="Sarah Hall" userId="BiXO0zYXhc6Agds5NGJJgiS9uhs+fnwkjjDPe7tjfJg=" providerId="None" clId="Web-{EEE5C6CD-E22B-4583-ABF9-2C682092FD75}" dt="2020-10-13T20:32:38.141" v="131"/>
        <pc:sldMkLst>
          <pc:docMk/>
          <pc:sldMk cId="1485544131" sldId="267"/>
        </pc:sldMkLst>
      </pc:sldChg>
      <pc:sldChg chg="addCm">
        <pc:chgData name="Sarah Hall" userId="BiXO0zYXhc6Agds5NGJJgiS9uhs+fnwkjjDPe7tjfJg=" providerId="None" clId="Web-{EEE5C6CD-E22B-4583-ABF9-2C682092FD75}" dt="2020-10-13T20:29:57.386" v="46"/>
        <pc:sldMkLst>
          <pc:docMk/>
          <pc:sldMk cId="3963821008" sldId="274"/>
        </pc:sldMkLst>
      </pc:sldChg>
      <pc:sldChg chg="modNotes">
        <pc:chgData name="Sarah Hall" userId="BiXO0zYXhc6Agds5NGJJgiS9uhs+fnwkjjDPe7tjfJg=" providerId="None" clId="Web-{EEE5C6CD-E22B-4583-ABF9-2C682092FD75}" dt="2020-10-13T20:46:24.900" v="414"/>
        <pc:sldMkLst>
          <pc:docMk/>
          <pc:sldMk cId="279025355" sldId="312"/>
        </pc:sldMkLst>
      </pc:sldChg>
      <pc:sldChg chg="modSp modNotes">
        <pc:chgData name="Sarah Hall" userId="BiXO0zYXhc6Agds5NGJJgiS9uhs+fnwkjjDPe7tjfJg=" providerId="None" clId="Web-{EEE5C6CD-E22B-4583-ABF9-2C682092FD75}" dt="2020-10-13T20:42:22.643" v="361"/>
        <pc:sldMkLst>
          <pc:docMk/>
          <pc:sldMk cId="2712274835" sldId="326"/>
        </pc:sldMkLst>
        <pc:spChg chg="mod">
          <ac:chgData name="Sarah Hall" userId="BiXO0zYXhc6Agds5NGJJgiS9uhs+fnwkjjDPe7tjfJg=" providerId="None" clId="Web-{EEE5C6CD-E22B-4583-ABF9-2C682092FD75}" dt="2020-10-13T20:41:09.250" v="277" actId="20577"/>
          <ac:spMkLst>
            <pc:docMk/>
            <pc:sldMk cId="2712274835" sldId="326"/>
            <ac:spMk id="2" creationId="{00000000-0000-0000-0000-000000000000}"/>
          </ac:spMkLst>
        </pc:spChg>
      </pc:sldChg>
      <pc:sldChg chg="modSp modNotes">
        <pc:chgData name="Sarah Hall" userId="BiXO0zYXhc6Agds5NGJJgiS9uhs+fnwkjjDPe7tjfJg=" providerId="None" clId="Web-{EEE5C6CD-E22B-4583-ABF9-2C682092FD75}" dt="2020-10-13T21:01:15.052" v="694" actId="14100"/>
        <pc:sldMkLst>
          <pc:docMk/>
          <pc:sldMk cId="3517259400" sldId="337"/>
        </pc:sldMkLst>
        <pc:spChg chg="mod">
          <ac:chgData name="Sarah Hall" userId="BiXO0zYXhc6Agds5NGJJgiS9uhs+fnwkjjDPe7tjfJg=" providerId="None" clId="Web-{EEE5C6CD-E22B-4583-ABF9-2C682092FD75}" dt="2020-10-13T21:01:15.052" v="694" actId="14100"/>
          <ac:spMkLst>
            <pc:docMk/>
            <pc:sldMk cId="3517259400" sldId="337"/>
            <ac:spMk id="2" creationId="{00000000-0000-0000-0000-000000000000}"/>
          </ac:spMkLst>
        </pc:spChg>
      </pc:sldChg>
      <pc:sldChg chg="modSp addCm modCm">
        <pc:chgData name="Sarah Hall" userId="BiXO0zYXhc6Agds5NGJJgiS9uhs+fnwkjjDPe7tjfJg=" providerId="None" clId="Web-{EEE5C6CD-E22B-4583-ABF9-2C682092FD75}" dt="2020-10-13T21:10:15.490" v="724"/>
        <pc:sldMkLst>
          <pc:docMk/>
          <pc:sldMk cId="4106864107" sldId="338"/>
        </pc:sldMkLst>
        <pc:spChg chg="mod">
          <ac:chgData name="Sarah Hall" userId="BiXO0zYXhc6Agds5NGJJgiS9uhs+fnwkjjDPe7tjfJg=" providerId="None" clId="Web-{EEE5C6CD-E22B-4583-ABF9-2C682092FD75}" dt="2020-10-13T21:03:57.322" v="720" actId="20577"/>
          <ac:spMkLst>
            <pc:docMk/>
            <pc:sldMk cId="4106864107" sldId="338"/>
            <ac:spMk id="2" creationId="{00000000-0000-0000-0000-000000000000}"/>
          </ac:spMkLst>
        </pc:spChg>
      </pc:sldChg>
      <pc:sldChg chg="modNotes">
        <pc:chgData name="Sarah Hall" userId="BiXO0zYXhc6Agds5NGJJgiS9uhs+fnwkjjDPe7tjfJg=" providerId="None" clId="Web-{EEE5C6CD-E22B-4583-ABF9-2C682092FD75}" dt="2020-10-13T21:11:24.555" v="726"/>
        <pc:sldMkLst>
          <pc:docMk/>
          <pc:sldMk cId="2300166345" sldId="341"/>
        </pc:sldMkLst>
      </pc:sldChg>
      <pc:sldChg chg="modSp modNotes">
        <pc:chgData name="Sarah Hall" userId="BiXO0zYXhc6Agds5NGJJgiS9uhs+fnwkjjDPe7tjfJg=" providerId="None" clId="Web-{EEE5C6CD-E22B-4583-ABF9-2C682092FD75}" dt="2020-10-13T21:11:24.883" v="733"/>
        <pc:sldMkLst>
          <pc:docMk/>
          <pc:sldMk cId="4116334025" sldId="342"/>
        </pc:sldMkLst>
        <pc:spChg chg="mod">
          <ac:chgData name="Sarah Hall" userId="BiXO0zYXhc6Agds5NGJJgiS9uhs+fnwkjjDPe7tjfJg=" providerId="None" clId="Web-{EEE5C6CD-E22B-4583-ABF9-2C682092FD75}" dt="2020-10-13T21:11:24.633" v="729" actId="20577"/>
          <ac:spMkLst>
            <pc:docMk/>
            <pc:sldMk cId="4116334025" sldId="342"/>
            <ac:spMk id="3" creationId="{00000000-0000-0000-0000-000000000000}"/>
          </ac:spMkLst>
        </pc:spChg>
      </pc:sldChg>
      <pc:sldChg chg="modSp">
        <pc:chgData name="Sarah Hall" userId="BiXO0zYXhc6Agds5NGJJgiS9uhs+fnwkjjDPe7tjfJg=" providerId="None" clId="Web-{EEE5C6CD-E22B-4583-ABF9-2C682092FD75}" dt="2020-10-13T21:02:42.320" v="711" actId="20577"/>
        <pc:sldMkLst>
          <pc:docMk/>
          <pc:sldMk cId="2344730907" sldId="343"/>
        </pc:sldMkLst>
        <pc:spChg chg="mod">
          <ac:chgData name="Sarah Hall" userId="BiXO0zYXhc6Agds5NGJJgiS9uhs+fnwkjjDPe7tjfJg=" providerId="None" clId="Web-{EEE5C6CD-E22B-4583-ABF9-2C682092FD75}" dt="2020-10-13T21:02:42.320" v="711" actId="20577"/>
          <ac:spMkLst>
            <pc:docMk/>
            <pc:sldMk cId="2344730907" sldId="343"/>
            <ac:spMk id="898" creationId="{00000000-0000-0000-0000-000000000000}"/>
          </ac:spMkLst>
        </pc:spChg>
      </pc:sldChg>
      <pc:sldChg chg="modSp">
        <pc:chgData name="Sarah Hall" userId="BiXO0zYXhc6Agds5NGJJgiS9uhs+fnwkjjDPe7tjfJg=" providerId="None" clId="Web-{EEE5C6CD-E22B-4583-ABF9-2C682092FD75}" dt="2020-10-13T21:12:51.729" v="748" actId="20577"/>
        <pc:sldMkLst>
          <pc:docMk/>
          <pc:sldMk cId="2994276636" sldId="345"/>
        </pc:sldMkLst>
        <pc:spChg chg="mod">
          <ac:chgData name="Sarah Hall" userId="BiXO0zYXhc6Agds5NGJJgiS9uhs+fnwkjjDPe7tjfJg=" providerId="None" clId="Web-{EEE5C6CD-E22B-4583-ABF9-2C682092FD75}" dt="2020-10-13T21:12:51.729" v="748" actId="20577"/>
          <ac:spMkLst>
            <pc:docMk/>
            <pc:sldMk cId="2994276636" sldId="345"/>
            <ac:spMk id="3" creationId="{00000000-0000-0000-0000-000000000000}"/>
          </ac:spMkLst>
        </pc:spChg>
      </pc:sldChg>
      <pc:sldChg chg="modSp">
        <pc:chgData name="Sarah Hall" userId="BiXO0zYXhc6Agds5NGJJgiS9uhs+fnwkjjDPe7tjfJg=" providerId="None" clId="Web-{EEE5C6CD-E22B-4583-ABF9-2C682092FD75}" dt="2020-10-13T21:11:43.711" v="743" actId="20577"/>
        <pc:sldMkLst>
          <pc:docMk/>
          <pc:sldMk cId="2362612353" sldId="346"/>
        </pc:sldMkLst>
        <pc:spChg chg="mod">
          <ac:chgData name="Sarah Hall" userId="BiXO0zYXhc6Agds5NGJJgiS9uhs+fnwkjjDPe7tjfJg=" providerId="None" clId="Web-{EEE5C6CD-E22B-4583-ABF9-2C682092FD75}" dt="2020-10-13T21:11:25.445" v="734" actId="20577"/>
          <ac:spMkLst>
            <pc:docMk/>
            <pc:sldMk cId="2362612353" sldId="346"/>
            <ac:spMk id="4" creationId="{00000000-0000-0000-0000-000000000000}"/>
          </ac:spMkLst>
        </pc:spChg>
        <pc:spChg chg="mod">
          <ac:chgData name="Sarah Hall" userId="BiXO0zYXhc6Agds5NGJJgiS9uhs+fnwkjjDPe7tjfJg=" providerId="None" clId="Web-{EEE5C6CD-E22B-4583-ABF9-2C682092FD75}" dt="2020-10-13T21:11:43.711" v="743" actId="20577"/>
          <ac:spMkLst>
            <pc:docMk/>
            <pc:sldMk cId="2362612353" sldId="346"/>
            <ac:spMk id="5" creationId="{00000000-0000-0000-0000-000000000000}"/>
          </ac:spMkLst>
        </pc:spChg>
      </pc:sldChg>
      <pc:sldChg chg="modNotes">
        <pc:chgData name="Sarah Hall" userId="BiXO0zYXhc6Agds5NGJJgiS9uhs+fnwkjjDPe7tjfJg=" providerId="None" clId="Web-{EEE5C6CD-E22B-4583-ABF9-2C682092FD75}" dt="2020-10-13T21:12:03.931" v="745"/>
        <pc:sldMkLst>
          <pc:docMk/>
          <pc:sldMk cId="1708125329" sldId="347"/>
        </pc:sldMkLst>
      </pc:sldChg>
      <pc:sldChg chg="modSp modNotes">
        <pc:chgData name="Sarah Hall" userId="BiXO0zYXhc6Agds5NGJJgiS9uhs+fnwkjjDPe7tjfJg=" providerId="None" clId="Web-{EEE5C6CD-E22B-4583-ABF9-2C682092FD75}" dt="2020-10-13T22:12:02.757" v="1558"/>
        <pc:sldMkLst>
          <pc:docMk/>
          <pc:sldMk cId="2606305190" sldId="348"/>
        </pc:sldMkLst>
        <pc:spChg chg="mod">
          <ac:chgData name="Sarah Hall" userId="BiXO0zYXhc6Agds5NGJJgiS9uhs+fnwkjjDPe7tjfJg=" providerId="None" clId="Web-{EEE5C6CD-E22B-4583-ABF9-2C682092FD75}" dt="2020-10-13T21:14:33.326" v="761" actId="20577"/>
          <ac:spMkLst>
            <pc:docMk/>
            <pc:sldMk cId="2606305190" sldId="348"/>
            <ac:spMk id="253" creationId="{00000000-0000-0000-0000-000000000000}"/>
          </ac:spMkLst>
        </pc:spChg>
      </pc:sldChg>
      <pc:sldChg chg="modNotes">
        <pc:chgData name="Sarah Hall" userId="BiXO0zYXhc6Agds5NGJJgiS9uhs+fnwkjjDPe7tjfJg=" providerId="None" clId="Web-{EEE5C6CD-E22B-4583-ABF9-2C682092FD75}" dt="2020-10-13T20:33:57.003" v="135"/>
        <pc:sldMkLst>
          <pc:docMk/>
          <pc:sldMk cId="2556430583" sldId="361"/>
        </pc:sldMkLst>
      </pc:sldChg>
      <pc:sldChg chg="modNotes">
        <pc:chgData name="Sarah Hall" userId="BiXO0zYXhc6Agds5NGJJgiS9uhs+fnwkjjDPe7tjfJg=" providerId="None" clId="Web-{EEE5C6CD-E22B-4583-ABF9-2C682092FD75}" dt="2020-10-13T20:30:49.263" v="58"/>
        <pc:sldMkLst>
          <pc:docMk/>
          <pc:sldMk cId="1667856887" sldId="377"/>
        </pc:sldMkLst>
      </pc:sldChg>
      <pc:sldChg chg="addCm">
        <pc:chgData name="Sarah Hall" userId="BiXO0zYXhc6Agds5NGJJgiS9uhs+fnwkjjDPe7tjfJg=" providerId="None" clId="Web-{EEE5C6CD-E22B-4583-ABF9-2C682092FD75}" dt="2020-10-13T20:43:12.832" v="362"/>
        <pc:sldMkLst>
          <pc:docMk/>
          <pc:sldMk cId="1754335502" sldId="394"/>
        </pc:sldMkLst>
      </pc:sldChg>
      <pc:sldChg chg="modSp">
        <pc:chgData name="Sarah Hall" userId="BiXO0zYXhc6Agds5NGJJgiS9uhs+fnwkjjDPe7tjfJg=" providerId="None" clId="Web-{EEE5C6CD-E22B-4583-ABF9-2C682092FD75}" dt="2020-10-13T21:02:02.116" v="706" actId="20577"/>
        <pc:sldMkLst>
          <pc:docMk/>
          <pc:sldMk cId="1225087536" sldId="406"/>
        </pc:sldMkLst>
        <pc:spChg chg="mod">
          <ac:chgData name="Sarah Hall" userId="BiXO0zYXhc6Agds5NGJJgiS9uhs+fnwkjjDPe7tjfJg=" providerId="None" clId="Web-{EEE5C6CD-E22B-4583-ABF9-2C682092FD75}" dt="2020-10-13T21:02:02.116" v="706" actId="20577"/>
          <ac:spMkLst>
            <pc:docMk/>
            <pc:sldMk cId="1225087536" sldId="406"/>
            <ac:spMk id="2" creationId="{00000000-0000-0000-0000-000000000000}"/>
          </ac:spMkLst>
        </pc:spChg>
      </pc:sldChg>
      <pc:sldChg chg="modSp">
        <pc:chgData name="Sarah Hall" userId="BiXO0zYXhc6Agds5NGJJgiS9uhs+fnwkjjDPe7tjfJg=" providerId="None" clId="Web-{EEE5C6CD-E22B-4583-ABF9-2C682092FD75}" dt="2020-10-13T20:57:42.468" v="602" actId="1076"/>
        <pc:sldMkLst>
          <pc:docMk/>
          <pc:sldMk cId="481286957" sldId="421"/>
        </pc:sldMkLst>
        <pc:graphicFrameChg chg="mod">
          <ac:chgData name="Sarah Hall" userId="BiXO0zYXhc6Agds5NGJJgiS9uhs+fnwkjjDPe7tjfJg=" providerId="None" clId="Web-{EEE5C6CD-E22B-4583-ABF9-2C682092FD75}" dt="2020-10-13T20:57:42.468" v="602" actId="1076"/>
          <ac:graphicFrameMkLst>
            <pc:docMk/>
            <pc:sldMk cId="481286957" sldId="421"/>
            <ac:graphicFrameMk id="9" creationId="{00000000-0000-0000-0000-000000000000}"/>
          </ac:graphicFrameMkLst>
        </pc:graphicFrameChg>
      </pc:sldChg>
      <pc:sldChg chg="modSp">
        <pc:chgData name="Sarah Hall" userId="BiXO0zYXhc6Agds5NGJJgiS9uhs+fnwkjjDPe7tjfJg=" providerId="None" clId="Web-{EEE5C6CD-E22B-4583-ABF9-2C682092FD75}" dt="2020-10-13T21:01:31.490" v="695" actId="1076"/>
        <pc:sldMkLst>
          <pc:docMk/>
          <pc:sldMk cId="640989137" sldId="423"/>
        </pc:sldMkLst>
        <pc:graphicFrameChg chg="mod">
          <ac:chgData name="Sarah Hall" userId="BiXO0zYXhc6Agds5NGJJgiS9uhs+fnwkjjDPe7tjfJg=" providerId="None" clId="Web-{EEE5C6CD-E22B-4583-ABF9-2C682092FD75}" dt="2020-10-13T21:01:31.490" v="695" actId="1076"/>
          <ac:graphicFrameMkLst>
            <pc:docMk/>
            <pc:sldMk cId="640989137" sldId="423"/>
            <ac:graphicFrameMk id="4" creationId="{00000000-0000-0000-0000-000000000000}"/>
          </ac:graphicFrameMkLst>
        </pc:graphicFrameChg>
      </pc:sldChg>
      <pc:sldChg chg="modNotes">
        <pc:chgData name="Sarah Hall" userId="BiXO0zYXhc6Agds5NGJJgiS9uhs+fnwkjjDPe7tjfJg=" providerId="None" clId="Web-{EEE5C6CD-E22B-4583-ABF9-2C682092FD75}" dt="2020-10-13T20:56:48.950" v="600"/>
        <pc:sldMkLst>
          <pc:docMk/>
          <pc:sldMk cId="847075792" sldId="424"/>
        </pc:sldMkLst>
      </pc:sldChg>
      <pc:sldChg chg="modSp">
        <pc:chgData name="Sarah Hall" userId="BiXO0zYXhc6Agds5NGJJgiS9uhs+fnwkjjDPe7tjfJg=" providerId="None" clId="Web-{EEE5C6CD-E22B-4583-ABF9-2C682092FD75}" dt="2020-10-13T20:27:38.101" v="44" actId="20577"/>
        <pc:sldMkLst>
          <pc:docMk/>
          <pc:sldMk cId="2647362680" sldId="425"/>
        </pc:sldMkLst>
        <pc:spChg chg="mod">
          <ac:chgData name="Sarah Hall" userId="BiXO0zYXhc6Agds5NGJJgiS9uhs+fnwkjjDPe7tjfJg=" providerId="None" clId="Web-{EEE5C6CD-E22B-4583-ABF9-2C682092FD75}" dt="2020-10-13T20:27:38.101" v="44" actId="20577"/>
          <ac:spMkLst>
            <pc:docMk/>
            <pc:sldMk cId="2647362680" sldId="425"/>
            <ac:spMk id="2" creationId="{00000000-0000-0000-0000-000000000000}"/>
          </ac:spMkLst>
        </pc:spChg>
        <pc:spChg chg="mod">
          <ac:chgData name="Sarah Hall" userId="BiXO0zYXhc6Agds5NGJJgiS9uhs+fnwkjjDPe7tjfJg=" providerId="None" clId="Web-{EEE5C6CD-E22B-4583-ABF9-2C682092FD75}" dt="2020-10-13T20:27:21.647" v="34" actId="20577"/>
          <ac:spMkLst>
            <pc:docMk/>
            <pc:sldMk cId="2647362680" sldId="425"/>
            <ac:spMk id="6" creationId="{00000000-0000-0000-0000-000000000000}"/>
          </ac:spMkLst>
        </pc:spChg>
      </pc:sldChg>
      <pc:sldChg chg="modNotes">
        <pc:chgData name="Sarah Hall" userId="BiXO0zYXhc6Agds5NGJJgiS9uhs+fnwkjjDPe7tjfJg=" providerId="None" clId="Web-{EEE5C6CD-E22B-4583-ABF9-2C682092FD75}" dt="2020-10-13T20:52:18.958" v="465"/>
        <pc:sldMkLst>
          <pc:docMk/>
          <pc:sldMk cId="1467287380" sldId="427"/>
        </pc:sldMkLst>
      </pc:sldChg>
    </pc:docChg>
  </pc:docChgLst>
  <pc:docChgLst>
    <pc:chgData name="Laurie &quot;Chet&quot; Tschetter" userId="ZfbOj8bIWOg4GtN4cFtDONZxAPuygRbIMIWUQj+akMI=" providerId="None" clId="Web-{685B9864-87F5-4EA5-996A-E955022B0445}"/>
    <pc:docChg chg="modSld">
      <pc:chgData name="Laurie &quot;Chet&quot; Tschetter" userId="ZfbOj8bIWOg4GtN4cFtDONZxAPuygRbIMIWUQj+akMI=" providerId="None" clId="Web-{685B9864-87F5-4EA5-996A-E955022B0445}" dt="2020-10-09T14:45:37.121" v="32" actId="20577"/>
      <pc:docMkLst>
        <pc:docMk/>
      </pc:docMkLst>
      <pc:sldChg chg="addCm">
        <pc:chgData name="Laurie &quot;Chet&quot; Tschetter" userId="ZfbOj8bIWOg4GtN4cFtDONZxAPuygRbIMIWUQj+akMI=" providerId="None" clId="Web-{685B9864-87F5-4EA5-996A-E955022B0445}" dt="2020-10-09T14:33:53.146" v="0"/>
        <pc:sldMkLst>
          <pc:docMk/>
          <pc:sldMk cId="594321354" sldId="257"/>
        </pc:sldMkLst>
      </pc:sldChg>
      <pc:sldChg chg="addCm">
        <pc:chgData name="Laurie &quot;Chet&quot; Tschetter" userId="ZfbOj8bIWOg4GtN4cFtDONZxAPuygRbIMIWUQj+akMI=" providerId="None" clId="Web-{685B9864-87F5-4EA5-996A-E955022B0445}" dt="2020-10-09T14:36:51.335" v="2"/>
        <pc:sldMkLst>
          <pc:docMk/>
          <pc:sldMk cId="3706187908" sldId="258"/>
        </pc:sldMkLst>
      </pc:sldChg>
      <pc:sldChg chg="addCm">
        <pc:chgData name="Laurie &quot;Chet&quot; Tschetter" userId="ZfbOj8bIWOg4GtN4cFtDONZxAPuygRbIMIWUQj+akMI=" providerId="None" clId="Web-{685B9864-87F5-4EA5-996A-E955022B0445}" dt="2020-10-09T14:41:38.713" v="3"/>
        <pc:sldMkLst>
          <pc:docMk/>
          <pc:sldMk cId="948805708" sldId="263"/>
        </pc:sldMkLst>
      </pc:sldChg>
      <pc:sldChg chg="modSp">
        <pc:chgData name="Laurie &quot;Chet&quot; Tschetter" userId="ZfbOj8bIWOg4GtN4cFtDONZxAPuygRbIMIWUQj+akMI=" providerId="None" clId="Web-{685B9864-87F5-4EA5-996A-E955022B0445}" dt="2020-10-09T14:45:37.121" v="31" actId="20577"/>
        <pc:sldMkLst>
          <pc:docMk/>
          <pc:sldMk cId="279025355" sldId="312"/>
        </pc:sldMkLst>
        <pc:spChg chg="mod">
          <ac:chgData name="Laurie &quot;Chet&quot; Tschetter" userId="ZfbOj8bIWOg4GtN4cFtDONZxAPuygRbIMIWUQj+akMI=" providerId="None" clId="Web-{685B9864-87F5-4EA5-996A-E955022B0445}" dt="2020-10-09T14:45:37.121" v="31" actId="20577"/>
          <ac:spMkLst>
            <pc:docMk/>
            <pc:sldMk cId="279025355" sldId="312"/>
            <ac:spMk id="3" creationId="{2A180281-01C0-1F45-93B3-E26A68A3E0ED}"/>
          </ac:spMkLst>
        </pc:spChg>
      </pc:sldChg>
      <pc:sldChg chg="addCm">
        <pc:chgData name="Laurie &quot;Chet&quot; Tschetter" userId="ZfbOj8bIWOg4GtN4cFtDONZxAPuygRbIMIWUQj+akMI=" providerId="None" clId="Web-{685B9864-87F5-4EA5-996A-E955022B0445}" dt="2020-10-09T14:34:40.990" v="1"/>
        <pc:sldMkLst>
          <pc:docMk/>
          <pc:sldMk cId="3461692967" sldId="324"/>
        </pc:sldMkLst>
      </pc:sldChg>
      <pc:sldChg chg="modSp">
        <pc:chgData name="Laurie &quot;Chet&quot; Tschetter" userId="ZfbOj8bIWOg4GtN4cFtDONZxAPuygRbIMIWUQj+akMI=" providerId="None" clId="Web-{685B9864-87F5-4EA5-996A-E955022B0445}" dt="2020-10-09T14:42:44.604" v="18" actId="1076"/>
        <pc:sldMkLst>
          <pc:docMk/>
          <pc:sldMk cId="1308588519" sldId="373"/>
        </pc:sldMkLst>
        <pc:picChg chg="mod">
          <ac:chgData name="Laurie &quot;Chet&quot; Tschetter" userId="ZfbOj8bIWOg4GtN4cFtDONZxAPuygRbIMIWUQj+akMI=" providerId="None" clId="Web-{685B9864-87F5-4EA5-996A-E955022B0445}" dt="2020-10-09T14:42:33.416" v="15" actId="1076"/>
          <ac:picMkLst>
            <pc:docMk/>
            <pc:sldMk cId="1308588519" sldId="373"/>
            <ac:picMk id="5" creationId="{00000000-0000-0000-0000-000000000000}"/>
          </ac:picMkLst>
        </pc:picChg>
        <pc:picChg chg="mod">
          <ac:chgData name="Laurie &quot;Chet&quot; Tschetter" userId="ZfbOj8bIWOg4GtN4cFtDONZxAPuygRbIMIWUQj+akMI=" providerId="None" clId="Web-{685B9864-87F5-4EA5-996A-E955022B0445}" dt="2020-10-09T14:42:44.604" v="18" actId="1076"/>
          <ac:picMkLst>
            <pc:docMk/>
            <pc:sldMk cId="1308588519" sldId="373"/>
            <ac:picMk id="6" creationId="{00000000-0000-0000-0000-000000000000}"/>
          </ac:picMkLst>
        </pc:picChg>
        <pc:picChg chg="mod">
          <ac:chgData name="Laurie &quot;Chet&quot; Tschetter" userId="ZfbOj8bIWOg4GtN4cFtDONZxAPuygRbIMIWUQj+akMI=" providerId="None" clId="Web-{685B9864-87F5-4EA5-996A-E955022B0445}" dt="2020-10-09T14:42:08.291" v="9" actId="1076"/>
          <ac:picMkLst>
            <pc:docMk/>
            <pc:sldMk cId="1308588519" sldId="373"/>
            <ac:picMk id="7" creationId="{D5F75D4F-743D-4D68-89B4-A4F34FA6AC52}"/>
          </ac:picMkLst>
        </pc:picChg>
        <pc:picChg chg="mod">
          <ac:chgData name="Laurie &quot;Chet&quot; Tschetter" userId="ZfbOj8bIWOg4GtN4cFtDONZxAPuygRbIMIWUQj+akMI=" providerId="None" clId="Web-{685B9864-87F5-4EA5-996A-E955022B0445}" dt="2020-10-09T14:42:29.166" v="14" actId="1076"/>
          <ac:picMkLst>
            <pc:docMk/>
            <pc:sldMk cId="1308588519" sldId="373"/>
            <ac:picMk id="8" creationId="{00000000-0000-0000-0000-000000000000}"/>
          </ac:picMkLst>
        </pc:picChg>
        <pc:picChg chg="mod">
          <ac:chgData name="Laurie &quot;Chet&quot; Tschetter" userId="ZfbOj8bIWOg4GtN4cFtDONZxAPuygRbIMIWUQj+akMI=" providerId="None" clId="Web-{685B9864-87F5-4EA5-996A-E955022B0445}" dt="2020-10-09T14:41:50.775" v="5" actId="14100"/>
          <ac:picMkLst>
            <pc:docMk/>
            <pc:sldMk cId="1308588519" sldId="373"/>
            <ac:picMk id="25" creationId="{00000000-0000-0000-0000-000000000000}"/>
          </ac:picMkLst>
        </pc:picChg>
      </pc:sldChg>
      <pc:sldChg chg="modSp">
        <pc:chgData name="Laurie &quot;Chet&quot; Tschetter" userId="ZfbOj8bIWOg4GtN4cFtDONZxAPuygRbIMIWUQj+akMI=" providerId="None" clId="Web-{685B9864-87F5-4EA5-996A-E955022B0445}" dt="2020-10-09T14:44:55.933" v="26" actId="14100"/>
        <pc:sldMkLst>
          <pc:docMk/>
          <pc:sldMk cId="2875337834" sldId="374"/>
        </pc:sldMkLst>
        <pc:picChg chg="mod">
          <ac:chgData name="Laurie &quot;Chet&quot; Tschetter" userId="ZfbOj8bIWOg4GtN4cFtDONZxAPuygRbIMIWUQj+akMI=" providerId="None" clId="Web-{685B9864-87F5-4EA5-996A-E955022B0445}" dt="2020-10-09T14:44:55.933" v="26" actId="14100"/>
          <ac:picMkLst>
            <pc:docMk/>
            <pc:sldMk cId="2875337834" sldId="374"/>
            <ac:picMk id="7" creationId="{00000000-0000-0000-0000-000000000000}"/>
          </ac:picMkLst>
        </pc:picChg>
      </pc:sldChg>
    </pc:docChg>
  </pc:docChgLst>
  <pc:docChgLst>
    <pc:chgData name="Mark R Olson" userId="EHd3Pgdp5i7dhbdwc4Ze92AQwsWDw0wFWqC60k/Y7rc=" providerId="None" clId="Web-{71FFAAE0-A5F7-49AD-85A5-3847D2DF8666}"/>
    <pc:docChg chg="modSld">
      <pc:chgData name="Mark R Olson" userId="EHd3Pgdp5i7dhbdwc4Ze92AQwsWDw0wFWqC60k/Y7rc=" providerId="None" clId="Web-{71FFAAE0-A5F7-49AD-85A5-3847D2DF8666}" dt="2020-10-12T18:29:48.045" v="3" actId="14100"/>
      <pc:docMkLst>
        <pc:docMk/>
      </pc:docMkLst>
      <pc:sldChg chg="modSp">
        <pc:chgData name="Mark R Olson" userId="EHd3Pgdp5i7dhbdwc4Ze92AQwsWDw0wFWqC60k/Y7rc=" providerId="None" clId="Web-{71FFAAE0-A5F7-49AD-85A5-3847D2DF8666}" dt="2020-10-12T18:29:48.045" v="3" actId="14100"/>
        <pc:sldMkLst>
          <pc:docMk/>
          <pc:sldMk cId="3977980923" sldId="413"/>
        </pc:sldMkLst>
        <pc:spChg chg="mod">
          <ac:chgData name="Mark R Olson" userId="EHd3Pgdp5i7dhbdwc4Ze92AQwsWDw0wFWqC60k/Y7rc=" providerId="None" clId="Web-{71FFAAE0-A5F7-49AD-85A5-3847D2DF8666}" dt="2020-10-12T18:29:48.045" v="3" actId="14100"/>
          <ac:spMkLst>
            <pc:docMk/>
            <pc:sldMk cId="3977980923" sldId="413"/>
            <ac:spMk id="3" creationId="{00000000-0000-0000-0000-000000000000}"/>
          </ac:spMkLst>
        </pc:spChg>
      </pc:sldChg>
    </pc:docChg>
  </pc:docChgLst>
  <pc:docChgLst>
    <pc:chgData name="Sarah Hall" userId="BiXO0zYXhc6Agds5NGJJgiS9uhs+fnwkjjDPe7tjfJg=" providerId="None" clId="Web-{34F2EEED-D791-49FD-90DB-508539207187}"/>
    <pc:docChg chg="modSld">
      <pc:chgData name="Sarah Hall" userId="BiXO0zYXhc6Agds5NGJJgiS9uhs+fnwkjjDPe7tjfJg=" providerId="None" clId="Web-{34F2EEED-D791-49FD-90DB-508539207187}" dt="2020-10-13T15:14:02.405" v="1257" actId="1076"/>
      <pc:docMkLst>
        <pc:docMk/>
      </pc:docMkLst>
      <pc:sldChg chg="modSp">
        <pc:chgData name="Sarah Hall" userId="BiXO0zYXhc6Agds5NGJJgiS9uhs+fnwkjjDPe7tjfJg=" providerId="None" clId="Web-{34F2EEED-D791-49FD-90DB-508539207187}" dt="2020-10-13T14:01:30.005" v="2" actId="20577"/>
        <pc:sldMkLst>
          <pc:docMk/>
          <pc:sldMk cId="594321354" sldId="257"/>
        </pc:sldMkLst>
        <pc:spChg chg="mod">
          <ac:chgData name="Sarah Hall" userId="BiXO0zYXhc6Agds5NGJJgiS9uhs+fnwkjjDPe7tjfJg=" providerId="None" clId="Web-{34F2EEED-D791-49FD-90DB-508539207187}" dt="2020-10-13T14:01:30.005" v="2" actId="20577"/>
          <ac:spMkLst>
            <pc:docMk/>
            <pc:sldMk cId="594321354" sldId="257"/>
            <ac:spMk id="3" creationId="{00000000-0000-0000-0000-000000000000}"/>
          </ac:spMkLst>
        </pc:spChg>
      </pc:sldChg>
      <pc:sldChg chg="modSp">
        <pc:chgData name="Sarah Hall" userId="BiXO0zYXhc6Agds5NGJJgiS9uhs+fnwkjjDPe7tjfJg=" providerId="None" clId="Web-{34F2EEED-D791-49FD-90DB-508539207187}" dt="2020-10-13T14:08:56.173" v="113" actId="20577"/>
        <pc:sldMkLst>
          <pc:docMk/>
          <pc:sldMk cId="1597046409" sldId="261"/>
        </pc:sldMkLst>
        <pc:spChg chg="mod">
          <ac:chgData name="Sarah Hall" userId="BiXO0zYXhc6Agds5NGJJgiS9uhs+fnwkjjDPe7tjfJg=" providerId="None" clId="Web-{34F2EEED-D791-49FD-90DB-508539207187}" dt="2020-10-13T14:08:56.173" v="113" actId="20577"/>
          <ac:spMkLst>
            <pc:docMk/>
            <pc:sldMk cId="1597046409" sldId="261"/>
            <ac:spMk id="2" creationId="{00000000-0000-0000-0000-000000000000}"/>
          </ac:spMkLst>
        </pc:spChg>
      </pc:sldChg>
      <pc:sldChg chg="modSp">
        <pc:chgData name="Sarah Hall" userId="BiXO0zYXhc6Agds5NGJJgiS9uhs+fnwkjjDPe7tjfJg=" providerId="None" clId="Web-{34F2EEED-D791-49FD-90DB-508539207187}" dt="2020-10-13T14:10:40.266" v="131" actId="20577"/>
        <pc:sldMkLst>
          <pc:docMk/>
          <pc:sldMk cId="948805708" sldId="263"/>
        </pc:sldMkLst>
        <pc:spChg chg="mod">
          <ac:chgData name="Sarah Hall" userId="BiXO0zYXhc6Agds5NGJJgiS9uhs+fnwkjjDPe7tjfJg=" providerId="None" clId="Web-{34F2EEED-D791-49FD-90DB-508539207187}" dt="2020-10-13T14:10:40.266" v="131" actId="20577"/>
          <ac:spMkLst>
            <pc:docMk/>
            <pc:sldMk cId="948805708" sldId="263"/>
            <ac:spMk id="2" creationId="{00000000-0000-0000-0000-000000000000}"/>
          </ac:spMkLst>
        </pc:spChg>
        <pc:spChg chg="mod">
          <ac:chgData name="Sarah Hall" userId="BiXO0zYXhc6Agds5NGJJgiS9uhs+fnwkjjDPe7tjfJg=" providerId="None" clId="Web-{34F2EEED-D791-49FD-90DB-508539207187}" dt="2020-10-13T14:09:28.438" v="116" actId="20577"/>
          <ac:spMkLst>
            <pc:docMk/>
            <pc:sldMk cId="948805708" sldId="263"/>
            <ac:spMk id="14" creationId="{00000000-0000-0000-0000-000000000000}"/>
          </ac:spMkLst>
        </pc:spChg>
        <pc:spChg chg="mod">
          <ac:chgData name="Sarah Hall" userId="BiXO0zYXhc6Agds5NGJJgiS9uhs+fnwkjjDPe7tjfJg=" providerId="None" clId="Web-{34F2EEED-D791-49FD-90DB-508539207187}" dt="2020-10-13T14:10:23.844" v="128" actId="1076"/>
          <ac:spMkLst>
            <pc:docMk/>
            <pc:sldMk cId="948805708" sldId="263"/>
            <ac:spMk id="16" creationId="{00000000-0000-0000-0000-000000000000}"/>
          </ac:spMkLst>
        </pc:spChg>
        <pc:spChg chg="mod">
          <ac:chgData name="Sarah Hall" userId="BiXO0zYXhc6Agds5NGJJgiS9uhs+fnwkjjDPe7tjfJg=" providerId="None" clId="Web-{34F2EEED-D791-49FD-90DB-508539207187}" dt="2020-10-13T14:09:47.548" v="121" actId="20577"/>
          <ac:spMkLst>
            <pc:docMk/>
            <pc:sldMk cId="948805708" sldId="263"/>
            <ac:spMk id="17" creationId="{00000000-0000-0000-0000-000000000000}"/>
          </ac:spMkLst>
        </pc:spChg>
        <pc:spChg chg="mod">
          <ac:chgData name="Sarah Hall" userId="BiXO0zYXhc6Agds5NGJJgiS9uhs+fnwkjjDPe7tjfJg=" providerId="None" clId="Web-{34F2EEED-D791-49FD-90DB-508539207187}" dt="2020-10-13T14:09:37.954" v="120" actId="1076"/>
          <ac:spMkLst>
            <pc:docMk/>
            <pc:sldMk cId="948805708" sldId="263"/>
            <ac:spMk id="19" creationId="{00000000-0000-0000-0000-000000000000}"/>
          </ac:spMkLst>
        </pc:spChg>
        <pc:spChg chg="mod">
          <ac:chgData name="Sarah Hall" userId="BiXO0zYXhc6Agds5NGJJgiS9uhs+fnwkjjDPe7tjfJg=" providerId="None" clId="Web-{34F2EEED-D791-49FD-90DB-508539207187}" dt="2020-10-13T14:10:13.329" v="127" actId="1076"/>
          <ac:spMkLst>
            <pc:docMk/>
            <pc:sldMk cId="948805708" sldId="263"/>
            <ac:spMk id="23" creationId="{00000000-0000-0000-0000-000000000000}"/>
          </ac:spMkLst>
        </pc:spChg>
      </pc:sldChg>
      <pc:sldChg chg="modSp modNotes">
        <pc:chgData name="Sarah Hall" userId="BiXO0zYXhc6Agds5NGJJgiS9uhs+fnwkjjDPe7tjfJg=" providerId="None" clId="Web-{34F2EEED-D791-49FD-90DB-508539207187}" dt="2020-10-13T14:19:18.715" v="251" actId="20577"/>
        <pc:sldMkLst>
          <pc:docMk/>
          <pc:sldMk cId="880698785" sldId="265"/>
        </pc:sldMkLst>
        <pc:spChg chg="mod">
          <ac:chgData name="Sarah Hall" userId="BiXO0zYXhc6Agds5NGJJgiS9uhs+fnwkjjDPe7tjfJg=" providerId="None" clId="Web-{34F2EEED-D791-49FD-90DB-508539207187}" dt="2020-10-13T14:19:18.715" v="251" actId="20577"/>
          <ac:spMkLst>
            <pc:docMk/>
            <pc:sldMk cId="880698785" sldId="265"/>
            <ac:spMk id="3" creationId="{00000000-0000-0000-0000-000000000000}"/>
          </ac:spMkLst>
        </pc:spChg>
      </pc:sldChg>
      <pc:sldChg chg="modSp">
        <pc:chgData name="Sarah Hall" userId="BiXO0zYXhc6Agds5NGJJgiS9uhs+fnwkjjDPe7tjfJg=" providerId="None" clId="Web-{34F2EEED-D791-49FD-90DB-508539207187}" dt="2020-10-13T14:14:39.358" v="221" actId="20577"/>
        <pc:sldMkLst>
          <pc:docMk/>
          <pc:sldMk cId="1485544131" sldId="267"/>
        </pc:sldMkLst>
        <pc:spChg chg="mod">
          <ac:chgData name="Sarah Hall" userId="BiXO0zYXhc6Agds5NGJJgiS9uhs+fnwkjjDPe7tjfJg=" providerId="None" clId="Web-{34F2EEED-D791-49FD-90DB-508539207187}" dt="2020-10-13T14:14:39.358" v="221" actId="20577"/>
          <ac:spMkLst>
            <pc:docMk/>
            <pc:sldMk cId="1485544131" sldId="267"/>
            <ac:spMk id="3" creationId="{00000000-0000-0000-0000-000000000000}"/>
          </ac:spMkLst>
        </pc:spChg>
      </pc:sldChg>
      <pc:sldChg chg="modSp">
        <pc:chgData name="Sarah Hall" userId="BiXO0zYXhc6Agds5NGJJgiS9uhs+fnwkjjDPe7tjfJg=" providerId="None" clId="Web-{34F2EEED-D791-49FD-90DB-508539207187}" dt="2020-10-13T14:19:52.824" v="267" actId="20577"/>
        <pc:sldMkLst>
          <pc:docMk/>
          <pc:sldMk cId="3328602862" sldId="269"/>
        </pc:sldMkLst>
        <pc:spChg chg="mod">
          <ac:chgData name="Sarah Hall" userId="BiXO0zYXhc6Agds5NGJJgiS9uhs+fnwkjjDPe7tjfJg=" providerId="None" clId="Web-{34F2EEED-D791-49FD-90DB-508539207187}" dt="2020-10-13T14:19:34.902" v="257" actId="20577"/>
          <ac:spMkLst>
            <pc:docMk/>
            <pc:sldMk cId="3328602862" sldId="269"/>
            <ac:spMk id="2" creationId="{00000000-0000-0000-0000-000000000000}"/>
          </ac:spMkLst>
        </pc:spChg>
        <pc:spChg chg="mod">
          <ac:chgData name="Sarah Hall" userId="BiXO0zYXhc6Agds5NGJJgiS9uhs+fnwkjjDPe7tjfJg=" providerId="None" clId="Web-{34F2EEED-D791-49FD-90DB-508539207187}" dt="2020-10-13T14:19:52.824" v="267" actId="20577"/>
          <ac:spMkLst>
            <pc:docMk/>
            <pc:sldMk cId="3328602862" sldId="269"/>
            <ac:spMk id="3" creationId="{00000000-0000-0000-0000-000000000000}"/>
          </ac:spMkLst>
        </pc:spChg>
      </pc:sldChg>
      <pc:sldChg chg="modSp modNotes">
        <pc:chgData name="Sarah Hall" userId="BiXO0zYXhc6Agds5NGJJgiS9uhs+fnwkjjDPe7tjfJg=" providerId="None" clId="Web-{34F2EEED-D791-49FD-90DB-508539207187}" dt="2020-10-13T14:08:36.830" v="106" actId="20577"/>
        <pc:sldMkLst>
          <pc:docMk/>
          <pc:sldMk cId="1860046118" sldId="272"/>
        </pc:sldMkLst>
        <pc:spChg chg="mod">
          <ac:chgData name="Sarah Hall" userId="BiXO0zYXhc6Agds5NGJJgiS9uhs+fnwkjjDPe7tjfJg=" providerId="None" clId="Web-{34F2EEED-D791-49FD-90DB-508539207187}" dt="2020-10-13T14:08:36.830" v="106" actId="20577"/>
          <ac:spMkLst>
            <pc:docMk/>
            <pc:sldMk cId="1860046118" sldId="272"/>
            <ac:spMk id="3" creationId="{00000000-0000-0000-0000-000000000000}"/>
          </ac:spMkLst>
        </pc:spChg>
      </pc:sldChg>
      <pc:sldChg chg="modSp">
        <pc:chgData name="Sarah Hall" userId="BiXO0zYXhc6Agds5NGJJgiS9uhs+fnwkjjDPe7tjfJg=" providerId="None" clId="Web-{34F2EEED-D791-49FD-90DB-508539207187}" dt="2020-10-13T14:29:05.084" v="340" actId="20577"/>
        <pc:sldMkLst>
          <pc:docMk/>
          <pc:sldMk cId="3362043515" sldId="289"/>
        </pc:sldMkLst>
        <pc:spChg chg="mod">
          <ac:chgData name="Sarah Hall" userId="BiXO0zYXhc6Agds5NGJJgiS9uhs+fnwkjjDPe7tjfJg=" providerId="None" clId="Web-{34F2EEED-D791-49FD-90DB-508539207187}" dt="2020-10-13T14:29:05.084" v="340" actId="20577"/>
          <ac:spMkLst>
            <pc:docMk/>
            <pc:sldMk cId="3362043515" sldId="289"/>
            <ac:spMk id="3" creationId="{00000000-0000-0000-0000-000000000000}"/>
          </ac:spMkLst>
        </pc:spChg>
      </pc:sldChg>
      <pc:sldChg chg="modSp">
        <pc:chgData name="Sarah Hall" userId="BiXO0zYXhc6Agds5NGJJgiS9uhs+fnwkjjDPe7tjfJg=" providerId="None" clId="Web-{34F2EEED-D791-49FD-90DB-508539207187}" dt="2020-10-13T14:32:35.364" v="431" actId="20577"/>
        <pc:sldMkLst>
          <pc:docMk/>
          <pc:sldMk cId="3752200991" sldId="291"/>
        </pc:sldMkLst>
        <pc:spChg chg="mod">
          <ac:chgData name="Sarah Hall" userId="BiXO0zYXhc6Agds5NGJJgiS9uhs+fnwkjjDPe7tjfJg=" providerId="None" clId="Web-{34F2EEED-D791-49FD-90DB-508539207187}" dt="2020-10-13T14:32:35.364" v="431" actId="20577"/>
          <ac:spMkLst>
            <pc:docMk/>
            <pc:sldMk cId="3752200991" sldId="291"/>
            <ac:spMk id="3" creationId="{00000000-0000-0000-0000-000000000000}"/>
          </ac:spMkLst>
        </pc:spChg>
      </pc:sldChg>
      <pc:sldChg chg="modSp">
        <pc:chgData name="Sarah Hall" userId="BiXO0zYXhc6Agds5NGJJgiS9uhs+fnwkjjDPe7tjfJg=" providerId="None" clId="Web-{34F2EEED-D791-49FD-90DB-508539207187}" dt="2020-10-13T14:14:31.280" v="219" actId="20577"/>
        <pc:sldMkLst>
          <pc:docMk/>
          <pc:sldMk cId="279025355" sldId="312"/>
        </pc:sldMkLst>
        <pc:spChg chg="mod">
          <ac:chgData name="Sarah Hall" userId="BiXO0zYXhc6Agds5NGJJgiS9uhs+fnwkjjDPe7tjfJg=" providerId="None" clId="Web-{34F2EEED-D791-49FD-90DB-508539207187}" dt="2020-10-13T14:14:31.280" v="219" actId="20577"/>
          <ac:spMkLst>
            <pc:docMk/>
            <pc:sldMk cId="279025355" sldId="312"/>
            <ac:spMk id="3" creationId="{2A180281-01C0-1F45-93B3-E26A68A3E0ED}"/>
          </ac:spMkLst>
        </pc:spChg>
      </pc:sldChg>
      <pc:sldChg chg="modSp">
        <pc:chgData name="Sarah Hall" userId="BiXO0zYXhc6Agds5NGJJgiS9uhs+fnwkjjDPe7tjfJg=" providerId="None" clId="Web-{34F2EEED-D791-49FD-90DB-508539207187}" dt="2020-10-13T14:37:06.252" v="530" actId="20577"/>
        <pc:sldMkLst>
          <pc:docMk/>
          <pc:sldMk cId="794986682" sldId="314"/>
        </pc:sldMkLst>
        <pc:spChg chg="mod">
          <ac:chgData name="Sarah Hall" userId="BiXO0zYXhc6Agds5NGJJgiS9uhs+fnwkjjDPe7tjfJg=" providerId="None" clId="Web-{34F2EEED-D791-49FD-90DB-508539207187}" dt="2020-10-13T14:37:06.252" v="530" actId="20577"/>
          <ac:spMkLst>
            <pc:docMk/>
            <pc:sldMk cId="794986682" sldId="314"/>
            <ac:spMk id="2" creationId="{00000000-0000-0000-0000-000000000000}"/>
          </ac:spMkLst>
        </pc:spChg>
        <pc:spChg chg="mod">
          <ac:chgData name="Sarah Hall" userId="BiXO0zYXhc6Agds5NGJJgiS9uhs+fnwkjjDPe7tjfJg=" providerId="None" clId="Web-{34F2EEED-D791-49FD-90DB-508539207187}" dt="2020-10-13T14:36:48.002" v="502" actId="20577"/>
          <ac:spMkLst>
            <pc:docMk/>
            <pc:sldMk cId="794986682" sldId="314"/>
            <ac:spMk id="3" creationId="{00000000-0000-0000-0000-000000000000}"/>
          </ac:spMkLst>
        </pc:spChg>
      </pc:sldChg>
      <pc:sldChg chg="modSp">
        <pc:chgData name="Sarah Hall" userId="BiXO0zYXhc6Agds5NGJJgiS9uhs+fnwkjjDPe7tjfJg=" providerId="None" clId="Web-{34F2EEED-D791-49FD-90DB-508539207187}" dt="2020-10-13T14:38:24.939" v="604" actId="20577"/>
        <pc:sldMkLst>
          <pc:docMk/>
          <pc:sldMk cId="2744349783" sldId="315"/>
        </pc:sldMkLst>
        <pc:spChg chg="mod">
          <ac:chgData name="Sarah Hall" userId="BiXO0zYXhc6Agds5NGJJgiS9uhs+fnwkjjDPe7tjfJg=" providerId="None" clId="Web-{34F2EEED-D791-49FD-90DB-508539207187}" dt="2020-10-13T14:37:00.877" v="520" actId="20577"/>
          <ac:spMkLst>
            <pc:docMk/>
            <pc:sldMk cId="2744349783" sldId="315"/>
            <ac:spMk id="2" creationId="{00000000-0000-0000-0000-000000000000}"/>
          </ac:spMkLst>
        </pc:spChg>
        <pc:spChg chg="mod">
          <ac:chgData name="Sarah Hall" userId="BiXO0zYXhc6Agds5NGJJgiS9uhs+fnwkjjDPe7tjfJg=" providerId="None" clId="Web-{34F2EEED-D791-49FD-90DB-508539207187}" dt="2020-10-13T14:38:24.939" v="604" actId="20577"/>
          <ac:spMkLst>
            <pc:docMk/>
            <pc:sldMk cId="2744349783" sldId="315"/>
            <ac:spMk id="3" creationId="{00000000-0000-0000-0000-000000000000}"/>
          </ac:spMkLst>
        </pc:spChg>
      </pc:sldChg>
      <pc:sldChg chg="modSp">
        <pc:chgData name="Sarah Hall" userId="BiXO0zYXhc6Agds5NGJJgiS9uhs+fnwkjjDPe7tjfJg=" providerId="None" clId="Web-{34F2EEED-D791-49FD-90DB-508539207187}" dt="2020-10-13T14:37:29.736" v="544" actId="20577"/>
        <pc:sldMkLst>
          <pc:docMk/>
          <pc:sldMk cId="1567509822" sldId="316"/>
        </pc:sldMkLst>
        <pc:spChg chg="mod">
          <ac:chgData name="Sarah Hall" userId="BiXO0zYXhc6Agds5NGJJgiS9uhs+fnwkjjDPe7tjfJg=" providerId="None" clId="Web-{34F2EEED-D791-49FD-90DB-508539207187}" dt="2020-10-13T14:37:13.643" v="539" actId="20577"/>
          <ac:spMkLst>
            <pc:docMk/>
            <pc:sldMk cId="1567509822" sldId="316"/>
            <ac:spMk id="2" creationId="{00000000-0000-0000-0000-000000000000}"/>
          </ac:spMkLst>
        </pc:spChg>
        <pc:spChg chg="mod">
          <ac:chgData name="Sarah Hall" userId="BiXO0zYXhc6Agds5NGJJgiS9uhs+fnwkjjDPe7tjfJg=" providerId="None" clId="Web-{34F2EEED-D791-49FD-90DB-508539207187}" dt="2020-10-13T14:37:29.736" v="544" actId="20577"/>
          <ac:spMkLst>
            <pc:docMk/>
            <pc:sldMk cId="1567509822" sldId="316"/>
            <ac:spMk id="3" creationId="{00000000-0000-0000-0000-000000000000}"/>
          </ac:spMkLst>
        </pc:spChg>
      </pc:sldChg>
      <pc:sldChg chg="modSp">
        <pc:chgData name="Sarah Hall" userId="BiXO0zYXhc6Agds5NGJJgiS9uhs+fnwkjjDPe7tjfJg=" providerId="None" clId="Web-{34F2EEED-D791-49FD-90DB-508539207187}" dt="2020-10-13T14:39:53.641" v="655"/>
        <pc:sldMkLst>
          <pc:docMk/>
          <pc:sldMk cId="163021130" sldId="320"/>
        </pc:sldMkLst>
        <pc:spChg chg="mod">
          <ac:chgData name="Sarah Hall" userId="BiXO0zYXhc6Agds5NGJJgiS9uhs+fnwkjjDPe7tjfJg=" providerId="None" clId="Web-{34F2EEED-D791-49FD-90DB-508539207187}" dt="2020-10-13T14:39:03.454" v="647" actId="20577"/>
          <ac:spMkLst>
            <pc:docMk/>
            <pc:sldMk cId="163021130" sldId="320"/>
            <ac:spMk id="2" creationId="{15F1229D-5A0D-8C4E-9C36-DDD699DD02D7}"/>
          </ac:spMkLst>
        </pc:spChg>
        <pc:graphicFrameChg chg="mod modGraphic">
          <ac:chgData name="Sarah Hall" userId="BiXO0zYXhc6Agds5NGJJgiS9uhs+fnwkjjDPe7tjfJg=" providerId="None" clId="Web-{34F2EEED-D791-49FD-90DB-508539207187}" dt="2020-10-13T14:39:53.641" v="655"/>
          <ac:graphicFrameMkLst>
            <pc:docMk/>
            <pc:sldMk cId="163021130" sldId="320"/>
            <ac:graphicFrameMk id="10" creationId="{00000000-0000-0000-0000-000000000000}"/>
          </ac:graphicFrameMkLst>
        </pc:graphicFrameChg>
      </pc:sldChg>
      <pc:sldChg chg="modSp">
        <pc:chgData name="Sarah Hall" userId="BiXO0zYXhc6Agds5NGJJgiS9uhs+fnwkjjDPe7tjfJg=" providerId="None" clId="Web-{34F2EEED-D791-49FD-90DB-508539207187}" dt="2020-10-13T14:39:43.735" v="653"/>
        <pc:sldMkLst>
          <pc:docMk/>
          <pc:sldMk cId="4268681409" sldId="322"/>
        </pc:sldMkLst>
        <pc:spChg chg="mod">
          <ac:chgData name="Sarah Hall" userId="BiXO0zYXhc6Agds5NGJJgiS9uhs+fnwkjjDPe7tjfJg=" providerId="None" clId="Web-{34F2EEED-D791-49FD-90DB-508539207187}" dt="2020-10-13T14:38:54.564" v="634" actId="20577"/>
          <ac:spMkLst>
            <pc:docMk/>
            <pc:sldMk cId="4268681409" sldId="322"/>
            <ac:spMk id="2" creationId="{15F1229D-5A0D-8C4E-9C36-DDD699DD02D7}"/>
          </ac:spMkLst>
        </pc:spChg>
        <pc:graphicFrameChg chg="mod modGraphic">
          <ac:chgData name="Sarah Hall" userId="BiXO0zYXhc6Agds5NGJJgiS9uhs+fnwkjjDPe7tjfJg=" providerId="None" clId="Web-{34F2EEED-D791-49FD-90DB-508539207187}" dt="2020-10-13T14:39:43.735" v="653"/>
          <ac:graphicFrameMkLst>
            <pc:docMk/>
            <pc:sldMk cId="4268681409" sldId="322"/>
            <ac:graphicFrameMk id="9" creationId="{00000000-0000-0000-0000-000000000000}"/>
          </ac:graphicFrameMkLst>
        </pc:graphicFrameChg>
      </pc:sldChg>
      <pc:sldChg chg="modSp">
        <pc:chgData name="Sarah Hall" userId="BiXO0zYXhc6Agds5NGJJgiS9uhs+fnwkjjDPe7tjfJg=" providerId="None" clId="Web-{34F2EEED-D791-49FD-90DB-508539207187}" dt="2020-10-13T14:39:19.892" v="651"/>
        <pc:sldMkLst>
          <pc:docMk/>
          <pc:sldMk cId="140696323" sldId="323"/>
        </pc:sldMkLst>
        <pc:spChg chg="mod">
          <ac:chgData name="Sarah Hall" userId="BiXO0zYXhc6Agds5NGJJgiS9uhs+fnwkjjDPe7tjfJg=" providerId="None" clId="Web-{34F2EEED-D791-49FD-90DB-508539207187}" dt="2020-10-13T14:38:43.189" v="619" actId="20577"/>
          <ac:spMkLst>
            <pc:docMk/>
            <pc:sldMk cId="140696323" sldId="323"/>
            <ac:spMk id="2" creationId="{15F1229D-5A0D-8C4E-9C36-DDD699DD02D7}"/>
          </ac:spMkLst>
        </pc:spChg>
        <pc:graphicFrameChg chg="mod modGraphic">
          <ac:chgData name="Sarah Hall" userId="BiXO0zYXhc6Agds5NGJJgiS9uhs+fnwkjjDPe7tjfJg=" providerId="None" clId="Web-{34F2EEED-D791-49FD-90DB-508539207187}" dt="2020-10-13T14:39:19.892" v="651"/>
          <ac:graphicFrameMkLst>
            <pc:docMk/>
            <pc:sldMk cId="140696323" sldId="323"/>
            <ac:graphicFrameMk id="9" creationId="{00000000-0000-0000-0000-000000000000}"/>
          </ac:graphicFrameMkLst>
        </pc:graphicFrameChg>
      </pc:sldChg>
      <pc:sldChg chg="modSp">
        <pc:chgData name="Sarah Hall" userId="BiXO0zYXhc6Agds5NGJJgiS9uhs+fnwkjjDPe7tjfJg=" providerId="None" clId="Web-{34F2EEED-D791-49FD-90DB-508539207187}" dt="2020-10-13T15:13:27.030" v="1246" actId="20577"/>
        <pc:sldMkLst>
          <pc:docMk/>
          <pc:sldMk cId="2457903166" sldId="332"/>
        </pc:sldMkLst>
        <pc:spChg chg="mod">
          <ac:chgData name="Sarah Hall" userId="BiXO0zYXhc6Agds5NGJJgiS9uhs+fnwkjjDPe7tjfJg=" providerId="None" clId="Web-{34F2EEED-D791-49FD-90DB-508539207187}" dt="2020-10-13T15:13:27.030" v="1246" actId="20577"/>
          <ac:spMkLst>
            <pc:docMk/>
            <pc:sldMk cId="2457903166" sldId="332"/>
            <ac:spMk id="2" creationId="{00000000-0000-0000-0000-000000000000}"/>
          </ac:spMkLst>
        </pc:spChg>
      </pc:sldChg>
      <pc:sldChg chg="modSp">
        <pc:chgData name="Sarah Hall" userId="BiXO0zYXhc6Agds5NGJJgiS9uhs+fnwkjjDPe7tjfJg=" providerId="None" clId="Web-{34F2EEED-D791-49FD-90DB-508539207187}" dt="2020-10-13T15:14:02.405" v="1257" actId="1076"/>
        <pc:sldMkLst>
          <pc:docMk/>
          <pc:sldMk cId="3319924831" sldId="340"/>
        </pc:sldMkLst>
        <pc:spChg chg="mod">
          <ac:chgData name="Sarah Hall" userId="BiXO0zYXhc6Agds5NGJJgiS9uhs+fnwkjjDPe7tjfJg=" providerId="None" clId="Web-{34F2EEED-D791-49FD-90DB-508539207187}" dt="2020-10-13T15:13:47.812" v="1253" actId="20577"/>
          <ac:spMkLst>
            <pc:docMk/>
            <pc:sldMk cId="3319924831" sldId="340"/>
            <ac:spMk id="5" creationId="{00000000-0000-0000-0000-000000000000}"/>
          </ac:spMkLst>
        </pc:spChg>
        <pc:picChg chg="mod">
          <ac:chgData name="Sarah Hall" userId="BiXO0zYXhc6Agds5NGJJgiS9uhs+fnwkjjDPe7tjfJg=" providerId="None" clId="Web-{34F2EEED-D791-49FD-90DB-508539207187}" dt="2020-10-13T15:14:02.405" v="1257" actId="1076"/>
          <ac:picMkLst>
            <pc:docMk/>
            <pc:sldMk cId="3319924831" sldId="340"/>
            <ac:picMk id="2" creationId="{00000000-0000-0000-0000-000000000000}"/>
          </ac:picMkLst>
        </pc:picChg>
      </pc:sldChg>
      <pc:sldChg chg="modNotes">
        <pc:chgData name="Sarah Hall" userId="BiXO0zYXhc6Agds5NGJJgiS9uhs+fnwkjjDPe7tjfJg=" providerId="None" clId="Web-{34F2EEED-D791-49FD-90DB-508539207187}" dt="2020-10-13T14:23:28.978" v="280"/>
        <pc:sldMkLst>
          <pc:docMk/>
          <pc:sldMk cId="4044630954" sldId="362"/>
        </pc:sldMkLst>
      </pc:sldChg>
      <pc:sldChg chg="modSp modNotes">
        <pc:chgData name="Sarah Hall" userId="BiXO0zYXhc6Agds5NGJJgiS9uhs+fnwkjjDPe7tjfJg=" providerId="None" clId="Web-{34F2EEED-D791-49FD-90DB-508539207187}" dt="2020-10-13T14:25:10.508" v="317" actId="20577"/>
        <pc:sldMkLst>
          <pc:docMk/>
          <pc:sldMk cId="1977039814" sldId="363"/>
        </pc:sldMkLst>
        <pc:spChg chg="mod">
          <ac:chgData name="Sarah Hall" userId="BiXO0zYXhc6Agds5NGJJgiS9uhs+fnwkjjDPe7tjfJg=" providerId="None" clId="Web-{34F2EEED-D791-49FD-90DB-508539207187}" dt="2020-10-13T14:25:10.508" v="317" actId="20577"/>
          <ac:spMkLst>
            <pc:docMk/>
            <pc:sldMk cId="1977039814" sldId="363"/>
            <ac:spMk id="8" creationId="{00000000-0000-0000-0000-000000000000}"/>
          </ac:spMkLst>
        </pc:spChg>
      </pc:sldChg>
      <pc:sldChg chg="modNotes">
        <pc:chgData name="Sarah Hall" userId="BiXO0zYXhc6Agds5NGJJgiS9uhs+fnwkjjDPe7tjfJg=" providerId="None" clId="Web-{34F2EEED-D791-49FD-90DB-508539207187}" dt="2020-10-13T14:23:36.290" v="281"/>
        <pc:sldMkLst>
          <pc:docMk/>
          <pc:sldMk cId="3848615898" sldId="364"/>
        </pc:sldMkLst>
      </pc:sldChg>
      <pc:sldChg chg="modSp modNotes">
        <pc:chgData name="Sarah Hall" userId="BiXO0zYXhc6Agds5NGJJgiS9uhs+fnwkjjDPe7tjfJg=" providerId="None" clId="Web-{34F2EEED-D791-49FD-90DB-508539207187}" dt="2020-10-13T14:24:55.696" v="309" actId="20577"/>
        <pc:sldMkLst>
          <pc:docMk/>
          <pc:sldMk cId="534814422" sldId="365"/>
        </pc:sldMkLst>
        <pc:spChg chg="mod">
          <ac:chgData name="Sarah Hall" userId="BiXO0zYXhc6Agds5NGJJgiS9uhs+fnwkjjDPe7tjfJg=" providerId="None" clId="Web-{34F2EEED-D791-49FD-90DB-508539207187}" dt="2020-10-13T14:24:55.696" v="309" actId="20577"/>
          <ac:spMkLst>
            <pc:docMk/>
            <pc:sldMk cId="534814422" sldId="365"/>
            <ac:spMk id="23555" creationId="{00000000-0000-0000-0000-000000000000}"/>
          </ac:spMkLst>
        </pc:spChg>
      </pc:sldChg>
      <pc:sldChg chg="modSp modNotes">
        <pc:chgData name="Sarah Hall" userId="BiXO0zYXhc6Agds5NGJJgiS9uhs+fnwkjjDPe7tjfJg=" providerId="None" clId="Web-{34F2EEED-D791-49FD-90DB-508539207187}" dt="2020-10-13T14:26:30.336" v="323"/>
        <pc:sldMkLst>
          <pc:docMk/>
          <pc:sldMk cId="771686945" sldId="366"/>
        </pc:sldMkLst>
        <pc:spChg chg="mod">
          <ac:chgData name="Sarah Hall" userId="BiXO0zYXhc6Agds5NGJJgiS9uhs+fnwkjjDPe7tjfJg=" providerId="None" clId="Web-{34F2EEED-D791-49FD-90DB-508539207187}" dt="2020-10-13T14:26:11.945" v="320" actId="20577"/>
          <ac:spMkLst>
            <pc:docMk/>
            <pc:sldMk cId="771686945" sldId="366"/>
            <ac:spMk id="23555" creationId="{00000000-0000-0000-0000-000000000000}"/>
          </ac:spMkLst>
        </pc:spChg>
      </pc:sldChg>
      <pc:sldChg chg="modNotes">
        <pc:chgData name="Sarah Hall" userId="BiXO0zYXhc6Agds5NGJJgiS9uhs+fnwkjjDPe7tjfJg=" providerId="None" clId="Web-{34F2EEED-D791-49FD-90DB-508539207187}" dt="2020-10-13T14:26:27.242" v="322"/>
        <pc:sldMkLst>
          <pc:docMk/>
          <pc:sldMk cId="1023327527" sldId="367"/>
        </pc:sldMkLst>
      </pc:sldChg>
      <pc:sldChg chg="modNotes">
        <pc:chgData name="Sarah Hall" userId="BiXO0zYXhc6Agds5NGJJgiS9uhs+fnwkjjDPe7tjfJg=" providerId="None" clId="Web-{34F2EEED-D791-49FD-90DB-508539207187}" dt="2020-10-13T14:26:56.898" v="324"/>
        <pc:sldMkLst>
          <pc:docMk/>
          <pc:sldMk cId="1049895846" sldId="368"/>
        </pc:sldMkLst>
      </pc:sldChg>
      <pc:sldChg chg="modNotes">
        <pc:chgData name="Sarah Hall" userId="BiXO0zYXhc6Agds5NGJJgiS9uhs+fnwkjjDPe7tjfJg=" providerId="None" clId="Web-{34F2EEED-D791-49FD-90DB-508539207187}" dt="2020-10-13T14:27:17.820" v="325"/>
        <pc:sldMkLst>
          <pc:docMk/>
          <pc:sldMk cId="3891750371" sldId="369"/>
        </pc:sldMkLst>
      </pc:sldChg>
      <pc:sldChg chg="modNotes">
        <pc:chgData name="Sarah Hall" userId="BiXO0zYXhc6Agds5NGJJgiS9uhs+fnwkjjDPe7tjfJg=" providerId="None" clId="Web-{34F2EEED-D791-49FD-90DB-508539207187}" dt="2020-10-13T14:27:22.413" v="326"/>
        <pc:sldMkLst>
          <pc:docMk/>
          <pc:sldMk cId="110260567" sldId="370"/>
        </pc:sldMkLst>
      </pc:sldChg>
      <pc:sldChg chg="modNotes">
        <pc:chgData name="Sarah Hall" userId="BiXO0zYXhc6Agds5NGJJgiS9uhs+fnwkjjDPe7tjfJg=" providerId="None" clId="Web-{34F2EEED-D791-49FD-90DB-508539207187}" dt="2020-10-13T14:27:31.023" v="327"/>
        <pc:sldMkLst>
          <pc:docMk/>
          <pc:sldMk cId="3015345785" sldId="371"/>
        </pc:sldMkLst>
      </pc:sldChg>
      <pc:sldChg chg="modSp">
        <pc:chgData name="Sarah Hall" userId="BiXO0zYXhc6Agds5NGJJgiS9uhs+fnwkjjDPe7tjfJg=" providerId="None" clId="Web-{34F2EEED-D791-49FD-90DB-508539207187}" dt="2020-10-13T14:10:52.813" v="138" actId="20577"/>
        <pc:sldMkLst>
          <pc:docMk/>
          <pc:sldMk cId="1308588519" sldId="373"/>
        </pc:sldMkLst>
        <pc:spChg chg="mod">
          <ac:chgData name="Sarah Hall" userId="BiXO0zYXhc6Agds5NGJJgiS9uhs+fnwkjjDPe7tjfJg=" providerId="None" clId="Web-{34F2EEED-D791-49FD-90DB-508539207187}" dt="2020-10-13T14:10:52.813" v="138" actId="20577"/>
          <ac:spMkLst>
            <pc:docMk/>
            <pc:sldMk cId="1308588519" sldId="373"/>
            <ac:spMk id="2" creationId="{00000000-0000-0000-0000-000000000000}"/>
          </ac:spMkLst>
        </pc:spChg>
      </pc:sldChg>
      <pc:sldChg chg="modSp">
        <pc:chgData name="Sarah Hall" userId="BiXO0zYXhc6Agds5NGJJgiS9uhs+fnwkjjDPe7tjfJg=" providerId="None" clId="Web-{34F2EEED-D791-49FD-90DB-508539207187}" dt="2020-10-13T14:10:56.203" v="142" actId="20577"/>
        <pc:sldMkLst>
          <pc:docMk/>
          <pc:sldMk cId="2875337834" sldId="374"/>
        </pc:sldMkLst>
        <pc:spChg chg="mod">
          <ac:chgData name="Sarah Hall" userId="BiXO0zYXhc6Agds5NGJJgiS9uhs+fnwkjjDPe7tjfJg=" providerId="None" clId="Web-{34F2EEED-D791-49FD-90DB-508539207187}" dt="2020-10-13T14:10:56.203" v="142" actId="20577"/>
          <ac:spMkLst>
            <pc:docMk/>
            <pc:sldMk cId="2875337834" sldId="374"/>
            <ac:spMk id="2" creationId="{00000000-0000-0000-0000-000000000000}"/>
          </ac:spMkLst>
        </pc:spChg>
      </pc:sldChg>
      <pc:sldChg chg="modSp">
        <pc:chgData name="Sarah Hall" userId="BiXO0zYXhc6Agds5NGJJgiS9uhs+fnwkjjDPe7tjfJg=" providerId="None" clId="Web-{34F2EEED-D791-49FD-90DB-508539207187}" dt="2020-10-13T14:11:04.156" v="147" actId="20577"/>
        <pc:sldMkLst>
          <pc:docMk/>
          <pc:sldMk cId="350797875" sldId="375"/>
        </pc:sldMkLst>
        <pc:spChg chg="mod">
          <ac:chgData name="Sarah Hall" userId="BiXO0zYXhc6Agds5NGJJgiS9uhs+fnwkjjDPe7tjfJg=" providerId="None" clId="Web-{34F2EEED-D791-49FD-90DB-508539207187}" dt="2020-10-13T14:11:04.156" v="147" actId="20577"/>
          <ac:spMkLst>
            <pc:docMk/>
            <pc:sldMk cId="350797875" sldId="375"/>
            <ac:spMk id="2" creationId="{00000000-0000-0000-0000-000000000000}"/>
          </ac:spMkLst>
        </pc:spChg>
      </pc:sldChg>
      <pc:sldChg chg="modSp">
        <pc:chgData name="Sarah Hall" userId="BiXO0zYXhc6Agds5NGJJgiS9uhs+fnwkjjDPe7tjfJg=" providerId="None" clId="Web-{34F2EEED-D791-49FD-90DB-508539207187}" dt="2020-10-13T14:20:14.433" v="275" actId="20577"/>
        <pc:sldMkLst>
          <pc:docMk/>
          <pc:sldMk cId="2739274193" sldId="376"/>
        </pc:sldMkLst>
        <pc:spChg chg="mod">
          <ac:chgData name="Sarah Hall" userId="BiXO0zYXhc6Agds5NGJJgiS9uhs+fnwkjjDPe7tjfJg=" providerId="None" clId="Web-{34F2EEED-D791-49FD-90DB-508539207187}" dt="2020-10-13T14:20:14.433" v="275" actId="20577"/>
          <ac:spMkLst>
            <pc:docMk/>
            <pc:sldMk cId="2739274193" sldId="376"/>
            <ac:spMk id="3" creationId="{00000000-0000-0000-0000-000000000000}"/>
          </ac:spMkLst>
        </pc:spChg>
      </pc:sldChg>
      <pc:sldChg chg="modSp">
        <pc:chgData name="Sarah Hall" userId="BiXO0zYXhc6Agds5NGJJgiS9uhs+fnwkjjDPe7tjfJg=" providerId="None" clId="Web-{34F2EEED-D791-49FD-90DB-508539207187}" dt="2020-10-13T14:40:26.204" v="658" actId="20577"/>
        <pc:sldMkLst>
          <pc:docMk/>
          <pc:sldMk cId="1090111966" sldId="392"/>
        </pc:sldMkLst>
        <pc:spChg chg="mod">
          <ac:chgData name="Sarah Hall" userId="BiXO0zYXhc6Agds5NGJJgiS9uhs+fnwkjjDPe7tjfJg=" providerId="None" clId="Web-{34F2EEED-D791-49FD-90DB-508539207187}" dt="2020-10-13T14:40:26.204" v="658" actId="20577"/>
          <ac:spMkLst>
            <pc:docMk/>
            <pc:sldMk cId="1090111966" sldId="392"/>
            <ac:spMk id="5" creationId="{00000000-0000-0000-0000-000000000000}"/>
          </ac:spMkLst>
        </pc:spChg>
      </pc:sldChg>
      <pc:sldChg chg="modSp modNotes">
        <pc:chgData name="Sarah Hall" userId="BiXO0zYXhc6Agds5NGJJgiS9uhs+fnwkjjDPe7tjfJg=" providerId="None" clId="Web-{34F2EEED-D791-49FD-90DB-508539207187}" dt="2020-10-13T14:53:26.291" v="1203"/>
        <pc:sldMkLst>
          <pc:docMk/>
          <pc:sldMk cId="1674116506" sldId="393"/>
        </pc:sldMkLst>
        <pc:spChg chg="mod">
          <ac:chgData name="Sarah Hall" userId="BiXO0zYXhc6Agds5NGJJgiS9uhs+fnwkjjDPe7tjfJg=" providerId="None" clId="Web-{34F2EEED-D791-49FD-90DB-508539207187}" dt="2020-10-13T14:47:07.888" v="976" actId="20577"/>
          <ac:spMkLst>
            <pc:docMk/>
            <pc:sldMk cId="1674116506" sldId="393"/>
            <ac:spMk id="3" creationId="{DF021B16-3FF9-3D4E-89C7-4493DDA184F0}"/>
          </ac:spMkLst>
        </pc:spChg>
      </pc:sldChg>
      <pc:sldChg chg="addCm modNotes">
        <pc:chgData name="Sarah Hall" userId="BiXO0zYXhc6Agds5NGJJgiS9uhs+fnwkjjDPe7tjfJg=" providerId="None" clId="Web-{34F2EEED-D791-49FD-90DB-508539207187}" dt="2020-10-13T14:54:08.478" v="1207"/>
        <pc:sldMkLst>
          <pc:docMk/>
          <pc:sldMk cId="1754335502" sldId="394"/>
        </pc:sldMkLst>
      </pc:sldChg>
      <pc:sldChg chg="modSp">
        <pc:chgData name="Sarah Hall" userId="BiXO0zYXhc6Agds5NGJJgiS9uhs+fnwkjjDPe7tjfJg=" providerId="None" clId="Web-{34F2EEED-D791-49FD-90DB-508539207187}" dt="2020-10-13T15:13:39.718" v="1248" actId="1076"/>
        <pc:sldMkLst>
          <pc:docMk/>
          <pc:sldMk cId="3977980923" sldId="413"/>
        </pc:sldMkLst>
        <pc:picChg chg="mod">
          <ac:chgData name="Sarah Hall" userId="BiXO0zYXhc6Agds5NGJJgiS9uhs+fnwkjjDPe7tjfJg=" providerId="None" clId="Web-{34F2EEED-D791-49FD-90DB-508539207187}" dt="2020-10-13T15:13:39.718" v="1248" actId="1076"/>
          <ac:picMkLst>
            <pc:docMk/>
            <pc:sldMk cId="3977980923" sldId="413"/>
            <ac:picMk id="2" creationId="{00000000-0000-0000-0000-000000000000}"/>
          </ac:picMkLst>
        </pc:picChg>
      </pc:sldChg>
      <pc:sldChg chg="modSp">
        <pc:chgData name="Sarah Hall" userId="BiXO0zYXhc6Agds5NGJJgiS9uhs+fnwkjjDPe7tjfJg=" providerId="None" clId="Web-{34F2EEED-D791-49FD-90DB-508539207187}" dt="2020-10-13T14:33:51.144" v="440" actId="14100"/>
        <pc:sldMkLst>
          <pc:docMk/>
          <pc:sldMk cId="2958686861" sldId="416"/>
        </pc:sldMkLst>
        <pc:spChg chg="mod">
          <ac:chgData name="Sarah Hall" userId="BiXO0zYXhc6Agds5NGJJgiS9uhs+fnwkjjDPe7tjfJg=" providerId="None" clId="Web-{34F2EEED-D791-49FD-90DB-508539207187}" dt="2020-10-13T14:33:51.144" v="440" actId="14100"/>
          <ac:spMkLst>
            <pc:docMk/>
            <pc:sldMk cId="2958686861" sldId="416"/>
            <ac:spMk id="2" creationId="{15F1229D-5A0D-8C4E-9C36-DDD699DD02D7}"/>
          </ac:spMkLst>
        </pc:spChg>
      </pc:sldChg>
      <pc:sldChg chg="modSp">
        <pc:chgData name="Sarah Hall" userId="BiXO0zYXhc6Agds5NGJJgiS9uhs+fnwkjjDPe7tjfJg=" providerId="None" clId="Web-{34F2EEED-D791-49FD-90DB-508539207187}" dt="2020-10-13T14:34:45.175" v="448" actId="20577"/>
        <pc:sldMkLst>
          <pc:docMk/>
          <pc:sldMk cId="3260373243" sldId="417"/>
        </pc:sldMkLst>
        <pc:spChg chg="mod">
          <ac:chgData name="Sarah Hall" userId="BiXO0zYXhc6Agds5NGJJgiS9uhs+fnwkjjDPe7tjfJg=" providerId="None" clId="Web-{34F2EEED-D791-49FD-90DB-508539207187}" dt="2020-10-13T14:34:02.535" v="445" actId="14100"/>
          <ac:spMkLst>
            <pc:docMk/>
            <pc:sldMk cId="3260373243" sldId="417"/>
            <ac:spMk id="2" creationId="{15F1229D-5A0D-8C4E-9C36-DDD699DD02D7}"/>
          </ac:spMkLst>
        </pc:spChg>
        <pc:spChg chg="mod">
          <ac:chgData name="Sarah Hall" userId="BiXO0zYXhc6Agds5NGJJgiS9uhs+fnwkjjDPe7tjfJg=" providerId="None" clId="Web-{34F2EEED-D791-49FD-90DB-508539207187}" dt="2020-10-13T14:34:45.175" v="448" actId="20577"/>
          <ac:spMkLst>
            <pc:docMk/>
            <pc:sldMk cId="3260373243" sldId="417"/>
            <ac:spMk id="17" creationId="{00000000-0000-0000-0000-000000000000}"/>
          </ac:spMkLst>
        </pc:spChg>
      </pc:sldChg>
      <pc:sldChg chg="modSp">
        <pc:chgData name="Sarah Hall" userId="BiXO0zYXhc6Agds5NGJJgiS9uhs+fnwkjjDPe7tjfJg=" providerId="None" clId="Web-{34F2EEED-D791-49FD-90DB-508539207187}" dt="2020-10-13T14:30:19.553" v="362" actId="20577"/>
        <pc:sldMkLst>
          <pc:docMk/>
          <pc:sldMk cId="2647362680" sldId="425"/>
        </pc:sldMkLst>
        <pc:spChg chg="mod">
          <ac:chgData name="Sarah Hall" userId="BiXO0zYXhc6Agds5NGJJgiS9uhs+fnwkjjDPe7tjfJg=" providerId="None" clId="Web-{34F2EEED-D791-49FD-90DB-508539207187}" dt="2020-10-13T14:30:19.553" v="362" actId="20577"/>
          <ac:spMkLst>
            <pc:docMk/>
            <pc:sldMk cId="2647362680" sldId="425"/>
            <ac:spMk id="6" creationId="{00000000-0000-0000-0000-000000000000}"/>
          </ac:spMkLst>
        </pc:spChg>
      </pc:sldChg>
    </pc:docChg>
  </pc:docChgLst>
  <pc:docChgLst>
    <pc:chgData name="Laurie &quot;Chet&quot; Tschetter" userId="ZfbOj8bIWOg4GtN4cFtDONZxAPuygRbIMIWUQj+akMI=" providerId="None" clId="Web-{ABB52198-9DB6-4414-B009-F33DA84B8B08}"/>
    <pc:docChg chg="modSld">
      <pc:chgData name="Laurie &quot;Chet&quot; Tschetter" userId="ZfbOj8bIWOg4GtN4cFtDONZxAPuygRbIMIWUQj+akMI=" providerId="None" clId="Web-{ABB52198-9DB6-4414-B009-F33DA84B8B08}" dt="2020-10-15T13:05:26.919" v="956"/>
      <pc:docMkLst>
        <pc:docMk/>
      </pc:docMkLst>
      <pc:sldChg chg="delCm">
        <pc:chgData name="Laurie &quot;Chet&quot; Tschetter" userId="ZfbOj8bIWOg4GtN4cFtDONZxAPuygRbIMIWUQj+akMI=" providerId="None" clId="Web-{ABB52198-9DB6-4414-B009-F33DA84B8B08}" dt="2020-10-15T12:34:45.758" v="0"/>
        <pc:sldMkLst>
          <pc:docMk/>
          <pc:sldMk cId="594321354" sldId="257"/>
        </pc:sldMkLst>
      </pc:sldChg>
      <pc:sldChg chg="addCm modNotes">
        <pc:chgData name="Laurie &quot;Chet&quot; Tschetter" userId="ZfbOj8bIWOg4GtN4cFtDONZxAPuygRbIMIWUQj+akMI=" providerId="None" clId="Web-{ABB52198-9DB6-4414-B009-F33DA84B8B08}" dt="2020-10-15T12:46:49.113" v="116"/>
        <pc:sldMkLst>
          <pc:docMk/>
          <pc:sldMk cId="3963821008" sldId="274"/>
        </pc:sldMkLst>
      </pc:sldChg>
      <pc:sldChg chg="addSp modSp">
        <pc:chgData name="Laurie &quot;Chet&quot; Tschetter" userId="ZfbOj8bIWOg4GtN4cFtDONZxAPuygRbIMIWUQj+akMI=" providerId="None" clId="Web-{ABB52198-9DB6-4414-B009-F33DA84B8B08}" dt="2020-10-15T12:39:52.694" v="87" actId="20577"/>
        <pc:sldMkLst>
          <pc:docMk/>
          <pc:sldMk cId="3461692967" sldId="324"/>
        </pc:sldMkLst>
        <pc:spChg chg="add mod">
          <ac:chgData name="Laurie &quot;Chet&quot; Tschetter" userId="ZfbOj8bIWOg4GtN4cFtDONZxAPuygRbIMIWUQj+akMI=" providerId="None" clId="Web-{ABB52198-9DB6-4414-B009-F33DA84B8B08}" dt="2020-10-15T12:39:52.694" v="87" actId="20577"/>
          <ac:spMkLst>
            <pc:docMk/>
            <pc:sldMk cId="3461692967" sldId="324"/>
            <ac:spMk id="4" creationId="{4A82BEDF-BF3C-40AD-BE7B-E4BA27110016}"/>
          </ac:spMkLst>
        </pc:spChg>
      </pc:sldChg>
      <pc:sldChg chg="modNotes">
        <pc:chgData name="Laurie &quot;Chet&quot; Tschetter" userId="ZfbOj8bIWOg4GtN4cFtDONZxAPuygRbIMIWUQj+akMI=" providerId="None" clId="Web-{ABB52198-9DB6-4414-B009-F33DA84B8B08}" dt="2020-10-15T12:50:28.331" v="126"/>
        <pc:sldMkLst>
          <pc:docMk/>
          <pc:sldMk cId="4106864107" sldId="338"/>
        </pc:sldMkLst>
      </pc:sldChg>
      <pc:sldChg chg="modNotes">
        <pc:chgData name="Laurie &quot;Chet&quot; Tschetter" userId="ZfbOj8bIWOg4GtN4cFtDONZxAPuygRbIMIWUQj+akMI=" providerId="None" clId="Web-{ABB52198-9DB6-4414-B009-F33DA84B8B08}" dt="2020-10-15T13:05:26.919" v="956"/>
        <pc:sldMkLst>
          <pc:docMk/>
          <pc:sldMk cId="2994276636" sldId="345"/>
        </pc:sldMkLst>
      </pc:sldChg>
      <pc:sldChg chg="modNotes">
        <pc:chgData name="Laurie &quot;Chet&quot; Tschetter" userId="ZfbOj8bIWOg4GtN4cFtDONZxAPuygRbIMIWUQj+akMI=" providerId="None" clId="Web-{ABB52198-9DB6-4414-B009-F33DA84B8B08}" dt="2020-10-15T12:59:19.030" v="565"/>
        <pc:sldMkLst>
          <pc:docMk/>
          <pc:sldMk cId="1708125329" sldId="347"/>
        </pc:sldMkLst>
      </pc:sldChg>
      <pc:sldChg chg="addCm">
        <pc:chgData name="Laurie &quot;Chet&quot; Tschetter" userId="ZfbOj8bIWOg4GtN4cFtDONZxAPuygRbIMIWUQj+akMI=" providerId="None" clId="Web-{ABB52198-9DB6-4414-B009-F33DA84B8B08}" dt="2020-10-15T12:47:32.769" v="117"/>
        <pc:sldMkLst>
          <pc:docMk/>
          <pc:sldMk cId="2675159019" sldId="372"/>
        </pc:sldMkLst>
      </pc:sldChg>
      <pc:sldChg chg="delCm">
        <pc:chgData name="Laurie &quot;Chet&quot; Tschetter" userId="ZfbOj8bIWOg4GtN4cFtDONZxAPuygRbIMIWUQj+akMI=" providerId="None" clId="Web-{ABB52198-9DB6-4414-B009-F33DA84B8B08}" dt="2020-10-15T12:48:28.956" v="118"/>
        <pc:sldMkLst>
          <pc:docMk/>
          <pc:sldMk cId="1674116506" sldId="393"/>
        </pc:sldMkLst>
      </pc:sldChg>
      <pc:sldChg chg="addCm modNotes">
        <pc:chgData name="Laurie &quot;Chet&quot; Tschetter" userId="ZfbOj8bIWOg4GtN4cFtDONZxAPuygRbIMIWUQj+akMI=" providerId="None" clId="Web-{ABB52198-9DB6-4414-B009-F33DA84B8B08}" dt="2020-10-15T12:49:25.831" v="121"/>
        <pc:sldMkLst>
          <pc:docMk/>
          <pc:sldMk cId="292626211" sldId="399"/>
        </pc:sldMkLst>
      </pc:sldChg>
    </pc:docChg>
  </pc:docChgLst>
  <pc:docChgLst>
    <pc:chgData name="Laurie &quot;Chet&quot; Tschetter" userId="ZfbOj8bIWOg4GtN4cFtDONZxAPuygRbIMIWUQj+akMI=" providerId="None" clId="Web-{A2ED1165-225D-4F5D-9C9E-81477FE2BAEA}"/>
    <pc:docChg chg="modSld">
      <pc:chgData name="Laurie &quot;Chet&quot; Tschetter" userId="ZfbOj8bIWOg4GtN4cFtDONZxAPuygRbIMIWUQj+akMI=" providerId="None" clId="Web-{A2ED1165-225D-4F5D-9C9E-81477FE2BAEA}" dt="2020-10-14T21:01:11.363" v="8"/>
      <pc:docMkLst>
        <pc:docMk/>
      </pc:docMkLst>
      <pc:sldChg chg="modNotes">
        <pc:chgData name="Laurie &quot;Chet&quot; Tschetter" userId="ZfbOj8bIWOg4GtN4cFtDONZxAPuygRbIMIWUQj+akMI=" providerId="None" clId="Web-{A2ED1165-225D-4F5D-9C9E-81477FE2BAEA}" dt="2020-10-14T21:00:54.082" v="3"/>
        <pc:sldMkLst>
          <pc:docMk/>
          <pc:sldMk cId="4116334025" sldId="342"/>
        </pc:sldMkLst>
      </pc:sldChg>
      <pc:sldChg chg="modNotes">
        <pc:chgData name="Laurie &quot;Chet&quot; Tschetter" userId="ZfbOj8bIWOg4GtN4cFtDONZxAPuygRbIMIWUQj+akMI=" providerId="None" clId="Web-{A2ED1165-225D-4F5D-9C9E-81477FE2BAEA}" dt="2020-10-14T21:01:11.363" v="8"/>
        <pc:sldMkLst>
          <pc:docMk/>
          <pc:sldMk cId="2362612353" sldId="34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Largest Occupational Groups in the U.S., 2020</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053482606266598"/>
          <c:y val="0.18129383044382699"/>
          <c:w val="0.51536661433298503"/>
          <c:h val="0.77736111111111095"/>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1">
                  <a:lumMod val="50000"/>
                </a:schemeClr>
              </a:solidFill>
              <a:ln>
                <a:noFill/>
              </a:ln>
              <a:effectLst/>
            </c:spPr>
            <c:extLst>
              <c:ext xmlns:c16="http://schemas.microsoft.com/office/drawing/2014/chart" uri="{C3380CC4-5D6E-409C-BE32-E72D297353CC}">
                <c16:uniqueId val="{00000001-783E-4B16-9F12-9B27BCAA8C26}"/>
              </c:ext>
            </c:extLst>
          </c:dPt>
          <c:dPt>
            <c:idx val="1"/>
            <c:invertIfNegative val="0"/>
            <c:bubble3D val="0"/>
            <c:spPr>
              <a:solidFill>
                <a:schemeClr val="accent1">
                  <a:lumMod val="50000"/>
                </a:schemeClr>
              </a:solidFill>
              <a:ln>
                <a:noFill/>
              </a:ln>
              <a:effectLst/>
            </c:spPr>
            <c:extLst>
              <c:ext xmlns:c16="http://schemas.microsoft.com/office/drawing/2014/chart" uri="{C3380CC4-5D6E-409C-BE32-E72D297353CC}">
                <c16:uniqueId val="{00000003-783E-4B16-9F12-9B27BCAA8C26}"/>
              </c:ext>
            </c:extLst>
          </c:dPt>
          <c:dPt>
            <c:idx val="2"/>
            <c:invertIfNegative val="0"/>
            <c:bubble3D val="0"/>
            <c:spPr>
              <a:solidFill>
                <a:schemeClr val="accent1">
                  <a:lumMod val="50000"/>
                </a:schemeClr>
              </a:solidFill>
              <a:ln>
                <a:noFill/>
              </a:ln>
              <a:effectLst/>
            </c:spPr>
            <c:extLst>
              <c:ext xmlns:c16="http://schemas.microsoft.com/office/drawing/2014/chart" uri="{C3380CC4-5D6E-409C-BE32-E72D297353CC}">
                <c16:uniqueId val="{00000005-783E-4B16-9F12-9B27BCAA8C26}"/>
              </c:ext>
            </c:extLst>
          </c:dPt>
          <c:dPt>
            <c:idx val="3"/>
            <c:invertIfNegative val="0"/>
            <c:bubble3D val="0"/>
            <c:spPr>
              <a:solidFill>
                <a:schemeClr val="accent1">
                  <a:lumMod val="50000"/>
                </a:schemeClr>
              </a:solidFill>
              <a:ln>
                <a:noFill/>
              </a:ln>
              <a:effectLst/>
            </c:spPr>
            <c:extLst>
              <c:ext xmlns:c16="http://schemas.microsoft.com/office/drawing/2014/chart" uri="{C3380CC4-5D6E-409C-BE32-E72D297353CC}">
                <c16:uniqueId val="{00000007-783E-4B16-9F12-9B27BCAA8C26}"/>
              </c:ext>
            </c:extLst>
          </c:dPt>
          <c:dPt>
            <c:idx val="4"/>
            <c:invertIfNegative val="0"/>
            <c:bubble3D val="0"/>
            <c:spPr>
              <a:solidFill>
                <a:schemeClr val="accent1">
                  <a:lumMod val="50000"/>
                </a:schemeClr>
              </a:solidFill>
              <a:ln>
                <a:noFill/>
              </a:ln>
              <a:effectLst/>
            </c:spPr>
            <c:extLst>
              <c:ext xmlns:c16="http://schemas.microsoft.com/office/drawing/2014/chart" uri="{C3380CC4-5D6E-409C-BE32-E72D297353CC}">
                <c16:uniqueId val="{00000009-783E-4B16-9F12-9B27BCAA8C26}"/>
              </c:ext>
            </c:extLst>
          </c:dPt>
          <c:dPt>
            <c:idx val="5"/>
            <c:invertIfNegative val="0"/>
            <c:bubble3D val="0"/>
            <c:spPr>
              <a:solidFill>
                <a:schemeClr val="accent1">
                  <a:lumMod val="50000"/>
                </a:schemeClr>
              </a:solidFill>
              <a:ln>
                <a:noFill/>
              </a:ln>
              <a:effectLst/>
            </c:spPr>
            <c:extLst>
              <c:ext xmlns:c16="http://schemas.microsoft.com/office/drawing/2014/chart" uri="{C3380CC4-5D6E-409C-BE32-E72D297353CC}">
                <c16:uniqueId val="{0000000B-783E-4B16-9F12-9B27BCAA8C26}"/>
              </c:ext>
            </c:extLst>
          </c:dPt>
          <c:dPt>
            <c:idx val="6"/>
            <c:invertIfNegative val="0"/>
            <c:bubble3D val="0"/>
            <c:spPr>
              <a:solidFill>
                <a:srgbClr val="C00000"/>
              </a:solidFill>
              <a:ln>
                <a:noFill/>
              </a:ln>
              <a:effectLst/>
            </c:spPr>
            <c:extLst>
              <c:ext xmlns:c16="http://schemas.microsoft.com/office/drawing/2014/chart" uri="{C3380CC4-5D6E-409C-BE32-E72D297353CC}">
                <c16:uniqueId val="{0000000D-783E-4B16-9F12-9B27BCAA8C26}"/>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'OC group'!$A$4:$A$10</c:f>
              <c:strCache>
                <c:ptCount val="7"/>
                <c:pt idx="0">
                  <c:v>Registered Nurses </c:v>
                </c:pt>
                <c:pt idx="1">
                  <c:v>Fast Food &amp; Counter Workers </c:v>
                </c:pt>
                <c:pt idx="2">
                  <c:v>Law Enforcement &amp; Public Safety Workers </c:v>
                </c:pt>
                <c:pt idx="3">
                  <c:v>Cashiers </c:v>
                </c:pt>
                <c:pt idx="4">
                  <c:v>Teachers from K to 12th Grade </c:v>
                </c:pt>
                <c:pt idx="5">
                  <c:v>Retail Salespersons </c:v>
                </c:pt>
                <c:pt idx="6">
                  <c:v>Direct-Care Workers </c:v>
                </c:pt>
              </c:strCache>
            </c:strRef>
          </c:cat>
          <c:val>
            <c:numRef>
              <c:f>'OC group'!$B$4:$B$10</c:f>
              <c:numCache>
                <c:formatCode>#,##0</c:formatCode>
                <c:ptCount val="7"/>
                <c:pt idx="0">
                  <c:v>3449300</c:v>
                </c:pt>
                <c:pt idx="1">
                  <c:v>3553000</c:v>
                </c:pt>
                <c:pt idx="2">
                  <c:v>3612000</c:v>
                </c:pt>
                <c:pt idx="3">
                  <c:v>3667000</c:v>
                </c:pt>
                <c:pt idx="4">
                  <c:v>3902000</c:v>
                </c:pt>
                <c:pt idx="5">
                  <c:v>4968400</c:v>
                </c:pt>
                <c:pt idx="6">
                  <c:v>4999100</c:v>
                </c:pt>
              </c:numCache>
            </c:numRef>
          </c:val>
          <c:extLst>
            <c:ext xmlns:c16="http://schemas.microsoft.com/office/drawing/2014/chart" uri="{C3380CC4-5D6E-409C-BE32-E72D297353CC}">
              <c16:uniqueId val="{0000000E-783E-4B16-9F12-9B27BCAA8C26}"/>
            </c:ext>
          </c:extLst>
        </c:ser>
        <c:dLbls>
          <c:showLegendKey val="0"/>
          <c:showVal val="0"/>
          <c:showCatName val="0"/>
          <c:showSerName val="0"/>
          <c:showPercent val="0"/>
          <c:showBubbleSize val="0"/>
        </c:dLbls>
        <c:gapWidth val="100"/>
        <c:axId val="-2022035152"/>
        <c:axId val="-2016356304"/>
      </c:barChart>
      <c:catAx>
        <c:axId val="-20220351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16356304"/>
        <c:crosses val="autoZero"/>
        <c:auto val="0"/>
        <c:lblAlgn val="ctr"/>
        <c:lblOffset val="100"/>
        <c:noMultiLvlLbl val="0"/>
      </c:catAx>
      <c:valAx>
        <c:axId val="-2016356304"/>
        <c:scaling>
          <c:orientation val="minMax"/>
        </c:scaling>
        <c:delete val="1"/>
        <c:axPos val="b"/>
        <c:numFmt formatCode="#,##0" sourceLinked="1"/>
        <c:majorTickMark val="none"/>
        <c:minorTickMark val="none"/>
        <c:tickLblPos val="nextTo"/>
        <c:crossAx val="-2022035152"/>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888888888888903E-2"/>
          <c:y val="3.1824273514709699E-2"/>
          <c:w val="0.91048917322834599"/>
          <c:h val="0.85273562320789098"/>
        </c:manualLayout>
      </c:layout>
      <c:barChart>
        <c:barDir val="col"/>
        <c:grouping val="stacked"/>
        <c:varyColors val="0"/>
        <c:ser>
          <c:idx val="0"/>
          <c:order val="0"/>
          <c:tx>
            <c:strRef>
              <c:f>'US # DSPs'!$A$11</c:f>
              <c:strCache>
                <c:ptCount val="1"/>
                <c:pt idx="0">
                  <c:v>Home care</c:v>
                </c:pt>
              </c:strCache>
            </c:strRef>
          </c:tx>
          <c:spPr>
            <a:solidFill>
              <a:schemeClr val="tx2"/>
            </a:solidFill>
            <a:ln>
              <a:noFill/>
            </a:ln>
            <a:effectLst/>
          </c:spPr>
          <c:invertIfNegative val="0"/>
          <c:dLbls>
            <c:dLbl>
              <c:idx val="0"/>
              <c:layout>
                <c:manualLayout>
                  <c:x val="-4.1666666666666699E-2"/>
                  <c:y val="0"/>
                </c:manualLayout>
              </c:layout>
              <c:tx>
                <c:rich>
                  <a:bodyPr/>
                  <a:lstStyle/>
                  <a:p>
                    <a:fld id="{71283D98-F10F-4E2A-9C69-FCA0D3BD8B8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3CFA-459E-8648-CC1CCFD4E1E5}"/>
                </c:ext>
              </c:extLst>
            </c:dLbl>
            <c:dLbl>
              <c:idx val="1"/>
              <c:delete val="1"/>
              <c:extLst>
                <c:ext xmlns:c15="http://schemas.microsoft.com/office/drawing/2012/chart" uri="{CE6537A1-D6FC-4f65-9D91-7224C49458BB}"/>
                <c:ext xmlns:c16="http://schemas.microsoft.com/office/drawing/2014/chart" uri="{C3380CC4-5D6E-409C-BE32-E72D297353CC}">
                  <c16:uniqueId val="{00000001-3CFA-459E-8648-CC1CCFD4E1E5}"/>
                </c:ext>
              </c:extLst>
            </c:dLbl>
            <c:dLbl>
              <c:idx val="2"/>
              <c:delete val="1"/>
              <c:extLst>
                <c:ext xmlns:c15="http://schemas.microsoft.com/office/drawing/2012/chart" uri="{CE6537A1-D6FC-4f65-9D91-7224C49458BB}"/>
                <c:ext xmlns:c16="http://schemas.microsoft.com/office/drawing/2014/chart" uri="{C3380CC4-5D6E-409C-BE32-E72D297353CC}">
                  <c16:uniqueId val="{00000002-3CFA-459E-8648-CC1CCFD4E1E5}"/>
                </c:ext>
              </c:extLst>
            </c:dLbl>
            <c:dLbl>
              <c:idx val="3"/>
              <c:delete val="1"/>
              <c:extLst>
                <c:ext xmlns:c15="http://schemas.microsoft.com/office/drawing/2012/chart" uri="{CE6537A1-D6FC-4f65-9D91-7224C49458BB}"/>
                <c:ext xmlns:c16="http://schemas.microsoft.com/office/drawing/2014/chart" uri="{C3380CC4-5D6E-409C-BE32-E72D297353CC}">
                  <c16:uniqueId val="{00000003-3CFA-459E-8648-CC1CCFD4E1E5}"/>
                </c:ext>
              </c:extLst>
            </c:dLbl>
            <c:dLbl>
              <c:idx val="4"/>
              <c:delete val="1"/>
              <c:extLst>
                <c:ext xmlns:c15="http://schemas.microsoft.com/office/drawing/2012/chart" uri="{CE6537A1-D6FC-4f65-9D91-7224C49458BB}"/>
                <c:ext xmlns:c16="http://schemas.microsoft.com/office/drawing/2014/chart" uri="{C3380CC4-5D6E-409C-BE32-E72D297353CC}">
                  <c16:uniqueId val="{00000004-3CFA-459E-8648-CC1CCFD4E1E5}"/>
                </c:ext>
              </c:extLst>
            </c:dLbl>
            <c:dLbl>
              <c:idx val="5"/>
              <c:delete val="1"/>
              <c:extLst>
                <c:ext xmlns:c15="http://schemas.microsoft.com/office/drawing/2012/chart" uri="{CE6537A1-D6FC-4f65-9D91-7224C49458BB}"/>
                <c:ext xmlns:c16="http://schemas.microsoft.com/office/drawing/2014/chart" uri="{C3380CC4-5D6E-409C-BE32-E72D297353CC}">
                  <c16:uniqueId val="{00000005-3CFA-459E-8648-CC1CCFD4E1E5}"/>
                </c:ext>
              </c:extLst>
            </c:dLbl>
            <c:dLbl>
              <c:idx val="6"/>
              <c:delete val="1"/>
              <c:extLst>
                <c:ext xmlns:c15="http://schemas.microsoft.com/office/drawing/2012/chart" uri="{CE6537A1-D6FC-4f65-9D91-7224C49458BB}"/>
                <c:ext xmlns:c16="http://schemas.microsoft.com/office/drawing/2014/chart" uri="{C3380CC4-5D6E-409C-BE32-E72D297353CC}">
                  <c16:uniqueId val="{00000006-3CFA-459E-8648-CC1CCFD4E1E5}"/>
                </c:ext>
              </c:extLst>
            </c:dLbl>
            <c:dLbl>
              <c:idx val="7"/>
              <c:delete val="1"/>
              <c:extLst>
                <c:ext xmlns:c15="http://schemas.microsoft.com/office/drawing/2012/chart" uri="{CE6537A1-D6FC-4f65-9D91-7224C49458BB}"/>
                <c:ext xmlns:c16="http://schemas.microsoft.com/office/drawing/2014/chart" uri="{C3380CC4-5D6E-409C-BE32-E72D297353CC}">
                  <c16:uniqueId val="{00000007-3CFA-459E-8648-CC1CCFD4E1E5}"/>
                </c:ext>
              </c:extLst>
            </c:dLbl>
            <c:dLbl>
              <c:idx val="8"/>
              <c:delete val="1"/>
              <c:extLst>
                <c:ext xmlns:c15="http://schemas.microsoft.com/office/drawing/2012/chart" uri="{CE6537A1-D6FC-4f65-9D91-7224C49458BB}"/>
                <c:ext xmlns:c16="http://schemas.microsoft.com/office/drawing/2014/chart" uri="{C3380CC4-5D6E-409C-BE32-E72D297353CC}">
                  <c16:uniqueId val="{00000008-3CFA-459E-8648-CC1CCFD4E1E5}"/>
                </c:ext>
              </c:extLst>
            </c:dLbl>
            <c:dLbl>
              <c:idx val="9"/>
              <c:delete val="1"/>
              <c:extLst>
                <c:ext xmlns:c15="http://schemas.microsoft.com/office/drawing/2012/chart" uri="{CE6537A1-D6FC-4f65-9D91-7224C49458BB}"/>
                <c:ext xmlns:c16="http://schemas.microsoft.com/office/drawing/2014/chart" uri="{C3380CC4-5D6E-409C-BE32-E72D297353CC}">
                  <c16:uniqueId val="{00000009-3CFA-459E-8648-CC1CCFD4E1E5}"/>
                </c:ext>
              </c:extLst>
            </c:dLbl>
            <c:dLbl>
              <c:idx val="10"/>
              <c:layout>
                <c:manualLayout>
                  <c:x val="4.5833333333333302E-2"/>
                  <c:y val="-2.8931157740645199E-3"/>
                </c:manualLayout>
              </c:layout>
              <c:tx>
                <c:rich>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fld id="{8E4E71AA-926A-4140-A6AE-9E279AD0FC36}" type="CELLRANGE">
                      <a:rPr lang="en-US"/>
                      <a:pPr>
                        <a:defRPr/>
                      </a:pPr>
                      <a:t>[CELLRANGE]</a:t>
                    </a:fld>
                    <a:endParaRPr lang="en-US"/>
                  </a:p>
                </c:rich>
              </c:tx>
              <c:spPr>
                <a:solidFill>
                  <a:sysClr val="window" lastClr="FFFFFF"/>
                </a:solid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3CFA-459E-8648-CC1CCFD4E1E5}"/>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'US # DSPs'!$B$10:$L$10</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'US # DSPs'!$B$11:$L$11</c:f>
              <c:numCache>
                <c:formatCode>#,##0</c:formatCode>
                <c:ptCount val="11"/>
                <c:pt idx="0">
                  <c:v>838080</c:v>
                </c:pt>
                <c:pt idx="1">
                  <c:v>898600</c:v>
                </c:pt>
                <c:pt idx="2">
                  <c:v>973470</c:v>
                </c:pt>
                <c:pt idx="3">
                  <c:v>1049790</c:v>
                </c:pt>
                <c:pt idx="4">
                  <c:v>1110440</c:v>
                </c:pt>
                <c:pt idx="5">
                  <c:v>1184730</c:v>
                </c:pt>
                <c:pt idx="6">
                  <c:v>1263260</c:v>
                </c:pt>
                <c:pt idx="7">
                  <c:v>1353340</c:v>
                </c:pt>
                <c:pt idx="8">
                  <c:v>1465470</c:v>
                </c:pt>
                <c:pt idx="9">
                  <c:v>1574780</c:v>
                </c:pt>
                <c:pt idx="10">
                  <c:v>2126370</c:v>
                </c:pt>
              </c:numCache>
            </c:numRef>
          </c:val>
          <c:extLst>
            <c:ext xmlns:c15="http://schemas.microsoft.com/office/drawing/2012/chart" uri="{02D57815-91ED-43cb-92C2-25804820EDAC}">
              <c15:datalabelsRange>
                <c15:f>'US # DSPs'!$B$16:$L$16</c15:f>
                <c15:dlblRangeCache>
                  <c:ptCount val="11"/>
                  <c:pt idx="0">
                    <c:v>30%</c:v>
                  </c:pt>
                  <c:pt idx="1">
                    <c:v>31%</c:v>
                  </c:pt>
                  <c:pt idx="2">
                    <c:v>32%</c:v>
                  </c:pt>
                  <c:pt idx="3">
                    <c:v>34%</c:v>
                  </c:pt>
                  <c:pt idx="4">
                    <c:v>35%</c:v>
                  </c:pt>
                  <c:pt idx="5">
                    <c:v>37%</c:v>
                  </c:pt>
                  <c:pt idx="6">
                    <c:v>37%</c:v>
                  </c:pt>
                  <c:pt idx="7">
                    <c:v>39%</c:v>
                  </c:pt>
                  <c:pt idx="8">
                    <c:v>41%</c:v>
                  </c:pt>
                  <c:pt idx="9">
                    <c:v>42%</c:v>
                  </c:pt>
                  <c:pt idx="10">
                    <c:v>49%</c:v>
                  </c:pt>
                </c15:dlblRangeCache>
              </c15:datalabelsRange>
            </c:ext>
            <c:ext xmlns:c16="http://schemas.microsoft.com/office/drawing/2014/chart" uri="{C3380CC4-5D6E-409C-BE32-E72D297353CC}">
              <c16:uniqueId val="{0000000B-3CFA-459E-8648-CC1CCFD4E1E5}"/>
            </c:ext>
          </c:extLst>
        </c:ser>
        <c:ser>
          <c:idx val="1"/>
          <c:order val="1"/>
          <c:tx>
            <c:strRef>
              <c:f>'US # DSPs'!$A$12</c:f>
              <c:strCache>
                <c:ptCount val="1"/>
                <c:pt idx="0">
                  <c:v>Nursing homes</c:v>
                </c:pt>
              </c:strCache>
            </c:strRef>
          </c:tx>
          <c:spPr>
            <a:solidFill>
              <a:schemeClr val="accent1"/>
            </a:solidFill>
            <a:ln>
              <a:noFill/>
            </a:ln>
            <a:effectLst/>
          </c:spPr>
          <c:invertIfNegative val="0"/>
          <c:dLbls>
            <c:dLbl>
              <c:idx val="0"/>
              <c:layout>
                <c:manualLayout>
                  <c:x val="-4.30555555555555E-2"/>
                  <c:y val="4.3396736610967698E-3"/>
                </c:manualLayout>
              </c:layout>
              <c:tx>
                <c:rich>
                  <a:bodyPr/>
                  <a:lstStyle/>
                  <a:p>
                    <a:fld id="{049FFA63-0C34-48E6-9EC9-D1A3F8C28C85}"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manualLayout>
                      <c:w val="5.1548665791775999E-2"/>
                      <c:h val="7.51487961335216E-2"/>
                    </c:manualLayout>
                  </c15:layout>
                  <c15:dlblFieldTable/>
                  <c15:showDataLabelsRange val="1"/>
                </c:ext>
                <c:ext xmlns:c16="http://schemas.microsoft.com/office/drawing/2014/chart" uri="{C3380CC4-5D6E-409C-BE32-E72D297353CC}">
                  <c16:uniqueId val="{0000000C-3CFA-459E-8648-CC1CCFD4E1E5}"/>
                </c:ext>
              </c:extLst>
            </c:dLbl>
            <c:dLbl>
              <c:idx val="1"/>
              <c:delete val="1"/>
              <c:extLst>
                <c:ext xmlns:c15="http://schemas.microsoft.com/office/drawing/2012/chart" uri="{CE6537A1-D6FC-4f65-9D91-7224C49458BB}"/>
                <c:ext xmlns:c16="http://schemas.microsoft.com/office/drawing/2014/chart" uri="{C3380CC4-5D6E-409C-BE32-E72D297353CC}">
                  <c16:uniqueId val="{0000000D-3CFA-459E-8648-CC1CCFD4E1E5}"/>
                </c:ext>
              </c:extLst>
            </c:dLbl>
            <c:dLbl>
              <c:idx val="2"/>
              <c:delete val="1"/>
              <c:extLst>
                <c:ext xmlns:c15="http://schemas.microsoft.com/office/drawing/2012/chart" uri="{CE6537A1-D6FC-4f65-9D91-7224C49458BB}"/>
                <c:ext xmlns:c16="http://schemas.microsoft.com/office/drawing/2014/chart" uri="{C3380CC4-5D6E-409C-BE32-E72D297353CC}">
                  <c16:uniqueId val="{0000000E-3CFA-459E-8648-CC1CCFD4E1E5}"/>
                </c:ext>
              </c:extLst>
            </c:dLbl>
            <c:dLbl>
              <c:idx val="3"/>
              <c:delete val="1"/>
              <c:extLst>
                <c:ext xmlns:c15="http://schemas.microsoft.com/office/drawing/2012/chart" uri="{CE6537A1-D6FC-4f65-9D91-7224C49458BB}"/>
                <c:ext xmlns:c16="http://schemas.microsoft.com/office/drawing/2014/chart" uri="{C3380CC4-5D6E-409C-BE32-E72D297353CC}">
                  <c16:uniqueId val="{0000000F-3CFA-459E-8648-CC1CCFD4E1E5}"/>
                </c:ext>
              </c:extLst>
            </c:dLbl>
            <c:dLbl>
              <c:idx val="4"/>
              <c:delete val="1"/>
              <c:extLst>
                <c:ext xmlns:c15="http://schemas.microsoft.com/office/drawing/2012/chart" uri="{CE6537A1-D6FC-4f65-9D91-7224C49458BB}"/>
                <c:ext xmlns:c16="http://schemas.microsoft.com/office/drawing/2014/chart" uri="{C3380CC4-5D6E-409C-BE32-E72D297353CC}">
                  <c16:uniqueId val="{00000010-3CFA-459E-8648-CC1CCFD4E1E5}"/>
                </c:ext>
              </c:extLst>
            </c:dLbl>
            <c:dLbl>
              <c:idx val="5"/>
              <c:delete val="1"/>
              <c:extLst>
                <c:ext xmlns:c15="http://schemas.microsoft.com/office/drawing/2012/chart" uri="{CE6537A1-D6FC-4f65-9D91-7224C49458BB}"/>
                <c:ext xmlns:c16="http://schemas.microsoft.com/office/drawing/2014/chart" uri="{C3380CC4-5D6E-409C-BE32-E72D297353CC}">
                  <c16:uniqueId val="{00000011-3CFA-459E-8648-CC1CCFD4E1E5}"/>
                </c:ext>
              </c:extLst>
            </c:dLbl>
            <c:dLbl>
              <c:idx val="6"/>
              <c:delete val="1"/>
              <c:extLst>
                <c:ext xmlns:c15="http://schemas.microsoft.com/office/drawing/2012/chart" uri="{CE6537A1-D6FC-4f65-9D91-7224C49458BB}"/>
                <c:ext xmlns:c16="http://schemas.microsoft.com/office/drawing/2014/chart" uri="{C3380CC4-5D6E-409C-BE32-E72D297353CC}">
                  <c16:uniqueId val="{00000012-3CFA-459E-8648-CC1CCFD4E1E5}"/>
                </c:ext>
              </c:extLst>
            </c:dLbl>
            <c:dLbl>
              <c:idx val="7"/>
              <c:delete val="1"/>
              <c:extLst>
                <c:ext xmlns:c15="http://schemas.microsoft.com/office/drawing/2012/chart" uri="{CE6537A1-D6FC-4f65-9D91-7224C49458BB}"/>
                <c:ext xmlns:c16="http://schemas.microsoft.com/office/drawing/2014/chart" uri="{C3380CC4-5D6E-409C-BE32-E72D297353CC}">
                  <c16:uniqueId val="{00000013-3CFA-459E-8648-CC1CCFD4E1E5}"/>
                </c:ext>
              </c:extLst>
            </c:dLbl>
            <c:dLbl>
              <c:idx val="8"/>
              <c:delete val="1"/>
              <c:extLst>
                <c:ext xmlns:c15="http://schemas.microsoft.com/office/drawing/2012/chart" uri="{CE6537A1-D6FC-4f65-9D91-7224C49458BB}"/>
                <c:ext xmlns:c16="http://schemas.microsoft.com/office/drawing/2014/chart" uri="{C3380CC4-5D6E-409C-BE32-E72D297353CC}">
                  <c16:uniqueId val="{00000014-3CFA-459E-8648-CC1CCFD4E1E5}"/>
                </c:ext>
              </c:extLst>
            </c:dLbl>
            <c:dLbl>
              <c:idx val="9"/>
              <c:delete val="1"/>
              <c:extLst>
                <c:ext xmlns:c15="http://schemas.microsoft.com/office/drawing/2012/chart" uri="{CE6537A1-D6FC-4f65-9D91-7224C49458BB}"/>
                <c:ext xmlns:c16="http://schemas.microsoft.com/office/drawing/2014/chart" uri="{C3380CC4-5D6E-409C-BE32-E72D297353CC}">
                  <c16:uniqueId val="{00000015-3CFA-459E-8648-CC1CCFD4E1E5}"/>
                </c:ext>
              </c:extLst>
            </c:dLbl>
            <c:dLbl>
              <c:idx val="10"/>
              <c:layout>
                <c:manualLayout>
                  <c:x val="4.30555555555555E-2"/>
                  <c:y val="1.1572463096258E-2"/>
                </c:manualLayout>
              </c:layout>
              <c:tx>
                <c:rich>
                  <a:bodyPr/>
                  <a:lstStyle/>
                  <a:p>
                    <a:fld id="{271DC075-0657-4D2C-80F4-B9A08104900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3CFA-459E-8648-CC1CCFD4E1E5}"/>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'US # DSPs'!$B$10:$L$10</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'US # DSPs'!$B$12:$L$12</c:f>
              <c:numCache>
                <c:formatCode>#,##0</c:formatCode>
                <c:ptCount val="11"/>
                <c:pt idx="0">
                  <c:v>589260</c:v>
                </c:pt>
                <c:pt idx="1">
                  <c:v>599350</c:v>
                </c:pt>
                <c:pt idx="2">
                  <c:v>609440</c:v>
                </c:pt>
                <c:pt idx="3">
                  <c:v>616590</c:v>
                </c:pt>
                <c:pt idx="4">
                  <c:v>627370</c:v>
                </c:pt>
                <c:pt idx="5">
                  <c:v>620410</c:v>
                </c:pt>
                <c:pt idx="6">
                  <c:v>622850</c:v>
                </c:pt>
                <c:pt idx="7">
                  <c:v>616550</c:v>
                </c:pt>
                <c:pt idx="8">
                  <c:v>612120</c:v>
                </c:pt>
                <c:pt idx="9">
                  <c:v>602630</c:v>
                </c:pt>
                <c:pt idx="10">
                  <c:v>594460</c:v>
                </c:pt>
              </c:numCache>
            </c:numRef>
          </c:val>
          <c:extLst>
            <c:ext xmlns:c15="http://schemas.microsoft.com/office/drawing/2012/chart" uri="{02D57815-91ED-43cb-92C2-25804820EDAC}">
              <c15:datalabelsRange>
                <c15:f>'US # DSPs'!$B$17:$L$17</c15:f>
                <c15:dlblRangeCache>
                  <c:ptCount val="11"/>
                  <c:pt idx="0">
                    <c:v>21%</c:v>
                  </c:pt>
                  <c:pt idx="1">
                    <c:v>20%</c:v>
                  </c:pt>
                  <c:pt idx="2">
                    <c:v>20%</c:v>
                  </c:pt>
                  <c:pt idx="3">
                    <c:v>20%</c:v>
                  </c:pt>
                  <c:pt idx="4">
                    <c:v>20%</c:v>
                  </c:pt>
                  <c:pt idx="5">
                    <c:v>19%</c:v>
                  </c:pt>
                  <c:pt idx="6">
                    <c:v>18%</c:v>
                  </c:pt>
                  <c:pt idx="7">
                    <c:v>18%</c:v>
                  </c:pt>
                  <c:pt idx="8">
                    <c:v>17%</c:v>
                  </c:pt>
                  <c:pt idx="9">
                    <c:v>16%</c:v>
                  </c:pt>
                  <c:pt idx="10">
                    <c:v>14%</c:v>
                  </c:pt>
                </c15:dlblRangeCache>
              </c15:datalabelsRange>
            </c:ext>
            <c:ext xmlns:c16="http://schemas.microsoft.com/office/drawing/2014/chart" uri="{C3380CC4-5D6E-409C-BE32-E72D297353CC}">
              <c16:uniqueId val="{00000017-3CFA-459E-8648-CC1CCFD4E1E5}"/>
            </c:ext>
          </c:extLst>
        </c:ser>
        <c:ser>
          <c:idx val="2"/>
          <c:order val="2"/>
          <c:tx>
            <c:strRef>
              <c:f>'US # DSPs'!$A$13</c:f>
              <c:strCache>
                <c:ptCount val="1"/>
                <c:pt idx="0">
                  <c:v>Other industries</c:v>
                </c:pt>
              </c:strCache>
            </c:strRef>
          </c:tx>
          <c:spPr>
            <a:solidFill>
              <a:schemeClr val="accent1">
                <a:lumMod val="40000"/>
                <a:lumOff val="60000"/>
              </a:schemeClr>
            </a:solidFill>
            <a:ln>
              <a:noFill/>
            </a:ln>
            <a:effectLst/>
          </c:spPr>
          <c:invertIfNegative val="0"/>
          <c:dLbls>
            <c:dLbl>
              <c:idx val="0"/>
              <c:layout>
                <c:manualLayout>
                  <c:x val="-4.2442366579177597E-2"/>
                  <c:y val="1.4465578870322701E-2"/>
                </c:manualLayout>
              </c:layout>
              <c:tx>
                <c:rich>
                  <a:bodyPr/>
                  <a:lstStyle/>
                  <a:p>
                    <a:fld id="{85F96495-D604-44D5-96A4-1F48387E39E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manualLayout>
                      <c:w val="5.1548665791775999E-2"/>
                      <c:h val="8.0935027681650701E-2"/>
                    </c:manualLayout>
                  </c15:layout>
                  <c15:dlblFieldTable/>
                  <c15:showDataLabelsRange val="1"/>
                </c:ext>
                <c:ext xmlns:c16="http://schemas.microsoft.com/office/drawing/2014/chart" uri="{C3380CC4-5D6E-409C-BE32-E72D297353CC}">
                  <c16:uniqueId val="{00000018-3CFA-459E-8648-CC1CCFD4E1E5}"/>
                </c:ext>
              </c:extLst>
            </c:dLbl>
            <c:dLbl>
              <c:idx val="1"/>
              <c:delete val="1"/>
              <c:extLst>
                <c:ext xmlns:c15="http://schemas.microsoft.com/office/drawing/2012/chart" uri="{CE6537A1-D6FC-4f65-9D91-7224C49458BB}"/>
                <c:ext xmlns:c16="http://schemas.microsoft.com/office/drawing/2014/chart" uri="{C3380CC4-5D6E-409C-BE32-E72D297353CC}">
                  <c16:uniqueId val="{00000019-3CFA-459E-8648-CC1CCFD4E1E5}"/>
                </c:ext>
              </c:extLst>
            </c:dLbl>
            <c:dLbl>
              <c:idx val="2"/>
              <c:delete val="1"/>
              <c:extLst>
                <c:ext xmlns:c15="http://schemas.microsoft.com/office/drawing/2012/chart" uri="{CE6537A1-D6FC-4f65-9D91-7224C49458BB}"/>
                <c:ext xmlns:c16="http://schemas.microsoft.com/office/drawing/2014/chart" uri="{C3380CC4-5D6E-409C-BE32-E72D297353CC}">
                  <c16:uniqueId val="{0000001A-3CFA-459E-8648-CC1CCFD4E1E5}"/>
                </c:ext>
              </c:extLst>
            </c:dLbl>
            <c:dLbl>
              <c:idx val="3"/>
              <c:delete val="1"/>
              <c:extLst>
                <c:ext xmlns:c15="http://schemas.microsoft.com/office/drawing/2012/chart" uri="{CE6537A1-D6FC-4f65-9D91-7224C49458BB}"/>
                <c:ext xmlns:c16="http://schemas.microsoft.com/office/drawing/2014/chart" uri="{C3380CC4-5D6E-409C-BE32-E72D297353CC}">
                  <c16:uniqueId val="{0000001B-3CFA-459E-8648-CC1CCFD4E1E5}"/>
                </c:ext>
              </c:extLst>
            </c:dLbl>
            <c:dLbl>
              <c:idx val="4"/>
              <c:delete val="1"/>
              <c:extLst>
                <c:ext xmlns:c15="http://schemas.microsoft.com/office/drawing/2012/chart" uri="{CE6537A1-D6FC-4f65-9D91-7224C49458BB}"/>
                <c:ext xmlns:c16="http://schemas.microsoft.com/office/drawing/2014/chart" uri="{C3380CC4-5D6E-409C-BE32-E72D297353CC}">
                  <c16:uniqueId val="{0000001C-3CFA-459E-8648-CC1CCFD4E1E5}"/>
                </c:ext>
              </c:extLst>
            </c:dLbl>
            <c:dLbl>
              <c:idx val="5"/>
              <c:delete val="1"/>
              <c:extLst>
                <c:ext xmlns:c15="http://schemas.microsoft.com/office/drawing/2012/chart" uri="{CE6537A1-D6FC-4f65-9D91-7224C49458BB}"/>
                <c:ext xmlns:c16="http://schemas.microsoft.com/office/drawing/2014/chart" uri="{C3380CC4-5D6E-409C-BE32-E72D297353CC}">
                  <c16:uniqueId val="{0000001D-3CFA-459E-8648-CC1CCFD4E1E5}"/>
                </c:ext>
              </c:extLst>
            </c:dLbl>
            <c:dLbl>
              <c:idx val="6"/>
              <c:delete val="1"/>
              <c:extLst>
                <c:ext xmlns:c15="http://schemas.microsoft.com/office/drawing/2012/chart" uri="{CE6537A1-D6FC-4f65-9D91-7224C49458BB}"/>
                <c:ext xmlns:c16="http://schemas.microsoft.com/office/drawing/2014/chart" uri="{C3380CC4-5D6E-409C-BE32-E72D297353CC}">
                  <c16:uniqueId val="{0000001E-3CFA-459E-8648-CC1CCFD4E1E5}"/>
                </c:ext>
              </c:extLst>
            </c:dLbl>
            <c:dLbl>
              <c:idx val="7"/>
              <c:delete val="1"/>
              <c:extLst>
                <c:ext xmlns:c15="http://schemas.microsoft.com/office/drawing/2012/chart" uri="{CE6537A1-D6FC-4f65-9D91-7224C49458BB}"/>
                <c:ext xmlns:c16="http://schemas.microsoft.com/office/drawing/2014/chart" uri="{C3380CC4-5D6E-409C-BE32-E72D297353CC}">
                  <c16:uniqueId val="{0000001F-3CFA-459E-8648-CC1CCFD4E1E5}"/>
                </c:ext>
              </c:extLst>
            </c:dLbl>
            <c:dLbl>
              <c:idx val="8"/>
              <c:delete val="1"/>
              <c:extLst>
                <c:ext xmlns:c15="http://schemas.microsoft.com/office/drawing/2012/chart" uri="{CE6537A1-D6FC-4f65-9D91-7224C49458BB}"/>
                <c:ext xmlns:c16="http://schemas.microsoft.com/office/drawing/2014/chart" uri="{C3380CC4-5D6E-409C-BE32-E72D297353CC}">
                  <c16:uniqueId val="{00000020-3CFA-459E-8648-CC1CCFD4E1E5}"/>
                </c:ext>
              </c:extLst>
            </c:dLbl>
            <c:dLbl>
              <c:idx val="9"/>
              <c:delete val="1"/>
              <c:extLst>
                <c:ext xmlns:c15="http://schemas.microsoft.com/office/drawing/2012/chart" uri="{CE6537A1-D6FC-4f65-9D91-7224C49458BB}"/>
                <c:ext xmlns:c16="http://schemas.microsoft.com/office/drawing/2014/chart" uri="{C3380CC4-5D6E-409C-BE32-E72D297353CC}">
                  <c16:uniqueId val="{00000021-3CFA-459E-8648-CC1CCFD4E1E5}"/>
                </c:ext>
              </c:extLst>
            </c:dLbl>
            <c:dLbl>
              <c:idx val="10"/>
              <c:layout>
                <c:manualLayout>
                  <c:x val="4.0277777777777697E-2"/>
                  <c:y val="-8.6793473221935397E-3"/>
                </c:manualLayout>
              </c:layout>
              <c:tx>
                <c:rich>
                  <a:bodyPr/>
                  <a:lstStyle/>
                  <a:p>
                    <a:fld id="{5543DB7C-37F9-44E0-A51D-F161D8D1B3D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2-3CFA-459E-8648-CC1CCFD4E1E5}"/>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'US # DSPs'!$B$10:$L$10</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'US # DSPs'!$B$13:$L$13</c:f>
              <c:numCache>
                <c:formatCode>#,##0</c:formatCode>
                <c:ptCount val="11"/>
                <c:pt idx="0">
                  <c:v>1392850</c:v>
                </c:pt>
                <c:pt idx="1">
                  <c:v>1431370</c:v>
                </c:pt>
                <c:pt idx="2">
                  <c:v>1441060</c:v>
                </c:pt>
                <c:pt idx="3">
                  <c:v>1453580</c:v>
                </c:pt>
                <c:pt idx="4">
                  <c:v>1474140</c:v>
                </c:pt>
                <c:pt idx="5">
                  <c:v>1440040</c:v>
                </c:pt>
                <c:pt idx="6">
                  <c:v>1483900</c:v>
                </c:pt>
                <c:pt idx="7">
                  <c:v>1513930</c:v>
                </c:pt>
                <c:pt idx="8">
                  <c:v>1532840</c:v>
                </c:pt>
                <c:pt idx="9">
                  <c:v>1572290</c:v>
                </c:pt>
                <c:pt idx="10">
                  <c:v>1589410</c:v>
                </c:pt>
              </c:numCache>
            </c:numRef>
          </c:val>
          <c:extLst>
            <c:ext xmlns:c15="http://schemas.microsoft.com/office/drawing/2012/chart" uri="{02D57815-91ED-43cb-92C2-25804820EDAC}">
              <c15:datalabelsRange>
                <c15:f>'US # DSPs'!$B$18:$L$18</c15:f>
                <c15:dlblRangeCache>
                  <c:ptCount val="11"/>
                  <c:pt idx="0">
                    <c:v>49%</c:v>
                  </c:pt>
                  <c:pt idx="1">
                    <c:v>49%</c:v>
                  </c:pt>
                  <c:pt idx="2">
                    <c:v>48%</c:v>
                  </c:pt>
                  <c:pt idx="3">
                    <c:v>47%</c:v>
                  </c:pt>
                  <c:pt idx="4">
                    <c:v>46%</c:v>
                  </c:pt>
                  <c:pt idx="5">
                    <c:v>44%</c:v>
                  </c:pt>
                  <c:pt idx="6">
                    <c:v>44%</c:v>
                  </c:pt>
                  <c:pt idx="7">
                    <c:v>43%</c:v>
                  </c:pt>
                  <c:pt idx="8">
                    <c:v>42%</c:v>
                  </c:pt>
                  <c:pt idx="9">
                    <c:v>42%</c:v>
                  </c:pt>
                  <c:pt idx="10">
                    <c:v>37%</c:v>
                  </c:pt>
                </c15:dlblRangeCache>
              </c15:datalabelsRange>
            </c:ext>
            <c:ext xmlns:c16="http://schemas.microsoft.com/office/drawing/2014/chart" uri="{C3380CC4-5D6E-409C-BE32-E72D297353CC}">
              <c16:uniqueId val="{00000023-3CFA-459E-8648-CC1CCFD4E1E5}"/>
            </c:ext>
          </c:extLst>
        </c:ser>
        <c:dLbls>
          <c:showLegendKey val="0"/>
          <c:showVal val="0"/>
          <c:showCatName val="0"/>
          <c:showSerName val="0"/>
          <c:showPercent val="0"/>
          <c:showBubbleSize val="0"/>
        </c:dLbls>
        <c:gapWidth val="150"/>
        <c:overlap val="100"/>
        <c:axId val="-2016192848"/>
        <c:axId val="-2016190528"/>
      </c:barChart>
      <c:lineChart>
        <c:grouping val="standard"/>
        <c:varyColors val="0"/>
        <c:ser>
          <c:idx val="3"/>
          <c:order val="3"/>
          <c:tx>
            <c:strRef>
              <c:f>'US # DSPs'!$A$14</c:f>
              <c:strCache>
                <c:ptCount val="1"/>
                <c:pt idx="0">
                  <c:v>TOTAL</c:v>
                </c:pt>
              </c:strCache>
            </c:strRef>
          </c:tx>
          <c:spPr>
            <a:ln w="28575" cap="rnd">
              <a:no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29-3CFA-459E-8648-CC1CCFD4E1E5}"/>
                </c:ext>
              </c:extLst>
            </c:dLbl>
            <c:dLbl>
              <c:idx val="2"/>
              <c:delete val="1"/>
              <c:extLst>
                <c:ext xmlns:c15="http://schemas.microsoft.com/office/drawing/2012/chart" uri="{CE6537A1-D6FC-4f65-9D91-7224C49458BB}"/>
                <c:ext xmlns:c16="http://schemas.microsoft.com/office/drawing/2014/chart" uri="{C3380CC4-5D6E-409C-BE32-E72D297353CC}">
                  <c16:uniqueId val="{0000002A-3CFA-459E-8648-CC1CCFD4E1E5}"/>
                </c:ext>
              </c:extLst>
            </c:dLbl>
            <c:dLbl>
              <c:idx val="3"/>
              <c:delete val="1"/>
              <c:extLst>
                <c:ext xmlns:c15="http://schemas.microsoft.com/office/drawing/2012/chart" uri="{CE6537A1-D6FC-4f65-9D91-7224C49458BB}"/>
                <c:ext xmlns:c16="http://schemas.microsoft.com/office/drawing/2014/chart" uri="{C3380CC4-5D6E-409C-BE32-E72D297353CC}">
                  <c16:uniqueId val="{00000028-3CFA-459E-8648-CC1CCFD4E1E5}"/>
                </c:ext>
              </c:extLst>
            </c:dLbl>
            <c:dLbl>
              <c:idx val="4"/>
              <c:delete val="1"/>
              <c:extLst>
                <c:ext xmlns:c15="http://schemas.microsoft.com/office/drawing/2012/chart" uri="{CE6537A1-D6FC-4f65-9D91-7224C49458BB}"/>
                <c:ext xmlns:c16="http://schemas.microsoft.com/office/drawing/2014/chart" uri="{C3380CC4-5D6E-409C-BE32-E72D297353CC}">
                  <c16:uniqueId val="{0000002B-3CFA-459E-8648-CC1CCFD4E1E5}"/>
                </c:ext>
              </c:extLst>
            </c:dLbl>
            <c:dLbl>
              <c:idx val="5"/>
              <c:delete val="1"/>
              <c:extLst>
                <c:ext xmlns:c15="http://schemas.microsoft.com/office/drawing/2012/chart" uri="{CE6537A1-D6FC-4f65-9D91-7224C49458BB}"/>
                <c:ext xmlns:c16="http://schemas.microsoft.com/office/drawing/2014/chart" uri="{C3380CC4-5D6E-409C-BE32-E72D297353CC}">
                  <c16:uniqueId val="{00000027-3CFA-459E-8648-CC1CCFD4E1E5}"/>
                </c:ext>
              </c:extLst>
            </c:dLbl>
            <c:dLbl>
              <c:idx val="6"/>
              <c:delete val="1"/>
              <c:extLst>
                <c:ext xmlns:c15="http://schemas.microsoft.com/office/drawing/2012/chart" uri="{CE6537A1-D6FC-4f65-9D91-7224C49458BB}"/>
                <c:ext xmlns:c16="http://schemas.microsoft.com/office/drawing/2014/chart" uri="{C3380CC4-5D6E-409C-BE32-E72D297353CC}">
                  <c16:uniqueId val="{0000002C-3CFA-459E-8648-CC1CCFD4E1E5}"/>
                </c:ext>
              </c:extLst>
            </c:dLbl>
            <c:dLbl>
              <c:idx val="7"/>
              <c:delete val="1"/>
              <c:extLst>
                <c:ext xmlns:c15="http://schemas.microsoft.com/office/drawing/2012/chart" uri="{CE6537A1-D6FC-4f65-9D91-7224C49458BB}"/>
                <c:ext xmlns:c16="http://schemas.microsoft.com/office/drawing/2014/chart" uri="{C3380CC4-5D6E-409C-BE32-E72D297353CC}">
                  <c16:uniqueId val="{00000026-3CFA-459E-8648-CC1CCFD4E1E5}"/>
                </c:ext>
              </c:extLst>
            </c:dLbl>
            <c:dLbl>
              <c:idx val="8"/>
              <c:delete val="1"/>
              <c:extLst>
                <c:ext xmlns:c15="http://schemas.microsoft.com/office/drawing/2012/chart" uri="{CE6537A1-D6FC-4f65-9D91-7224C49458BB}"/>
                <c:ext xmlns:c16="http://schemas.microsoft.com/office/drawing/2014/chart" uri="{C3380CC4-5D6E-409C-BE32-E72D297353CC}">
                  <c16:uniqueId val="{0000002D-3CFA-459E-8648-CC1CCFD4E1E5}"/>
                </c:ext>
              </c:extLst>
            </c:dLbl>
            <c:dLbl>
              <c:idx val="9"/>
              <c:delete val="1"/>
              <c:extLst>
                <c:ext xmlns:c15="http://schemas.microsoft.com/office/drawing/2012/chart" uri="{CE6537A1-D6FC-4f65-9D91-7224C49458BB}"/>
                <c:ext xmlns:c16="http://schemas.microsoft.com/office/drawing/2014/chart" uri="{C3380CC4-5D6E-409C-BE32-E72D297353CC}">
                  <c16:uniqueId val="{00000025-3CFA-459E-8648-CC1CCFD4E1E5}"/>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'US # DSPs'!$B$10:$L$10</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'US # DSPs'!$B$14:$L$14</c:f>
              <c:numCache>
                <c:formatCode>#,##0</c:formatCode>
                <c:ptCount val="11"/>
                <c:pt idx="0">
                  <c:v>2820190</c:v>
                </c:pt>
                <c:pt idx="1">
                  <c:v>2929320</c:v>
                </c:pt>
                <c:pt idx="2">
                  <c:v>3023970</c:v>
                </c:pt>
                <c:pt idx="3">
                  <c:v>3119960</c:v>
                </c:pt>
                <c:pt idx="4">
                  <c:v>3211950</c:v>
                </c:pt>
                <c:pt idx="5">
                  <c:v>3245180</c:v>
                </c:pt>
                <c:pt idx="6">
                  <c:v>3370010</c:v>
                </c:pt>
                <c:pt idx="7">
                  <c:v>3483820</c:v>
                </c:pt>
                <c:pt idx="8">
                  <c:v>3610430</c:v>
                </c:pt>
                <c:pt idx="9">
                  <c:v>3749700</c:v>
                </c:pt>
                <c:pt idx="10">
                  <c:v>4310240</c:v>
                </c:pt>
              </c:numCache>
            </c:numRef>
          </c:val>
          <c:smooth val="0"/>
          <c:extLst>
            <c:ext xmlns:c16="http://schemas.microsoft.com/office/drawing/2014/chart" uri="{C3380CC4-5D6E-409C-BE32-E72D297353CC}">
              <c16:uniqueId val="{00000024-3CFA-459E-8648-CC1CCFD4E1E5}"/>
            </c:ext>
          </c:extLst>
        </c:ser>
        <c:dLbls>
          <c:showLegendKey val="0"/>
          <c:showVal val="0"/>
          <c:showCatName val="0"/>
          <c:showSerName val="0"/>
          <c:showPercent val="0"/>
          <c:showBubbleSize val="0"/>
        </c:dLbls>
        <c:marker val="1"/>
        <c:smooth val="0"/>
        <c:axId val="-2016185888"/>
        <c:axId val="-2016188208"/>
      </c:lineChart>
      <c:catAx>
        <c:axId val="-2016192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16190528"/>
        <c:crosses val="autoZero"/>
        <c:auto val="1"/>
        <c:lblAlgn val="ctr"/>
        <c:lblOffset val="100"/>
        <c:noMultiLvlLbl val="0"/>
      </c:catAx>
      <c:valAx>
        <c:axId val="-2016190528"/>
        <c:scaling>
          <c:orientation val="minMax"/>
        </c:scaling>
        <c:delete val="1"/>
        <c:axPos val="l"/>
        <c:numFmt formatCode="#,##0" sourceLinked="1"/>
        <c:majorTickMark val="none"/>
        <c:minorTickMark val="none"/>
        <c:tickLblPos val="nextTo"/>
        <c:crossAx val="-2016192848"/>
        <c:crosses val="autoZero"/>
        <c:crossBetween val="between"/>
      </c:valAx>
      <c:valAx>
        <c:axId val="-2016188208"/>
        <c:scaling>
          <c:orientation val="minMax"/>
        </c:scaling>
        <c:delete val="1"/>
        <c:axPos val="r"/>
        <c:numFmt formatCode="#,##0" sourceLinked="1"/>
        <c:majorTickMark val="out"/>
        <c:minorTickMark val="none"/>
        <c:tickLblPos val="nextTo"/>
        <c:crossAx val="-2016185888"/>
        <c:crosses val="max"/>
        <c:crossBetween val="between"/>
      </c:valAx>
      <c:catAx>
        <c:axId val="-2016185888"/>
        <c:scaling>
          <c:orientation val="minMax"/>
        </c:scaling>
        <c:delete val="1"/>
        <c:axPos val="b"/>
        <c:numFmt formatCode="General" sourceLinked="1"/>
        <c:majorTickMark val="out"/>
        <c:minorTickMark val="none"/>
        <c:tickLblPos val="nextTo"/>
        <c:crossAx val="-2016188208"/>
        <c:crosses val="autoZero"/>
        <c:auto val="1"/>
        <c:lblAlgn val="ctr"/>
        <c:lblOffset val="100"/>
        <c:noMultiLvlLbl val="0"/>
      </c:catAx>
      <c:spPr>
        <a:noFill/>
        <a:ln>
          <a:noFill/>
        </a:ln>
        <a:effectLst/>
      </c:spPr>
    </c:plotArea>
    <c:legend>
      <c:legendPos val="r"/>
      <c:legendEntry>
        <c:idx val="3"/>
        <c:delete val="1"/>
      </c:legendEntry>
      <c:layout>
        <c:manualLayout>
          <c:xMode val="edge"/>
          <c:yMode val="edge"/>
          <c:x val="5.0766951006124203E-2"/>
          <c:y val="2.3698263059854899E-2"/>
          <c:w val="0.200621937882765"/>
          <c:h val="0.2408969934604190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sz="3200" dirty="0"/>
              <a:t>Projected Aging of the Direct-Care Workforce in the United States, 2010-2020</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8055555555555599E-2"/>
          <c:y val="0.26981318511656599"/>
          <c:w val="0.969444444444445"/>
          <c:h val="0.63173934140585397"/>
        </c:manualLayout>
      </c:layout>
      <c:lineChart>
        <c:grouping val="standard"/>
        <c:varyColors val="0"/>
        <c:ser>
          <c:idx val="0"/>
          <c:order val="0"/>
          <c:tx>
            <c:strRef>
              <c:f>age!$F$7</c:f>
              <c:strCache>
                <c:ptCount val="1"/>
                <c:pt idx="0">
                  <c:v>age 16-34</c:v>
                </c:pt>
              </c:strCache>
            </c:strRef>
          </c:tx>
          <c:spPr>
            <a:ln w="63500" cap="rnd">
              <a:solidFill>
                <a:srgbClr val="4BACC6"/>
              </a:solidFill>
              <a:round/>
            </a:ln>
            <a:effectLst/>
          </c:spPr>
          <c:marker>
            <c:symbol val="square"/>
            <c:size val="15"/>
            <c:spPr>
              <a:solidFill>
                <a:schemeClr val="accent5"/>
              </a:solidFill>
              <a:ln w="9525">
                <a:solidFill>
                  <a:schemeClr val="accent5"/>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age!$G$6:$I$6</c:f>
              <c:numCache>
                <c:formatCode>General</c:formatCode>
                <c:ptCount val="3"/>
                <c:pt idx="0">
                  <c:v>2010</c:v>
                </c:pt>
                <c:pt idx="1">
                  <c:v>2015</c:v>
                </c:pt>
                <c:pt idx="2">
                  <c:v>2020</c:v>
                </c:pt>
              </c:numCache>
            </c:numRef>
          </c:cat>
          <c:val>
            <c:numRef>
              <c:f>age!$G$7:$I$7</c:f>
              <c:numCache>
                <c:formatCode>0%</c:formatCode>
                <c:ptCount val="3"/>
                <c:pt idx="0">
                  <c:v>0.38</c:v>
                </c:pt>
                <c:pt idx="1">
                  <c:v>0.38</c:v>
                </c:pt>
                <c:pt idx="2">
                  <c:v>0.36</c:v>
                </c:pt>
              </c:numCache>
            </c:numRef>
          </c:val>
          <c:smooth val="0"/>
          <c:extLst>
            <c:ext xmlns:c16="http://schemas.microsoft.com/office/drawing/2014/chart" uri="{C3380CC4-5D6E-409C-BE32-E72D297353CC}">
              <c16:uniqueId val="{00000000-585B-4618-9F6D-0A70D27E1047}"/>
            </c:ext>
          </c:extLst>
        </c:ser>
        <c:ser>
          <c:idx val="1"/>
          <c:order val="1"/>
          <c:tx>
            <c:strRef>
              <c:f>age!$F$8</c:f>
              <c:strCache>
                <c:ptCount val="1"/>
                <c:pt idx="0">
                  <c:v>age 35-54</c:v>
                </c:pt>
              </c:strCache>
            </c:strRef>
          </c:tx>
          <c:spPr>
            <a:ln w="50800" cap="rnd">
              <a:solidFill>
                <a:srgbClr val="C00000"/>
              </a:solidFill>
              <a:round/>
            </a:ln>
            <a:effectLst/>
          </c:spPr>
          <c:marker>
            <c:symbol val="circle"/>
            <c:size val="15"/>
            <c:spPr>
              <a:solidFill>
                <a:srgbClr val="C00000"/>
              </a:solidFill>
              <a:ln w="9525">
                <a:noFill/>
              </a:ln>
              <a:effectLst/>
            </c:spPr>
          </c:marker>
          <c:dLbls>
            <c:spPr>
              <a:noFill/>
              <a:ln>
                <a:noFill/>
              </a:ln>
              <a:effectLst/>
            </c:spPr>
            <c:txPr>
              <a:bodyPr rot="0" spcFirstLastPara="1" vertOverflow="ellipsis" vert="horz" wrap="square" anchor="ctr" anchorCtr="1"/>
              <a:lstStyle/>
              <a:p>
                <a:pPr>
                  <a:defRPr sz="1800" b="0" i="0" u="none" strike="noStrike" kern="1200" baseline="0">
                    <a:solidFill>
                      <a:srgbClr val="C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age!$G$6:$I$6</c:f>
              <c:numCache>
                <c:formatCode>General</c:formatCode>
                <c:ptCount val="3"/>
                <c:pt idx="0">
                  <c:v>2010</c:v>
                </c:pt>
                <c:pt idx="1">
                  <c:v>2015</c:v>
                </c:pt>
                <c:pt idx="2">
                  <c:v>2020</c:v>
                </c:pt>
              </c:numCache>
            </c:numRef>
          </c:cat>
          <c:val>
            <c:numRef>
              <c:f>age!$G$8:$I$8</c:f>
              <c:numCache>
                <c:formatCode>0%</c:formatCode>
                <c:ptCount val="3"/>
                <c:pt idx="0">
                  <c:v>0.39</c:v>
                </c:pt>
                <c:pt idx="1">
                  <c:v>0.39</c:v>
                </c:pt>
                <c:pt idx="2">
                  <c:v>0.36</c:v>
                </c:pt>
              </c:numCache>
            </c:numRef>
          </c:val>
          <c:smooth val="0"/>
          <c:extLst>
            <c:ext xmlns:c16="http://schemas.microsoft.com/office/drawing/2014/chart" uri="{C3380CC4-5D6E-409C-BE32-E72D297353CC}">
              <c16:uniqueId val="{00000001-585B-4618-9F6D-0A70D27E1047}"/>
            </c:ext>
          </c:extLst>
        </c:ser>
        <c:ser>
          <c:idx val="2"/>
          <c:order val="2"/>
          <c:tx>
            <c:strRef>
              <c:f>age!$F$9</c:f>
              <c:strCache>
                <c:ptCount val="1"/>
                <c:pt idx="0">
                  <c:v>55 and older</c:v>
                </c:pt>
              </c:strCache>
            </c:strRef>
          </c:tx>
          <c:spPr>
            <a:ln w="63500" cap="rnd">
              <a:solidFill>
                <a:sysClr val="window" lastClr="FFFFFF">
                  <a:lumMod val="50000"/>
                </a:sysClr>
              </a:solidFill>
              <a:round/>
            </a:ln>
            <a:effectLst/>
          </c:spPr>
          <c:marker>
            <c:symbol val="circle"/>
            <c:size val="15"/>
            <c:spPr>
              <a:solidFill>
                <a:sysClr val="window" lastClr="FFFFFF">
                  <a:lumMod val="50000"/>
                </a:sysClr>
              </a:solidFill>
              <a:ln w="9525">
                <a:no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age!$G$6:$I$6</c:f>
              <c:numCache>
                <c:formatCode>General</c:formatCode>
                <c:ptCount val="3"/>
                <c:pt idx="0">
                  <c:v>2010</c:v>
                </c:pt>
                <c:pt idx="1">
                  <c:v>2015</c:v>
                </c:pt>
                <c:pt idx="2">
                  <c:v>2020</c:v>
                </c:pt>
              </c:numCache>
            </c:numRef>
          </c:cat>
          <c:val>
            <c:numRef>
              <c:f>age!$G$9:$I$9</c:f>
              <c:numCache>
                <c:formatCode>0%</c:formatCode>
                <c:ptCount val="3"/>
                <c:pt idx="0">
                  <c:v>0.23</c:v>
                </c:pt>
                <c:pt idx="1">
                  <c:v>0.24</c:v>
                </c:pt>
                <c:pt idx="2">
                  <c:v>0.28000000000000003</c:v>
                </c:pt>
              </c:numCache>
            </c:numRef>
          </c:val>
          <c:smooth val="0"/>
          <c:extLst>
            <c:ext xmlns:c16="http://schemas.microsoft.com/office/drawing/2014/chart" uri="{C3380CC4-5D6E-409C-BE32-E72D297353CC}">
              <c16:uniqueId val="{00000002-585B-4618-9F6D-0A70D27E1047}"/>
            </c:ext>
          </c:extLst>
        </c:ser>
        <c:dLbls>
          <c:showLegendKey val="0"/>
          <c:showVal val="0"/>
          <c:showCatName val="0"/>
          <c:showSerName val="0"/>
          <c:showPercent val="0"/>
          <c:showBubbleSize val="0"/>
        </c:dLbls>
        <c:marker val="1"/>
        <c:smooth val="0"/>
        <c:axId val="-1996195904"/>
        <c:axId val="-1995666384"/>
      </c:lineChart>
      <c:catAx>
        <c:axId val="-1996195904"/>
        <c:scaling>
          <c:orientation val="minMax"/>
        </c:scaling>
        <c:delete val="0"/>
        <c:axPos val="b"/>
        <c:numFmt formatCode="General" sourceLinked="1"/>
        <c:majorTickMark val="none"/>
        <c:minorTickMark val="cross"/>
        <c:tickLblPos val="nextTo"/>
        <c:spPr>
          <a:noFill/>
          <a:ln w="9525" cap="flat" cmpd="sng" algn="ctr">
            <a:solidFill>
              <a:sysClr val="window" lastClr="FFFFFF">
                <a:lumMod val="50000"/>
              </a:sys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995666384"/>
        <c:crosses val="autoZero"/>
        <c:auto val="1"/>
        <c:lblAlgn val="ctr"/>
        <c:lblOffset val="100"/>
        <c:noMultiLvlLbl val="0"/>
      </c:catAx>
      <c:valAx>
        <c:axId val="-1995666384"/>
        <c:scaling>
          <c:orientation val="minMax"/>
        </c:scaling>
        <c:delete val="1"/>
        <c:axPos val="l"/>
        <c:numFmt formatCode="0%" sourceLinked="1"/>
        <c:majorTickMark val="none"/>
        <c:minorTickMark val="none"/>
        <c:tickLblPos val="nextTo"/>
        <c:crossAx val="-1996195904"/>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90E5CD-9C1C-3A43-BB16-2D72606ABED1}" type="doc">
      <dgm:prSet loTypeId="urn:microsoft.com/office/officeart/2005/8/layout/vList3" loCatId="list" qsTypeId="urn:microsoft.com/office/officeart/2005/8/quickstyle/simple1" qsCatId="simple" csTypeId="urn:microsoft.com/office/officeart/2005/8/colors/accent5_1" csCatId="accent5" phldr="1"/>
      <dgm:spPr/>
      <dgm:t>
        <a:bodyPr/>
        <a:lstStyle/>
        <a:p>
          <a:endParaRPr lang="en-US"/>
        </a:p>
      </dgm:t>
    </dgm:pt>
    <dgm:pt modelId="{06ED4BE4-70A1-7443-8506-A3300D3068E8}">
      <dgm:prSet/>
      <dgm:spPr/>
      <dgm:t>
        <a:bodyPr/>
        <a:lstStyle/>
        <a:p>
          <a:r>
            <a:rPr lang="en-US" b="0" i="0" dirty="0"/>
            <a:t>Growth # of People with ID/DD Receive Services (390% in 20 years)</a:t>
          </a:r>
          <a:endParaRPr lang="en-US" dirty="0"/>
        </a:p>
      </dgm:t>
    </dgm:pt>
    <dgm:pt modelId="{FBD46E33-876E-EF43-BA0A-5B91B2AEFB08}" type="parTrans" cxnId="{E91988B8-692D-CE40-B0D2-8788DF8A3478}">
      <dgm:prSet/>
      <dgm:spPr/>
      <dgm:t>
        <a:bodyPr/>
        <a:lstStyle/>
        <a:p>
          <a:endParaRPr lang="en-US"/>
        </a:p>
      </dgm:t>
    </dgm:pt>
    <dgm:pt modelId="{3558CE02-9F9A-E840-AC57-A36205C6D3B7}" type="sibTrans" cxnId="{E91988B8-692D-CE40-B0D2-8788DF8A3478}">
      <dgm:prSet/>
      <dgm:spPr/>
      <dgm:t>
        <a:bodyPr/>
        <a:lstStyle/>
        <a:p>
          <a:endParaRPr lang="en-US"/>
        </a:p>
      </dgm:t>
    </dgm:pt>
    <dgm:pt modelId="{FF0714D8-4C4A-0D4E-BF61-E6EA7E469A70}">
      <dgm:prSet/>
      <dgm:spPr/>
      <dgm:t>
        <a:bodyPr/>
        <a:lstStyle/>
        <a:p>
          <a:r>
            <a:rPr lang="en-US" b="0" i="0"/>
            <a:t>Major shifts in service system</a:t>
          </a:r>
          <a:endParaRPr lang="en-US" dirty="0"/>
        </a:p>
      </dgm:t>
    </dgm:pt>
    <dgm:pt modelId="{FC497E40-481E-4345-8190-DF3DBE0B3121}" type="parTrans" cxnId="{8A7324A3-1B2E-A149-8E3F-ED3B564CEE75}">
      <dgm:prSet/>
      <dgm:spPr/>
      <dgm:t>
        <a:bodyPr/>
        <a:lstStyle/>
        <a:p>
          <a:endParaRPr lang="en-US"/>
        </a:p>
      </dgm:t>
    </dgm:pt>
    <dgm:pt modelId="{0DE43C1F-4A0C-CD4D-8541-AD907E40334C}" type="sibTrans" cxnId="{8A7324A3-1B2E-A149-8E3F-ED3B564CEE75}">
      <dgm:prSet/>
      <dgm:spPr/>
      <dgm:t>
        <a:bodyPr/>
        <a:lstStyle/>
        <a:p>
          <a:endParaRPr lang="en-US"/>
        </a:p>
      </dgm:t>
    </dgm:pt>
    <dgm:pt modelId="{C58F59E0-9A86-5946-A73D-CA38FC51E8F1}">
      <dgm:prSet/>
      <dgm:spPr/>
      <dgm:t>
        <a:bodyPr/>
        <a:lstStyle/>
        <a:p>
          <a:r>
            <a:rPr lang="en-US" b="0" i="0"/>
            <a:t>Changing expectations toward person centered</a:t>
          </a:r>
          <a:endParaRPr lang="en-US" dirty="0"/>
        </a:p>
      </dgm:t>
    </dgm:pt>
    <dgm:pt modelId="{5D6E9B7B-F7B3-7649-9881-442565F9D4EC}" type="parTrans" cxnId="{E6B13912-090B-5443-8579-8453E110FD67}">
      <dgm:prSet/>
      <dgm:spPr/>
      <dgm:t>
        <a:bodyPr/>
        <a:lstStyle/>
        <a:p>
          <a:endParaRPr lang="en-US"/>
        </a:p>
      </dgm:t>
    </dgm:pt>
    <dgm:pt modelId="{7AAC0F2C-E8F2-E548-AE5C-93AEA60E92E1}" type="sibTrans" cxnId="{E6B13912-090B-5443-8579-8453E110FD67}">
      <dgm:prSet/>
      <dgm:spPr/>
      <dgm:t>
        <a:bodyPr/>
        <a:lstStyle/>
        <a:p>
          <a:endParaRPr lang="en-US"/>
        </a:p>
      </dgm:t>
    </dgm:pt>
    <dgm:pt modelId="{513BD440-3787-134C-9C24-9BE0CAC7DA6A}">
      <dgm:prSet/>
      <dgm:spPr/>
      <dgm:t>
        <a:bodyPr/>
        <a:lstStyle/>
        <a:p>
          <a:r>
            <a:rPr lang="en-US" b="0" i="0"/>
            <a:t>People with IDD live longer (age 66)</a:t>
          </a:r>
          <a:endParaRPr lang="en-US" dirty="0"/>
        </a:p>
      </dgm:t>
    </dgm:pt>
    <dgm:pt modelId="{A79D3EBC-E813-2849-976B-52722166BD36}" type="parTrans" cxnId="{A25AC9FA-21B4-0648-BF29-EEE70DE77250}">
      <dgm:prSet/>
      <dgm:spPr/>
      <dgm:t>
        <a:bodyPr/>
        <a:lstStyle/>
        <a:p>
          <a:endParaRPr lang="en-US"/>
        </a:p>
      </dgm:t>
    </dgm:pt>
    <dgm:pt modelId="{32389582-3937-7A4F-8CB8-2B0A01904E71}" type="sibTrans" cxnId="{A25AC9FA-21B4-0648-BF29-EEE70DE77250}">
      <dgm:prSet/>
      <dgm:spPr/>
      <dgm:t>
        <a:bodyPr/>
        <a:lstStyle/>
        <a:p>
          <a:endParaRPr lang="en-US"/>
        </a:p>
      </dgm:t>
    </dgm:pt>
    <dgm:pt modelId="{7D38649D-FCD9-DB43-B953-516EE6610222}">
      <dgm:prSet/>
      <dgm:spPr/>
      <dgm:t>
        <a:bodyPr/>
        <a:lstStyle/>
        <a:p>
          <a:r>
            <a:rPr lang="en-US" b="0" i="0"/>
            <a:t>Changing demographics (more aging Americans)</a:t>
          </a:r>
          <a:endParaRPr lang="en-US" dirty="0"/>
        </a:p>
      </dgm:t>
    </dgm:pt>
    <dgm:pt modelId="{88DE67AC-9B0D-E34C-80B3-52B99466DFAD}" type="parTrans" cxnId="{B622E51F-E959-E747-9719-61B1DFEAD38F}">
      <dgm:prSet/>
      <dgm:spPr/>
      <dgm:t>
        <a:bodyPr/>
        <a:lstStyle/>
        <a:p>
          <a:endParaRPr lang="en-US"/>
        </a:p>
      </dgm:t>
    </dgm:pt>
    <dgm:pt modelId="{26A4B468-ED07-A646-A154-E3353E1ADC0F}" type="sibTrans" cxnId="{B622E51F-E959-E747-9719-61B1DFEAD38F}">
      <dgm:prSet/>
      <dgm:spPr/>
      <dgm:t>
        <a:bodyPr/>
        <a:lstStyle/>
        <a:p>
          <a:endParaRPr lang="en-US"/>
        </a:p>
      </dgm:t>
    </dgm:pt>
    <dgm:pt modelId="{EAFDFF7B-FE9D-594E-9B4F-F793E8B27EB7}">
      <dgm:prSet/>
      <dgm:spPr/>
      <dgm:t>
        <a:bodyPr/>
        <a:lstStyle/>
        <a:p>
          <a:r>
            <a:rPr lang="en-US" b="0" i="0"/>
            <a:t>Growing diversity</a:t>
          </a:r>
          <a:endParaRPr lang="en-US" dirty="0"/>
        </a:p>
      </dgm:t>
    </dgm:pt>
    <dgm:pt modelId="{B9B6DDFD-3450-4245-BA76-DD5387AAFCBC}" type="parTrans" cxnId="{980BA83C-35EC-AD4B-8F2F-BF8E5DC78089}">
      <dgm:prSet/>
      <dgm:spPr/>
      <dgm:t>
        <a:bodyPr/>
        <a:lstStyle/>
        <a:p>
          <a:endParaRPr lang="en-US"/>
        </a:p>
      </dgm:t>
    </dgm:pt>
    <dgm:pt modelId="{67DBCF13-E081-5E4C-80B8-3201E89DAC3F}" type="sibTrans" cxnId="{980BA83C-35EC-AD4B-8F2F-BF8E5DC78089}">
      <dgm:prSet/>
      <dgm:spPr/>
      <dgm:t>
        <a:bodyPr/>
        <a:lstStyle/>
        <a:p>
          <a:endParaRPr lang="en-US"/>
        </a:p>
      </dgm:t>
    </dgm:pt>
    <dgm:pt modelId="{59540932-9C1B-6C41-BA5A-49883C3ADD84}">
      <dgm:prSet/>
      <dgm:spPr/>
      <dgm:t>
        <a:bodyPr/>
        <a:lstStyle/>
        <a:p>
          <a:r>
            <a:rPr lang="en-US" b="0" i="0"/>
            <a:t>Economic stability and growth</a:t>
          </a:r>
          <a:endParaRPr lang="en-US" dirty="0"/>
        </a:p>
      </dgm:t>
    </dgm:pt>
    <dgm:pt modelId="{E3C2B455-306E-6E49-8F20-5473EA7482FF}" type="parTrans" cxnId="{B3DA3264-845C-794B-A98F-BF809418BD3B}">
      <dgm:prSet/>
      <dgm:spPr/>
      <dgm:t>
        <a:bodyPr/>
        <a:lstStyle/>
        <a:p>
          <a:endParaRPr lang="en-US"/>
        </a:p>
      </dgm:t>
    </dgm:pt>
    <dgm:pt modelId="{C7ECD189-6F86-0E45-A208-837F16A472AF}" type="sibTrans" cxnId="{B3DA3264-845C-794B-A98F-BF809418BD3B}">
      <dgm:prSet/>
      <dgm:spPr/>
      <dgm:t>
        <a:bodyPr/>
        <a:lstStyle/>
        <a:p>
          <a:endParaRPr lang="en-US"/>
        </a:p>
      </dgm:t>
    </dgm:pt>
    <dgm:pt modelId="{7F9923F7-EFD8-5746-8D9B-871A2B502D4E}" type="pres">
      <dgm:prSet presAssocID="{E890E5CD-9C1C-3A43-BB16-2D72606ABED1}" presName="linearFlow" presStyleCnt="0">
        <dgm:presLayoutVars>
          <dgm:dir/>
          <dgm:resizeHandles val="exact"/>
        </dgm:presLayoutVars>
      </dgm:prSet>
      <dgm:spPr/>
    </dgm:pt>
    <dgm:pt modelId="{D7D540ED-67EC-4E4C-A18C-F98C467B8B82}" type="pres">
      <dgm:prSet presAssocID="{06ED4BE4-70A1-7443-8506-A3300D3068E8}" presName="composite" presStyleCnt="0"/>
      <dgm:spPr/>
    </dgm:pt>
    <dgm:pt modelId="{339D23CD-9BAA-9948-98F6-BAE5EFA76134}" type="pres">
      <dgm:prSet presAssocID="{06ED4BE4-70A1-7443-8506-A3300D3068E8}" presName="imgShp" presStyleLbl="fgImgPlace1" presStyleIdx="0" presStyleCnt="7"/>
      <dgm:spPr/>
    </dgm:pt>
    <dgm:pt modelId="{6B1411D0-87F3-C04C-B460-0BFFD22454EF}" type="pres">
      <dgm:prSet presAssocID="{06ED4BE4-70A1-7443-8506-A3300D3068E8}" presName="txShp" presStyleLbl="node1" presStyleIdx="0" presStyleCnt="7">
        <dgm:presLayoutVars>
          <dgm:bulletEnabled val="1"/>
        </dgm:presLayoutVars>
      </dgm:prSet>
      <dgm:spPr/>
    </dgm:pt>
    <dgm:pt modelId="{C109C563-3F7D-E74D-BB21-59E7F092BDD3}" type="pres">
      <dgm:prSet presAssocID="{3558CE02-9F9A-E840-AC57-A36205C6D3B7}" presName="spacing" presStyleCnt="0"/>
      <dgm:spPr/>
    </dgm:pt>
    <dgm:pt modelId="{FAB0202B-F52A-BA4D-AE9B-B7A9E202564C}" type="pres">
      <dgm:prSet presAssocID="{FF0714D8-4C4A-0D4E-BF61-E6EA7E469A70}" presName="composite" presStyleCnt="0"/>
      <dgm:spPr/>
    </dgm:pt>
    <dgm:pt modelId="{9B6A5FB3-84E9-E545-8B5E-4D45803147DF}" type="pres">
      <dgm:prSet presAssocID="{FF0714D8-4C4A-0D4E-BF61-E6EA7E469A70}" presName="imgShp" presStyleLbl="fgImgPlace1" presStyleIdx="1" presStyleCnt="7"/>
      <dgm:spPr/>
    </dgm:pt>
    <dgm:pt modelId="{6D96BD13-C4B6-614B-8BF1-08A5B2E894A0}" type="pres">
      <dgm:prSet presAssocID="{FF0714D8-4C4A-0D4E-BF61-E6EA7E469A70}" presName="txShp" presStyleLbl="node1" presStyleIdx="1" presStyleCnt="7">
        <dgm:presLayoutVars>
          <dgm:bulletEnabled val="1"/>
        </dgm:presLayoutVars>
      </dgm:prSet>
      <dgm:spPr/>
    </dgm:pt>
    <dgm:pt modelId="{4944CE3D-418D-B04D-8CAC-018D1DB36891}" type="pres">
      <dgm:prSet presAssocID="{0DE43C1F-4A0C-CD4D-8541-AD907E40334C}" presName="spacing" presStyleCnt="0"/>
      <dgm:spPr/>
    </dgm:pt>
    <dgm:pt modelId="{3BCB84F4-3AD1-3C41-859E-EE306EBECA12}" type="pres">
      <dgm:prSet presAssocID="{C58F59E0-9A86-5946-A73D-CA38FC51E8F1}" presName="composite" presStyleCnt="0"/>
      <dgm:spPr/>
    </dgm:pt>
    <dgm:pt modelId="{09857648-5521-1D47-885E-473C55081A71}" type="pres">
      <dgm:prSet presAssocID="{C58F59E0-9A86-5946-A73D-CA38FC51E8F1}" presName="imgShp" presStyleLbl="fgImgPlace1" presStyleIdx="2" presStyleCnt="7"/>
      <dgm:spPr/>
    </dgm:pt>
    <dgm:pt modelId="{DD4BF8DD-50F7-6C49-84B8-127681CCAC8A}" type="pres">
      <dgm:prSet presAssocID="{C58F59E0-9A86-5946-A73D-CA38FC51E8F1}" presName="txShp" presStyleLbl="node1" presStyleIdx="2" presStyleCnt="7">
        <dgm:presLayoutVars>
          <dgm:bulletEnabled val="1"/>
        </dgm:presLayoutVars>
      </dgm:prSet>
      <dgm:spPr/>
    </dgm:pt>
    <dgm:pt modelId="{46203F20-A634-A24D-8B98-D3704F028E0E}" type="pres">
      <dgm:prSet presAssocID="{7AAC0F2C-E8F2-E548-AE5C-93AEA60E92E1}" presName="spacing" presStyleCnt="0"/>
      <dgm:spPr/>
    </dgm:pt>
    <dgm:pt modelId="{D3A84284-D4E8-264C-A912-A60137DEC573}" type="pres">
      <dgm:prSet presAssocID="{513BD440-3787-134C-9C24-9BE0CAC7DA6A}" presName="composite" presStyleCnt="0"/>
      <dgm:spPr/>
    </dgm:pt>
    <dgm:pt modelId="{FACD07D7-89A3-DD4C-B3DD-A912A48A32E2}" type="pres">
      <dgm:prSet presAssocID="{513BD440-3787-134C-9C24-9BE0CAC7DA6A}" presName="imgShp" presStyleLbl="fgImgPlace1" presStyleIdx="3" presStyleCnt="7"/>
      <dgm:spPr/>
    </dgm:pt>
    <dgm:pt modelId="{4497C3EB-BF5C-754F-9EEF-3FA08914A966}" type="pres">
      <dgm:prSet presAssocID="{513BD440-3787-134C-9C24-9BE0CAC7DA6A}" presName="txShp" presStyleLbl="node1" presStyleIdx="3" presStyleCnt="7">
        <dgm:presLayoutVars>
          <dgm:bulletEnabled val="1"/>
        </dgm:presLayoutVars>
      </dgm:prSet>
      <dgm:spPr/>
    </dgm:pt>
    <dgm:pt modelId="{F9D31AA7-5324-3940-9923-2490664DE7B4}" type="pres">
      <dgm:prSet presAssocID="{32389582-3937-7A4F-8CB8-2B0A01904E71}" presName="spacing" presStyleCnt="0"/>
      <dgm:spPr/>
    </dgm:pt>
    <dgm:pt modelId="{7B2B904C-2FB5-FE40-BC6E-D0449FBF6C64}" type="pres">
      <dgm:prSet presAssocID="{7D38649D-FCD9-DB43-B953-516EE6610222}" presName="composite" presStyleCnt="0"/>
      <dgm:spPr/>
    </dgm:pt>
    <dgm:pt modelId="{7D5A36ED-BB15-604D-8F76-A5CC4C2BF13E}" type="pres">
      <dgm:prSet presAssocID="{7D38649D-FCD9-DB43-B953-516EE6610222}" presName="imgShp" presStyleLbl="fgImgPlace1" presStyleIdx="4" presStyleCnt="7"/>
      <dgm:spPr/>
    </dgm:pt>
    <dgm:pt modelId="{E5FB5E2A-B86F-6449-AF93-4C0EFE480223}" type="pres">
      <dgm:prSet presAssocID="{7D38649D-FCD9-DB43-B953-516EE6610222}" presName="txShp" presStyleLbl="node1" presStyleIdx="4" presStyleCnt="7">
        <dgm:presLayoutVars>
          <dgm:bulletEnabled val="1"/>
        </dgm:presLayoutVars>
      </dgm:prSet>
      <dgm:spPr/>
    </dgm:pt>
    <dgm:pt modelId="{7D7144D2-2B30-C44F-979C-2927CF609DCE}" type="pres">
      <dgm:prSet presAssocID="{26A4B468-ED07-A646-A154-E3353E1ADC0F}" presName="spacing" presStyleCnt="0"/>
      <dgm:spPr/>
    </dgm:pt>
    <dgm:pt modelId="{DE014587-B76F-9F46-A808-A6FFC97295EE}" type="pres">
      <dgm:prSet presAssocID="{EAFDFF7B-FE9D-594E-9B4F-F793E8B27EB7}" presName="composite" presStyleCnt="0"/>
      <dgm:spPr/>
    </dgm:pt>
    <dgm:pt modelId="{B36F5D3A-8413-9B44-A135-3EEB4EEA3BE2}" type="pres">
      <dgm:prSet presAssocID="{EAFDFF7B-FE9D-594E-9B4F-F793E8B27EB7}" presName="imgShp" presStyleLbl="fgImgPlace1" presStyleIdx="5" presStyleCnt="7"/>
      <dgm:spPr/>
    </dgm:pt>
    <dgm:pt modelId="{85DAB7C6-CD93-114E-B61A-79CA988E7F13}" type="pres">
      <dgm:prSet presAssocID="{EAFDFF7B-FE9D-594E-9B4F-F793E8B27EB7}" presName="txShp" presStyleLbl="node1" presStyleIdx="5" presStyleCnt="7">
        <dgm:presLayoutVars>
          <dgm:bulletEnabled val="1"/>
        </dgm:presLayoutVars>
      </dgm:prSet>
      <dgm:spPr/>
    </dgm:pt>
    <dgm:pt modelId="{2852DF4A-54D9-C44C-AF9B-14B8D2FA84B3}" type="pres">
      <dgm:prSet presAssocID="{67DBCF13-E081-5E4C-80B8-3201E89DAC3F}" presName="spacing" presStyleCnt="0"/>
      <dgm:spPr/>
    </dgm:pt>
    <dgm:pt modelId="{86772FBC-B936-F94D-B02D-2F9091BA42AE}" type="pres">
      <dgm:prSet presAssocID="{59540932-9C1B-6C41-BA5A-49883C3ADD84}" presName="composite" presStyleCnt="0"/>
      <dgm:spPr/>
    </dgm:pt>
    <dgm:pt modelId="{06313961-B915-BA4D-B48A-61474C6A03CF}" type="pres">
      <dgm:prSet presAssocID="{59540932-9C1B-6C41-BA5A-49883C3ADD84}" presName="imgShp" presStyleLbl="fgImgPlace1" presStyleIdx="6" presStyleCnt="7"/>
      <dgm:spPr/>
    </dgm:pt>
    <dgm:pt modelId="{F9E737E5-D860-5B45-A37A-1B8B6EB67803}" type="pres">
      <dgm:prSet presAssocID="{59540932-9C1B-6C41-BA5A-49883C3ADD84}" presName="txShp" presStyleLbl="node1" presStyleIdx="6" presStyleCnt="7">
        <dgm:presLayoutVars>
          <dgm:bulletEnabled val="1"/>
        </dgm:presLayoutVars>
      </dgm:prSet>
      <dgm:spPr/>
    </dgm:pt>
  </dgm:ptLst>
  <dgm:cxnLst>
    <dgm:cxn modelId="{E6B13912-090B-5443-8579-8453E110FD67}" srcId="{E890E5CD-9C1C-3A43-BB16-2D72606ABED1}" destId="{C58F59E0-9A86-5946-A73D-CA38FC51E8F1}" srcOrd="2" destOrd="0" parTransId="{5D6E9B7B-F7B3-7649-9881-442565F9D4EC}" sibTransId="{7AAC0F2C-E8F2-E548-AE5C-93AEA60E92E1}"/>
    <dgm:cxn modelId="{B622E51F-E959-E747-9719-61B1DFEAD38F}" srcId="{E890E5CD-9C1C-3A43-BB16-2D72606ABED1}" destId="{7D38649D-FCD9-DB43-B953-516EE6610222}" srcOrd="4" destOrd="0" parTransId="{88DE67AC-9B0D-E34C-80B3-52B99466DFAD}" sibTransId="{26A4B468-ED07-A646-A154-E3353E1ADC0F}"/>
    <dgm:cxn modelId="{980BA83C-35EC-AD4B-8F2F-BF8E5DC78089}" srcId="{E890E5CD-9C1C-3A43-BB16-2D72606ABED1}" destId="{EAFDFF7B-FE9D-594E-9B4F-F793E8B27EB7}" srcOrd="5" destOrd="0" parTransId="{B9B6DDFD-3450-4245-BA76-DD5387AAFCBC}" sibTransId="{67DBCF13-E081-5E4C-80B8-3201E89DAC3F}"/>
    <dgm:cxn modelId="{B3DA3264-845C-794B-A98F-BF809418BD3B}" srcId="{E890E5CD-9C1C-3A43-BB16-2D72606ABED1}" destId="{59540932-9C1B-6C41-BA5A-49883C3ADD84}" srcOrd="6" destOrd="0" parTransId="{E3C2B455-306E-6E49-8F20-5473EA7482FF}" sibTransId="{C7ECD189-6F86-0E45-A208-837F16A472AF}"/>
    <dgm:cxn modelId="{C40F1B84-BBF5-104D-A9A0-17128C938E55}" type="presOf" srcId="{513BD440-3787-134C-9C24-9BE0CAC7DA6A}" destId="{4497C3EB-BF5C-754F-9EEF-3FA08914A966}" srcOrd="0" destOrd="0" presId="urn:microsoft.com/office/officeart/2005/8/layout/vList3"/>
    <dgm:cxn modelId="{8A7324A3-1B2E-A149-8E3F-ED3B564CEE75}" srcId="{E890E5CD-9C1C-3A43-BB16-2D72606ABED1}" destId="{FF0714D8-4C4A-0D4E-BF61-E6EA7E469A70}" srcOrd="1" destOrd="0" parTransId="{FC497E40-481E-4345-8190-DF3DBE0B3121}" sibTransId="{0DE43C1F-4A0C-CD4D-8541-AD907E40334C}"/>
    <dgm:cxn modelId="{D871F5A5-ADA3-0B4E-85A8-262DE0CC5871}" type="presOf" srcId="{7D38649D-FCD9-DB43-B953-516EE6610222}" destId="{E5FB5E2A-B86F-6449-AF93-4C0EFE480223}" srcOrd="0" destOrd="0" presId="urn:microsoft.com/office/officeart/2005/8/layout/vList3"/>
    <dgm:cxn modelId="{38A280B0-8B72-2349-8CA3-5A91F3128C4E}" type="presOf" srcId="{EAFDFF7B-FE9D-594E-9B4F-F793E8B27EB7}" destId="{85DAB7C6-CD93-114E-B61A-79CA988E7F13}" srcOrd="0" destOrd="0" presId="urn:microsoft.com/office/officeart/2005/8/layout/vList3"/>
    <dgm:cxn modelId="{E91988B8-692D-CE40-B0D2-8788DF8A3478}" srcId="{E890E5CD-9C1C-3A43-BB16-2D72606ABED1}" destId="{06ED4BE4-70A1-7443-8506-A3300D3068E8}" srcOrd="0" destOrd="0" parTransId="{FBD46E33-876E-EF43-BA0A-5B91B2AEFB08}" sibTransId="{3558CE02-9F9A-E840-AC57-A36205C6D3B7}"/>
    <dgm:cxn modelId="{C90180C3-CE3B-D04E-9E44-A66EEA4DB293}" type="presOf" srcId="{C58F59E0-9A86-5946-A73D-CA38FC51E8F1}" destId="{DD4BF8DD-50F7-6C49-84B8-127681CCAC8A}" srcOrd="0" destOrd="0" presId="urn:microsoft.com/office/officeart/2005/8/layout/vList3"/>
    <dgm:cxn modelId="{3A16BDD9-EBDE-734B-B7D8-E9204395BD85}" type="presOf" srcId="{FF0714D8-4C4A-0D4E-BF61-E6EA7E469A70}" destId="{6D96BD13-C4B6-614B-8BF1-08A5B2E894A0}" srcOrd="0" destOrd="0" presId="urn:microsoft.com/office/officeart/2005/8/layout/vList3"/>
    <dgm:cxn modelId="{8BBF12E9-2C54-4041-80F7-A21CEF1D0B51}" type="presOf" srcId="{E890E5CD-9C1C-3A43-BB16-2D72606ABED1}" destId="{7F9923F7-EFD8-5746-8D9B-871A2B502D4E}" srcOrd="0" destOrd="0" presId="urn:microsoft.com/office/officeart/2005/8/layout/vList3"/>
    <dgm:cxn modelId="{A25AC9FA-21B4-0648-BF29-EEE70DE77250}" srcId="{E890E5CD-9C1C-3A43-BB16-2D72606ABED1}" destId="{513BD440-3787-134C-9C24-9BE0CAC7DA6A}" srcOrd="3" destOrd="0" parTransId="{A79D3EBC-E813-2849-976B-52722166BD36}" sibTransId="{32389582-3937-7A4F-8CB8-2B0A01904E71}"/>
    <dgm:cxn modelId="{B73A71FB-8A72-C64F-A6A5-5827A7AB2428}" type="presOf" srcId="{59540932-9C1B-6C41-BA5A-49883C3ADD84}" destId="{F9E737E5-D860-5B45-A37A-1B8B6EB67803}" srcOrd="0" destOrd="0" presId="urn:microsoft.com/office/officeart/2005/8/layout/vList3"/>
    <dgm:cxn modelId="{CCD53EFD-7E47-D548-BC9C-25CB6BCFD4C1}" type="presOf" srcId="{06ED4BE4-70A1-7443-8506-A3300D3068E8}" destId="{6B1411D0-87F3-C04C-B460-0BFFD22454EF}" srcOrd="0" destOrd="0" presId="urn:microsoft.com/office/officeart/2005/8/layout/vList3"/>
    <dgm:cxn modelId="{4A377829-DB26-A449-9F1C-E3E2FC2ADD48}" type="presParOf" srcId="{7F9923F7-EFD8-5746-8D9B-871A2B502D4E}" destId="{D7D540ED-67EC-4E4C-A18C-F98C467B8B82}" srcOrd="0" destOrd="0" presId="urn:microsoft.com/office/officeart/2005/8/layout/vList3"/>
    <dgm:cxn modelId="{628989AD-5027-A847-B3AA-2B2D5736E11F}" type="presParOf" srcId="{D7D540ED-67EC-4E4C-A18C-F98C467B8B82}" destId="{339D23CD-9BAA-9948-98F6-BAE5EFA76134}" srcOrd="0" destOrd="0" presId="urn:microsoft.com/office/officeart/2005/8/layout/vList3"/>
    <dgm:cxn modelId="{4877CBFD-E3F4-354C-9AF3-FFA745DEC2EA}" type="presParOf" srcId="{D7D540ED-67EC-4E4C-A18C-F98C467B8B82}" destId="{6B1411D0-87F3-C04C-B460-0BFFD22454EF}" srcOrd="1" destOrd="0" presId="urn:microsoft.com/office/officeart/2005/8/layout/vList3"/>
    <dgm:cxn modelId="{4852842C-DAE1-3B4D-A441-0E5CE082270F}" type="presParOf" srcId="{7F9923F7-EFD8-5746-8D9B-871A2B502D4E}" destId="{C109C563-3F7D-E74D-BB21-59E7F092BDD3}" srcOrd="1" destOrd="0" presId="urn:microsoft.com/office/officeart/2005/8/layout/vList3"/>
    <dgm:cxn modelId="{A8241E26-7050-6B4E-823A-C48BED142264}" type="presParOf" srcId="{7F9923F7-EFD8-5746-8D9B-871A2B502D4E}" destId="{FAB0202B-F52A-BA4D-AE9B-B7A9E202564C}" srcOrd="2" destOrd="0" presId="urn:microsoft.com/office/officeart/2005/8/layout/vList3"/>
    <dgm:cxn modelId="{CB151BD7-5D5A-D64C-8540-47F2458034AD}" type="presParOf" srcId="{FAB0202B-F52A-BA4D-AE9B-B7A9E202564C}" destId="{9B6A5FB3-84E9-E545-8B5E-4D45803147DF}" srcOrd="0" destOrd="0" presId="urn:microsoft.com/office/officeart/2005/8/layout/vList3"/>
    <dgm:cxn modelId="{17711891-7C23-4F4B-8478-F0EA70A78125}" type="presParOf" srcId="{FAB0202B-F52A-BA4D-AE9B-B7A9E202564C}" destId="{6D96BD13-C4B6-614B-8BF1-08A5B2E894A0}" srcOrd="1" destOrd="0" presId="urn:microsoft.com/office/officeart/2005/8/layout/vList3"/>
    <dgm:cxn modelId="{53F47931-624D-6646-8865-F4B6DA25EFD1}" type="presParOf" srcId="{7F9923F7-EFD8-5746-8D9B-871A2B502D4E}" destId="{4944CE3D-418D-B04D-8CAC-018D1DB36891}" srcOrd="3" destOrd="0" presId="urn:microsoft.com/office/officeart/2005/8/layout/vList3"/>
    <dgm:cxn modelId="{6841AD85-0EDD-724D-8472-50767E6BBCDC}" type="presParOf" srcId="{7F9923F7-EFD8-5746-8D9B-871A2B502D4E}" destId="{3BCB84F4-3AD1-3C41-859E-EE306EBECA12}" srcOrd="4" destOrd="0" presId="urn:microsoft.com/office/officeart/2005/8/layout/vList3"/>
    <dgm:cxn modelId="{3E1EF0A4-651E-5D4D-B5C7-46D6CFDEECE0}" type="presParOf" srcId="{3BCB84F4-3AD1-3C41-859E-EE306EBECA12}" destId="{09857648-5521-1D47-885E-473C55081A71}" srcOrd="0" destOrd="0" presId="urn:microsoft.com/office/officeart/2005/8/layout/vList3"/>
    <dgm:cxn modelId="{980ACFD6-8674-FD41-B6B5-0E8F46FFA857}" type="presParOf" srcId="{3BCB84F4-3AD1-3C41-859E-EE306EBECA12}" destId="{DD4BF8DD-50F7-6C49-84B8-127681CCAC8A}" srcOrd="1" destOrd="0" presId="urn:microsoft.com/office/officeart/2005/8/layout/vList3"/>
    <dgm:cxn modelId="{7A51BC28-75EF-E347-A966-F985A5B4350E}" type="presParOf" srcId="{7F9923F7-EFD8-5746-8D9B-871A2B502D4E}" destId="{46203F20-A634-A24D-8B98-D3704F028E0E}" srcOrd="5" destOrd="0" presId="urn:microsoft.com/office/officeart/2005/8/layout/vList3"/>
    <dgm:cxn modelId="{E2D41AFC-5DC2-FB46-9DAF-B3BEE6DCFF62}" type="presParOf" srcId="{7F9923F7-EFD8-5746-8D9B-871A2B502D4E}" destId="{D3A84284-D4E8-264C-A912-A60137DEC573}" srcOrd="6" destOrd="0" presId="urn:microsoft.com/office/officeart/2005/8/layout/vList3"/>
    <dgm:cxn modelId="{D7A25CF8-3549-C349-B0EB-745D7550AADC}" type="presParOf" srcId="{D3A84284-D4E8-264C-A912-A60137DEC573}" destId="{FACD07D7-89A3-DD4C-B3DD-A912A48A32E2}" srcOrd="0" destOrd="0" presId="urn:microsoft.com/office/officeart/2005/8/layout/vList3"/>
    <dgm:cxn modelId="{FACBDB6D-A8BE-144F-8E3D-E54B6CB0EA6A}" type="presParOf" srcId="{D3A84284-D4E8-264C-A912-A60137DEC573}" destId="{4497C3EB-BF5C-754F-9EEF-3FA08914A966}" srcOrd="1" destOrd="0" presId="urn:microsoft.com/office/officeart/2005/8/layout/vList3"/>
    <dgm:cxn modelId="{D2F6289A-91A3-D543-8315-67EA4362AEE0}" type="presParOf" srcId="{7F9923F7-EFD8-5746-8D9B-871A2B502D4E}" destId="{F9D31AA7-5324-3940-9923-2490664DE7B4}" srcOrd="7" destOrd="0" presId="urn:microsoft.com/office/officeart/2005/8/layout/vList3"/>
    <dgm:cxn modelId="{F879C02D-B7FA-2F4D-B689-36ED1FCC3EDD}" type="presParOf" srcId="{7F9923F7-EFD8-5746-8D9B-871A2B502D4E}" destId="{7B2B904C-2FB5-FE40-BC6E-D0449FBF6C64}" srcOrd="8" destOrd="0" presId="urn:microsoft.com/office/officeart/2005/8/layout/vList3"/>
    <dgm:cxn modelId="{FADEA4AF-372B-FF4B-AF1A-3FA7DCD1494E}" type="presParOf" srcId="{7B2B904C-2FB5-FE40-BC6E-D0449FBF6C64}" destId="{7D5A36ED-BB15-604D-8F76-A5CC4C2BF13E}" srcOrd="0" destOrd="0" presId="urn:microsoft.com/office/officeart/2005/8/layout/vList3"/>
    <dgm:cxn modelId="{7BA08C24-B8DC-0342-BB87-0AD27A652642}" type="presParOf" srcId="{7B2B904C-2FB5-FE40-BC6E-D0449FBF6C64}" destId="{E5FB5E2A-B86F-6449-AF93-4C0EFE480223}" srcOrd="1" destOrd="0" presId="urn:microsoft.com/office/officeart/2005/8/layout/vList3"/>
    <dgm:cxn modelId="{85897B59-082D-9A4E-8BE3-B88BE25B6730}" type="presParOf" srcId="{7F9923F7-EFD8-5746-8D9B-871A2B502D4E}" destId="{7D7144D2-2B30-C44F-979C-2927CF609DCE}" srcOrd="9" destOrd="0" presId="urn:microsoft.com/office/officeart/2005/8/layout/vList3"/>
    <dgm:cxn modelId="{6C51DDEC-2363-9F4D-92EA-5D6641EAD604}" type="presParOf" srcId="{7F9923F7-EFD8-5746-8D9B-871A2B502D4E}" destId="{DE014587-B76F-9F46-A808-A6FFC97295EE}" srcOrd="10" destOrd="0" presId="urn:microsoft.com/office/officeart/2005/8/layout/vList3"/>
    <dgm:cxn modelId="{DE15E427-45AF-F240-94D7-A77A1FEA5400}" type="presParOf" srcId="{DE014587-B76F-9F46-A808-A6FFC97295EE}" destId="{B36F5D3A-8413-9B44-A135-3EEB4EEA3BE2}" srcOrd="0" destOrd="0" presId="urn:microsoft.com/office/officeart/2005/8/layout/vList3"/>
    <dgm:cxn modelId="{F37768A3-900C-464F-B6CA-C7ED4D54D977}" type="presParOf" srcId="{DE014587-B76F-9F46-A808-A6FFC97295EE}" destId="{85DAB7C6-CD93-114E-B61A-79CA988E7F13}" srcOrd="1" destOrd="0" presId="urn:microsoft.com/office/officeart/2005/8/layout/vList3"/>
    <dgm:cxn modelId="{31EE7688-F259-AB48-B60C-11274221C178}" type="presParOf" srcId="{7F9923F7-EFD8-5746-8D9B-871A2B502D4E}" destId="{2852DF4A-54D9-C44C-AF9B-14B8D2FA84B3}" srcOrd="11" destOrd="0" presId="urn:microsoft.com/office/officeart/2005/8/layout/vList3"/>
    <dgm:cxn modelId="{C67D990A-3192-B041-A1BA-0D1095BA2864}" type="presParOf" srcId="{7F9923F7-EFD8-5746-8D9B-871A2B502D4E}" destId="{86772FBC-B936-F94D-B02D-2F9091BA42AE}" srcOrd="12" destOrd="0" presId="urn:microsoft.com/office/officeart/2005/8/layout/vList3"/>
    <dgm:cxn modelId="{91CC3462-FEDE-A546-8079-BEBFAFF87C17}" type="presParOf" srcId="{86772FBC-B936-F94D-B02D-2F9091BA42AE}" destId="{06313961-B915-BA4D-B48A-61474C6A03CF}" srcOrd="0" destOrd="0" presId="urn:microsoft.com/office/officeart/2005/8/layout/vList3"/>
    <dgm:cxn modelId="{AC8A670C-D7DE-5748-BB3C-D1696918CA19}" type="presParOf" srcId="{86772FBC-B936-F94D-B02D-2F9091BA42AE}" destId="{F9E737E5-D860-5B45-A37A-1B8B6EB6780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63B3DD-F7E6-8C4A-B46E-64469D9D6E9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6A51BFB-9B1B-B440-8B3E-7922F60D39B2}">
      <dgm:prSet/>
      <dgm:spPr/>
      <dgm:t>
        <a:bodyPr/>
        <a:lstStyle/>
        <a:p>
          <a:r>
            <a:rPr lang="en-US"/>
            <a:t>COMPLEX issues</a:t>
          </a:r>
        </a:p>
      </dgm:t>
    </dgm:pt>
    <dgm:pt modelId="{899D10A8-7911-FE43-8802-2B3D986A9C56}" type="parTrans" cxnId="{A9C54455-5DEA-CB46-9BCF-D07177514095}">
      <dgm:prSet/>
      <dgm:spPr/>
      <dgm:t>
        <a:bodyPr/>
        <a:lstStyle/>
        <a:p>
          <a:endParaRPr lang="en-US"/>
        </a:p>
      </dgm:t>
    </dgm:pt>
    <dgm:pt modelId="{7C329040-7340-3242-9566-B3B311859F40}" type="sibTrans" cxnId="{A9C54455-5DEA-CB46-9BCF-D07177514095}">
      <dgm:prSet/>
      <dgm:spPr/>
      <dgm:t>
        <a:bodyPr/>
        <a:lstStyle/>
        <a:p>
          <a:endParaRPr lang="en-US"/>
        </a:p>
      </dgm:t>
    </dgm:pt>
    <dgm:pt modelId="{31C121DB-3401-7349-BAC0-6F2E9DC8F1C9}">
      <dgm:prSet/>
      <dgm:spPr/>
      <dgm:t>
        <a:bodyPr/>
        <a:lstStyle/>
        <a:p>
          <a:r>
            <a:rPr lang="en-US"/>
            <a:t>No single solution</a:t>
          </a:r>
        </a:p>
      </dgm:t>
    </dgm:pt>
    <dgm:pt modelId="{783D28C4-068D-ED48-8A75-BB76DF298186}" type="parTrans" cxnId="{EC1748F6-41DF-AC4A-9DF1-4172B7825796}">
      <dgm:prSet/>
      <dgm:spPr/>
      <dgm:t>
        <a:bodyPr/>
        <a:lstStyle/>
        <a:p>
          <a:endParaRPr lang="en-US"/>
        </a:p>
      </dgm:t>
    </dgm:pt>
    <dgm:pt modelId="{6E50B70C-37F3-F94D-8C45-4F081DD2F3EB}" type="sibTrans" cxnId="{EC1748F6-41DF-AC4A-9DF1-4172B7825796}">
      <dgm:prSet/>
      <dgm:spPr/>
      <dgm:t>
        <a:bodyPr/>
        <a:lstStyle/>
        <a:p>
          <a:endParaRPr lang="en-US"/>
        </a:p>
      </dgm:t>
    </dgm:pt>
    <dgm:pt modelId="{9C6E80C2-A726-9F4D-A428-FE61AE1E548B}">
      <dgm:prSet/>
      <dgm:spPr/>
      <dgm:t>
        <a:bodyPr/>
        <a:lstStyle/>
        <a:p>
          <a:r>
            <a:rPr lang="en-US" dirty="0"/>
            <a:t>Your team must own the issues and lead change</a:t>
          </a:r>
        </a:p>
      </dgm:t>
    </dgm:pt>
    <dgm:pt modelId="{B2AB7C0D-02DA-D148-ACC8-662871B94F70}" type="parTrans" cxnId="{BA7170F2-0B3F-EB44-9685-CD4DFB09D2E5}">
      <dgm:prSet/>
      <dgm:spPr/>
      <dgm:t>
        <a:bodyPr/>
        <a:lstStyle/>
        <a:p>
          <a:endParaRPr lang="en-US"/>
        </a:p>
      </dgm:t>
    </dgm:pt>
    <dgm:pt modelId="{2119D8C1-7FBC-8047-A214-2CE9C78FE086}" type="sibTrans" cxnId="{BA7170F2-0B3F-EB44-9685-CD4DFB09D2E5}">
      <dgm:prSet/>
      <dgm:spPr/>
      <dgm:t>
        <a:bodyPr/>
        <a:lstStyle/>
        <a:p>
          <a:endParaRPr lang="en-US"/>
        </a:p>
      </dgm:t>
    </dgm:pt>
    <dgm:pt modelId="{F9A55390-1671-6D4C-AF5E-65686A1DA47A}" type="pres">
      <dgm:prSet presAssocID="{1663B3DD-F7E6-8C4A-B46E-64469D9D6E9C}" presName="linear" presStyleCnt="0">
        <dgm:presLayoutVars>
          <dgm:animLvl val="lvl"/>
          <dgm:resizeHandles val="exact"/>
        </dgm:presLayoutVars>
      </dgm:prSet>
      <dgm:spPr/>
    </dgm:pt>
    <dgm:pt modelId="{2D011143-6CB0-4541-A966-A39B216FD64B}" type="pres">
      <dgm:prSet presAssocID="{26A51BFB-9B1B-B440-8B3E-7922F60D39B2}" presName="parentText" presStyleLbl="node1" presStyleIdx="0" presStyleCnt="3">
        <dgm:presLayoutVars>
          <dgm:chMax val="0"/>
          <dgm:bulletEnabled val="1"/>
        </dgm:presLayoutVars>
      </dgm:prSet>
      <dgm:spPr/>
    </dgm:pt>
    <dgm:pt modelId="{AD7C91D2-BE33-7A44-80A5-D234409C67B3}" type="pres">
      <dgm:prSet presAssocID="{7C329040-7340-3242-9566-B3B311859F40}" presName="spacer" presStyleCnt="0"/>
      <dgm:spPr/>
    </dgm:pt>
    <dgm:pt modelId="{618C9BC0-1BB2-2145-9DB3-436B417176C3}" type="pres">
      <dgm:prSet presAssocID="{31C121DB-3401-7349-BAC0-6F2E9DC8F1C9}" presName="parentText" presStyleLbl="node1" presStyleIdx="1" presStyleCnt="3">
        <dgm:presLayoutVars>
          <dgm:chMax val="0"/>
          <dgm:bulletEnabled val="1"/>
        </dgm:presLayoutVars>
      </dgm:prSet>
      <dgm:spPr/>
    </dgm:pt>
    <dgm:pt modelId="{5A126238-752F-2749-A978-9D0BAC28EEFE}" type="pres">
      <dgm:prSet presAssocID="{6E50B70C-37F3-F94D-8C45-4F081DD2F3EB}" presName="spacer" presStyleCnt="0"/>
      <dgm:spPr/>
    </dgm:pt>
    <dgm:pt modelId="{3630FACC-FBCC-F649-8A92-E5B04D6866AF}" type="pres">
      <dgm:prSet presAssocID="{9C6E80C2-A726-9F4D-A428-FE61AE1E548B}" presName="parentText" presStyleLbl="node1" presStyleIdx="2" presStyleCnt="3">
        <dgm:presLayoutVars>
          <dgm:chMax val="0"/>
          <dgm:bulletEnabled val="1"/>
        </dgm:presLayoutVars>
      </dgm:prSet>
      <dgm:spPr/>
    </dgm:pt>
  </dgm:ptLst>
  <dgm:cxnLst>
    <dgm:cxn modelId="{789BB04F-EC83-264F-BB09-B1DA9418466D}" type="presOf" srcId="{1663B3DD-F7E6-8C4A-B46E-64469D9D6E9C}" destId="{F9A55390-1671-6D4C-AF5E-65686A1DA47A}" srcOrd="0" destOrd="0" presId="urn:microsoft.com/office/officeart/2005/8/layout/vList2"/>
    <dgm:cxn modelId="{A9C54455-5DEA-CB46-9BCF-D07177514095}" srcId="{1663B3DD-F7E6-8C4A-B46E-64469D9D6E9C}" destId="{26A51BFB-9B1B-B440-8B3E-7922F60D39B2}" srcOrd="0" destOrd="0" parTransId="{899D10A8-7911-FE43-8802-2B3D986A9C56}" sibTransId="{7C329040-7340-3242-9566-B3B311859F40}"/>
    <dgm:cxn modelId="{4C9CC557-C209-034B-8500-ACB7A9A3962C}" type="presOf" srcId="{26A51BFB-9B1B-B440-8B3E-7922F60D39B2}" destId="{2D011143-6CB0-4541-A966-A39B216FD64B}" srcOrd="0" destOrd="0" presId="urn:microsoft.com/office/officeart/2005/8/layout/vList2"/>
    <dgm:cxn modelId="{ACCDA8A2-DBFF-6F41-89FE-D4F54F7CFDAD}" type="presOf" srcId="{31C121DB-3401-7349-BAC0-6F2E9DC8F1C9}" destId="{618C9BC0-1BB2-2145-9DB3-436B417176C3}" srcOrd="0" destOrd="0" presId="urn:microsoft.com/office/officeart/2005/8/layout/vList2"/>
    <dgm:cxn modelId="{DAE26DE8-55F8-F347-A34E-D82FB07436C2}" type="presOf" srcId="{9C6E80C2-A726-9F4D-A428-FE61AE1E548B}" destId="{3630FACC-FBCC-F649-8A92-E5B04D6866AF}" srcOrd="0" destOrd="0" presId="urn:microsoft.com/office/officeart/2005/8/layout/vList2"/>
    <dgm:cxn modelId="{BA7170F2-0B3F-EB44-9685-CD4DFB09D2E5}" srcId="{1663B3DD-F7E6-8C4A-B46E-64469D9D6E9C}" destId="{9C6E80C2-A726-9F4D-A428-FE61AE1E548B}" srcOrd="2" destOrd="0" parTransId="{B2AB7C0D-02DA-D148-ACC8-662871B94F70}" sibTransId="{2119D8C1-7FBC-8047-A214-2CE9C78FE086}"/>
    <dgm:cxn modelId="{EC1748F6-41DF-AC4A-9DF1-4172B7825796}" srcId="{1663B3DD-F7E6-8C4A-B46E-64469D9D6E9C}" destId="{31C121DB-3401-7349-BAC0-6F2E9DC8F1C9}" srcOrd="1" destOrd="0" parTransId="{783D28C4-068D-ED48-8A75-BB76DF298186}" sibTransId="{6E50B70C-37F3-F94D-8C45-4F081DD2F3EB}"/>
    <dgm:cxn modelId="{B6CDD216-F622-1847-B954-6672EEA6F7AC}" type="presParOf" srcId="{F9A55390-1671-6D4C-AF5E-65686A1DA47A}" destId="{2D011143-6CB0-4541-A966-A39B216FD64B}" srcOrd="0" destOrd="0" presId="urn:microsoft.com/office/officeart/2005/8/layout/vList2"/>
    <dgm:cxn modelId="{14475173-638C-814C-A915-173BD56E4204}" type="presParOf" srcId="{F9A55390-1671-6D4C-AF5E-65686A1DA47A}" destId="{AD7C91D2-BE33-7A44-80A5-D234409C67B3}" srcOrd="1" destOrd="0" presId="urn:microsoft.com/office/officeart/2005/8/layout/vList2"/>
    <dgm:cxn modelId="{E15E4D4C-86C5-D64E-BA46-2EBF0A3904F1}" type="presParOf" srcId="{F9A55390-1671-6D4C-AF5E-65686A1DA47A}" destId="{618C9BC0-1BB2-2145-9DB3-436B417176C3}" srcOrd="2" destOrd="0" presId="urn:microsoft.com/office/officeart/2005/8/layout/vList2"/>
    <dgm:cxn modelId="{2738FEA0-060A-4D4F-B50A-3B622576B4A6}" type="presParOf" srcId="{F9A55390-1671-6D4C-AF5E-65686A1DA47A}" destId="{5A126238-752F-2749-A978-9D0BAC28EEFE}" srcOrd="3" destOrd="0" presId="urn:microsoft.com/office/officeart/2005/8/layout/vList2"/>
    <dgm:cxn modelId="{1E2853BC-7FF9-EC40-89F8-9B5EB500CE28}" type="presParOf" srcId="{F9A55390-1671-6D4C-AF5E-65686A1DA47A}" destId="{3630FACC-FBCC-F649-8A92-E5B04D6866A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11D0-87F3-C04C-B460-0BFFD22454EF}">
      <dsp:nvSpPr>
        <dsp:cNvPr id="0" name=""/>
        <dsp:cNvSpPr/>
      </dsp:nvSpPr>
      <dsp:spPr>
        <a:xfrm rot="10800000">
          <a:off x="1884993" y="1980"/>
          <a:ext cx="6992874" cy="494523"/>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071"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Growth # of People with ID/DD Receive Services (390% in 20 years)</a:t>
          </a:r>
          <a:endParaRPr lang="en-US" sz="1800" kern="1200" dirty="0"/>
        </a:p>
      </dsp:txBody>
      <dsp:txXfrm rot="10800000">
        <a:off x="2008624" y="1980"/>
        <a:ext cx="6869243" cy="494523"/>
      </dsp:txXfrm>
    </dsp:sp>
    <dsp:sp modelId="{339D23CD-9BAA-9948-98F6-BAE5EFA76134}">
      <dsp:nvSpPr>
        <dsp:cNvPr id="0" name=""/>
        <dsp:cNvSpPr/>
      </dsp:nvSpPr>
      <dsp:spPr>
        <a:xfrm>
          <a:off x="1637732" y="1980"/>
          <a:ext cx="494523" cy="494523"/>
        </a:xfrm>
        <a:prstGeom prst="ellipse">
          <a:avLst/>
        </a:prstGeom>
        <a:solidFill>
          <a:schemeClr val="accent5">
            <a:tint val="4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96BD13-C4B6-614B-8BF1-08A5B2E894A0}">
      <dsp:nvSpPr>
        <dsp:cNvPr id="0" name=""/>
        <dsp:cNvSpPr/>
      </dsp:nvSpPr>
      <dsp:spPr>
        <a:xfrm rot="10800000">
          <a:off x="1884993" y="644122"/>
          <a:ext cx="6992874" cy="494523"/>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071"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Major shifts in service system</a:t>
          </a:r>
          <a:endParaRPr lang="en-US" sz="1800" kern="1200" dirty="0"/>
        </a:p>
      </dsp:txBody>
      <dsp:txXfrm rot="10800000">
        <a:off x="2008624" y="644122"/>
        <a:ext cx="6869243" cy="494523"/>
      </dsp:txXfrm>
    </dsp:sp>
    <dsp:sp modelId="{9B6A5FB3-84E9-E545-8B5E-4D45803147DF}">
      <dsp:nvSpPr>
        <dsp:cNvPr id="0" name=""/>
        <dsp:cNvSpPr/>
      </dsp:nvSpPr>
      <dsp:spPr>
        <a:xfrm>
          <a:off x="1637732" y="644122"/>
          <a:ext cx="494523" cy="494523"/>
        </a:xfrm>
        <a:prstGeom prst="ellipse">
          <a:avLst/>
        </a:prstGeom>
        <a:solidFill>
          <a:schemeClr val="accent5">
            <a:tint val="4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4BF8DD-50F7-6C49-84B8-127681CCAC8A}">
      <dsp:nvSpPr>
        <dsp:cNvPr id="0" name=""/>
        <dsp:cNvSpPr/>
      </dsp:nvSpPr>
      <dsp:spPr>
        <a:xfrm rot="10800000">
          <a:off x="1884993" y="1286265"/>
          <a:ext cx="6992874" cy="494523"/>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071"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Changing expectations toward person centered</a:t>
          </a:r>
          <a:endParaRPr lang="en-US" sz="1800" kern="1200" dirty="0"/>
        </a:p>
      </dsp:txBody>
      <dsp:txXfrm rot="10800000">
        <a:off x="2008624" y="1286265"/>
        <a:ext cx="6869243" cy="494523"/>
      </dsp:txXfrm>
    </dsp:sp>
    <dsp:sp modelId="{09857648-5521-1D47-885E-473C55081A71}">
      <dsp:nvSpPr>
        <dsp:cNvPr id="0" name=""/>
        <dsp:cNvSpPr/>
      </dsp:nvSpPr>
      <dsp:spPr>
        <a:xfrm>
          <a:off x="1637732" y="1286265"/>
          <a:ext cx="494523" cy="494523"/>
        </a:xfrm>
        <a:prstGeom prst="ellipse">
          <a:avLst/>
        </a:prstGeom>
        <a:solidFill>
          <a:schemeClr val="accent5">
            <a:tint val="4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97C3EB-BF5C-754F-9EEF-3FA08914A966}">
      <dsp:nvSpPr>
        <dsp:cNvPr id="0" name=""/>
        <dsp:cNvSpPr/>
      </dsp:nvSpPr>
      <dsp:spPr>
        <a:xfrm rot="10800000">
          <a:off x="1884993" y="1928407"/>
          <a:ext cx="6992874" cy="494523"/>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071"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People with IDD live longer (age 66)</a:t>
          </a:r>
          <a:endParaRPr lang="en-US" sz="1800" kern="1200" dirty="0"/>
        </a:p>
      </dsp:txBody>
      <dsp:txXfrm rot="10800000">
        <a:off x="2008624" y="1928407"/>
        <a:ext cx="6869243" cy="494523"/>
      </dsp:txXfrm>
    </dsp:sp>
    <dsp:sp modelId="{FACD07D7-89A3-DD4C-B3DD-A912A48A32E2}">
      <dsp:nvSpPr>
        <dsp:cNvPr id="0" name=""/>
        <dsp:cNvSpPr/>
      </dsp:nvSpPr>
      <dsp:spPr>
        <a:xfrm>
          <a:off x="1637732" y="1928407"/>
          <a:ext cx="494523" cy="494523"/>
        </a:xfrm>
        <a:prstGeom prst="ellipse">
          <a:avLst/>
        </a:prstGeom>
        <a:solidFill>
          <a:schemeClr val="accent5">
            <a:tint val="4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FB5E2A-B86F-6449-AF93-4C0EFE480223}">
      <dsp:nvSpPr>
        <dsp:cNvPr id="0" name=""/>
        <dsp:cNvSpPr/>
      </dsp:nvSpPr>
      <dsp:spPr>
        <a:xfrm rot="10800000">
          <a:off x="1884993" y="2570549"/>
          <a:ext cx="6992874" cy="494523"/>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071"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Changing demographics (more aging Americans)</a:t>
          </a:r>
          <a:endParaRPr lang="en-US" sz="1800" kern="1200" dirty="0"/>
        </a:p>
      </dsp:txBody>
      <dsp:txXfrm rot="10800000">
        <a:off x="2008624" y="2570549"/>
        <a:ext cx="6869243" cy="494523"/>
      </dsp:txXfrm>
    </dsp:sp>
    <dsp:sp modelId="{7D5A36ED-BB15-604D-8F76-A5CC4C2BF13E}">
      <dsp:nvSpPr>
        <dsp:cNvPr id="0" name=""/>
        <dsp:cNvSpPr/>
      </dsp:nvSpPr>
      <dsp:spPr>
        <a:xfrm>
          <a:off x="1637732" y="2570549"/>
          <a:ext cx="494523" cy="494523"/>
        </a:xfrm>
        <a:prstGeom prst="ellipse">
          <a:avLst/>
        </a:prstGeom>
        <a:solidFill>
          <a:schemeClr val="accent5">
            <a:tint val="4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DAB7C6-CD93-114E-B61A-79CA988E7F13}">
      <dsp:nvSpPr>
        <dsp:cNvPr id="0" name=""/>
        <dsp:cNvSpPr/>
      </dsp:nvSpPr>
      <dsp:spPr>
        <a:xfrm rot="10800000">
          <a:off x="1884993" y="3212691"/>
          <a:ext cx="6992874" cy="494523"/>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071"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Growing diversity</a:t>
          </a:r>
          <a:endParaRPr lang="en-US" sz="1800" kern="1200" dirty="0"/>
        </a:p>
      </dsp:txBody>
      <dsp:txXfrm rot="10800000">
        <a:off x="2008624" y="3212691"/>
        <a:ext cx="6869243" cy="494523"/>
      </dsp:txXfrm>
    </dsp:sp>
    <dsp:sp modelId="{B36F5D3A-8413-9B44-A135-3EEB4EEA3BE2}">
      <dsp:nvSpPr>
        <dsp:cNvPr id="0" name=""/>
        <dsp:cNvSpPr/>
      </dsp:nvSpPr>
      <dsp:spPr>
        <a:xfrm>
          <a:off x="1637732" y="3212691"/>
          <a:ext cx="494523" cy="494523"/>
        </a:xfrm>
        <a:prstGeom prst="ellipse">
          <a:avLst/>
        </a:prstGeom>
        <a:solidFill>
          <a:schemeClr val="accent5">
            <a:tint val="4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E737E5-D860-5B45-A37A-1B8B6EB67803}">
      <dsp:nvSpPr>
        <dsp:cNvPr id="0" name=""/>
        <dsp:cNvSpPr/>
      </dsp:nvSpPr>
      <dsp:spPr>
        <a:xfrm rot="10800000">
          <a:off x="1884993" y="3854833"/>
          <a:ext cx="6992874" cy="494523"/>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071"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a:t>Economic stability and growth</a:t>
          </a:r>
          <a:endParaRPr lang="en-US" sz="1800" kern="1200" dirty="0"/>
        </a:p>
      </dsp:txBody>
      <dsp:txXfrm rot="10800000">
        <a:off x="2008624" y="3854833"/>
        <a:ext cx="6869243" cy="494523"/>
      </dsp:txXfrm>
    </dsp:sp>
    <dsp:sp modelId="{06313961-B915-BA4D-B48A-61474C6A03CF}">
      <dsp:nvSpPr>
        <dsp:cNvPr id="0" name=""/>
        <dsp:cNvSpPr/>
      </dsp:nvSpPr>
      <dsp:spPr>
        <a:xfrm>
          <a:off x="1637732" y="3854833"/>
          <a:ext cx="494523" cy="494523"/>
        </a:xfrm>
        <a:prstGeom prst="ellipse">
          <a:avLst/>
        </a:prstGeom>
        <a:solidFill>
          <a:schemeClr val="accent5">
            <a:tint val="4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11143-6CB0-4541-A966-A39B216FD64B}">
      <dsp:nvSpPr>
        <dsp:cNvPr id="0" name=""/>
        <dsp:cNvSpPr/>
      </dsp:nvSpPr>
      <dsp:spPr>
        <a:xfrm>
          <a:off x="0" y="813202"/>
          <a:ext cx="8610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COMPLEX issues</a:t>
          </a:r>
        </a:p>
      </dsp:txBody>
      <dsp:txXfrm>
        <a:off x="38638" y="851840"/>
        <a:ext cx="8533324" cy="714229"/>
      </dsp:txXfrm>
    </dsp:sp>
    <dsp:sp modelId="{618C9BC0-1BB2-2145-9DB3-436B417176C3}">
      <dsp:nvSpPr>
        <dsp:cNvPr id="0" name=""/>
        <dsp:cNvSpPr/>
      </dsp:nvSpPr>
      <dsp:spPr>
        <a:xfrm>
          <a:off x="0" y="1699747"/>
          <a:ext cx="8610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No single solution</a:t>
          </a:r>
        </a:p>
      </dsp:txBody>
      <dsp:txXfrm>
        <a:off x="38638" y="1738385"/>
        <a:ext cx="8533324" cy="714229"/>
      </dsp:txXfrm>
    </dsp:sp>
    <dsp:sp modelId="{3630FACC-FBCC-F649-8A92-E5B04D6866AF}">
      <dsp:nvSpPr>
        <dsp:cNvPr id="0" name=""/>
        <dsp:cNvSpPr/>
      </dsp:nvSpPr>
      <dsp:spPr>
        <a:xfrm>
          <a:off x="0" y="2586292"/>
          <a:ext cx="8610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Your team must own the issues and lead change</a:t>
          </a:r>
        </a:p>
      </dsp:txBody>
      <dsp:txXfrm>
        <a:off x="38638" y="2624930"/>
        <a:ext cx="8533324" cy="714229"/>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0.01667</cdr:x>
      <cdr:y>0.28042</cdr:y>
    </cdr:from>
    <cdr:to>
      <cdr:x>0.15139</cdr:x>
      <cdr:y>0.45098</cdr:y>
    </cdr:to>
    <cdr:sp macro="" textlink="">
      <cdr:nvSpPr>
        <cdr:cNvPr id="2" name="TextBox 1"/>
        <cdr:cNvSpPr txBox="1"/>
      </cdr:nvSpPr>
      <cdr:spPr>
        <a:xfrm xmlns:a="http://schemas.openxmlformats.org/drawingml/2006/main">
          <a:off x="152400" y="1271411"/>
          <a:ext cx="1231900" cy="77328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solidFill>
                <a:srgbClr val="C00000"/>
              </a:solidFill>
            </a:rPr>
            <a:t>ages 16-34</a:t>
          </a:r>
        </a:p>
        <a:p xmlns:a="http://schemas.openxmlformats.org/drawingml/2006/main">
          <a:r>
            <a:rPr lang="en-US" sz="1800" dirty="0">
              <a:solidFill>
                <a:schemeClr val="tx2"/>
              </a:solidFill>
            </a:rPr>
            <a:t>ages 35-54</a:t>
          </a:r>
        </a:p>
      </cdr:txBody>
    </cdr:sp>
  </cdr:relSizeAnchor>
  <cdr:relSizeAnchor xmlns:cdr="http://schemas.openxmlformats.org/drawingml/2006/chartDrawing">
    <cdr:from>
      <cdr:x>0.01528</cdr:x>
      <cdr:y>0.5315</cdr:y>
    </cdr:from>
    <cdr:to>
      <cdr:x>0.15</cdr:x>
      <cdr:y>0.59468</cdr:y>
    </cdr:to>
    <cdr:sp macro="" textlink="">
      <cdr:nvSpPr>
        <cdr:cNvPr id="3" name="TextBox 1"/>
        <cdr:cNvSpPr txBox="1"/>
      </cdr:nvSpPr>
      <cdr:spPr>
        <a:xfrm xmlns:a="http://schemas.openxmlformats.org/drawingml/2006/main">
          <a:off x="139700" y="2571750"/>
          <a:ext cx="1231900" cy="30571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solidFill>
                <a:schemeClr val="tx1"/>
              </a:solidFill>
            </a:rPr>
            <a:t>55 and older</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840E848-49CD-44FC-8CC2-F39B48CC0E26}" type="datetimeFigureOut">
              <a:rPr lang="en-US" smtClean="0"/>
              <a:t>7/21/2021</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0AFB7A4-FEC4-4C08-825F-830F8289440A}" type="slidenum">
              <a:rPr lang="en-US" smtClean="0"/>
              <a:t>‹#›</a:t>
            </a:fld>
            <a:endParaRPr lang="en-US"/>
          </a:p>
        </p:txBody>
      </p:sp>
    </p:spTree>
    <p:extLst>
      <p:ext uri="{BB962C8B-B14F-4D97-AF65-F5344CB8AC3E}">
        <p14:creationId xmlns:p14="http://schemas.microsoft.com/office/powerpoint/2010/main" val="4223340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3C89402-A402-4158-BD9A-0317AAB3BB44}" type="datetimeFigureOut">
              <a:rPr lang="en-US" smtClean="0"/>
              <a:t>7/21/2021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C7EF461-0DA1-49B8-9494-EA2A34B00B64}" type="slidenum">
              <a:rPr lang="en-US" smtClean="0"/>
              <a:t>‹#›</a:t>
            </a:fld>
            <a:endParaRPr lang="en-US"/>
          </a:p>
        </p:txBody>
      </p:sp>
    </p:spTree>
    <p:extLst>
      <p:ext uri="{BB962C8B-B14F-4D97-AF65-F5344CB8AC3E}">
        <p14:creationId xmlns:p14="http://schemas.microsoft.com/office/powerpoint/2010/main" val="4000922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phinational.or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62050"/>
            <a:ext cx="5576887" cy="3136900"/>
          </a:xfrm>
        </p:spPr>
      </p:sp>
      <p:sp>
        <p:nvSpPr>
          <p:cNvPr id="3" name="Notes Placeholder 2"/>
          <p:cNvSpPr>
            <a:spLocks noGrp="1"/>
          </p:cNvSpPr>
          <p:nvPr>
            <p:ph type="body" idx="1"/>
          </p:nvPr>
        </p:nvSpPr>
        <p:spPr/>
        <p:txBody>
          <a:bodyPr/>
          <a:lstStyle/>
          <a:p>
            <a:r>
              <a:rPr lang="en-US" i="1" dirty="0"/>
              <a:t>Facilitator’s Notes:</a:t>
            </a:r>
          </a:p>
          <a:p>
            <a:pPr marL="174708" indent="-174708">
              <a:buFont typeface="Wingdings" panose="05000000000000000000" pitchFamily="2" charset="2"/>
              <a:buChar char="Ø"/>
            </a:pPr>
            <a:r>
              <a:rPr lang="en-US" dirty="0"/>
              <a:t>Actions for Prior</a:t>
            </a:r>
            <a:r>
              <a:rPr lang="en-US" baseline="0" dirty="0"/>
              <a:t> to </a:t>
            </a:r>
            <a:r>
              <a:rPr lang="en-US" dirty="0"/>
              <a:t>the session:</a:t>
            </a:r>
          </a:p>
          <a:p>
            <a:pPr marL="631908" lvl="1" indent="-174708">
              <a:buFont typeface="Wingdings" panose="05000000000000000000" pitchFamily="2" charset="2"/>
              <a:buChar char="Ø"/>
            </a:pPr>
            <a:r>
              <a:rPr lang="en-US" dirty="0"/>
              <a:t>Slide #1 – Update presenter names</a:t>
            </a:r>
            <a:endParaRPr lang="en-US" dirty="0">
              <a:cs typeface="Calibri"/>
            </a:endParaRPr>
          </a:p>
          <a:p>
            <a:pPr marL="631908" lvl="1" indent="-174708">
              <a:buFont typeface="Wingdings" panose="05000000000000000000" pitchFamily="2" charset="2"/>
              <a:buChar char="Ø"/>
            </a:pPr>
            <a:r>
              <a:rPr lang="en-US"/>
              <a:t>Hide the other </a:t>
            </a:r>
            <a:r>
              <a:rPr lang="en-US" dirty="0"/>
              <a:t>region consultant slide (8,9 or 10)</a:t>
            </a:r>
          </a:p>
          <a:p>
            <a:pPr marL="631908" lvl="1" indent="-174708">
              <a:buFont typeface="Wingdings" panose="05000000000000000000" pitchFamily="2" charset="2"/>
              <a:buChar char="Ø"/>
            </a:pPr>
            <a:r>
              <a:rPr lang="en-US" dirty="0"/>
              <a:t>Hide other regions workshop slide (79,80,or 81) for Upcoming Workshops</a:t>
            </a:r>
          </a:p>
          <a:p>
            <a:pPr marL="631908" lvl="1" indent="-174708">
              <a:buFont typeface="Wingdings" panose="05000000000000000000" pitchFamily="2" charset="2"/>
              <a:buChar char="Ø"/>
            </a:pPr>
            <a:r>
              <a:rPr lang="en-US" dirty="0"/>
              <a:t>Set up Polls</a:t>
            </a:r>
          </a:p>
          <a:p>
            <a:pPr marL="631908" lvl="1" indent="-174708">
              <a:buFont typeface="Wingdings" panose="05000000000000000000" pitchFamily="2" charset="2"/>
              <a:buChar char="Ø"/>
            </a:pPr>
            <a:r>
              <a:rPr lang="en-US" dirty="0"/>
              <a:t>Update</a:t>
            </a:r>
            <a:r>
              <a:rPr lang="en-US" baseline="0" dirty="0"/>
              <a:t> Opening Round Question</a:t>
            </a:r>
            <a:endParaRPr lang="en-US" dirty="0"/>
          </a:p>
          <a:p>
            <a:r>
              <a:rPr lang="en-US" i="1" dirty="0"/>
              <a:t>Facilitator’s Notes:</a:t>
            </a:r>
          </a:p>
          <a:p>
            <a:pPr marL="174708" indent="-174708">
              <a:buFont typeface="Wingdings" panose="05000000000000000000" pitchFamily="2" charset="2"/>
              <a:buChar char="Ø"/>
            </a:pPr>
            <a:r>
              <a:rPr lang="en-US" dirty="0"/>
              <a:t>Actions for</a:t>
            </a:r>
            <a:r>
              <a:rPr lang="en-US" baseline="0" dirty="0"/>
              <a:t> Prep time just </a:t>
            </a:r>
            <a:r>
              <a:rPr lang="en-US" dirty="0"/>
              <a:t>before the session:</a:t>
            </a:r>
          </a:p>
          <a:p>
            <a:pPr marL="631908" lvl="1" indent="-174708">
              <a:buFont typeface="Wingdings" panose="05000000000000000000" pitchFamily="2" charset="2"/>
              <a:buChar char="Ø"/>
            </a:pPr>
            <a:r>
              <a:rPr lang="en-US" dirty="0"/>
              <a:t>Check that the presenter can share their screen, run videos and video work</a:t>
            </a:r>
            <a:endParaRPr lang="en-US" dirty="0">
              <a:cs typeface="Calibri" panose="020F0502020204030204"/>
            </a:endParaRPr>
          </a:p>
          <a:p>
            <a:pPr marL="631908" lvl="1" indent="-174708">
              <a:buFont typeface="Wingdings" panose="05000000000000000000" pitchFamily="2" charset="2"/>
              <a:buChar char="Ø"/>
            </a:pPr>
            <a:r>
              <a:rPr lang="en-US" dirty="0"/>
              <a:t>Check that the presenter marks “Share Computer sounds” and “Optimize Screen sharing for video clip” so that any videos shown can be heard by others – it is on the same screen that you choose which screen to share. </a:t>
            </a:r>
          </a:p>
          <a:p>
            <a:pPr marL="631908" lvl="1" indent="-174708">
              <a:buFont typeface="Wingdings" panose="05000000000000000000" pitchFamily="2" charset="2"/>
              <a:buChar char="Ø"/>
              <a:defRPr/>
            </a:pPr>
            <a:r>
              <a:rPr lang="en-US" dirty="0"/>
              <a:t>Check you polls -</a:t>
            </a:r>
            <a:endParaRPr lang="en-US" dirty="0">
              <a:cs typeface="Calibri"/>
            </a:endParaRPr>
          </a:p>
          <a:p>
            <a:pPr marL="631908" lvl="1" indent="-174708">
              <a:buFont typeface="Wingdings" panose="05000000000000000000" pitchFamily="2" charset="2"/>
              <a:buChar char="Ø"/>
            </a:pPr>
            <a:r>
              <a:rPr lang="en-US" dirty="0"/>
              <a:t>Turn on transcript – </a:t>
            </a:r>
            <a:endParaRPr lang="en-US" dirty="0">
              <a:cs typeface="Calibri" panose="020F0502020204030204"/>
            </a:endParaRPr>
          </a:p>
          <a:p>
            <a:pPr marL="631908" lvl="1" indent="-174708">
              <a:buFont typeface="Wingdings" panose="05000000000000000000" pitchFamily="2" charset="2"/>
              <a:buChar char="Ø"/>
            </a:pPr>
            <a:r>
              <a:rPr lang="en-US" dirty="0">
                <a:cs typeface="Calibri" panose="020F0502020204030204"/>
              </a:rPr>
              <a:t>Assign some</a:t>
            </a:r>
            <a:r>
              <a:rPr lang="en-US" baseline="0" dirty="0">
                <a:cs typeface="Calibri" panose="020F0502020204030204"/>
              </a:rPr>
              <a:t>one to set up </a:t>
            </a:r>
            <a:r>
              <a:rPr lang="en-US" dirty="0">
                <a:cs typeface="Calibri" panose="020F0502020204030204"/>
              </a:rPr>
              <a:t>Break-out Groups </a:t>
            </a:r>
          </a:p>
          <a:p>
            <a:pPr marL="631908" lvl="1" indent="-174708">
              <a:buFont typeface="Wingdings" panose="05000000000000000000" pitchFamily="2" charset="2"/>
              <a:buChar char="Ø"/>
            </a:pPr>
            <a:r>
              <a:rPr lang="en-US" dirty="0">
                <a:cs typeface="Calibri" panose="020F0502020204030204"/>
              </a:rPr>
              <a:t>Assign</a:t>
            </a:r>
            <a:r>
              <a:rPr lang="en-US" baseline="0" dirty="0">
                <a:cs typeface="Calibri" panose="020F0502020204030204"/>
              </a:rPr>
              <a:t> taking </a:t>
            </a:r>
            <a:r>
              <a:rPr lang="en-US" dirty="0">
                <a:cs typeface="Calibri" panose="020F0502020204030204"/>
              </a:rPr>
              <a:t>attendance </a:t>
            </a:r>
          </a:p>
          <a:p>
            <a:pPr marL="631908" lvl="1" indent="-174708">
              <a:buFont typeface="Wingdings" panose="05000000000000000000" pitchFamily="2" charset="2"/>
              <a:buChar char="Ø"/>
            </a:pPr>
            <a:r>
              <a:rPr lang="en-US" dirty="0">
                <a:cs typeface="Calibri" panose="020F0502020204030204"/>
              </a:rPr>
              <a:t>Assign a time keeper</a:t>
            </a:r>
            <a:endParaRPr lang="en-US" dirty="0"/>
          </a:p>
          <a:p>
            <a:pPr marL="631908" lvl="1" indent="-174708">
              <a:buFont typeface="Wingdings" panose="05000000000000000000" pitchFamily="2" charset="2"/>
              <a:buChar char="Ø"/>
            </a:pPr>
            <a:r>
              <a:rPr lang="en-US" dirty="0">
                <a:cs typeface="Calibri"/>
              </a:rPr>
              <a:t>Assign a Host</a:t>
            </a:r>
            <a:endParaRPr lang="en-US" dirty="0"/>
          </a:p>
          <a:p>
            <a:pPr marL="631908" lvl="1" indent="-174708">
              <a:buFont typeface="Wingdings" panose="05000000000000000000" pitchFamily="2" charset="2"/>
              <a:buChar char="Ø"/>
            </a:pPr>
            <a:r>
              <a:rPr lang="en-US" dirty="0">
                <a:cs typeface="Calibri"/>
              </a:rPr>
              <a:t>Assign someone to monitor Chat</a:t>
            </a:r>
            <a:endParaRPr lang="en-US" dirty="0"/>
          </a:p>
          <a:p>
            <a:pPr marL="631908" lvl="1" indent="-174708">
              <a:buFont typeface="Wingdings" panose="05000000000000000000" pitchFamily="2" charset="2"/>
              <a:buChar char="Ø"/>
            </a:pPr>
            <a:r>
              <a:rPr lang="en-US" dirty="0"/>
              <a:t>Assign someone</a:t>
            </a:r>
            <a:r>
              <a:rPr lang="en-US" baseline="0" dirty="0"/>
              <a:t> to t</a:t>
            </a:r>
            <a:r>
              <a:rPr lang="en-US" dirty="0"/>
              <a:t>urn on </a:t>
            </a:r>
            <a:r>
              <a:rPr lang="en-US" b="1" dirty="0">
                <a:solidFill>
                  <a:srgbClr val="FF0000"/>
                </a:solidFill>
              </a:rPr>
              <a:t>record</a:t>
            </a:r>
          </a:p>
          <a:p>
            <a:pPr marL="631908" lvl="1" indent="-174708">
              <a:buFont typeface="Wingdings" panose="05000000000000000000" pitchFamily="2" charset="2"/>
              <a:buChar char="Ø"/>
            </a:pPr>
            <a:r>
              <a:rPr lang="en-US" dirty="0"/>
              <a:t>Turn</a:t>
            </a:r>
            <a:r>
              <a:rPr lang="en-US" baseline="0" dirty="0"/>
              <a:t> on Auto-script</a:t>
            </a:r>
            <a:endParaRPr lang="en-US" dirty="0"/>
          </a:p>
          <a:p>
            <a:pPr marL="174708" indent="-174708">
              <a:buFont typeface="Wingdings" panose="05000000000000000000" pitchFamily="2" charset="2"/>
              <a:buChar char="Ø"/>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1</a:t>
            </a:fld>
            <a:endParaRPr lang="en-US"/>
          </a:p>
        </p:txBody>
      </p:sp>
    </p:spTree>
    <p:extLst>
      <p:ext uri="{BB962C8B-B14F-4D97-AF65-F5344CB8AC3E}">
        <p14:creationId xmlns:p14="http://schemas.microsoft.com/office/powerpoint/2010/main" val="2251738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Talking Points:</a:t>
            </a:r>
          </a:p>
          <a:p>
            <a:pPr marL="174708" indent="-174708">
              <a:buFont typeface="Wingdings" panose="05000000000000000000" pitchFamily="2" charset="2"/>
              <a:buChar char="Ø"/>
            </a:pPr>
            <a:r>
              <a:rPr lang="en-US" baseline="0" dirty="0"/>
              <a:t>With us in each regions are your Regional </a:t>
            </a:r>
          </a:p>
          <a:p>
            <a:pPr marL="640594" lvl="1" indent="-174708">
              <a:buFont typeface="Wingdings" panose="05000000000000000000" pitchFamily="2" charset="2"/>
              <a:buChar char="Ø"/>
            </a:pPr>
            <a:r>
              <a:rPr lang="en-US" baseline="0" dirty="0"/>
              <a:t>Let’s start with __________________________________. Please say your name, where you work and the role you play there. </a:t>
            </a:r>
          </a:p>
          <a:p>
            <a:pPr marL="640594" lvl="1" indent="-174708">
              <a:buFont typeface="Wingdings" panose="05000000000000000000" pitchFamily="2" charset="2"/>
              <a:buChar char="Ø"/>
            </a:pPr>
            <a:r>
              <a:rPr lang="en-US" i="1" baseline="0" dirty="0"/>
              <a:t>Call upon each Coach</a:t>
            </a:r>
          </a:p>
          <a:p>
            <a:pPr marL="640594" lvl="1" indent="-174708">
              <a:buFont typeface="Wingdings" panose="05000000000000000000" pitchFamily="2" charset="2"/>
              <a:buChar char="Ø"/>
            </a:pPr>
            <a:endParaRPr lang="en-US" i="1" baseline="0" dirty="0"/>
          </a:p>
          <a:p>
            <a:pPr marL="174708" indent="-174708">
              <a:buFont typeface="Wingdings" panose="05000000000000000000" pitchFamily="2" charset="2"/>
              <a:buChar char="Ø"/>
            </a:pPr>
            <a:r>
              <a:rPr lang="en-US" dirty="0"/>
              <a:t>Thank you everyone. Before we have you introduce</a:t>
            </a:r>
            <a:r>
              <a:rPr lang="en-US" baseline="0" dirty="0"/>
              <a:t> yourself, we are going to give you an overview of what we will be doing today and over the next month in these workshops. </a:t>
            </a:r>
          </a:p>
          <a:p>
            <a:endParaRPr lang="en-US" dirty="0"/>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392971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76834" cy="4649283"/>
          </a:xfrm>
        </p:spPr>
        <p:txBody>
          <a:bodyPr>
            <a:normAutofit/>
          </a:bodyPr>
          <a:lstStyle/>
          <a:p>
            <a:pPr marL="171450" indent="-171450">
              <a:buFont typeface="Wingdings" panose="05000000000000000000" pitchFamily="2" charset="2"/>
              <a:buChar char="Ø"/>
            </a:pPr>
            <a:r>
              <a:rPr lang="en-US" i="1" dirty="0"/>
              <a:t>Added poll question slide to precede conversation – Can keep or delete depending on timing. </a:t>
            </a:r>
            <a:endParaRPr lang="en-US" i="1" dirty="0">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Many of us working in this field have worn and maybe are still wearing different hats that inform and influence our work. Let’s do a quick poll to see what are the different roles you have both currently and in the past the influence your work today supporting people with disabilities in community living. </a:t>
            </a:r>
          </a:p>
          <a:p>
            <a:pPr marL="171450" indent="-171450">
              <a:buFont typeface="Wingdings" panose="05000000000000000000" pitchFamily="2" charset="2"/>
              <a:buChar char="Ø"/>
            </a:pPr>
            <a:endParaRPr lang="en-US" i="1" dirty="0">
              <a:cs typeface="Calibri"/>
            </a:endParaRPr>
          </a:p>
          <a:p>
            <a:pPr marL="171450" indent="-171450">
              <a:buFont typeface="Wingdings" panose="05000000000000000000" pitchFamily="2" charset="2"/>
              <a:buChar char="Ø"/>
            </a:pPr>
            <a:r>
              <a:rPr lang="en-US" i="1" dirty="0">
                <a:cs typeface="Calibri"/>
              </a:rPr>
              <a:t>Read slide</a:t>
            </a:r>
            <a:endParaRPr lang="en-US" dirty="0">
              <a:cs typeface="Calibri"/>
            </a:endParaRPr>
          </a:p>
        </p:txBody>
      </p:sp>
      <p:sp>
        <p:nvSpPr>
          <p:cNvPr id="4" name="Slide Number Placeholder 3"/>
          <p:cNvSpPr>
            <a:spLocks noGrp="1"/>
          </p:cNvSpPr>
          <p:nvPr>
            <p:ph type="sldNum" sz="quarter" idx="10"/>
          </p:nvPr>
        </p:nvSpPr>
        <p:spPr/>
        <p:txBody>
          <a:bodyPr/>
          <a:lstStyle/>
          <a:p>
            <a:fld id="{7C7EF461-0DA1-49B8-9494-EA2A34B00B64}" type="slidenum">
              <a:rPr lang="en-US" smtClean="0"/>
              <a:t>11</a:t>
            </a:fld>
            <a:endParaRPr lang="en-US"/>
          </a:p>
        </p:txBody>
      </p:sp>
    </p:spTree>
    <p:extLst>
      <p:ext uri="{BB962C8B-B14F-4D97-AF65-F5344CB8AC3E}">
        <p14:creationId xmlns:p14="http://schemas.microsoft.com/office/powerpoint/2010/main" val="911432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76834" cy="4499155"/>
          </a:xfrm>
        </p:spPr>
        <p:txBody>
          <a:bodyPr/>
          <a:lstStyle/>
          <a:p>
            <a:pPr marL="174625" indent="-174625">
              <a:buFont typeface="Wingdings" panose="05000000000000000000" pitchFamily="2" charset="2"/>
              <a:buChar char="Ø"/>
            </a:pPr>
            <a:r>
              <a:rPr lang="en-US" i="1" dirty="0"/>
              <a:t>Activity :  (5 minutes) – 5 people per breakout, each person gets one minute, assign 1 consultant or coach to each breakout group</a:t>
            </a:r>
            <a:endParaRPr lang="en-US" i="1" dirty="0">
              <a:cs typeface="Calibri"/>
            </a:endParaRPr>
          </a:p>
          <a:p>
            <a:pPr marL="174625" indent="-174625">
              <a:buFont typeface="Wingdings" panose="05000000000000000000" pitchFamily="2" charset="2"/>
              <a:buChar char="Ø"/>
            </a:pPr>
            <a:r>
              <a:rPr lang="en-US" i="1" dirty="0"/>
              <a:t>Purpose: Gives consultants and coaches opportunity to learn who is in the room. </a:t>
            </a:r>
            <a:endParaRPr lang="en-US" i="1" dirty="0">
              <a:cs typeface="Calibri"/>
            </a:endParaRPr>
          </a:p>
          <a:p>
            <a:pPr marL="174708" indent="-174708">
              <a:buFont typeface="Wingdings" panose="05000000000000000000" pitchFamily="2" charset="2"/>
              <a:buChar char="Ø"/>
            </a:pPr>
            <a:r>
              <a:rPr lang="en-US" dirty="0"/>
              <a:t>Talking Points:</a:t>
            </a:r>
          </a:p>
          <a:p>
            <a:pPr marL="631825" lvl="1" indent="-174625">
              <a:buFont typeface="Wingdings" panose="05000000000000000000" pitchFamily="2" charset="2"/>
              <a:buChar char="Ø"/>
            </a:pPr>
            <a:r>
              <a:rPr lang="en-US" dirty="0"/>
              <a:t>We are going to have the opportunity to get to know who is in the workshop today.  In a moment but not yet, you will be send to a Breakout room with 5-6 others. </a:t>
            </a:r>
            <a:endParaRPr lang="en-US" dirty="0">
              <a:cs typeface="Calibri" panose="020F0502020204030204"/>
            </a:endParaRPr>
          </a:p>
          <a:p>
            <a:pPr marL="631825" lvl="1" indent="-174625">
              <a:buFont typeface="Wingdings" panose="05000000000000000000" pitchFamily="2" charset="2"/>
              <a:buChar char="Ø"/>
            </a:pPr>
            <a:r>
              <a:rPr lang="en-US" dirty="0"/>
              <a:t>Everyone will have the:</a:t>
            </a:r>
            <a:endParaRPr lang="en-US" dirty="0">
              <a:cs typeface="Calibri" panose="020F0502020204030204"/>
            </a:endParaRPr>
          </a:p>
          <a:p>
            <a:pPr marL="1097280" lvl="2" indent="-174625">
              <a:buFont typeface="Wingdings" panose="05000000000000000000" pitchFamily="2" charset="2"/>
              <a:buChar char="Ø"/>
            </a:pPr>
            <a:r>
              <a:rPr lang="en-US" dirty="0"/>
              <a:t>Opportunity to introduce your self with your name, your organization and your role in the organization. </a:t>
            </a:r>
            <a:endParaRPr lang="en-US" dirty="0">
              <a:cs typeface="Calibri" panose="020F0502020204030204"/>
            </a:endParaRPr>
          </a:p>
          <a:p>
            <a:pPr marL="1097280" lvl="2" indent="-174625">
              <a:buFont typeface="Wingdings" panose="05000000000000000000" pitchFamily="2" charset="2"/>
              <a:buChar char="Ø"/>
            </a:pPr>
            <a:r>
              <a:rPr lang="en-US" dirty="0"/>
              <a:t>And answer the questions on the screen. </a:t>
            </a:r>
            <a:endParaRPr lang="en-US" dirty="0">
              <a:cs typeface="Calibri" panose="020F0502020204030204"/>
            </a:endParaRPr>
          </a:p>
          <a:p>
            <a:pPr marL="1563370" lvl="3" indent="-174625">
              <a:buFont typeface="Wingdings" panose="05000000000000000000" pitchFamily="2" charset="2"/>
              <a:buChar char="Ø"/>
            </a:pPr>
            <a:r>
              <a:rPr lang="en-US" dirty="0"/>
              <a:t>What is one thing your organization did to celebrate DSP week or to recognize DSPs during the year. </a:t>
            </a:r>
            <a:endParaRPr lang="en-US" dirty="0">
              <a:cs typeface="Calibri" panose="020F0502020204030204"/>
            </a:endParaRPr>
          </a:p>
          <a:p>
            <a:pPr marL="1097280" lvl="2" indent="-174625">
              <a:buFont typeface="Wingdings" panose="05000000000000000000" pitchFamily="2" charset="2"/>
              <a:buChar char="Ø"/>
            </a:pPr>
            <a:endParaRPr lang="en-US" dirty="0">
              <a:cs typeface="Calibri" panose="020F0502020204030204"/>
            </a:endParaRPr>
          </a:p>
          <a:p>
            <a:pPr marL="631825" lvl="1" indent="-174625">
              <a:buFont typeface="Wingdings" panose="05000000000000000000" pitchFamily="2" charset="2"/>
              <a:buChar char="Ø"/>
            </a:pPr>
            <a:r>
              <a:rPr lang="en-US" dirty="0"/>
              <a:t>When you get to your group, find one facilitator and another person to report back for the group the responses to the two questions. </a:t>
            </a:r>
            <a:endParaRPr lang="en-US" dirty="0">
              <a:cs typeface="Calibri" panose="020F0502020204030204"/>
            </a:endParaRPr>
          </a:p>
          <a:p>
            <a:pPr marL="171450" indent="-171450">
              <a:buFont typeface="Wingdings" panose="05000000000000000000" pitchFamily="2" charset="2"/>
              <a:buChar char="Ø"/>
            </a:pPr>
            <a:r>
              <a:rPr lang="en-US" i="1" dirty="0"/>
              <a:t>When the group returns call on the reporter from each group to report back on themes for questions #1 and #2. </a:t>
            </a:r>
            <a:endParaRPr lang="en-US" i="1" dirty="0">
              <a:cs typeface="Calibri"/>
            </a:endParaRPr>
          </a:p>
          <a:p>
            <a:endParaRPr lang="en-US" dirty="0"/>
          </a:p>
        </p:txBody>
      </p:sp>
      <p:sp>
        <p:nvSpPr>
          <p:cNvPr id="4" name="Slide Number Placeholder 3"/>
          <p:cNvSpPr>
            <a:spLocks noGrp="1"/>
          </p:cNvSpPr>
          <p:nvPr>
            <p:ph type="sldNum" sz="quarter" idx="5"/>
          </p:nvPr>
        </p:nvSpPr>
        <p:spPr/>
        <p:txBody>
          <a:bodyPr/>
          <a:lstStyle/>
          <a:p>
            <a:fld id="{C940E140-93E8-471F-9349-F0BB6098DEA7}" type="slidenum">
              <a:rPr lang="en-US" smtClean="0"/>
              <a:t>12</a:t>
            </a:fld>
            <a:endParaRPr lang="en-US"/>
          </a:p>
        </p:txBody>
      </p:sp>
    </p:spTree>
    <p:extLst>
      <p:ext uri="{BB962C8B-B14F-4D97-AF65-F5344CB8AC3E}">
        <p14:creationId xmlns:p14="http://schemas.microsoft.com/office/powerpoint/2010/main" val="3835390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Time:  6 minutes for Overview of Series Section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Facilitator’s Notes:</a:t>
            </a:r>
          </a:p>
          <a:p>
            <a:pPr marL="171450" indent="-171450">
              <a:buFont typeface="Wingdings" panose="05000000000000000000" pitchFamily="2" charset="2"/>
              <a:buChar char="Ø"/>
            </a:pPr>
            <a:r>
              <a:rPr lang="en-US" i="1" baseline="0" dirty="0"/>
              <a:t> BRIEFLY go over the workshop series do not get into the weeds, high level overview</a:t>
            </a:r>
            <a:endParaRPr lang="en-US" i="1" dirty="0"/>
          </a:p>
          <a:p>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cs typeface="Calibri"/>
              </a:rPr>
              <a:t>Next, we will give you an overview of the entire kick-off workshop series. </a:t>
            </a:r>
            <a:endParaRPr lang="en-US" baseline="0" dirty="0">
              <a:cs typeface="Calibri"/>
            </a:endParaRPr>
          </a:p>
          <a:p>
            <a:pPr marL="171450" indent="-171450">
              <a:buFont typeface="Wingdings" panose="05000000000000000000" pitchFamily="2" charset="2"/>
              <a:buChar char="Ø"/>
            </a:pPr>
            <a:endParaRPr lang="en-US" i="1" baseline="0" dirty="0"/>
          </a:p>
        </p:txBody>
      </p:sp>
      <p:sp>
        <p:nvSpPr>
          <p:cNvPr id="4" name="Slide Number Placeholder 3"/>
          <p:cNvSpPr>
            <a:spLocks noGrp="1"/>
          </p:cNvSpPr>
          <p:nvPr>
            <p:ph type="sldNum" sz="quarter" idx="10"/>
          </p:nvPr>
        </p:nvSpPr>
        <p:spPr/>
        <p:txBody>
          <a:bodyPr/>
          <a:lstStyle/>
          <a:p>
            <a:fld id="{487D6291-FB8F-4913-892F-08B16A588B0E}" type="slidenum">
              <a:rPr lang="en-US" smtClean="0"/>
              <a:t>13</a:t>
            </a:fld>
            <a:endParaRPr lang="en-US"/>
          </a:p>
        </p:txBody>
      </p:sp>
    </p:spTree>
    <p:extLst>
      <p:ext uri="{BB962C8B-B14F-4D97-AF65-F5344CB8AC3E}">
        <p14:creationId xmlns:p14="http://schemas.microsoft.com/office/powerpoint/2010/main" val="3411613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18777" cy="451070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Facilitator’s Notes:</a:t>
            </a:r>
          </a:p>
          <a:p>
            <a:pPr marL="171450" indent="-171450">
              <a:buFont typeface="Wingdings" panose="05000000000000000000" pitchFamily="2" charset="2"/>
              <a:buChar char="Ø"/>
            </a:pPr>
            <a:r>
              <a:rPr lang="en-US" i="1" baseline="0" dirty="0"/>
              <a:t> BRIEFLY go over the workshop series do not get into the weeds, high level overview</a:t>
            </a:r>
            <a:endParaRPr lang="en-US" i="1" dirty="0"/>
          </a:p>
          <a:p>
            <a:pPr marL="171450" indent="-171450">
              <a:buFont typeface="Wingdings" panose="05000000000000000000" pitchFamily="2" charset="2"/>
              <a:buChar char="Ø"/>
            </a:pPr>
            <a:endParaRPr lang="en-US" dirty="0"/>
          </a:p>
          <a:p>
            <a:pPr marL="0" indent="0">
              <a:buFont typeface="Wingdings" panose="05000000000000000000" pitchFamily="2" charset="2"/>
              <a:buNone/>
            </a:pPr>
            <a:r>
              <a:rPr lang="en-US" dirty="0"/>
              <a:t>Talking Points</a:t>
            </a:r>
          </a:p>
          <a:p>
            <a:pPr marL="174625" indent="-174625">
              <a:buFont typeface="Wingdings" panose="05000000000000000000" pitchFamily="2" charset="2"/>
              <a:buChar char="Ø"/>
            </a:pPr>
            <a:r>
              <a:rPr lang="en-US" dirty="0"/>
              <a:t>During</a:t>
            </a:r>
            <a:r>
              <a:rPr lang="en-US" baseline="0" dirty="0"/>
              <a:t> the Kickoff Workshops we have a number of things that we want to you do and learn about. </a:t>
            </a:r>
            <a:endParaRPr lang="en-US" dirty="0">
              <a:cs typeface="Calibri" panose="020F0502020204030204"/>
            </a:endParaRPr>
          </a:p>
          <a:p>
            <a:pPr marL="174625" indent="-174625">
              <a:buFont typeface="Wingdings" panose="05000000000000000000" pitchFamily="2" charset="2"/>
              <a:buChar char="Ø"/>
            </a:pPr>
            <a:r>
              <a:rPr lang="en-US" baseline="0" dirty="0"/>
              <a:t>The first is that you review and understand your organizations workforce survey data. </a:t>
            </a:r>
            <a:endParaRPr lang="en-US" baseline="0" dirty="0">
              <a:cs typeface="Calibri" panose="020F0502020204030204"/>
            </a:endParaRPr>
          </a:p>
          <a:p>
            <a:pPr marL="171450" indent="-171450">
              <a:buFont typeface="Wingdings" panose="05000000000000000000" pitchFamily="2" charset="2"/>
              <a:buChar char="Ø"/>
            </a:pPr>
            <a:r>
              <a:rPr lang="en-US" baseline="0" dirty="0"/>
              <a:t>Each organization took the 2019 workforce survey and has been provided with a profile that is unique to your organization. </a:t>
            </a:r>
            <a:endParaRPr lang="en-US" baseline="0" dirty="0">
              <a:cs typeface="Calibri" panose="020F0502020204030204"/>
            </a:endParaRPr>
          </a:p>
          <a:p>
            <a:pPr marL="171450" indent="-171450">
              <a:buFont typeface="Wingdings" panose="05000000000000000000" pitchFamily="2" charset="2"/>
              <a:buChar char="Ø"/>
            </a:pPr>
            <a:r>
              <a:rPr lang="en-US" baseline="0" dirty="0"/>
              <a:t>You also have the regions and the state data to compare it to.</a:t>
            </a:r>
            <a:endParaRPr lang="en-US" baseline="0" dirty="0">
              <a:cs typeface="Calibri" panose="020F0502020204030204"/>
            </a:endParaRPr>
          </a:p>
          <a:p>
            <a:pPr marL="171450" indent="-171450">
              <a:buFont typeface="Wingdings" panose="05000000000000000000" pitchFamily="2" charset="2"/>
              <a:buChar char="Ø"/>
            </a:pPr>
            <a:r>
              <a:rPr lang="en-US" baseline="0" dirty="0"/>
              <a:t>We will be covering the survey thoroughly in Session 3. </a:t>
            </a:r>
            <a:endParaRPr lang="en-US" baseline="0" dirty="0">
              <a:cs typeface="Calibri" panose="020F0502020204030204"/>
            </a:endParaRPr>
          </a:p>
          <a:p>
            <a:pPr marL="174625" indent="-174625">
              <a:buFont typeface="Wingdings" panose="05000000000000000000" pitchFamily="2" charset="2"/>
              <a:buChar char="Ø"/>
            </a:pPr>
            <a:r>
              <a:rPr lang="en-US" baseline="0" dirty="0"/>
              <a:t>You will have the opportunity to assess your organizations capacity for workforce development. </a:t>
            </a:r>
            <a:endParaRPr lang="en-US" baseline="0" dirty="0">
              <a:cs typeface="Calibri" panose="020F0502020204030204"/>
            </a:endParaRPr>
          </a:p>
          <a:p>
            <a:pPr marL="171450" indent="-171450">
              <a:buFont typeface="Wingdings" panose="05000000000000000000" pitchFamily="2" charset="2"/>
              <a:buChar char="Ø"/>
            </a:pPr>
            <a:r>
              <a:rPr lang="en-US" baseline="0" dirty="0"/>
              <a:t>It is important </a:t>
            </a:r>
            <a:r>
              <a:rPr lang="en-US" dirty="0"/>
              <a:t>to </a:t>
            </a:r>
            <a:r>
              <a:rPr lang="en-US" baseline="0" dirty="0"/>
              <a:t>know if the organization is ready, meaning do you have the resources to develop and implement workforce strategies.</a:t>
            </a:r>
            <a:r>
              <a:rPr lang="en-US" dirty="0"/>
              <a:t> </a:t>
            </a:r>
            <a:endParaRPr lang="en-US" baseline="0" dirty="0">
              <a:cs typeface="Calibri"/>
            </a:endParaRPr>
          </a:p>
          <a:p>
            <a:pPr marL="174625" indent="-174625">
              <a:buFont typeface="Wingdings" panose="05000000000000000000" pitchFamily="2" charset="2"/>
              <a:buChar char="Ø"/>
            </a:pPr>
            <a:r>
              <a:rPr lang="en-US" baseline="0" dirty="0"/>
              <a:t>Learn about the tools and strategies in the Workforce Toolkit.</a:t>
            </a:r>
            <a:r>
              <a:rPr lang="en-US" dirty="0"/>
              <a:t> </a:t>
            </a:r>
            <a:r>
              <a:rPr lang="en-US" baseline="0" dirty="0"/>
              <a:t> There are tools on Recruitment, Selection</a:t>
            </a:r>
            <a:r>
              <a:rPr lang="en-US" dirty="0"/>
              <a:t>,</a:t>
            </a:r>
            <a:r>
              <a:rPr lang="en-US" baseline="0" dirty="0"/>
              <a:t> and Retention that you will be leaning about in Session 5 &amp; 6. The tools strategies are based on data.</a:t>
            </a:r>
            <a:r>
              <a:rPr lang="en-US" dirty="0"/>
              <a:t> </a:t>
            </a:r>
            <a:endParaRPr lang="en-US" dirty="0">
              <a:cs typeface="Calibri"/>
            </a:endParaRPr>
          </a:p>
        </p:txBody>
      </p:sp>
      <p:sp>
        <p:nvSpPr>
          <p:cNvPr id="4" name="Slide Number Placeholder 3"/>
          <p:cNvSpPr>
            <a:spLocks noGrp="1"/>
          </p:cNvSpPr>
          <p:nvPr>
            <p:ph type="sldNum" sz="quarter" idx="10"/>
          </p:nvPr>
        </p:nvSpPr>
        <p:spPr/>
        <p:txBody>
          <a:bodyPr/>
          <a:lstStyle/>
          <a:p>
            <a:fld id="{487D6291-FB8F-4913-892F-08B16A588B0E}" type="slidenum">
              <a:rPr lang="en-US" smtClean="0"/>
              <a:t>14</a:t>
            </a:fld>
            <a:endParaRPr lang="en-US"/>
          </a:p>
        </p:txBody>
      </p:sp>
    </p:spTree>
    <p:extLst>
      <p:ext uri="{BB962C8B-B14F-4D97-AF65-F5344CB8AC3E}">
        <p14:creationId xmlns:p14="http://schemas.microsoft.com/office/powerpoint/2010/main" val="165651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76834" cy="4631960"/>
          </a:xfrm>
        </p:spPr>
        <p:txBody>
          <a:bodyPr>
            <a:normAutofit/>
          </a:bodyPr>
          <a:lstStyle/>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Session</a:t>
            </a:r>
            <a:r>
              <a:rPr lang="en-US" baseline="0" dirty="0"/>
              <a:t> 1 is a general overview of the project and a change to get to know who is involved in this project. </a:t>
            </a:r>
          </a:p>
          <a:p>
            <a:pPr marL="174708" indent="-174708">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dirty="0"/>
              <a:t>Session 2 will be about helping everyone understand the workforce issues that we are facing with Direct Support Professional in Tennessee and the county. </a:t>
            </a:r>
          </a:p>
          <a:p>
            <a:pPr marL="174708" indent="-174708">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dirty="0"/>
              <a:t>During session 3 we will be giving you an overview of the survey profiles. We will look at each section and answer your questions. </a:t>
            </a:r>
          </a:p>
          <a:p>
            <a:pPr marL="174708" indent="-174708">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0" baseline="0" dirty="0"/>
              <a:t>In session 4 you will lean about Organization Readiness and the 8 steps of implementation</a:t>
            </a:r>
          </a:p>
          <a:p>
            <a:pPr marL="171450" indent="-171450">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15</a:t>
            </a:fld>
            <a:endParaRPr lang="en-US"/>
          </a:p>
        </p:txBody>
      </p:sp>
    </p:spTree>
    <p:extLst>
      <p:ext uri="{BB962C8B-B14F-4D97-AF65-F5344CB8AC3E}">
        <p14:creationId xmlns:p14="http://schemas.microsoft.com/office/powerpoint/2010/main" val="1767682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18777" cy="4377897"/>
          </a:xfrm>
        </p:spPr>
        <p:txBody>
          <a:bodyPr/>
          <a:lstStyle/>
          <a:p>
            <a:pPr marL="0" indent="0">
              <a:buFont typeface="Wingdings" panose="05000000000000000000" pitchFamily="2" charset="2"/>
              <a:buNone/>
            </a:pPr>
            <a:r>
              <a:rPr lang="en-US" dirty="0"/>
              <a:t>Talking</a:t>
            </a:r>
            <a:r>
              <a:rPr lang="en-US" baseline="0" dirty="0"/>
              <a:t> Points</a:t>
            </a:r>
            <a:endParaRPr lang="en-US" dirty="0"/>
          </a:p>
          <a:p>
            <a:pPr marL="174708" indent="-174708">
              <a:buFont typeface="Wingdings" panose="05000000000000000000" pitchFamily="2" charset="2"/>
              <a:buChar char="Ø"/>
            </a:pPr>
            <a:r>
              <a:rPr lang="en-US" dirty="0"/>
              <a:t>We</a:t>
            </a:r>
            <a:r>
              <a:rPr lang="en-US" baseline="0" dirty="0"/>
              <a:t> will start to dig deeply into the Workforce Strategies in the Toolkit in sessions 5 &amp; 6. </a:t>
            </a:r>
          </a:p>
          <a:p>
            <a:pPr marL="640594" lvl="1" indent="-174708">
              <a:buFont typeface="Wingdings" panose="05000000000000000000" pitchFamily="2" charset="2"/>
              <a:buChar char="Ø"/>
            </a:pPr>
            <a:r>
              <a:rPr lang="en-US" baseline="0" dirty="0"/>
              <a:t>We first start by looking at Recruitment and Selection followed on Onboarding and Orientation  and wrapping up on Retention. </a:t>
            </a:r>
          </a:p>
          <a:p>
            <a:pPr marL="171450" indent="-171450">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dirty="0"/>
              <a:t>In the last session, session 7 we will be a session where you select strategies based on your workforce issues and your data. You will consider which workforce strategies we cover in Session 5 &amp; 6 will be the best match for your organization.</a:t>
            </a:r>
          </a:p>
          <a:p>
            <a:pPr marL="640594" lvl="1" indent="-174708">
              <a:buFont typeface="Arial" panose="020B0604020202020204" pitchFamily="34" charset="0"/>
              <a:buChar char="•"/>
            </a:pPr>
            <a:r>
              <a:rPr lang="en-US" baseline="0" dirty="0"/>
              <a:t>During this session you will start an action plan that is practical for your workforce challenges.  </a:t>
            </a:r>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16</a:t>
            </a:fld>
            <a:endParaRPr lang="en-US"/>
          </a:p>
        </p:txBody>
      </p:sp>
    </p:spTree>
    <p:extLst>
      <p:ext uri="{BB962C8B-B14F-4D97-AF65-F5344CB8AC3E}">
        <p14:creationId xmlns:p14="http://schemas.microsoft.com/office/powerpoint/2010/main" val="3739955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Time: 26 minutes for Overview of TN Workforce Initiative Section</a:t>
            </a:r>
          </a:p>
          <a:p>
            <a:pPr marL="171450" indent="-171450">
              <a:buFont typeface="Wingdings" panose="05000000000000000000" pitchFamily="2" charset="2"/>
              <a:buChar char="Ø"/>
            </a:pPr>
            <a:endParaRPr lang="en-US" b="0" dirty="0"/>
          </a:p>
          <a:p>
            <a:pPr marL="0" indent="0">
              <a:buFont typeface="Wingdings" panose="05000000000000000000" pitchFamily="2" charset="2"/>
              <a:buNone/>
            </a:pPr>
            <a:r>
              <a:rPr lang="en-US" b="0" dirty="0"/>
              <a:t>Talking Points</a:t>
            </a:r>
          </a:p>
          <a:p>
            <a:pPr marL="174708" indent="-174708">
              <a:buFont typeface="Wingdings" panose="05000000000000000000" pitchFamily="2" charset="2"/>
              <a:buChar char="Ø"/>
            </a:pPr>
            <a:r>
              <a:rPr lang="en-US" dirty="0"/>
              <a:t>We wanted to make sure we have shared understanding of this project. </a:t>
            </a:r>
          </a:p>
          <a:p>
            <a:pPr marL="174708" indent="-174708">
              <a:buFont typeface="Wingdings" panose="05000000000000000000" pitchFamily="2" charset="2"/>
              <a:buChar char="Ø"/>
            </a:pPr>
            <a:endParaRPr lang="en-US" dirty="0"/>
          </a:p>
          <a:p>
            <a:pPr marL="174708" indent="-174708">
              <a:buFont typeface="Wingdings" panose="05000000000000000000" pitchFamily="2" charset="2"/>
              <a:buChar char="Ø"/>
            </a:pPr>
            <a:r>
              <a:rPr lang="en-US" dirty="0"/>
              <a:t>We begin with Shannon to talk about TennCare Workforce Development</a:t>
            </a:r>
          </a:p>
          <a:p>
            <a:endParaRPr lang="en-US" dirty="0"/>
          </a:p>
        </p:txBody>
      </p:sp>
      <p:sp>
        <p:nvSpPr>
          <p:cNvPr id="4" name="Slide Number Placeholder 3"/>
          <p:cNvSpPr>
            <a:spLocks noGrp="1"/>
          </p:cNvSpPr>
          <p:nvPr>
            <p:ph type="sldNum" sz="quarter" idx="10"/>
          </p:nvPr>
        </p:nvSpPr>
        <p:spPr/>
        <p:txBody>
          <a:bodyPr/>
          <a:lstStyle/>
          <a:p>
            <a:fld id="{7C7EF461-0DA1-49B8-9494-EA2A34B00B64}" type="slidenum">
              <a:rPr lang="en-US" smtClean="0"/>
              <a:t>17</a:t>
            </a:fld>
            <a:endParaRPr lang="en-US"/>
          </a:p>
        </p:txBody>
      </p:sp>
    </p:spTree>
    <p:extLst>
      <p:ext uri="{BB962C8B-B14F-4D97-AF65-F5344CB8AC3E}">
        <p14:creationId xmlns:p14="http://schemas.microsoft.com/office/powerpoint/2010/main" val="1339714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Facilitator’s Notes:</a:t>
            </a:r>
          </a:p>
          <a:p>
            <a:r>
              <a:rPr lang="en-US" baseline="0" dirty="0"/>
              <a:t>Slides 18-31 are Shannon’s slides.  We do not have the script. </a:t>
            </a:r>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54774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2965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2846" y="4473893"/>
            <a:ext cx="6055359" cy="4551122"/>
          </a:xfrm>
        </p:spPr>
        <p:txBody>
          <a:bodyPr>
            <a:normAutofit/>
          </a:bodyPr>
          <a:lstStyle/>
          <a:p>
            <a:r>
              <a:rPr lang="en-US" i="1" dirty="0"/>
              <a:t>Facilitator’s Notes:</a:t>
            </a:r>
          </a:p>
          <a:p>
            <a:pPr marL="174708" indent="-174708">
              <a:buFont typeface="Wingdings" panose="05000000000000000000" pitchFamily="2" charset="2"/>
              <a:buChar char="Ø"/>
            </a:pPr>
            <a:r>
              <a:rPr lang="en-US" dirty="0"/>
              <a:t>Actions 10 minutes Prior</a:t>
            </a:r>
            <a:r>
              <a:rPr lang="en-US" baseline="0" dirty="0"/>
              <a:t> to </a:t>
            </a:r>
            <a:r>
              <a:rPr lang="en-US" dirty="0"/>
              <a:t>the session as people</a:t>
            </a:r>
            <a:r>
              <a:rPr lang="en-US" baseline="0" dirty="0"/>
              <a:t> log in so they can know they are in the right place</a:t>
            </a:r>
            <a:r>
              <a:rPr lang="en-US" dirty="0"/>
              <a:t>:</a:t>
            </a:r>
          </a:p>
          <a:p>
            <a:pPr marL="628650" lvl="1" indent="-171450" rtl="0">
              <a:buFont typeface="Wingdings" panose="05000000000000000000" pitchFamily="2" charset="2"/>
              <a:buChar char="Ø"/>
            </a:pPr>
            <a:r>
              <a:rPr lang="en-US" b="0" dirty="0"/>
              <a:t>Opening</a:t>
            </a:r>
            <a:r>
              <a:rPr lang="en-US" b="0" baseline="0" dirty="0"/>
              <a:t> slide</a:t>
            </a:r>
            <a:endParaRPr lang="en-US" b="0" dirty="0"/>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685379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7EF461-0DA1-49B8-9494-EA2A34B00B64}" type="slidenum">
              <a:rPr lang="en-US" smtClean="0"/>
              <a:t>20</a:t>
            </a:fld>
            <a:endParaRPr lang="en-US"/>
          </a:p>
        </p:txBody>
      </p:sp>
    </p:spTree>
    <p:extLst>
      <p:ext uri="{BB962C8B-B14F-4D97-AF65-F5344CB8AC3E}">
        <p14:creationId xmlns:p14="http://schemas.microsoft.com/office/powerpoint/2010/main" val="2768447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7EF461-0DA1-49B8-9494-EA2A34B00B64}" type="slidenum">
              <a:rPr lang="en-US" smtClean="0"/>
              <a:t>21</a:t>
            </a:fld>
            <a:endParaRPr lang="en-US"/>
          </a:p>
        </p:txBody>
      </p:sp>
    </p:spTree>
    <p:extLst>
      <p:ext uri="{BB962C8B-B14F-4D97-AF65-F5344CB8AC3E}">
        <p14:creationId xmlns:p14="http://schemas.microsoft.com/office/powerpoint/2010/main" val="2587432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37370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46963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69638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54436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36875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03254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40387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50731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652" y="4479667"/>
            <a:ext cx="5818777" cy="4487605"/>
          </a:xfrm>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i="1" dirty="0"/>
              <a:t>Facilitator’s Notes:</a:t>
            </a:r>
          </a:p>
          <a:p>
            <a:pPr marL="171450" indent="-171450" rtl="0" fontAlgn="base">
              <a:buFont typeface="Wingdings" panose="05000000000000000000" pitchFamily="2" charset="2"/>
              <a:buChar char="Ø"/>
            </a:pPr>
            <a:r>
              <a:rPr lang="en-US" b="0" i="1" dirty="0">
                <a:solidFill>
                  <a:srgbClr val="FF0000"/>
                </a:solidFill>
              </a:rPr>
              <a:t>Start to Record​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t>Time: 15 minutes for Introduction Section</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Talking Points:</a:t>
            </a:r>
          </a:p>
          <a:p>
            <a:pPr marL="171450" indent="-171450" rtl="0" fontAlgn="base">
              <a:buFont typeface="Wingdings" panose="05000000000000000000" pitchFamily="2" charset="2"/>
              <a:buChar char="Ø"/>
            </a:pPr>
            <a:r>
              <a:rPr lang="en-US" b="0" dirty="0"/>
              <a:t>WELCOME:​</a:t>
            </a:r>
          </a:p>
          <a:p>
            <a:pPr marL="174708" indent="-174708" fontAlgn="base">
              <a:buFont typeface="Wingdings" panose="05000000000000000000" pitchFamily="2" charset="2"/>
              <a:buChar char="Ø"/>
            </a:pPr>
            <a:r>
              <a:rPr lang="en-US" dirty="0"/>
              <a:t>Welcome to everyone to the Workforce Initiatives Kick Off Session 1. ​</a:t>
            </a:r>
          </a:p>
          <a:p>
            <a:pPr marL="174708" indent="-174708" fontAlgn="base">
              <a:buFont typeface="Wingdings" panose="05000000000000000000" pitchFamily="2" charset="2"/>
              <a:buChar char="Ø"/>
            </a:pPr>
            <a:r>
              <a:rPr lang="en-US" dirty="0"/>
              <a:t>It is brought to you by </a:t>
            </a:r>
            <a:r>
              <a:rPr lang="en-US" dirty="0" err="1"/>
              <a:t>Tenncare</a:t>
            </a:r>
            <a:r>
              <a:rPr lang="en-US" dirty="0"/>
              <a:t>, TNCO and the University of Minnesota. ​</a:t>
            </a:r>
          </a:p>
          <a:p>
            <a:pPr marL="174708" indent="-174708" fontAlgn="base">
              <a:buFont typeface="Wingdings" panose="05000000000000000000" pitchFamily="2" charset="2"/>
              <a:buChar char="Ø"/>
            </a:pPr>
            <a:r>
              <a:rPr lang="en-US" dirty="0"/>
              <a:t>My name is __________________. I am __________________________________one of your workforce consultants from the University of Minnesota.​</a:t>
            </a:r>
          </a:p>
          <a:p>
            <a:pPr marL="640594" lvl="1" indent="-174708" fontAlgn="base">
              <a:buFont typeface="Wingdings" panose="05000000000000000000" pitchFamily="2" charset="2"/>
              <a:buChar char="Ø"/>
            </a:pPr>
            <a:r>
              <a:rPr lang="en-US" dirty="0"/>
              <a:t>Thank you so much for joining us today.​</a:t>
            </a:r>
          </a:p>
          <a:p>
            <a:pPr marL="640594" lvl="1" indent="-174708" fontAlgn="base">
              <a:buFont typeface="Wingdings" panose="05000000000000000000" pitchFamily="2" charset="2"/>
              <a:buChar char="Ø"/>
            </a:pPr>
            <a:r>
              <a:rPr lang="en-US" dirty="0"/>
              <a:t>This session is ideally suited for organizations leadership, Human Resources Directors, and others to are involved in managing employee data or implementing strategies in DSP recruitment, selection and retention.​</a:t>
            </a:r>
          </a:p>
          <a:p>
            <a:pPr marL="174708" indent="-174708" fontAlgn="base">
              <a:buFont typeface="Wingdings" panose="05000000000000000000" pitchFamily="2" charset="2"/>
              <a:buChar char="Ø"/>
            </a:pPr>
            <a:r>
              <a:rPr lang="en-US" dirty="0"/>
              <a:t>This session is currently being </a:t>
            </a:r>
            <a:r>
              <a:rPr lang="en-US" b="0" dirty="0"/>
              <a:t>recorded... ​</a:t>
            </a:r>
          </a:p>
          <a:p>
            <a:pPr marL="174708" indent="-174708" fontAlgn="base">
              <a:buFont typeface="Wingdings" panose="05000000000000000000" pitchFamily="2" charset="2"/>
              <a:buChar char="Ø"/>
            </a:pPr>
            <a:r>
              <a:rPr lang="en-US" dirty="0"/>
              <a:t>	and we will send the recording to you </a:t>
            </a:r>
            <a:r>
              <a:rPr lang="en-US" i="1" dirty="0"/>
              <a:t>upon request </a:t>
            </a:r>
            <a:r>
              <a:rPr lang="en-US" dirty="0"/>
              <a:t>if you would like to view again or share with others in your organization.​</a:t>
            </a:r>
          </a:p>
          <a:p>
            <a:pPr marL="171450" indent="-171450">
              <a:buFont typeface="Wingdings" panose="05000000000000000000" pitchFamily="2" charset="2"/>
              <a:buChar char="Ø"/>
            </a:pPr>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487D6291-FB8F-4913-892F-08B16A588B0E}" type="slidenum">
              <a:rPr lang="en-US" smtClean="0"/>
              <a:t>3</a:t>
            </a:fld>
            <a:endParaRPr lang="en-US"/>
          </a:p>
        </p:txBody>
      </p:sp>
    </p:spTree>
    <p:extLst>
      <p:ext uri="{BB962C8B-B14F-4D97-AF65-F5344CB8AC3E}">
        <p14:creationId xmlns:p14="http://schemas.microsoft.com/office/powerpoint/2010/main" val="3934772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81272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C29104-9E49-4AA3-A681-857A1DC7F8F9}" type="slidenum">
              <a:rPr lang="en-US">
                <a:solidFill>
                  <a:prstClr val="black"/>
                </a:solidFill>
                <a:latin typeface="Calibri" panose="020F0502020204030204"/>
              </a:rPr>
              <a:pPr defTabSz="931774">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52964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baseline="0" dirty="0"/>
              <a:t>Time: 6 minutes on Key Projects – Survey-Workbook Section</a:t>
            </a:r>
          </a:p>
          <a:p>
            <a:pPr marL="171450" indent="-171450">
              <a:buFont typeface="Wingdings" panose="05000000000000000000" pitchFamily="2" charset="2"/>
              <a:buChar char="Ø"/>
            </a:pPr>
            <a:endParaRPr lang="en-US" b="0" baseline="0" dirty="0"/>
          </a:p>
          <a:p>
            <a:pPr marL="0" indent="0">
              <a:buFont typeface="Wingdings" panose="05000000000000000000" pitchFamily="2" charset="2"/>
              <a:buNone/>
            </a:pPr>
            <a:r>
              <a:rPr lang="en-US" b="0" baseline="0" dirty="0"/>
              <a:t>Talking Points</a:t>
            </a:r>
            <a:endParaRPr lang="en-US" b="0" dirty="0"/>
          </a:p>
          <a:p>
            <a:pPr marL="174708" indent="-174708">
              <a:buFont typeface="Wingdings" panose="05000000000000000000" pitchFamily="2" charset="2"/>
              <a:buChar char="Ø"/>
            </a:pPr>
            <a:r>
              <a:rPr lang="en-US" dirty="0"/>
              <a:t>Thank</a:t>
            </a:r>
            <a:r>
              <a:rPr lang="en-US" baseline="0" dirty="0"/>
              <a:t> you, Shannon for that in depth overview. </a:t>
            </a:r>
          </a:p>
          <a:p>
            <a:pPr marL="174708" indent="-174708">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dirty="0"/>
              <a:t>The University</a:t>
            </a:r>
            <a:r>
              <a:rPr lang="en-US" baseline="0" dirty="0"/>
              <a:t> of Minnesota, provided to providers in Cohort 1 and you, Cohort 2 the Workforce Survey between March - May 2020. There will be another survey next year during the same time period. </a:t>
            </a:r>
          </a:p>
          <a:p>
            <a:pPr marL="174708" indent="-174708">
              <a:buFont typeface="Wingdings" panose="05000000000000000000" pitchFamily="2" charset="2"/>
              <a:buChar char="Ø"/>
            </a:pPr>
            <a:r>
              <a:rPr lang="en-US" baseline="0" dirty="0"/>
              <a:t>The consultants will provide Technical Assistance from now until Aug 2021, along with the Regional Coaches from Tennessee</a:t>
            </a:r>
          </a:p>
          <a:p>
            <a:pPr marL="174708" indent="-174708">
              <a:buFont typeface="Wingdings" panose="05000000000000000000" pitchFamily="2" charset="2"/>
              <a:buChar char="Ø"/>
            </a:pPr>
            <a:r>
              <a:rPr lang="en-US" baseline="0" dirty="0"/>
              <a:t>Together with the Regional Coaches we will be leading Communities of Practices in each region. </a:t>
            </a:r>
          </a:p>
          <a:p>
            <a:pPr marL="174708" indent="-174708">
              <a:buFont typeface="Wingdings" panose="05000000000000000000" pitchFamily="2" charset="2"/>
              <a:buChar char="q"/>
            </a:pPr>
            <a:endParaRPr lang="en-US" dirty="0"/>
          </a:p>
        </p:txBody>
      </p:sp>
      <p:sp>
        <p:nvSpPr>
          <p:cNvPr id="4" name="Slide Number Placeholder 3"/>
          <p:cNvSpPr>
            <a:spLocks noGrp="1"/>
          </p:cNvSpPr>
          <p:nvPr>
            <p:ph type="sldNum" sz="quarter" idx="5"/>
          </p:nvPr>
        </p:nvSpPr>
        <p:spPr/>
        <p:txBody>
          <a:bodyPr/>
          <a:lstStyle/>
          <a:p>
            <a:fld id="{487D6291-FB8F-4913-892F-08B16A588B0E}" type="slidenum">
              <a:rPr lang="en-US" smtClean="0"/>
              <a:t>32</a:t>
            </a:fld>
            <a:endParaRPr lang="en-US"/>
          </a:p>
        </p:txBody>
      </p:sp>
    </p:spTree>
    <p:extLst>
      <p:ext uri="{BB962C8B-B14F-4D97-AF65-F5344CB8AC3E}">
        <p14:creationId xmlns:p14="http://schemas.microsoft.com/office/powerpoint/2010/main" val="2518641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766525" cy="4337478"/>
          </a:xfrm>
        </p:spPr>
        <p:txBody>
          <a:bodyPr/>
          <a:lstStyle/>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We have collected two years of annual organizational data. There were Changes to survey used between year 1 and year 2. The year 3 survey is anticipated to be released in early 2021 to include data from 2020. </a:t>
            </a:r>
          </a:p>
          <a:p>
            <a:pPr marL="174708" indent="-174708">
              <a:buFont typeface="Wingdings" panose="05000000000000000000" pitchFamily="2" charset="2"/>
              <a:buChar char="Ø"/>
            </a:pPr>
            <a:endParaRPr lang="en-US" dirty="0"/>
          </a:p>
          <a:p>
            <a:pPr marL="174708" indent="-174708">
              <a:buFont typeface="Wingdings" panose="05000000000000000000" pitchFamily="2" charset="2"/>
              <a:buChar char="Ø"/>
            </a:pPr>
            <a:r>
              <a:rPr lang="en-US" dirty="0"/>
              <a:t>Results of year 1 with 2018 data were compiled in the year 1 report, along with state and regional profiles. These are available on the website. </a:t>
            </a:r>
          </a:p>
          <a:p>
            <a:pPr marL="174708" indent="-174708">
              <a:buFont typeface="Wingdings" panose="05000000000000000000" pitchFamily="2" charset="2"/>
              <a:buChar char="Ø"/>
            </a:pPr>
            <a:endParaRPr lang="en-US" dirty="0"/>
          </a:p>
          <a:p>
            <a:pPr marL="174708" indent="-174708">
              <a:buFont typeface="Wingdings" panose="05000000000000000000" pitchFamily="2" charset="2"/>
              <a:buChar char="Ø"/>
            </a:pPr>
            <a:r>
              <a:rPr lang="en-US" dirty="0"/>
              <a:t>We will look today at results from the Year 2 2019 survey results that are also available in report and profiles and will be available on the website. The profiles contain selected information – not all the information provided by organizations that completed the survey are compiled in the profiles. The profiles are designed to include information that is particularly important for decision making regarding workforce recruitment and retention.</a:t>
            </a:r>
          </a:p>
          <a:p>
            <a:pPr marL="174708" indent="-174708">
              <a:buFont typeface="Wingdings" panose="05000000000000000000" pitchFamily="2" charset="2"/>
              <a:buChar char="Ø"/>
            </a:pPr>
            <a:endParaRPr lang="en-US" dirty="0"/>
          </a:p>
          <a:p>
            <a:pPr marL="174708" indent="-174708">
              <a:buFont typeface="Wingdings" panose="05000000000000000000" pitchFamily="2" charset="2"/>
              <a:buChar char="Ø"/>
            </a:pPr>
            <a:r>
              <a:rPr lang="en-US" dirty="0"/>
              <a:t>STOP FOR QUESTIONS.</a:t>
            </a:r>
          </a:p>
          <a:p>
            <a:endParaRPr lang="en-US" dirty="0"/>
          </a:p>
        </p:txBody>
      </p:sp>
      <p:sp>
        <p:nvSpPr>
          <p:cNvPr id="4" name="Slide Number Placeholder 3"/>
          <p:cNvSpPr>
            <a:spLocks noGrp="1"/>
          </p:cNvSpPr>
          <p:nvPr>
            <p:ph type="sldNum" sz="quarter" idx="5"/>
          </p:nvPr>
        </p:nvSpPr>
        <p:spPr/>
        <p:txBody>
          <a:bodyPr/>
          <a:lstStyle/>
          <a:p>
            <a:pPr defTabSz="931774">
              <a:defRPr/>
            </a:pPr>
            <a:fld id="{C940E140-93E8-471F-9349-F0BB6098DEA7}" type="slidenum">
              <a:rPr lang="en-US">
                <a:solidFill>
                  <a:prstClr val="black"/>
                </a:solidFill>
                <a:latin typeface="Calibri" panose="020F0502020204030204"/>
              </a:rPr>
              <a:pPr defTabSz="931774">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2668120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8503" y="4525861"/>
            <a:ext cx="6341292" cy="4458735"/>
          </a:xfrm>
        </p:spPr>
        <p:txBody>
          <a:bodyPr>
            <a:normAutofit fontScale="85000" lnSpcReduction="20000"/>
          </a:bodyPr>
          <a:lstStyle/>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The purpose of this workbook is to have one place for you to capture your work over the 7 workshops so when you go back to your organizations you can share what you’ve already done.  </a:t>
            </a:r>
          </a:p>
          <a:p>
            <a:pPr marL="174708" indent="-174708">
              <a:buFont typeface="Wingdings" panose="05000000000000000000" pitchFamily="2" charset="2"/>
              <a:buChar char="Ø"/>
            </a:pPr>
            <a:r>
              <a:rPr lang="en-US" dirty="0"/>
              <a:t>You may have completed the workbook already or you may work on it thought the 7 sessions.  You may need input from others in your organization. </a:t>
            </a:r>
          </a:p>
          <a:p>
            <a:pPr marL="174708" indent="-174708">
              <a:buFont typeface="Wingdings" panose="05000000000000000000" pitchFamily="2" charset="2"/>
              <a:buChar char="Ø"/>
            </a:pPr>
            <a:r>
              <a:rPr lang="en-US" dirty="0"/>
              <a:t>This gives you a road map for next steps when to back to your organization to work thought the 8 step of implementation, which we will be talking about later today. </a:t>
            </a:r>
          </a:p>
          <a:p>
            <a:pPr marL="171450" indent="-171450">
              <a:buFont typeface="Wingdings" panose="05000000000000000000" pitchFamily="2" charset="2"/>
              <a:buChar char="Ø"/>
            </a:pPr>
            <a:endParaRPr lang="en-US" dirty="0"/>
          </a:p>
          <a:p>
            <a:pPr marL="174708" indent="-174708">
              <a:buFont typeface="Wingdings" panose="05000000000000000000" pitchFamily="2" charset="2"/>
              <a:buChar char="Ø"/>
            </a:pPr>
            <a:r>
              <a:rPr lang="en-US" dirty="0"/>
              <a:t>Let’s a quick review of the different sections of the workbook</a:t>
            </a:r>
          </a:p>
          <a:p>
            <a:pPr marL="174708" indent="-174708">
              <a:buFont typeface="Wingdings" panose="05000000000000000000" pitchFamily="2" charset="2"/>
              <a:buChar char="Ø"/>
            </a:pPr>
            <a:r>
              <a:rPr lang="en-US" dirty="0"/>
              <a:t>The first section is the: Organization Key Information – you will want to complete this so everyone on this team from your organizations knows who else is on the team including who your Consultants and Coaches are. </a:t>
            </a:r>
          </a:p>
          <a:p>
            <a:pPr marL="174708" indent="-174708">
              <a:buFont typeface="Wingdings" panose="05000000000000000000" pitchFamily="2" charset="2"/>
              <a:buChar char="Ø"/>
            </a:pPr>
            <a:r>
              <a:rPr lang="en-US" dirty="0"/>
              <a:t>In the next section on: Self-Assessment will ask you to consider how the organization:</a:t>
            </a:r>
          </a:p>
          <a:p>
            <a:pPr marL="640594" lvl="1" indent="-174708">
              <a:buFont typeface="Wingdings" panose="05000000000000000000" pitchFamily="2" charset="2"/>
              <a:buChar char="Ø"/>
            </a:pPr>
            <a:r>
              <a:rPr lang="en-US" dirty="0"/>
              <a:t>Assesses and uses Workforce Data</a:t>
            </a:r>
          </a:p>
          <a:p>
            <a:pPr marL="640594" lvl="1" indent="-174708">
              <a:buFont typeface="Wingdings" panose="05000000000000000000" pitchFamily="2" charset="2"/>
              <a:buChar char="Ø"/>
            </a:pPr>
            <a:r>
              <a:rPr lang="en-US" dirty="0"/>
              <a:t>The Organizational Capacity or Readiness along with your Processes</a:t>
            </a:r>
          </a:p>
          <a:p>
            <a:pPr marL="640594" lvl="1" indent="-174708">
              <a:buFont typeface="Wingdings" panose="05000000000000000000" pitchFamily="2" charset="2"/>
              <a:buChar char="Ø"/>
            </a:pPr>
            <a:r>
              <a:rPr lang="en-US" dirty="0"/>
              <a:t>Recruitment and Selection Processes</a:t>
            </a:r>
          </a:p>
          <a:p>
            <a:pPr marL="640594" lvl="1" indent="-174708">
              <a:buFont typeface="Wingdings" panose="05000000000000000000" pitchFamily="2" charset="2"/>
              <a:buChar char="Ø"/>
            </a:pPr>
            <a:r>
              <a:rPr lang="en-US" dirty="0"/>
              <a:t>How the organizations manages Orientation and Training</a:t>
            </a:r>
          </a:p>
          <a:p>
            <a:pPr marL="640594" lvl="1" indent="-174708">
              <a:buFont typeface="Wingdings" panose="05000000000000000000" pitchFamily="2" charset="2"/>
              <a:buChar char="Ø"/>
            </a:pPr>
            <a:r>
              <a:rPr lang="en-US" dirty="0"/>
              <a:t>Takes a look at your Retention Strategies</a:t>
            </a:r>
          </a:p>
          <a:p>
            <a:pPr marL="640594" lvl="1" indent="-174708">
              <a:buFont typeface="Wingdings" panose="05000000000000000000" pitchFamily="2" charset="2"/>
              <a:buChar char="Ø"/>
            </a:pPr>
            <a:r>
              <a:rPr lang="en-US" dirty="0"/>
              <a:t>And the last section is about your Evaluation practices. </a:t>
            </a:r>
          </a:p>
          <a:p>
            <a:pPr marL="174708" indent="-174708">
              <a:buFont typeface="Wingdings" panose="05000000000000000000" pitchFamily="2" charset="2"/>
              <a:buChar char="Ø"/>
            </a:pPr>
            <a:r>
              <a:rPr lang="en-US" dirty="0"/>
              <a:t>Moving Toward Improvement – by using the workbook in conjunction with the resources we provide you during the workshops your organization can move toward improvement. </a:t>
            </a:r>
          </a:p>
          <a:p>
            <a:pPr marL="174708" indent="-174708">
              <a:buFont typeface="Wingdings" panose="05000000000000000000" pitchFamily="2" charset="2"/>
              <a:buChar char="Ø"/>
            </a:pPr>
            <a:r>
              <a:rPr lang="en-US" dirty="0"/>
              <a:t>You will learn about Tools and additional Resources such as the: </a:t>
            </a:r>
          </a:p>
          <a:p>
            <a:pPr marL="640594" lvl="1" indent="-174708">
              <a:buFont typeface="Wingdings" panose="05000000000000000000" pitchFamily="2" charset="2"/>
              <a:buChar char="Ø"/>
            </a:pPr>
            <a:r>
              <a:rPr lang="en-US" dirty="0"/>
              <a:t>Retention Trends and Summary Worksheet</a:t>
            </a:r>
          </a:p>
          <a:p>
            <a:pPr marL="640594" lvl="1" indent="-174708">
              <a:buFont typeface="Wingdings" panose="05000000000000000000" pitchFamily="2" charset="2"/>
              <a:buChar char="Ø"/>
            </a:pPr>
            <a:r>
              <a:rPr lang="en-US" dirty="0"/>
              <a:t>Challenge/Intervention Strategy Matrix</a:t>
            </a:r>
          </a:p>
          <a:p>
            <a:pPr marL="640594" lvl="1" indent="-174708">
              <a:buFont typeface="Wingdings" panose="05000000000000000000" pitchFamily="2" charset="2"/>
              <a:buChar char="Ø"/>
            </a:pPr>
            <a:r>
              <a:rPr lang="en-US" dirty="0"/>
              <a:t>Summary Overview of Workforce Toolkit</a:t>
            </a:r>
          </a:p>
          <a:p>
            <a:pPr marL="640594" lvl="1" indent="-174708">
              <a:buFont typeface="Wingdings" panose="05000000000000000000" pitchFamily="2" charset="2"/>
              <a:buChar char="Ø"/>
            </a:pPr>
            <a:r>
              <a:rPr lang="en-US" dirty="0"/>
              <a:t>Action Planning Worksheet</a:t>
            </a:r>
          </a:p>
          <a:p>
            <a:pPr marL="640594" lvl="1" indent="-174708">
              <a:buFont typeface="Wingdings" panose="05000000000000000000" pitchFamily="2" charset="2"/>
              <a:buChar char="Ø"/>
            </a:pPr>
            <a:r>
              <a:rPr lang="en-US" dirty="0"/>
              <a:t>All of these resources are in your Self-Assessment Workbook</a:t>
            </a:r>
          </a:p>
          <a:p>
            <a:pPr marL="640594" lvl="1" indent="-174708">
              <a:buFont typeface="Wingdings" panose="05000000000000000000" pitchFamily="2" charset="2"/>
              <a:buChar char="Ø"/>
            </a:pPr>
            <a:endParaRPr lang="en-US" dirty="0"/>
          </a:p>
          <a:p>
            <a:pPr marL="640594" lvl="1" indent="-174708">
              <a:buFont typeface="Wingdings" panose="05000000000000000000" pitchFamily="2" charset="2"/>
              <a:buChar char="Ø"/>
            </a:pPr>
            <a:endParaRPr lang="en-US" dirty="0"/>
          </a:p>
          <a:p>
            <a:pPr marL="640594" lvl="1" indent="-174708">
              <a:buFont typeface="Wingdings" panose="05000000000000000000" pitchFamily="2" charset="2"/>
              <a:buChar char="Ø"/>
            </a:pPr>
            <a:endParaRPr lang="en-US" dirty="0"/>
          </a:p>
          <a:p>
            <a:pPr marL="291179" indent="-291179">
              <a:buFont typeface="Wingdings" panose="05000000000000000000" pitchFamily="2" charset="2"/>
              <a:buChar char="Ø"/>
            </a:pPr>
            <a:r>
              <a:rPr lang="en-US" dirty="0">
                <a:cs typeface="Calibri" panose="020F0502020204030204"/>
              </a:rPr>
              <a:t>Possible activity for</a:t>
            </a:r>
            <a:r>
              <a:rPr lang="en-US" baseline="0" dirty="0">
                <a:cs typeface="Calibri" panose="020F0502020204030204"/>
              </a:rPr>
              <a:t> in person session</a:t>
            </a:r>
            <a:endParaRPr lang="en-US" dirty="0">
              <a:cs typeface="Calibri" panose="020F0502020204030204"/>
            </a:endParaRPr>
          </a:p>
          <a:p>
            <a:pPr marL="174708" indent="-174708">
              <a:buFont typeface="Wingdings" panose="05000000000000000000" pitchFamily="2" charset="2"/>
              <a:buChar char="Ø"/>
            </a:pPr>
            <a:r>
              <a:rPr lang="en-US" dirty="0"/>
              <a:t>Activity: 3-4 minutes</a:t>
            </a:r>
            <a:endParaRPr lang="en-US" dirty="0">
              <a:cs typeface="Calibri"/>
            </a:endParaRPr>
          </a:p>
          <a:p>
            <a:pPr marL="174708" indent="-174708">
              <a:buFont typeface="Wingdings" panose="05000000000000000000" pitchFamily="2" charset="2"/>
              <a:buChar char="Ø"/>
            </a:pPr>
            <a:r>
              <a:rPr lang="en-US" dirty="0"/>
              <a:t>Turn to page 3 of your workbook and fill out the information for your organization. </a:t>
            </a:r>
          </a:p>
          <a:p>
            <a:pPr marL="174708" indent="-174708">
              <a:buFont typeface="Wingdings" panose="05000000000000000000" pitchFamily="2" charset="2"/>
              <a:buChar char="Ø"/>
            </a:pPr>
            <a:r>
              <a:rPr lang="en-US" dirty="0"/>
              <a:t>Throughout the 7 workshops, we will be prompting you to capture your thoughts in this workbook. </a:t>
            </a:r>
          </a:p>
          <a:p>
            <a:pPr marL="174708" indent="-174708">
              <a:buFont typeface="Wingdings" panose="05000000000000000000" pitchFamily="2" charset="2"/>
              <a:buChar char="Ø"/>
            </a:pPr>
            <a:r>
              <a:rPr lang="en-US" dirty="0"/>
              <a:t>Return to the slide with Consult and Coaches contact information</a:t>
            </a:r>
          </a:p>
          <a:p>
            <a:pPr marL="171450" indent="-171450">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34</a:t>
            </a:fld>
            <a:endParaRPr lang="en-US"/>
          </a:p>
        </p:txBody>
      </p:sp>
    </p:spTree>
    <p:extLst>
      <p:ext uri="{BB962C8B-B14F-4D97-AF65-F5344CB8AC3E}">
        <p14:creationId xmlns:p14="http://schemas.microsoft.com/office/powerpoint/2010/main" val="912480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10 minutes for content, 15 minutes for breakout session  and 7-10 minutes for large group for Cohort 2 Overview – 35 minutes maximum</a:t>
            </a:r>
          </a:p>
          <a:p>
            <a:r>
              <a:rPr lang="en-US" dirty="0"/>
              <a:t>Transition</a:t>
            </a:r>
            <a:r>
              <a:rPr lang="en-US" baseline="0" dirty="0"/>
              <a:t> slide</a:t>
            </a:r>
          </a:p>
          <a:p>
            <a:endParaRPr lang="en-US" dirty="0">
              <a:cs typeface="Calibri"/>
            </a:endParaRPr>
          </a:p>
          <a:p>
            <a:r>
              <a:rPr lang="en-US" dirty="0">
                <a:cs typeface="Calibri"/>
              </a:rPr>
              <a:t>Next, we will talk about...</a:t>
            </a:r>
          </a:p>
        </p:txBody>
      </p:sp>
      <p:sp>
        <p:nvSpPr>
          <p:cNvPr id="4" name="Slide Number Placeholder 3"/>
          <p:cNvSpPr>
            <a:spLocks noGrp="1"/>
          </p:cNvSpPr>
          <p:nvPr>
            <p:ph type="sldNum" sz="quarter" idx="10"/>
          </p:nvPr>
        </p:nvSpPr>
        <p:spPr/>
        <p:txBody>
          <a:bodyPr/>
          <a:lstStyle/>
          <a:p>
            <a:fld id="{7C7EF461-0DA1-49B8-9494-EA2A34B00B64}" type="slidenum">
              <a:rPr lang="en-US" smtClean="0"/>
              <a:t>35</a:t>
            </a:fld>
            <a:endParaRPr lang="en-US"/>
          </a:p>
        </p:txBody>
      </p:sp>
    </p:spTree>
    <p:extLst>
      <p:ext uri="{BB962C8B-B14F-4D97-AF65-F5344CB8AC3E}">
        <p14:creationId xmlns:p14="http://schemas.microsoft.com/office/powerpoint/2010/main" val="15548645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5097" y="4473893"/>
            <a:ext cx="6310812" cy="4533800"/>
          </a:xfrm>
        </p:spPr>
        <p:txBody>
          <a:bodyPr>
            <a:normAutofit fontScale="77500" lnSpcReduction="20000"/>
          </a:bodyPr>
          <a:lstStyle/>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Let’s</a:t>
            </a:r>
            <a:r>
              <a:rPr lang="en-US" baseline="0" dirty="0"/>
              <a:t> take a look at the Timeline for the Workforce Initiative for this cohort. </a:t>
            </a:r>
          </a:p>
          <a:p>
            <a:pPr marL="171450" indent="-171450">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dirty="0"/>
              <a:t>In Sept you received your organizations’ profile, along with your region and the state profile.  </a:t>
            </a:r>
          </a:p>
          <a:p>
            <a:pPr marL="171450" indent="-171450">
              <a:buFont typeface="Wingdings" panose="05000000000000000000" pitchFamily="2" charset="2"/>
              <a:buChar char="Ø"/>
            </a:pPr>
            <a:endParaRPr lang="en-US" baseline="0" dirty="0"/>
          </a:p>
          <a:p>
            <a:pPr marL="640594" lvl="1" indent="-174708">
              <a:buFont typeface="Wingdings" panose="05000000000000000000" pitchFamily="2" charset="2"/>
              <a:buChar char="Ø"/>
            </a:pPr>
            <a:r>
              <a:rPr lang="en-US" baseline="0" dirty="0"/>
              <a:t>You were invited to the Kick-off workshops and asked to you to identify two key contacts who would attend the kick-off workshops.</a:t>
            </a:r>
          </a:p>
          <a:p>
            <a:pPr marL="171450" indent="-171450">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dirty="0"/>
              <a:t>In October – we are starting the Workshops, and you will be introduced to the Self –Assessment Workbook.  </a:t>
            </a:r>
          </a:p>
          <a:p>
            <a:pPr marL="640594" lvl="1" indent="-174708">
              <a:buFont typeface="Wingdings" panose="05000000000000000000" pitchFamily="2" charset="2"/>
              <a:buChar char="Ø"/>
            </a:pPr>
            <a:r>
              <a:rPr lang="en-US" baseline="0" dirty="0"/>
              <a:t>You will also begin to consider the level of technical assistance that your organization prefers. You will learn more about this in a bit. </a:t>
            </a:r>
          </a:p>
          <a:p>
            <a:pPr marL="640594" lvl="1" indent="-174708">
              <a:buFont typeface="Wingdings" panose="05000000000000000000" pitchFamily="2" charset="2"/>
              <a:buChar char="Ø"/>
            </a:pPr>
            <a:r>
              <a:rPr lang="en-US" baseline="0" dirty="0"/>
              <a:t>Action plans will be started. </a:t>
            </a:r>
          </a:p>
          <a:p>
            <a:pPr marL="171450" indent="-171450">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dirty="0"/>
              <a:t>In Nov &amp; Dec. we will continue and wrap up the workshops.  </a:t>
            </a:r>
          </a:p>
          <a:p>
            <a:pPr marL="640594" lvl="1" indent="-174708">
              <a:buFont typeface="Wingdings" panose="05000000000000000000" pitchFamily="2" charset="2"/>
              <a:buChar char="Ø"/>
            </a:pPr>
            <a:r>
              <a:rPr lang="en-US" baseline="0" dirty="0"/>
              <a:t>Through-out the workshops you will be completing the self assessment and reviewing your self assessment. Organizations will be assessing and confirming their readiness.  </a:t>
            </a:r>
          </a:p>
          <a:p>
            <a:pPr marL="640594" lvl="1" indent="-174708">
              <a:buFont typeface="Wingdings" panose="05000000000000000000" pitchFamily="2" charset="2"/>
              <a:buChar char="Ø"/>
            </a:pPr>
            <a:r>
              <a:rPr lang="en-US" baseline="0" dirty="0"/>
              <a:t>You will make decisions on the level of technical assistance you want.  </a:t>
            </a:r>
          </a:p>
          <a:p>
            <a:pPr marL="640594" lvl="1" indent="-174708">
              <a:buFont typeface="Wingdings" panose="05000000000000000000" pitchFamily="2" charset="2"/>
              <a:buChar char="Ø"/>
            </a:pPr>
            <a:r>
              <a:rPr lang="en-US" baseline="0" dirty="0"/>
              <a:t>During this time, you will have access to and can begin to watch the toolkit webinars on Recruitment, Selection and Retention.  </a:t>
            </a:r>
          </a:p>
          <a:p>
            <a:pPr marL="171450" indent="-171450">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dirty="0"/>
              <a:t>From January and February – Organizations who decide to have individual technical assistance will begin consultations. The consultation will be with the Staff from the University of MN and the regional coaches. </a:t>
            </a:r>
          </a:p>
          <a:p>
            <a:pPr marL="640594" lvl="1" indent="-174708">
              <a:buFont typeface="Wingdings" panose="05000000000000000000" pitchFamily="2" charset="2"/>
              <a:buChar char="Ø"/>
            </a:pPr>
            <a:r>
              <a:rPr lang="en-US" baseline="0" dirty="0"/>
              <a:t>Organizations will have the opportunity to participate in the Year 2, 2020 Survey. </a:t>
            </a:r>
          </a:p>
          <a:p>
            <a:pPr marL="640594" lvl="1" indent="-174708">
              <a:buFont typeface="Wingdings" panose="05000000000000000000" pitchFamily="2" charset="2"/>
              <a:buChar char="Ø"/>
            </a:pPr>
            <a:r>
              <a:rPr lang="en-US" baseline="0" dirty="0"/>
              <a:t>The organizations workforce team will decide on and begin to implement a strategy.</a:t>
            </a:r>
          </a:p>
          <a:p>
            <a:pPr marL="640594" lvl="1" indent="-174708">
              <a:buFont typeface="Wingdings" panose="05000000000000000000" pitchFamily="2" charset="2"/>
              <a:buChar char="Ø"/>
            </a:pPr>
            <a:r>
              <a:rPr lang="en-US" baseline="0" dirty="0"/>
              <a:t>There will be a virtual Community of Practice in January that you will be invited to. More to come on that later.</a:t>
            </a:r>
          </a:p>
          <a:p>
            <a:pPr marL="171450" indent="-171450">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dirty="0"/>
              <a:t>March through July organization will be working on their implementation of their action plan with technical assistance as desired.  There will be another community of practice in April.  </a:t>
            </a:r>
          </a:p>
          <a:p>
            <a:pPr marL="174708" indent="-174708">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dirty="0"/>
              <a:t>In August you will receive the Year 3, 2020 survey results for your organization, your region and the state. We will have a webinar about the Year 3 2020 results, and you will be invited to continue being supported through the community of practice. </a:t>
            </a:r>
          </a:p>
          <a:p>
            <a:pPr marL="174708" indent="-174708">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dirty="0"/>
              <a:t>During this year, your organization will be moving through the 8 steps of implementation at your own pace. And with being in the middle of a pandemic, we know that priorities shift according to what is occurring with COVID-19 and the people who accept services from you and the people who provide services. </a:t>
            </a:r>
          </a:p>
          <a:p>
            <a:pPr marL="640594" lvl="1" indent="-174708">
              <a:buFont typeface="Wingdings" panose="05000000000000000000" pitchFamily="2" charset="2"/>
              <a:buChar char="Ø"/>
            </a:pPr>
            <a:r>
              <a:rPr lang="en-US" baseline="0" dirty="0"/>
              <a:t>We will talk more about the 8 steps on the next slide. </a:t>
            </a:r>
          </a:p>
          <a:p>
            <a:pPr marL="640594" lvl="1" indent="-174708">
              <a:buFont typeface="Wingdings" panose="05000000000000000000" pitchFamily="2" charset="2"/>
              <a:buChar char="Ø"/>
            </a:pPr>
            <a:r>
              <a:rPr lang="en-US" baseline="0" dirty="0"/>
              <a:t>This timeline and the 8 steps are included in the Self Assessment Workbook</a:t>
            </a:r>
          </a:p>
          <a:p>
            <a:pPr marL="171450" indent="-171450">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dirty="0"/>
              <a:t>Are there any questions?</a:t>
            </a:r>
            <a:endParaRPr lang="en-US" dirty="0"/>
          </a:p>
        </p:txBody>
      </p:sp>
      <p:sp>
        <p:nvSpPr>
          <p:cNvPr id="4" name="Slide Number Placeholder 3"/>
          <p:cNvSpPr>
            <a:spLocks noGrp="1"/>
          </p:cNvSpPr>
          <p:nvPr>
            <p:ph type="sldNum" sz="quarter" idx="10"/>
          </p:nvPr>
        </p:nvSpPr>
        <p:spPr/>
        <p:txBody>
          <a:bodyPr/>
          <a:lstStyle/>
          <a:p>
            <a:fld id="{7C7EF461-0DA1-49B8-9494-EA2A34B00B64}" type="slidenum">
              <a:rPr lang="en-US" smtClean="0"/>
              <a:t>36</a:t>
            </a:fld>
            <a:endParaRPr lang="en-US"/>
          </a:p>
        </p:txBody>
      </p:sp>
    </p:spTree>
    <p:extLst>
      <p:ext uri="{BB962C8B-B14F-4D97-AF65-F5344CB8AC3E}">
        <p14:creationId xmlns:p14="http://schemas.microsoft.com/office/powerpoint/2010/main" val="577643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We will be using the</a:t>
            </a:r>
            <a:r>
              <a:rPr lang="en-US" baseline="0" dirty="0"/>
              <a:t> 8 step framework for implementation of workforce strategies – let’s do a quick overview as we  will be revisiting these in more depth in future sessions</a:t>
            </a:r>
          </a:p>
          <a:p>
            <a:pPr marL="174708" indent="-174708">
              <a:buFont typeface="Wingdings" panose="05000000000000000000" pitchFamily="2" charset="2"/>
              <a:buChar char="Ø"/>
            </a:pPr>
            <a:r>
              <a:rPr lang="en-US" baseline="0" dirty="0">
                <a:cs typeface="Calibri"/>
              </a:rPr>
              <a:t>Step one is identifying and accessing the workforce challenge that your organization decided to address. </a:t>
            </a:r>
          </a:p>
          <a:p>
            <a:pPr marL="174708" indent="-174708">
              <a:buFont typeface="Wingdings" panose="05000000000000000000" pitchFamily="2" charset="2"/>
              <a:buChar char="Ø"/>
            </a:pPr>
            <a:r>
              <a:rPr lang="en-US" baseline="0" dirty="0">
                <a:cs typeface="Calibri"/>
              </a:rPr>
              <a:t>In Step 2 you will select an intervention strategy from the workforce toolkit. </a:t>
            </a:r>
          </a:p>
          <a:p>
            <a:pPr marL="174708" indent="-174708">
              <a:buFont typeface="Wingdings" panose="05000000000000000000" pitchFamily="2" charset="2"/>
              <a:buChar char="Ø"/>
            </a:pPr>
            <a:r>
              <a:rPr lang="en-US" baseline="0" dirty="0">
                <a:cs typeface="Calibri"/>
              </a:rPr>
              <a:t>During Step 3 your team will identify the components of the strategy. </a:t>
            </a:r>
          </a:p>
          <a:p>
            <a:pPr marL="174708" indent="-174708">
              <a:buFont typeface="Wingdings" panose="05000000000000000000" pitchFamily="2" charset="2"/>
              <a:buChar char="Ø"/>
            </a:pPr>
            <a:r>
              <a:rPr lang="en-US" baseline="0" dirty="0">
                <a:cs typeface="Calibri"/>
              </a:rPr>
              <a:t>Then you will identify barriers to implementing the strategy</a:t>
            </a:r>
          </a:p>
          <a:p>
            <a:endParaRPr lang="en-US" dirty="0">
              <a:cs typeface="Calibri"/>
            </a:endParaRPr>
          </a:p>
        </p:txBody>
      </p:sp>
      <p:sp>
        <p:nvSpPr>
          <p:cNvPr id="4" name="Slide Number Placeholder 3"/>
          <p:cNvSpPr>
            <a:spLocks noGrp="1"/>
          </p:cNvSpPr>
          <p:nvPr>
            <p:ph type="sldNum" sz="quarter" idx="10"/>
          </p:nvPr>
        </p:nvSpPr>
        <p:spPr/>
        <p:txBody>
          <a:bodyPr/>
          <a:lstStyle/>
          <a:p>
            <a:pPr defTabSz="931774">
              <a:defRPr/>
            </a:pPr>
            <a:fld id="{C940E140-93E8-471F-9349-F0BB6098DEA7}" type="slidenum">
              <a:rPr lang="en-US">
                <a:solidFill>
                  <a:prstClr val="black"/>
                </a:solidFill>
                <a:latin typeface="Calibri" panose="020F0502020204030204"/>
              </a:rPr>
              <a:pPr defTabSz="931774">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40689816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Next</a:t>
            </a:r>
            <a:r>
              <a:rPr lang="en-US" baseline="0" dirty="0"/>
              <a:t> will be figuring out the supports that you need and are available to you. </a:t>
            </a:r>
          </a:p>
          <a:p>
            <a:pPr marL="174708" indent="-174708">
              <a:buFont typeface="Wingdings" panose="05000000000000000000" pitchFamily="2" charset="2"/>
              <a:buChar char="Ø"/>
            </a:pPr>
            <a:r>
              <a:rPr lang="en-US" baseline="0" dirty="0"/>
              <a:t>Step 6 is where you will set your goals, based upon what you have learned in step 1-5, while establishing how you will measure your process, and a timeframe. </a:t>
            </a:r>
          </a:p>
          <a:p>
            <a:pPr marL="174708" indent="-174708">
              <a:buFont typeface="Wingdings" panose="05000000000000000000" pitchFamily="2" charset="2"/>
              <a:buChar char="Ø"/>
            </a:pPr>
            <a:r>
              <a:rPr lang="en-US" baseline="0" dirty="0"/>
              <a:t>Then it is time to implement the strategy and using what you decided in Step 6, you will evaluate the success of the strategy. </a:t>
            </a:r>
          </a:p>
          <a:p>
            <a:pPr marL="174708" indent="-174708">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dirty="0"/>
              <a:t>I know this was brief, but it gives you an idea of how you will prepare for and them implement a strategy. </a:t>
            </a:r>
            <a:endParaRPr lang="en-US" dirty="0"/>
          </a:p>
        </p:txBody>
      </p:sp>
      <p:sp>
        <p:nvSpPr>
          <p:cNvPr id="4" name="Slide Number Placeholder 3"/>
          <p:cNvSpPr>
            <a:spLocks noGrp="1"/>
          </p:cNvSpPr>
          <p:nvPr>
            <p:ph type="sldNum" sz="quarter" idx="10"/>
          </p:nvPr>
        </p:nvSpPr>
        <p:spPr/>
        <p:txBody>
          <a:bodyPr/>
          <a:lstStyle/>
          <a:p>
            <a:pPr defTabSz="931774">
              <a:defRPr/>
            </a:pPr>
            <a:fld id="{C940E140-93E8-471F-9349-F0BB6098DEA7}" type="slidenum">
              <a:rPr lang="en-US">
                <a:solidFill>
                  <a:prstClr val="black"/>
                </a:solidFill>
                <a:latin typeface="Calibri" panose="020F0502020204030204"/>
              </a:rPr>
              <a:pPr defTabSz="931774">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1551801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737497" cy="4499155"/>
          </a:xfrm>
        </p:spPr>
        <p:txBody>
          <a:bodyPr/>
          <a:lstStyle/>
          <a:p>
            <a:pPr marL="0" indent="0" defTabSz="931774">
              <a:buFont typeface="Wingdings" panose="05000000000000000000" pitchFamily="2" charset="2"/>
              <a:buNone/>
              <a:defRPr/>
            </a:pPr>
            <a:r>
              <a:rPr lang="en-US" dirty="0"/>
              <a:t>Talking Points</a:t>
            </a:r>
          </a:p>
          <a:p>
            <a:pPr marL="174708" indent="-174708" defTabSz="931774">
              <a:buFont typeface="Wingdings" panose="05000000000000000000" pitchFamily="2" charset="2"/>
              <a:buChar char="Ø"/>
              <a:defRPr/>
            </a:pPr>
            <a:r>
              <a:rPr lang="en-US" dirty="0"/>
              <a:t>Your organization can choose the level of technical assistance that you prefer. </a:t>
            </a:r>
          </a:p>
          <a:p>
            <a:pPr marL="174708" indent="-174708" defTabSz="931774">
              <a:buFont typeface="Wingdings" panose="05000000000000000000" pitchFamily="2" charset="2"/>
              <a:buChar char="Ø"/>
              <a:defRPr/>
            </a:pPr>
            <a:r>
              <a:rPr lang="en-US" dirty="0"/>
              <a:t>There are three options that we are offering. </a:t>
            </a:r>
          </a:p>
          <a:p>
            <a:pPr marL="174708" indent="-174708" defTabSz="931774">
              <a:buFont typeface="Wingdings" panose="05000000000000000000" pitchFamily="2" charset="2"/>
              <a:buChar char="Ø"/>
              <a:defRPr/>
            </a:pPr>
            <a:r>
              <a:rPr lang="en-US" dirty="0"/>
              <a:t>We will ask you to choose an option by the end of the workshops so that we can best support you in the way you want to be supported. </a:t>
            </a:r>
          </a:p>
          <a:p>
            <a:pPr marL="174708" indent="-174708" defTabSz="931774">
              <a:buFont typeface="Wingdings" panose="05000000000000000000" pitchFamily="2" charset="2"/>
              <a:buChar char="Ø"/>
              <a:defRPr/>
            </a:pPr>
            <a:r>
              <a:rPr lang="en-US" dirty="0"/>
              <a:t>You are able to change your level of TA support at anytime. Just let your TA consultant know what you want to do. </a:t>
            </a:r>
          </a:p>
          <a:p>
            <a:pPr marL="171450" indent="-171450" defTabSz="931774">
              <a:buFont typeface="Wingdings" panose="05000000000000000000" pitchFamily="2" charset="2"/>
              <a:buChar char="Ø"/>
              <a:defRPr/>
            </a:pPr>
            <a:endParaRPr lang="en-US" dirty="0"/>
          </a:p>
          <a:p>
            <a:pPr marL="174708" indent="-174708" defTabSz="931774">
              <a:buFont typeface="Wingdings" panose="05000000000000000000" pitchFamily="2" charset="2"/>
              <a:buChar char="Ø"/>
              <a:defRPr/>
            </a:pPr>
            <a:r>
              <a:rPr lang="en-US" dirty="0"/>
              <a:t>This is the first of the three options and offers the most support. </a:t>
            </a:r>
          </a:p>
          <a:p>
            <a:pPr marL="640594" lvl="1" indent="-174708" defTabSz="931774">
              <a:buFont typeface="Wingdings" panose="05000000000000000000" pitchFamily="2" charset="2"/>
              <a:buChar char="Ø"/>
              <a:defRPr/>
            </a:pPr>
            <a:r>
              <a:rPr lang="en-US" dirty="0"/>
              <a:t>Your organization will receive regular monthly individualized consultation on implementing workforce strategies by phone or Zoom meetings set up by the UMN workforce consultants and TN Regional Coaches. </a:t>
            </a:r>
          </a:p>
          <a:p>
            <a:pPr marL="640594" lvl="1" indent="-174708" defTabSz="931774">
              <a:buFont typeface="Wingdings" panose="05000000000000000000" pitchFamily="2" charset="2"/>
              <a:buChar char="Ø"/>
              <a:defRPr/>
            </a:pPr>
            <a:r>
              <a:rPr lang="en-US" dirty="0"/>
              <a:t>Your organization will receive access to online TN Workforce Toolkit and </a:t>
            </a:r>
          </a:p>
          <a:p>
            <a:pPr marL="640594" lvl="1" indent="-174708" defTabSz="931774">
              <a:buFont typeface="Wingdings" panose="05000000000000000000" pitchFamily="2" charset="2"/>
              <a:buChar char="Ø"/>
              <a:defRPr/>
            </a:pPr>
            <a:r>
              <a:rPr lang="en-US" dirty="0"/>
              <a:t>the option to participate in the Regional Workforce Community of Practice. </a:t>
            </a:r>
          </a:p>
          <a:p>
            <a:endParaRPr lang="en-US" dirty="0"/>
          </a:p>
        </p:txBody>
      </p:sp>
      <p:sp>
        <p:nvSpPr>
          <p:cNvPr id="4" name="Slide Number Placeholder 3"/>
          <p:cNvSpPr>
            <a:spLocks noGrp="1"/>
          </p:cNvSpPr>
          <p:nvPr>
            <p:ph type="sldNum" sz="quarter" idx="10"/>
          </p:nvPr>
        </p:nvSpPr>
        <p:spPr/>
        <p:txBody>
          <a:bodyPr/>
          <a:lstStyle/>
          <a:p>
            <a:fld id="{7C7EF461-0DA1-49B8-9494-EA2A34B00B64}" type="slidenum">
              <a:rPr lang="en-US" smtClean="0"/>
              <a:t>39</a:t>
            </a:fld>
            <a:endParaRPr lang="en-US"/>
          </a:p>
        </p:txBody>
      </p:sp>
    </p:spTree>
    <p:extLst>
      <p:ext uri="{BB962C8B-B14F-4D97-AF65-F5344CB8AC3E}">
        <p14:creationId xmlns:p14="http://schemas.microsoft.com/office/powerpoint/2010/main" val="1219273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Talking Points:</a:t>
            </a:r>
          </a:p>
          <a:p>
            <a:pPr marL="174708" indent="-174708">
              <a:buFont typeface="Wingdings" panose="05000000000000000000" pitchFamily="2" charset="2"/>
              <a:buChar char="Ø"/>
            </a:pPr>
            <a:r>
              <a:rPr lang="en-US" dirty="0"/>
              <a:t>Some of us are use to working on Zoom in a group, while others are less familiar. So we will take a few minutes to talk about some guide lines that will help us work together better. </a:t>
            </a:r>
          </a:p>
          <a:p>
            <a:pPr marL="174708" indent="-174708">
              <a:buFont typeface="Wingdings" panose="05000000000000000000" pitchFamily="2" charset="2"/>
              <a:buChar char="Ø"/>
            </a:pPr>
            <a:r>
              <a:rPr lang="en-US" dirty="0"/>
              <a:t>Please re-name yourself with your</a:t>
            </a:r>
            <a:r>
              <a:rPr lang="en-US" baseline="0" dirty="0"/>
              <a:t> first name and the name of you organization. </a:t>
            </a:r>
          </a:p>
          <a:p>
            <a:pPr marL="174708" indent="-174708">
              <a:buFont typeface="Wingdings" panose="05000000000000000000" pitchFamily="2" charset="2"/>
              <a:buChar char="Ø"/>
            </a:pPr>
            <a:r>
              <a:rPr lang="en-US" baseline="0" dirty="0"/>
              <a:t>You an use Chat for questions or comments. </a:t>
            </a:r>
            <a:r>
              <a:rPr lang="en-US" dirty="0"/>
              <a:t>We will be monitoring Chat throughout the session.</a:t>
            </a:r>
          </a:p>
          <a:p>
            <a:pPr marL="174708" indent="-174708" fontAlgn="base">
              <a:buFont typeface="Wingdings" panose="05000000000000000000" pitchFamily="2" charset="2"/>
              <a:buChar char="Ø"/>
            </a:pPr>
            <a:r>
              <a:rPr lang="en-US" dirty="0"/>
              <a:t>Please keep your microphone on mute while others are speaking today to help reduce background noise. We</a:t>
            </a:r>
            <a:r>
              <a:rPr lang="en-US" baseline="0" dirty="0"/>
              <a:t> do understand that we will </a:t>
            </a:r>
            <a:r>
              <a:rPr lang="en-US" dirty="0"/>
              <a:t>When you’re in breakout groups, please unmute and discuss the topic within your group.</a:t>
            </a:r>
          </a:p>
          <a:p>
            <a:pPr marL="174708" indent="-174708" fontAlgn="base">
              <a:buFont typeface="Wingdings" panose="05000000000000000000" pitchFamily="2" charset="2"/>
              <a:buChar char="Ø"/>
            </a:pPr>
            <a:r>
              <a:rPr lang="en-US" dirty="0"/>
              <a:t>Keep you camera</a:t>
            </a:r>
            <a:r>
              <a:rPr lang="en-US" baseline="0" dirty="0"/>
              <a:t> on if you are able and comfortable.  The decision is yours. </a:t>
            </a:r>
            <a:endParaRPr lang="en-US" dirty="0"/>
          </a:p>
          <a:p>
            <a:pPr marL="174708" indent="-174708">
              <a:buFont typeface="Wingdings" panose="05000000000000000000" pitchFamily="2" charset="2"/>
              <a:buChar char="Ø"/>
            </a:pPr>
            <a:r>
              <a:rPr lang="en-US" dirty="0">
                <a:cs typeface="Calibri" panose="020F0502020204030204"/>
              </a:rPr>
              <a:t>We</a:t>
            </a:r>
            <a:r>
              <a:rPr lang="en-US" baseline="0" dirty="0">
                <a:cs typeface="Calibri" panose="020F0502020204030204"/>
              </a:rPr>
              <a:t> have turned on the Live Script for you. You are able to Hide it if you don’t want to see it – find it on the ribbon on the bottom of the page. </a:t>
            </a:r>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4</a:t>
            </a:fld>
            <a:endParaRPr lang="en-US"/>
          </a:p>
        </p:txBody>
      </p:sp>
    </p:spTree>
    <p:extLst>
      <p:ext uri="{BB962C8B-B14F-4D97-AF65-F5344CB8AC3E}">
        <p14:creationId xmlns:p14="http://schemas.microsoft.com/office/powerpoint/2010/main" val="28647150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789748" cy="4354800"/>
          </a:xfrm>
        </p:spPr>
        <p:txBody>
          <a:bodyPr/>
          <a:lstStyle/>
          <a:p>
            <a:pPr marL="0" indent="0" defTabSz="931774">
              <a:buFont typeface="Wingdings" panose="05000000000000000000" pitchFamily="2" charset="2"/>
              <a:buNone/>
              <a:defRPr/>
            </a:pPr>
            <a:r>
              <a:rPr lang="en-US" dirty="0"/>
              <a:t>Talking Points</a:t>
            </a:r>
          </a:p>
          <a:p>
            <a:pPr marL="174708" indent="-174708" defTabSz="931774">
              <a:buFont typeface="Wingdings" panose="05000000000000000000" pitchFamily="2" charset="2"/>
              <a:buChar char="Ø"/>
              <a:defRPr/>
            </a:pPr>
            <a:r>
              <a:rPr lang="en-US" dirty="0"/>
              <a:t>In Option B</a:t>
            </a:r>
          </a:p>
          <a:p>
            <a:pPr marL="640594" lvl="1" indent="-174708" defTabSz="931774">
              <a:buFont typeface="Wingdings" panose="05000000000000000000" pitchFamily="2" charset="2"/>
              <a:buChar char="Ø"/>
              <a:defRPr/>
            </a:pPr>
            <a:r>
              <a:rPr lang="en-US" dirty="0"/>
              <a:t>Your organization will receive consultation from UMN workforce consultants upon request, through email, phone, or Zoom meetings. </a:t>
            </a:r>
          </a:p>
          <a:p>
            <a:pPr marL="640594" lvl="1" indent="-174708" defTabSz="931774">
              <a:buFont typeface="Wingdings" panose="05000000000000000000" pitchFamily="2" charset="2"/>
              <a:buChar char="Ø"/>
              <a:defRPr/>
            </a:pPr>
            <a:r>
              <a:rPr lang="en-US" dirty="0"/>
              <a:t>You will receive full access to online TN Workforce Toolkit and</a:t>
            </a:r>
          </a:p>
          <a:p>
            <a:pPr marL="640594" lvl="1" indent="-174708" defTabSz="931774">
              <a:buFont typeface="Wingdings" panose="05000000000000000000" pitchFamily="2" charset="2"/>
              <a:buChar char="Ø"/>
              <a:defRPr/>
            </a:pPr>
            <a:r>
              <a:rPr lang="en-US" dirty="0"/>
              <a:t>the option to participate in the Regional Workforce Community of Practice.</a:t>
            </a:r>
          </a:p>
          <a:p>
            <a:endParaRPr lang="en-US" dirty="0"/>
          </a:p>
        </p:txBody>
      </p:sp>
      <p:sp>
        <p:nvSpPr>
          <p:cNvPr id="4" name="Slide Number Placeholder 3"/>
          <p:cNvSpPr>
            <a:spLocks noGrp="1"/>
          </p:cNvSpPr>
          <p:nvPr>
            <p:ph type="sldNum" sz="quarter" idx="10"/>
          </p:nvPr>
        </p:nvSpPr>
        <p:spPr/>
        <p:txBody>
          <a:bodyPr/>
          <a:lstStyle/>
          <a:p>
            <a:fld id="{7C7EF461-0DA1-49B8-9494-EA2A34B00B64}" type="slidenum">
              <a:rPr lang="en-US" smtClean="0"/>
              <a:t>40</a:t>
            </a:fld>
            <a:endParaRPr lang="en-US"/>
          </a:p>
        </p:txBody>
      </p:sp>
    </p:spTree>
    <p:extLst>
      <p:ext uri="{BB962C8B-B14F-4D97-AF65-F5344CB8AC3E}">
        <p14:creationId xmlns:p14="http://schemas.microsoft.com/office/powerpoint/2010/main" val="26737192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7178" y="4445021"/>
            <a:ext cx="5882639" cy="4250866"/>
          </a:xfrm>
        </p:spPr>
        <p:txBody>
          <a:bodyPr/>
          <a:lstStyle/>
          <a:p>
            <a:pPr marL="0" indent="0" defTabSz="931774">
              <a:buFont typeface="Wingdings" panose="05000000000000000000" pitchFamily="2" charset="2"/>
              <a:buNone/>
              <a:defRPr/>
            </a:pPr>
            <a:r>
              <a:rPr lang="en-US" dirty="0"/>
              <a:t>Talking Points</a:t>
            </a:r>
          </a:p>
          <a:p>
            <a:pPr marL="174708" indent="-174708" defTabSz="931774">
              <a:buFont typeface="Wingdings" panose="05000000000000000000" pitchFamily="2" charset="2"/>
              <a:buChar char="Ø"/>
              <a:defRPr/>
            </a:pPr>
            <a:r>
              <a:rPr lang="en-US" dirty="0"/>
              <a:t>If you chose option C:</a:t>
            </a:r>
          </a:p>
          <a:p>
            <a:pPr marL="174708" indent="-174708" defTabSz="931774">
              <a:buFont typeface="Wingdings" panose="05000000000000000000" pitchFamily="2" charset="2"/>
              <a:buChar char="Ø"/>
              <a:defRPr/>
            </a:pPr>
            <a:r>
              <a:rPr lang="en-US" dirty="0"/>
              <a:t>Your organization will receive access to online TN Workforce Toolkit and </a:t>
            </a:r>
          </a:p>
          <a:p>
            <a:pPr marL="174708" indent="-174708" defTabSz="931774">
              <a:buFont typeface="Wingdings" panose="05000000000000000000" pitchFamily="2" charset="2"/>
              <a:buChar char="Ø"/>
              <a:defRPr/>
            </a:pPr>
            <a:r>
              <a:rPr lang="en-US" dirty="0"/>
              <a:t>the option to participate in the Regional Workforce Community of Practice. </a:t>
            </a:r>
          </a:p>
          <a:p>
            <a:pPr marL="174708" indent="-174708" defTabSz="931774">
              <a:buFont typeface="Wingdings" panose="05000000000000000000" pitchFamily="2" charset="2"/>
              <a:buChar char="Ø"/>
              <a:defRPr/>
            </a:pPr>
            <a:endParaRPr lang="en-US" dirty="0"/>
          </a:p>
          <a:p>
            <a:pPr marL="174708" indent="-174708" defTabSz="931774">
              <a:buFont typeface="Wingdings" panose="05000000000000000000" pitchFamily="2" charset="2"/>
              <a:buChar char="Ø"/>
              <a:defRPr/>
            </a:pPr>
            <a:r>
              <a:rPr lang="en-US" dirty="0"/>
              <a:t>We will ask you about the level of TA support you are opting for later in the Workshop series. </a:t>
            </a:r>
          </a:p>
          <a:p>
            <a:pPr marL="174708" indent="-174708" defTabSz="931774">
              <a:buFont typeface="Wingdings" panose="05000000000000000000" pitchFamily="2" charset="2"/>
              <a:buChar char="Ø"/>
              <a:defRPr/>
            </a:pPr>
            <a:endParaRPr lang="en-US" dirty="0"/>
          </a:p>
          <a:p>
            <a:pPr marL="174708" indent="-174708" defTabSz="931774">
              <a:buFont typeface="Wingdings" panose="05000000000000000000" pitchFamily="2" charset="2"/>
              <a:buChar char="Ø"/>
              <a:defRPr/>
            </a:pPr>
            <a:r>
              <a:rPr lang="en-US" dirty="0"/>
              <a:t>Are they any questions about the options? </a:t>
            </a:r>
          </a:p>
          <a:p>
            <a:pPr marL="174708" indent="-174708" defTabSz="931774">
              <a:buFont typeface="Wingdings" panose="05000000000000000000" pitchFamily="2" charset="2"/>
              <a:buChar char="Ø"/>
              <a:defRPr/>
            </a:pPr>
            <a:endParaRPr lang="en-US" dirty="0"/>
          </a:p>
          <a:p>
            <a:endParaRPr lang="en-US" dirty="0"/>
          </a:p>
        </p:txBody>
      </p:sp>
      <p:sp>
        <p:nvSpPr>
          <p:cNvPr id="4" name="Slide Number Placeholder 3"/>
          <p:cNvSpPr>
            <a:spLocks noGrp="1"/>
          </p:cNvSpPr>
          <p:nvPr>
            <p:ph type="sldNum" sz="quarter" idx="10"/>
          </p:nvPr>
        </p:nvSpPr>
        <p:spPr/>
        <p:txBody>
          <a:bodyPr/>
          <a:lstStyle/>
          <a:p>
            <a:fld id="{7C7EF461-0DA1-49B8-9494-EA2A34B00B64}" type="slidenum">
              <a:rPr lang="en-US" smtClean="0"/>
              <a:t>41</a:t>
            </a:fld>
            <a:endParaRPr lang="en-US"/>
          </a:p>
        </p:txBody>
      </p:sp>
    </p:spTree>
    <p:extLst>
      <p:ext uri="{BB962C8B-B14F-4D97-AF65-F5344CB8AC3E}">
        <p14:creationId xmlns:p14="http://schemas.microsoft.com/office/powerpoint/2010/main" val="20374177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5738" y="4473892"/>
            <a:ext cx="6142446" cy="4556897"/>
          </a:xfrm>
        </p:spPr>
        <p:txBody>
          <a:bodyPr>
            <a:normAutofit/>
          </a:bodyPr>
          <a:lstStyle/>
          <a:p>
            <a:pPr marL="0" indent="0">
              <a:buFont typeface="Wingdings" panose="05000000000000000000" pitchFamily="2" charset="2"/>
              <a:buNone/>
            </a:pPr>
            <a:r>
              <a:rPr lang="en-US" baseline="0" dirty="0"/>
              <a:t>Facilitator Notes: </a:t>
            </a:r>
            <a:endParaRPr lang="en-US" dirty="0"/>
          </a:p>
          <a:p>
            <a:pPr marL="0" indent="0" defTabSz="931774">
              <a:buFont typeface="Wingdings" panose="05000000000000000000" pitchFamily="2" charset="2"/>
              <a:buNone/>
              <a:defRPr/>
            </a:pPr>
            <a:r>
              <a:rPr lang="en-US" b="1" dirty="0"/>
              <a:t>Timing:</a:t>
            </a:r>
            <a:r>
              <a:rPr lang="en-US" b="1" baseline="0" dirty="0"/>
              <a:t> 15 minutes before break</a:t>
            </a:r>
            <a:endParaRPr lang="en-US" b="1" dirty="0"/>
          </a:p>
          <a:p>
            <a:pPr marL="174708" indent="-174708">
              <a:buFont typeface="Wingdings" panose="05000000000000000000" pitchFamily="2" charset="2"/>
              <a:buChar char="Ø"/>
            </a:pPr>
            <a:r>
              <a:rPr lang="en-US" i="1" dirty="0"/>
              <a:t>Breakout</a:t>
            </a:r>
            <a:r>
              <a:rPr lang="en-US" i="1" baseline="0" dirty="0"/>
              <a:t> Time in small group 10 minutes </a:t>
            </a:r>
          </a:p>
          <a:p>
            <a:pPr marL="174708" indent="-174708">
              <a:buFont typeface="Wingdings" panose="05000000000000000000" pitchFamily="2" charset="2"/>
              <a:buChar char="Ø"/>
            </a:pPr>
            <a:r>
              <a:rPr lang="en-US" i="1" dirty="0"/>
              <a:t>Breakout</a:t>
            </a:r>
            <a:r>
              <a:rPr lang="en-US" i="1" baseline="0" dirty="0"/>
              <a:t> groups – 4-5 per group, follow-up similar pattern of splitting MCOs between groups, select someone to take notes and someone to report – can be the same person</a:t>
            </a:r>
          </a:p>
          <a:p>
            <a:pPr marL="174708" indent="-174708">
              <a:buFont typeface="Wingdings" panose="05000000000000000000" pitchFamily="2" charset="2"/>
              <a:buChar char="Ø"/>
            </a:pPr>
            <a:r>
              <a:rPr lang="en-US" i="1" baseline="0" dirty="0"/>
              <a:t>Report Out to Large group- 5 minutes</a:t>
            </a:r>
            <a:endParaRPr lang="en-US" i="1" dirty="0"/>
          </a:p>
          <a:p>
            <a:pPr marL="174708" indent="-174708" defTabSz="931774">
              <a:buFont typeface="Wingdings" panose="05000000000000000000" pitchFamily="2" charset="2"/>
              <a:buChar char="Ø"/>
              <a:defRPr/>
            </a:pPr>
            <a:endParaRPr lang="en-US" dirty="0"/>
          </a:p>
          <a:p>
            <a:pPr marL="174708" indent="-174708" defTabSz="931774">
              <a:buFont typeface="Wingdings" panose="05000000000000000000" pitchFamily="2" charset="2"/>
              <a:buChar char="Ø"/>
              <a:defRPr/>
            </a:pPr>
            <a:r>
              <a:rPr lang="en-US" i="1" dirty="0"/>
              <a:t>May </a:t>
            </a:r>
            <a:r>
              <a:rPr lang="x-none" i="1" dirty="0"/>
              <a:t>stay in large group depending on size.  </a:t>
            </a:r>
            <a:r>
              <a:rPr lang="en-US" i="1" dirty="0"/>
              <a:t>If breaking off bring back to have each group report out on what they learned or discovered. </a:t>
            </a:r>
          </a:p>
          <a:p>
            <a:pPr marL="174708" indent="-174708" defTabSz="931774">
              <a:buFont typeface="Wingdings" panose="05000000000000000000" pitchFamily="2" charset="2"/>
              <a:buChar char="Ø"/>
              <a:defRPr/>
            </a:pPr>
            <a:endParaRPr lang="en-US" i="1" dirty="0"/>
          </a:p>
          <a:p>
            <a:pPr marL="174708" indent="-174708" defTabSz="931774">
              <a:buFont typeface="Wingdings" panose="05000000000000000000" pitchFamily="2" charset="2"/>
              <a:buChar char="Ø"/>
              <a:defRPr/>
            </a:pPr>
            <a:r>
              <a:rPr lang="en-US" i="1" dirty="0"/>
              <a:t>Let people discuss in small groups then share out their group discussion with the larger group.  </a:t>
            </a:r>
          </a:p>
          <a:p>
            <a:pPr marL="174708" indent="-174708" defTabSz="931774">
              <a:buFont typeface="Wingdings" panose="05000000000000000000" pitchFamily="2" charset="2"/>
              <a:buChar char="Ø"/>
              <a:defRPr/>
            </a:pPr>
            <a:endParaRPr lang="en-US" i="1" dirty="0"/>
          </a:p>
          <a:p>
            <a:pPr marL="174708" indent="-174708" defTabSz="931774">
              <a:buFont typeface="Wingdings" panose="05000000000000000000" pitchFamily="2" charset="2"/>
              <a:buChar char="Ø"/>
              <a:defRPr/>
            </a:pPr>
            <a:r>
              <a:rPr lang="en-US" i="1" dirty="0"/>
              <a:t>Breakout questions:</a:t>
            </a:r>
          </a:p>
          <a:p>
            <a:pPr marL="174708" indent="-174708" defTabSz="931774">
              <a:buFont typeface="Wingdings" panose="05000000000000000000" pitchFamily="2" charset="2"/>
              <a:buChar char="Ø"/>
              <a:defRPr/>
            </a:pPr>
            <a:r>
              <a:rPr lang="en-US" i="1" dirty="0"/>
              <a:t>Use round robin to make sure everyone responds to this question</a:t>
            </a:r>
          </a:p>
          <a:p>
            <a:pPr marL="640594" lvl="1" indent="-174708" defTabSz="931774">
              <a:buFont typeface="Wingdings" panose="05000000000000000000" pitchFamily="2" charset="2"/>
              <a:buChar char="Ø"/>
              <a:defRPr/>
            </a:pPr>
            <a:r>
              <a:rPr lang="en-US" i="1" dirty="0"/>
              <a:t>What is one thing that caught your attention about the overview? </a:t>
            </a:r>
          </a:p>
          <a:p>
            <a:pPr marL="174708" indent="-174708" defTabSz="931774">
              <a:buFont typeface="Wingdings" panose="05000000000000000000" pitchFamily="2" charset="2"/>
              <a:buChar char="Ø"/>
              <a:defRPr/>
            </a:pPr>
            <a:r>
              <a:rPr lang="en-US" i="1" dirty="0"/>
              <a:t>Remaining questions can be done popcorn style, whoever wants to answer. </a:t>
            </a:r>
          </a:p>
          <a:p>
            <a:pPr marL="640594" lvl="1" indent="-174708" defTabSz="931774">
              <a:buFont typeface="Wingdings" panose="05000000000000000000" pitchFamily="2" charset="2"/>
              <a:buChar char="Ø"/>
              <a:defRPr/>
            </a:pPr>
            <a:r>
              <a:rPr lang="en-US" i="1" dirty="0"/>
              <a:t>What is most exciting?</a:t>
            </a:r>
          </a:p>
          <a:p>
            <a:pPr marL="640594" lvl="1" indent="-174708" defTabSz="931774">
              <a:buFont typeface="Wingdings" panose="05000000000000000000" pitchFamily="2" charset="2"/>
              <a:buChar char="Ø"/>
              <a:defRPr/>
            </a:pPr>
            <a:r>
              <a:rPr lang="en-US" i="1" dirty="0"/>
              <a:t>What concerns you?</a:t>
            </a:r>
          </a:p>
          <a:p>
            <a:pPr marL="640594" lvl="1" indent="-174708" defTabSz="931774">
              <a:buFont typeface="Wingdings" panose="05000000000000000000" pitchFamily="2" charset="2"/>
              <a:buChar char="Ø"/>
              <a:defRPr/>
            </a:pPr>
            <a:r>
              <a:rPr lang="en-US" i="1" dirty="0"/>
              <a:t>What is something you want to know more about? </a:t>
            </a:r>
          </a:p>
          <a:p>
            <a:pPr marL="174708" indent="-174708" defTabSz="931774">
              <a:buFont typeface="Wingdings" panose="05000000000000000000" pitchFamily="2" charset="2"/>
              <a:buChar char="Ø"/>
              <a:defRPr/>
            </a:pPr>
            <a:endParaRPr lang="en-US" i="1" dirty="0"/>
          </a:p>
          <a:p>
            <a:pPr marL="174708" indent="-174708">
              <a:buFont typeface="Wingdings" panose="05000000000000000000" pitchFamily="2" charset="2"/>
              <a:buChar char="Ø"/>
            </a:pPr>
            <a:r>
              <a:rPr lang="en-US" i="1" dirty="0"/>
              <a:t>Large group report out: Facilitator</a:t>
            </a:r>
            <a:r>
              <a:rPr lang="en-US" i="1" baseline="0" dirty="0"/>
              <a:t> question for large group report:</a:t>
            </a:r>
          </a:p>
          <a:p>
            <a:pPr marL="640594" lvl="1" indent="-174708">
              <a:buFont typeface="Wingdings" panose="05000000000000000000" pitchFamily="2" charset="2"/>
              <a:buChar char="Ø"/>
            </a:pPr>
            <a:r>
              <a:rPr lang="en-US" b="0" i="1" baseline="0" dirty="0"/>
              <a:t>What did you hear/learn? </a:t>
            </a:r>
            <a:endParaRPr lang="en-US" b="0" i="1" baseline="0" dirty="0">
              <a:cs typeface="+mn-cs"/>
            </a:endParaRPr>
          </a:p>
          <a:p>
            <a:pPr marL="183394" lvl="0" indent="-174708">
              <a:buFont typeface="Wingdings" panose="05000000000000000000" pitchFamily="2" charset="2"/>
              <a:buChar char="Ø"/>
            </a:pPr>
            <a:r>
              <a:rPr lang="en-US" i="1" dirty="0">
                <a:cs typeface="Calibri Light"/>
              </a:rPr>
              <a:t>If there is a whiteboard take this information down. </a:t>
            </a:r>
          </a:p>
          <a:p>
            <a:endParaRPr lang="x-none" dirty="0"/>
          </a:p>
        </p:txBody>
      </p:sp>
      <p:sp>
        <p:nvSpPr>
          <p:cNvPr id="4" name="Slide Number Placeholder 3"/>
          <p:cNvSpPr>
            <a:spLocks noGrp="1"/>
          </p:cNvSpPr>
          <p:nvPr>
            <p:ph type="sldNum" sz="quarter" idx="5"/>
          </p:nvPr>
        </p:nvSpPr>
        <p:spPr/>
        <p:txBody>
          <a:bodyPr/>
          <a:lstStyle/>
          <a:p>
            <a:fld id="{C940E140-93E8-471F-9349-F0BB6098DEA7}" type="slidenum">
              <a:rPr lang="en-US" smtClean="0"/>
              <a:t>42</a:t>
            </a:fld>
            <a:endParaRPr lang="en-US"/>
          </a:p>
        </p:txBody>
      </p:sp>
    </p:spTree>
    <p:extLst>
      <p:ext uri="{BB962C8B-B14F-4D97-AF65-F5344CB8AC3E}">
        <p14:creationId xmlns:p14="http://schemas.microsoft.com/office/powerpoint/2010/main" val="18228578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39" y="4473893"/>
            <a:ext cx="5801360" cy="423931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Time: 10 Minutes, </a:t>
            </a:r>
            <a:r>
              <a:rPr lang="en-US" b="1" dirty="0"/>
              <a:t>Break should occur</a:t>
            </a:r>
            <a:r>
              <a:rPr lang="en-US" b="1" baseline="0" dirty="0"/>
              <a:t> 5 minutes before the start of the second hour of the session.</a:t>
            </a:r>
          </a:p>
          <a:p>
            <a:endParaRPr lang="en-US" b="0" baseline="0" dirty="0"/>
          </a:p>
          <a:p>
            <a:r>
              <a:rPr lang="en-US" b="0" baseline="0" dirty="0"/>
              <a:t>Talking Points</a:t>
            </a:r>
          </a:p>
          <a:p>
            <a:pPr marL="171450" indent="-171450">
              <a:buFont typeface="Wingdings" panose="05000000000000000000" pitchFamily="2" charset="2"/>
              <a:buChar char="Ø"/>
            </a:pPr>
            <a:endParaRPr lang="en-US" dirty="0"/>
          </a:p>
          <a:p>
            <a:pPr marL="174708" indent="-174708">
              <a:buFont typeface="Wingdings" panose="05000000000000000000" pitchFamily="2" charset="2"/>
              <a:buChar char="Ø"/>
            </a:pPr>
            <a:r>
              <a:rPr lang="en-US" dirty="0"/>
              <a:t>Turn off</a:t>
            </a:r>
            <a:r>
              <a:rPr lang="en-US" baseline="0" dirty="0"/>
              <a:t> video and audio when you leave. Turn video back on when you return so we know you are back.</a:t>
            </a:r>
          </a:p>
        </p:txBody>
      </p:sp>
      <p:sp>
        <p:nvSpPr>
          <p:cNvPr id="4" name="Slide Number Placeholder 3"/>
          <p:cNvSpPr>
            <a:spLocks noGrp="1"/>
          </p:cNvSpPr>
          <p:nvPr>
            <p:ph type="sldNum" sz="quarter" idx="10"/>
          </p:nvPr>
        </p:nvSpPr>
        <p:spPr/>
        <p:txBody>
          <a:bodyPr/>
          <a:lstStyle/>
          <a:p>
            <a:fld id="{C940E140-93E8-471F-9349-F0BB6098DEA7}" type="slidenum">
              <a:rPr lang="en-US" smtClean="0"/>
              <a:t>43</a:t>
            </a:fld>
            <a:endParaRPr lang="en-US"/>
          </a:p>
        </p:txBody>
      </p:sp>
    </p:spTree>
    <p:extLst>
      <p:ext uri="{BB962C8B-B14F-4D97-AF65-F5344CB8AC3E}">
        <p14:creationId xmlns:p14="http://schemas.microsoft.com/office/powerpoint/2010/main" val="27052814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876834" cy="4400993"/>
          </a:xfrm>
        </p:spPr>
        <p:txBody>
          <a:bodyPr/>
          <a:lstStyle/>
          <a:p>
            <a:r>
              <a:rPr lang="en-US" b="1" dirty="0">
                <a:cs typeface="Calibri"/>
              </a:rPr>
              <a:t>Time: 30 minutes for both Understanding and Defining DSP Workforce Issues</a:t>
            </a:r>
          </a:p>
          <a:p>
            <a:pPr marL="0" indent="0">
              <a:buFont typeface="Wingdings" panose="05000000000000000000" pitchFamily="2" charset="2"/>
              <a:buNone/>
            </a:pPr>
            <a:r>
              <a:rPr lang="en-US" b="0" dirty="0">
                <a:cs typeface="Calibri"/>
              </a:rPr>
              <a:t>Talking Points</a:t>
            </a:r>
          </a:p>
          <a:p>
            <a:pPr marL="171450" indent="-171450">
              <a:buFont typeface="Wingdings" panose="05000000000000000000" pitchFamily="2" charset="2"/>
              <a:buChar char="Ø"/>
            </a:pPr>
            <a:r>
              <a:rPr lang="en-US" dirty="0">
                <a:cs typeface="Calibri"/>
              </a:rPr>
              <a:t>Welcome back from break. </a:t>
            </a:r>
          </a:p>
          <a:p>
            <a:pPr marL="171450" indent="-171450">
              <a:buFont typeface="Wingdings" panose="05000000000000000000" pitchFamily="2" charset="2"/>
              <a:buChar char="Ø"/>
            </a:pPr>
            <a:r>
              <a:rPr lang="en-US" dirty="0">
                <a:cs typeface="Calibri"/>
              </a:rPr>
              <a:t>In the next section, we will look into understanding workforce issues. To better understand the issues, we need to first understand who DSPs are and what they do. </a:t>
            </a:r>
          </a:p>
          <a:p>
            <a:pPr marL="171450" indent="-171450">
              <a:buFont typeface="Wingdings" panose="05000000000000000000" pitchFamily="2" charset="2"/>
              <a:buChar char="Ø"/>
            </a:pPr>
            <a:endParaRPr lang="en-US" dirty="0">
              <a:cs typeface="Calibri"/>
            </a:endParaRPr>
          </a:p>
          <a:p>
            <a:pPr marL="171450" indent="-171450" defTabSz="931774">
              <a:buFont typeface="Wingdings" panose="05000000000000000000" pitchFamily="2" charset="2"/>
              <a:buChar char="Ø"/>
              <a:defRPr/>
            </a:pPr>
            <a:r>
              <a:rPr lang="en-US" dirty="0"/>
              <a:t>Direct support workers are a key to quality of life for people with IDD. Direct support workers help people access living, working and enjoying the community. Lack of qualified and consistent direct support workers severely limits peoples’ access to any of these things.</a:t>
            </a:r>
          </a:p>
          <a:p>
            <a:endParaRPr lang="en-US" dirty="0">
              <a:cs typeface="Calibri"/>
            </a:endParaRPr>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39418074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39" y="4473892"/>
            <a:ext cx="5807166" cy="4325930"/>
          </a:xfrm>
        </p:spPr>
        <p:txBody>
          <a:bodyPr/>
          <a:lstStyle/>
          <a:p>
            <a:pPr defTabSz="949478">
              <a:defRPr/>
            </a:pPr>
            <a:r>
              <a:rPr lang="en-US" dirty="0"/>
              <a:t>Talking Points</a:t>
            </a:r>
          </a:p>
          <a:p>
            <a:pPr marL="174708" indent="-174708" defTabSz="949478">
              <a:buFont typeface="Wingdings" panose="05000000000000000000" pitchFamily="2" charset="2"/>
              <a:buChar char="Ø"/>
              <a:defRPr/>
            </a:pPr>
            <a:r>
              <a:rPr lang="en-US" dirty="0"/>
              <a:t>In</a:t>
            </a:r>
            <a:r>
              <a:rPr lang="en-US" baseline="0" dirty="0"/>
              <a:t> our work at ICI there is a strong intersection between the direct support workforce and quality long term services and supports. </a:t>
            </a:r>
          </a:p>
          <a:p>
            <a:pPr marL="174708" indent="-174708" defTabSz="949478">
              <a:buFont typeface="Wingdings" panose="05000000000000000000" pitchFamily="2" charset="2"/>
              <a:buChar char="Ø"/>
              <a:defRPr/>
            </a:pPr>
            <a:r>
              <a:rPr lang="en-US" baseline="0" dirty="0"/>
              <a:t>What we know from our research is that you really can’t talk about quality of </a:t>
            </a:r>
            <a:r>
              <a:rPr lang="en-US" dirty="0"/>
              <a:t>long-term </a:t>
            </a:r>
            <a:r>
              <a:rPr lang="en-US" baseline="0" dirty="0"/>
              <a:t>services and supports without talking about the direct support workforce.</a:t>
            </a:r>
            <a:r>
              <a:rPr lang="en-US" dirty="0"/>
              <a:t> </a:t>
            </a:r>
            <a:endParaRPr lang="en-US" baseline="0" dirty="0">
              <a:cs typeface="Calibri"/>
            </a:endParaRPr>
          </a:p>
          <a:p>
            <a:pPr marL="174708" indent="-174708" defTabSz="949478">
              <a:buFont typeface="Wingdings" panose="05000000000000000000" pitchFamily="2" charset="2"/>
              <a:buChar char="Ø"/>
              <a:defRPr/>
            </a:pPr>
            <a:r>
              <a:rPr lang="en-US" baseline="0" dirty="0"/>
              <a:t>The quality of supports a person receives affects their quality of nearly all areas of life.  And we continue to study the relationship between the two. </a:t>
            </a:r>
            <a:r>
              <a:rPr lang="en-US" dirty="0"/>
              <a:t> </a:t>
            </a:r>
          </a:p>
          <a:p>
            <a:pPr marL="174708" indent="-174708">
              <a:buFont typeface="Wingdings" panose="05000000000000000000" pitchFamily="2" charset="2"/>
              <a:buChar char="Ø"/>
            </a:pPr>
            <a:r>
              <a:rPr lang="en-US" i="0" dirty="0">
                <a:cs typeface="Calibri" panose="020F0502020204030204"/>
              </a:rPr>
              <a:t>So...we want to improve the DSP workforce so that people with disabilities receive better long-term services and supports and, thus, experience a greater quality of life. </a:t>
            </a:r>
          </a:p>
          <a:p>
            <a:pPr marL="640594" lvl="1" indent="-174708">
              <a:buFont typeface="Wingdings" panose="05000000000000000000" pitchFamily="2" charset="2"/>
              <a:buChar char="Ø"/>
            </a:pPr>
            <a:r>
              <a:rPr lang="en-US" i="0" dirty="0">
                <a:cs typeface="Calibri" panose="020F0502020204030204"/>
              </a:rPr>
              <a:t>The workforce is a domain in this framework (dark green box on the right), so is part of the LTSS that people with disabilities receive. </a:t>
            </a:r>
          </a:p>
          <a:p>
            <a:pPr marL="171450" indent="-171450">
              <a:buFont typeface="Wingdings" panose="05000000000000000000" pitchFamily="2" charset="2"/>
              <a:buChar char="Ø"/>
            </a:pPr>
            <a:endParaRPr lang="en-US" dirty="0"/>
          </a:p>
          <a:p>
            <a:r>
              <a:rPr lang="en-US" dirty="0"/>
              <a:t>NQF=National</a:t>
            </a:r>
            <a:r>
              <a:rPr lang="en-US" baseline="0" dirty="0"/>
              <a:t> Quality Forum </a:t>
            </a:r>
            <a:endParaRPr lang="en-US" dirty="0"/>
          </a:p>
        </p:txBody>
      </p:sp>
      <p:sp>
        <p:nvSpPr>
          <p:cNvPr id="4" name="Slide Number Placeholder 3"/>
          <p:cNvSpPr>
            <a:spLocks noGrp="1"/>
          </p:cNvSpPr>
          <p:nvPr>
            <p:ph type="sldNum" sz="quarter" idx="5"/>
          </p:nvPr>
        </p:nvSpPr>
        <p:spPr/>
        <p:txBody>
          <a:bodyPr/>
          <a:lstStyle/>
          <a:p>
            <a:fld id="{3BBCF397-A6DB-6D47-93FD-904234E67E82}" type="slidenum">
              <a:rPr lang="en-US" smtClean="0"/>
              <a:t>45</a:t>
            </a:fld>
            <a:endParaRPr lang="en-US" dirty="0"/>
          </a:p>
        </p:txBody>
      </p:sp>
    </p:spTree>
    <p:extLst>
      <p:ext uri="{BB962C8B-B14F-4D97-AF65-F5344CB8AC3E}">
        <p14:creationId xmlns:p14="http://schemas.microsoft.com/office/powerpoint/2010/main" val="38847511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88446" cy="4412542"/>
          </a:xfrm>
        </p:spPr>
        <p:txBody>
          <a:bodyPr/>
          <a:lstStyle/>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Recently</a:t>
            </a:r>
            <a:r>
              <a:rPr lang="en-US" baseline="0" dirty="0"/>
              <a:t> the workforce was added as a domain to the NQF Framework for </a:t>
            </a:r>
            <a:r>
              <a:rPr lang="en-US" dirty="0"/>
              <a:t>home and community-based services (</a:t>
            </a:r>
            <a:r>
              <a:rPr lang="en-US" baseline="0" dirty="0"/>
              <a:t>HCBS</a:t>
            </a:r>
            <a:r>
              <a:rPr lang="en-US" dirty="0"/>
              <a:t>)</a:t>
            </a:r>
            <a:r>
              <a:rPr lang="en-US" baseline="0" dirty="0"/>
              <a:t> Outcome Measurement.</a:t>
            </a:r>
            <a:r>
              <a:rPr lang="en-US" dirty="0"/>
              <a:t> </a:t>
            </a:r>
            <a:endParaRPr lang="en-US" baseline="0" dirty="0"/>
          </a:p>
          <a:p>
            <a:pPr marL="174708" indent="-174708">
              <a:buFont typeface="Wingdings" panose="05000000000000000000" pitchFamily="2" charset="2"/>
              <a:buChar char="Ø"/>
            </a:pPr>
            <a:r>
              <a:rPr lang="en-US" baseline="0" dirty="0"/>
              <a:t>This is significant in that it gives us the opportunity to look closer at the relationship between workforce outcomes and outcomes of people.  </a:t>
            </a:r>
          </a:p>
          <a:p>
            <a:pPr marL="174708" indent="-174708">
              <a:buFont typeface="Wingdings" panose="05000000000000000000" pitchFamily="2" charset="2"/>
              <a:buChar char="Ø"/>
            </a:pPr>
            <a:r>
              <a:rPr lang="en-US" baseline="0" dirty="0"/>
              <a:t>We can use this research to positively influence policy and system changes to address the systemic failure of the direct support workforce.</a:t>
            </a:r>
            <a:r>
              <a:rPr lang="en-US" dirty="0"/>
              <a:t>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BBCF397-A6DB-6D47-93FD-904234E67E82}" type="slidenum">
              <a:rPr lang="en-US" smtClean="0"/>
              <a:t>46</a:t>
            </a:fld>
            <a:endParaRPr lang="en-US" dirty="0"/>
          </a:p>
        </p:txBody>
      </p:sp>
    </p:spTree>
    <p:extLst>
      <p:ext uri="{BB962C8B-B14F-4D97-AF65-F5344CB8AC3E}">
        <p14:creationId xmlns:p14="http://schemas.microsoft.com/office/powerpoint/2010/main" val="36793317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a:ln/>
        </p:spPr>
      </p:sp>
      <p:sp>
        <p:nvSpPr>
          <p:cNvPr id="8194" name="Notes Placeholder 2"/>
          <p:cNvSpPr>
            <a:spLocks noGrp="1"/>
          </p:cNvSpPr>
          <p:nvPr>
            <p:ph type="body" idx="1"/>
          </p:nvPr>
        </p:nvSpPr>
        <p:spPr>
          <a:xfrm>
            <a:off x="701040" y="4473892"/>
            <a:ext cx="5803053" cy="4356074"/>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a:buFont typeface="Wingdings"/>
              <a:buNone/>
            </a:pPr>
            <a:r>
              <a:rPr lang="en-US" dirty="0">
                <a:cs typeface="Calibri"/>
              </a:rPr>
              <a:t>Talking Points</a:t>
            </a:r>
          </a:p>
          <a:p>
            <a:pPr marL="291179" indent="-291179">
              <a:buFont typeface="Wingdings" panose="05000000000000000000" pitchFamily="2" charset="2"/>
              <a:buChar char="Ø"/>
            </a:pPr>
            <a:r>
              <a:rPr lang="en-US" dirty="0">
                <a:cs typeface="Calibri"/>
              </a:rPr>
              <a:t>How we answer this questions is a big part of the problem.  </a:t>
            </a:r>
          </a:p>
          <a:p>
            <a:pPr marL="757066" lvl="1" indent="-291179">
              <a:buFont typeface="Wingdings" panose="05000000000000000000" pitchFamily="2" charset="2"/>
              <a:buChar char="Ø"/>
            </a:pPr>
            <a:r>
              <a:rPr lang="en-US" dirty="0">
                <a:cs typeface="Calibri"/>
              </a:rPr>
              <a:t>We use so many different names of we use for Direct Support Professionals or DSPs</a:t>
            </a:r>
          </a:p>
          <a:p>
            <a:pPr marL="757066" lvl="1" indent="-291179">
              <a:buFont typeface="Wingdings" panose="05000000000000000000" pitchFamily="2" charset="2"/>
              <a:buChar char="Ø"/>
            </a:pPr>
            <a:r>
              <a:rPr lang="en-US" dirty="0">
                <a:cs typeface="Calibri"/>
              </a:rPr>
              <a:t>And what most people don't understand are the many roles that DSPs play. They are teachers, health care workers, cooks, drivers and so much more</a:t>
            </a:r>
          </a:p>
          <a:p>
            <a:pPr marL="757066" lvl="1" indent="-291179">
              <a:buFont typeface="Wingdings" panose="05000000000000000000" pitchFamily="2" charset="2"/>
              <a:buChar char="Ø"/>
            </a:pPr>
            <a:r>
              <a:rPr lang="en-US" dirty="0">
                <a:cs typeface="Calibri"/>
              </a:rPr>
              <a:t>First let's talk about the names that DSPs go by. </a:t>
            </a:r>
          </a:p>
          <a:p>
            <a:pPr marL="757066" lvl="1" indent="-291179">
              <a:buFont typeface="Wingdings" panose="05000000000000000000" pitchFamily="2" charset="2"/>
              <a:buChar char="Ø"/>
            </a:pPr>
            <a:r>
              <a:rPr lang="en-US" dirty="0">
                <a:cs typeface="Calibri"/>
              </a:rPr>
              <a:t>These are some of the names that we have heard in Tennessee for DSPs. </a:t>
            </a:r>
            <a:endParaRPr lang="en-US" dirty="0"/>
          </a:p>
          <a:p>
            <a:pPr marL="757066" lvl="1" indent="-291179">
              <a:buFont typeface="Wingdings" panose="05000000000000000000" pitchFamily="2" charset="2"/>
              <a:buChar char="Ø"/>
            </a:pPr>
            <a:r>
              <a:rPr lang="en-US" dirty="0">
                <a:cs typeface="Calibri" panose="020F0502020204030204"/>
              </a:rPr>
              <a:t>What titles does your organization use? (only take a minute on this question)</a:t>
            </a:r>
          </a:p>
          <a:p>
            <a:pPr marL="171450" indent="-171450">
              <a:buFont typeface="Wingdings" panose="05000000000000000000" pitchFamily="2" charset="2"/>
              <a:buChar char="Ø"/>
            </a:pPr>
            <a:endParaRPr lang="en-US" dirty="0"/>
          </a:p>
          <a:p>
            <a:pPr marL="174708" indent="-174708">
              <a:buFont typeface="Wingdings" panose="05000000000000000000" pitchFamily="2" charset="2"/>
              <a:buChar char="Ø"/>
            </a:pPr>
            <a:r>
              <a:rPr lang="en-US" dirty="0">
                <a:ea typeface="ＭＳ Ｐゴシック"/>
                <a:cs typeface="Calibri"/>
              </a:rPr>
              <a:t>It is important to note DSPs are not recognized by the Bureau of Labor Statistics, and does not have its own job category, but are most often reflected in the job category of personal care attendants. </a:t>
            </a:r>
          </a:p>
          <a:p>
            <a:pPr marL="640594" lvl="1" indent="-174708">
              <a:buFont typeface="Wingdings" panose="05000000000000000000" pitchFamily="2" charset="2"/>
              <a:buChar char="Ø"/>
            </a:pPr>
            <a:r>
              <a:rPr lang="en-US" dirty="0">
                <a:ea typeface="ＭＳ Ｐゴシック"/>
                <a:cs typeface="Calibri"/>
              </a:rPr>
              <a:t>This is not an accurate placement by job duties as it does not reflect the community-based aspect of the work.</a:t>
            </a:r>
          </a:p>
          <a:p>
            <a:pPr marL="640594" lvl="1" indent="-174708">
              <a:buFont typeface="Wingdings" panose="05000000000000000000" pitchFamily="2" charset="2"/>
              <a:buChar char="Ø"/>
            </a:pPr>
            <a:r>
              <a:rPr lang="en-US" dirty="0">
                <a:ea typeface="ＭＳ Ｐゴシック"/>
                <a:cs typeface="Calibri"/>
              </a:rPr>
              <a:t>It also does not allow us to accurately capture wages and worker benefits when so many different jobs are lumped into the one category. </a:t>
            </a:r>
          </a:p>
          <a:p>
            <a:pPr marL="640594" lvl="1" indent="-174708">
              <a:buFont typeface="Wingdings" panose="05000000000000000000" pitchFamily="2" charset="2"/>
              <a:buChar char="Ø"/>
            </a:pPr>
            <a:r>
              <a:rPr lang="en-US" dirty="0">
                <a:ea typeface="ＭＳ Ｐゴシック"/>
                <a:cs typeface="Calibri"/>
              </a:rPr>
              <a:t>Efforts to work with  a group of federal agencies to address this issue has been ongoing and continues to be a critical issue if we are to provide better information to policy makers about the workforce realities of these distinct groups of workers.</a:t>
            </a:r>
          </a:p>
          <a:p>
            <a:endParaRPr lang="en-US" dirty="0">
              <a:ea typeface="ＭＳ Ｐゴシック" charset="0"/>
              <a:cs typeface="ＭＳ Ｐゴシック" charset="0"/>
            </a:endParaRPr>
          </a:p>
        </p:txBody>
      </p:sp>
      <p:sp>
        <p:nvSpPr>
          <p:cNvPr id="81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defTabSz="931774">
              <a:defRPr/>
            </a:pPr>
            <a:fld id="{0143D994-017E-6743-8AEB-FE494B4274A6}" type="slidenum">
              <a:rPr lang="en-US" sz="1200">
                <a:solidFill>
                  <a:prstClr val="black"/>
                </a:solidFill>
              </a:rPr>
              <a:pPr defTabSz="931774">
                <a:defRPr/>
              </a:pPr>
              <a:t>47</a:t>
            </a:fld>
            <a:endParaRPr lang="en-US" sz="1200">
              <a:solidFill>
                <a:prstClr val="black"/>
              </a:solidFill>
            </a:endParaRPr>
          </a:p>
        </p:txBody>
      </p:sp>
    </p:spTree>
    <p:extLst>
      <p:ext uri="{BB962C8B-B14F-4D97-AF65-F5344CB8AC3E}">
        <p14:creationId xmlns:p14="http://schemas.microsoft.com/office/powerpoint/2010/main" val="21690666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39" y="4473892"/>
            <a:ext cx="5807166" cy="4372123"/>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Facilitator’s Notes: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baseline="0" dirty="0"/>
              <a:t>When sharing video on screen – make sure to check the box for other to be able to hear the video</a:t>
            </a:r>
            <a:endParaRPr lang="en-US" i="1" dirty="0"/>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We'd like you to watch this short </a:t>
            </a:r>
            <a:r>
              <a:rPr lang="en-US" b="0" dirty="0"/>
              <a:t>1</a:t>
            </a:r>
            <a:r>
              <a:rPr lang="en-US" b="0" baseline="0" dirty="0"/>
              <a:t> minute video </a:t>
            </a:r>
            <a:r>
              <a:rPr lang="en-US" dirty="0"/>
              <a:t>clip from the movie Invaluable to hear about </a:t>
            </a:r>
            <a:r>
              <a:rPr lang="en-US" b="0" baseline="0" dirty="0"/>
              <a:t>the many roles DSP’s play across the county, as well as the scope of their work.</a:t>
            </a:r>
            <a:r>
              <a:rPr lang="en-US" dirty="0"/>
              <a:t> </a:t>
            </a:r>
            <a:endParaRPr lang="en-US" b="1" dirty="0"/>
          </a:p>
          <a:p>
            <a:pPr marL="174708" indent="-174708">
              <a:buFont typeface="Wingdings" panose="05000000000000000000" pitchFamily="2" charset="2"/>
              <a:buChar char="Ø"/>
            </a:pPr>
            <a:r>
              <a:rPr lang="en-US" dirty="0">
                <a:cs typeface="Calibri"/>
              </a:rPr>
              <a:t>Play video, when it is over, go to the next slide to talk about the scope of work.</a:t>
            </a:r>
          </a:p>
          <a:p>
            <a:pPr marL="171450" indent="-171450">
              <a:buFont typeface="Wingdings" panose="05000000000000000000" pitchFamily="2" charset="2"/>
              <a:buChar char="Ø"/>
            </a:pPr>
            <a:endParaRPr lang="en-US" i="1" baseline="0" dirty="0"/>
          </a:p>
          <a:p>
            <a:pPr marL="0" indent="0">
              <a:buFont typeface="Wingdings" panose="05000000000000000000" pitchFamily="2" charset="2"/>
              <a:buNone/>
            </a:pPr>
            <a:r>
              <a:rPr lang="en-US" i="1" baseline="0" dirty="0"/>
              <a:t>Link to clip: https://www.youtube.com/watch?v=WvWNyVp_JPM&amp;list=PLbrrhT8nj86wpPGTGTdwwpbrGQ_Q7h9Qr&amp;index=6</a:t>
            </a:r>
          </a:p>
          <a:p>
            <a:endParaRPr lang="en-US" baseline="0" dirty="0"/>
          </a:p>
          <a:p>
            <a:endParaRPr lang="en-US" baseline="0" dirty="0"/>
          </a:p>
        </p:txBody>
      </p:sp>
      <p:sp>
        <p:nvSpPr>
          <p:cNvPr id="4" name="Slide Number Placeholder 3"/>
          <p:cNvSpPr>
            <a:spLocks noGrp="1"/>
          </p:cNvSpPr>
          <p:nvPr>
            <p:ph type="sldNum" sz="quarter" idx="5"/>
          </p:nvPr>
        </p:nvSpPr>
        <p:spPr/>
        <p:txBody>
          <a:bodyPr/>
          <a:lstStyle/>
          <a:p>
            <a:pPr defTabSz="931774">
              <a:defRPr/>
            </a:pPr>
            <a:fld id="{C940E140-93E8-471F-9349-F0BB6098DEA7}" type="slidenum">
              <a:rPr lang="en-US">
                <a:solidFill>
                  <a:prstClr val="black"/>
                </a:solidFill>
                <a:latin typeface="Calibri" panose="020F0502020204030204"/>
              </a:rPr>
              <a:pPr defTabSz="931774">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22716766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53611" cy="4499155"/>
          </a:xfrm>
        </p:spPr>
        <p:txBody>
          <a:bodyPr/>
          <a:lstStyle/>
          <a:p>
            <a:pPr marL="0" indent="0">
              <a:buFont typeface="Wingdings" panose="05000000000000000000" pitchFamily="2" charset="2"/>
              <a:buNone/>
            </a:pPr>
            <a:r>
              <a:rPr lang="en-US" dirty="0">
                <a:cs typeface="Calibri"/>
              </a:rPr>
              <a:t>Talking Points</a:t>
            </a:r>
          </a:p>
          <a:p>
            <a:pPr marL="174708" indent="-174708">
              <a:buFont typeface="Wingdings" panose="05000000000000000000" pitchFamily="2" charset="2"/>
              <a:buChar char="Ø"/>
            </a:pPr>
            <a:r>
              <a:rPr lang="en-US" dirty="0">
                <a:cs typeface="Calibri"/>
              </a:rPr>
              <a:t>The scope</a:t>
            </a:r>
            <a:r>
              <a:rPr lang="en-US" baseline="0" dirty="0">
                <a:cs typeface="Calibri"/>
              </a:rPr>
              <a:t> of the DSPs work is broad and complex. </a:t>
            </a:r>
          </a:p>
          <a:p>
            <a:pPr marL="174708" indent="-174708">
              <a:buFont typeface="Wingdings" panose="05000000000000000000" pitchFamily="2" charset="2"/>
              <a:buChar char="Ø"/>
            </a:pPr>
            <a:r>
              <a:rPr lang="en-US" dirty="0">
                <a:cs typeface="Calibri"/>
              </a:rPr>
              <a:t>On</a:t>
            </a:r>
            <a:r>
              <a:rPr lang="en-US" baseline="0" dirty="0">
                <a:cs typeface="Calibri"/>
              </a:rPr>
              <a:t> any given day, a DSP may required to take on the role of a nurse (dispense meds) , teacher (help someone learn a new bus schedule), psychologist (support someone to process their feelings), </a:t>
            </a:r>
            <a:r>
              <a:rPr lang="en-US" dirty="0">
                <a:cs typeface="Calibri"/>
              </a:rPr>
              <a:t>dietician </a:t>
            </a:r>
            <a:r>
              <a:rPr lang="en-US" baseline="0" dirty="0">
                <a:cs typeface="Calibri"/>
              </a:rPr>
              <a:t>(plan and prepare nutritious meals) etc.</a:t>
            </a:r>
            <a:r>
              <a:rPr lang="en-US" dirty="0">
                <a:cs typeface="Calibri"/>
              </a:rPr>
              <a:t> </a:t>
            </a:r>
          </a:p>
          <a:p>
            <a:pPr marL="174708" indent="-174708">
              <a:buFont typeface="Wingdings" panose="05000000000000000000" pitchFamily="2" charset="2"/>
              <a:buChar char="Ø"/>
            </a:pPr>
            <a:r>
              <a:rPr lang="en-US" dirty="0">
                <a:cs typeface="Calibri"/>
              </a:rPr>
              <a:t>Our descriptive language too often speaks of these DSPs as being entry level and low wage workers. And that narrative has to change.</a:t>
            </a:r>
          </a:p>
          <a:p>
            <a:pPr marL="174708" indent="-174708">
              <a:buFont typeface="Wingdings" panose="05000000000000000000" pitchFamily="2" charset="2"/>
              <a:buChar char="Ø"/>
            </a:pPr>
            <a:r>
              <a:rPr lang="en-US" dirty="0">
                <a:cs typeface="Calibri"/>
              </a:rPr>
              <a:t>DSPs do many things that in many states licensed practical nurses (LPNs) are not allowed to do. We need to focus on the complex skills these employees need to evolve to be competent and confident at what they do. </a:t>
            </a:r>
          </a:p>
          <a:p>
            <a:pPr marL="174708" indent="-174708">
              <a:buFont typeface="Wingdings" panose="05000000000000000000" pitchFamily="2" charset="2"/>
              <a:buChar char="Ø"/>
            </a:pPr>
            <a:r>
              <a:rPr lang="en-US" dirty="0">
                <a:cs typeface="Calibri"/>
              </a:rPr>
              <a:t>I also want</a:t>
            </a:r>
            <a:r>
              <a:rPr lang="en-US" baseline="0" dirty="0">
                <a:cs typeface="Calibri"/>
              </a:rPr>
              <a:t> you to t</a:t>
            </a:r>
            <a:r>
              <a:rPr lang="en-US" dirty="0">
                <a:cs typeface="Calibri"/>
              </a:rPr>
              <a:t>ake note that most</a:t>
            </a:r>
            <a:r>
              <a:rPr lang="en-US" baseline="0" dirty="0">
                <a:cs typeface="Calibri"/>
              </a:rPr>
              <a:t> of the</a:t>
            </a:r>
            <a:r>
              <a:rPr lang="en-US" dirty="0">
                <a:cs typeface="Calibri"/>
              </a:rPr>
              <a:t> different roles represented on this circle</a:t>
            </a:r>
            <a:r>
              <a:rPr lang="en-US" baseline="0" dirty="0">
                <a:cs typeface="Calibri"/>
              </a:rPr>
              <a:t> that </a:t>
            </a:r>
            <a:r>
              <a:rPr lang="en-US" dirty="0">
                <a:cs typeface="Calibri"/>
              </a:rPr>
              <a:t>a DSP</a:t>
            </a:r>
            <a:r>
              <a:rPr lang="en-US" baseline="0" dirty="0">
                <a:cs typeface="Calibri"/>
              </a:rPr>
              <a:t> might have on any given day require some form of certification or licensure, yet in many states if not most, DSPs do not have this requirement.  </a:t>
            </a:r>
            <a:endParaRPr lang="en-US" dirty="0">
              <a:cs typeface="Calibri"/>
            </a:endParaRPr>
          </a:p>
          <a:p>
            <a:pPr marL="171450" indent="-171450">
              <a:buFont typeface="Wingdings" panose="05000000000000000000" pitchFamily="2" charset="2"/>
              <a:buChar char="Ø"/>
            </a:pP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358184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455" lvl="1" algn="l"/>
            <a:r>
              <a:rPr lang="en-US" i="1" baseline="0" dirty="0"/>
              <a:t>Transition slide</a:t>
            </a:r>
            <a:endParaRPr lang="en-US" i="1" baseline="0" dirty="0">
              <a:cs typeface="Calibri"/>
            </a:endParaRPr>
          </a:p>
          <a:p>
            <a:pPr lvl="1"/>
            <a:endParaRPr lang="en-US" i="1" dirty="0">
              <a:cs typeface="Calibri"/>
            </a:endParaRPr>
          </a:p>
          <a:p>
            <a:pPr marL="628650" lvl="1" indent="-171450">
              <a:buFont typeface="Wingdings" panose="05000000000000000000" pitchFamily="2" charset="2"/>
              <a:buChar char="Ø"/>
            </a:pPr>
            <a:r>
              <a:rPr lang="en-US" i="1" dirty="0">
                <a:cs typeface="Calibri"/>
              </a:rPr>
              <a:t>Next, we will have introductions. </a:t>
            </a:r>
          </a:p>
        </p:txBody>
      </p:sp>
      <p:sp>
        <p:nvSpPr>
          <p:cNvPr id="4" name="Slide Number Placeholder 3"/>
          <p:cNvSpPr>
            <a:spLocks noGrp="1"/>
          </p:cNvSpPr>
          <p:nvPr>
            <p:ph type="sldNum" sz="quarter" idx="10"/>
          </p:nvPr>
        </p:nvSpPr>
        <p:spPr/>
        <p:txBody>
          <a:bodyPr/>
          <a:lstStyle/>
          <a:p>
            <a:fld id="{487D6291-FB8F-4913-892F-08B16A588B0E}" type="slidenum">
              <a:rPr lang="en-US" smtClean="0"/>
              <a:t>5</a:t>
            </a:fld>
            <a:endParaRPr lang="en-US"/>
          </a:p>
        </p:txBody>
      </p:sp>
    </p:spTree>
    <p:extLst>
      <p:ext uri="{BB962C8B-B14F-4D97-AF65-F5344CB8AC3E}">
        <p14:creationId xmlns:p14="http://schemas.microsoft.com/office/powerpoint/2010/main" val="40466153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4788" y="4473892"/>
            <a:ext cx="6246949" cy="4649284"/>
          </a:xfrm>
        </p:spPr>
        <p:txBody>
          <a:bodyPr>
            <a:normAutofit/>
          </a:bodyPr>
          <a:lstStyle/>
          <a:p>
            <a:pPr defTabSz="931774">
              <a:defRPr/>
            </a:pPr>
            <a:r>
              <a:rPr lang="en-US" dirty="0">
                <a:solidFill>
                  <a:prstClr val="black"/>
                </a:solidFill>
              </a:rPr>
              <a:t>Talking</a:t>
            </a:r>
            <a:r>
              <a:rPr lang="en-US" baseline="0" dirty="0">
                <a:solidFill>
                  <a:prstClr val="black"/>
                </a:solidFill>
              </a:rPr>
              <a:t> Points</a:t>
            </a:r>
            <a:endParaRPr lang="en-US" dirty="0">
              <a:solidFill>
                <a:prstClr val="black"/>
              </a:solidFill>
            </a:endParaRPr>
          </a:p>
          <a:p>
            <a:pPr marL="174708" indent="-174708" defTabSz="931774">
              <a:buFont typeface="Wingdings" panose="05000000000000000000" pitchFamily="2" charset="2"/>
              <a:buChar char="Ø"/>
              <a:defRPr/>
            </a:pPr>
            <a:r>
              <a:rPr lang="en-US" dirty="0">
                <a:solidFill>
                  <a:prstClr val="black"/>
                </a:solidFill>
              </a:rPr>
              <a:t>This is a snapshot of the workforce from PHI for 2018.  The profile of a typical home care worker in the United states is a woman in her 40’s and many are immigrants and/or women of color.  </a:t>
            </a:r>
          </a:p>
          <a:p>
            <a:pPr marL="174708" indent="-174708" defTabSz="931774">
              <a:buFont typeface="Wingdings" panose="05000000000000000000" pitchFamily="2" charset="2"/>
              <a:buChar char="Ø"/>
              <a:defRPr/>
            </a:pPr>
            <a:r>
              <a:rPr lang="en-US" dirty="0">
                <a:solidFill>
                  <a:prstClr val="black"/>
                </a:solidFill>
              </a:rPr>
              <a:t>As we track trends in these data points, we see that the demographics are changing.  Two things in particular that we continue to look at are the median age and the increasing numbers of direct care workers who are accessing public assistance benefits.</a:t>
            </a:r>
          </a:p>
          <a:p>
            <a:pPr marL="174708" indent="-174708" defTabSz="931774">
              <a:buFont typeface="Wingdings" panose="05000000000000000000" pitchFamily="2" charset="2"/>
              <a:buChar char="Ø"/>
              <a:defRPr/>
            </a:pPr>
            <a:r>
              <a:rPr lang="en-US" dirty="0">
                <a:solidFill>
                  <a:prstClr val="black"/>
                </a:solidFill>
              </a:rPr>
              <a:t>How does this profile compare to your organization?  </a:t>
            </a:r>
          </a:p>
          <a:p>
            <a:pPr marL="171450" indent="-171450" defTabSz="931774">
              <a:buFont typeface="Wingdings" panose="05000000000000000000" pitchFamily="2" charset="2"/>
              <a:buChar char="Ø"/>
              <a:defRPr/>
            </a:pPr>
            <a:r>
              <a:rPr lang="en-US" dirty="0">
                <a:solidFill>
                  <a:prstClr val="black"/>
                </a:solidFill>
              </a:rPr>
              <a:t>Looking at the PHI snapshot of data from Tennessee</a:t>
            </a:r>
            <a:endParaRPr lang="en-US" dirty="0">
              <a:solidFill>
                <a:prstClr val="black"/>
              </a:solidFill>
              <a:cs typeface="Calibri"/>
            </a:endParaRPr>
          </a:p>
          <a:p>
            <a:pPr marL="628650" lvl="1" indent="-171450" defTabSz="931774">
              <a:buFont typeface="Wingdings" panose="05000000000000000000" pitchFamily="2" charset="2"/>
              <a:buChar char="Ø"/>
              <a:defRPr/>
            </a:pPr>
            <a:r>
              <a:rPr lang="en-US" dirty="0">
                <a:solidFill>
                  <a:srgbClr val="FF0000"/>
                </a:solidFill>
              </a:rPr>
              <a:t>89% of your direct workforce are women TN</a:t>
            </a:r>
            <a:endParaRPr lang="en-US" dirty="0">
              <a:solidFill>
                <a:srgbClr val="FF0000"/>
              </a:solidFill>
              <a:cs typeface="Calibri"/>
            </a:endParaRPr>
          </a:p>
          <a:p>
            <a:pPr marL="628650" lvl="1" indent="-171450" defTabSz="931774">
              <a:buFont typeface="Wingdings" panose="05000000000000000000" pitchFamily="2" charset="2"/>
              <a:buChar char="Ø"/>
              <a:defRPr/>
            </a:pPr>
            <a:r>
              <a:rPr lang="en-US" dirty="0">
                <a:solidFill>
                  <a:srgbClr val="FF0000"/>
                </a:solidFill>
              </a:rPr>
              <a:t>38% of your workforce uses Public Assistance TN</a:t>
            </a:r>
            <a:endParaRPr lang="en-US" dirty="0">
              <a:solidFill>
                <a:srgbClr val="FF0000"/>
              </a:solidFill>
              <a:cs typeface="Calibri" panose="020F0502020204030204"/>
            </a:endParaRPr>
          </a:p>
          <a:p>
            <a:pPr marL="628650" lvl="1" indent="-171450" defTabSz="931774">
              <a:buFont typeface="Wingdings" panose="05000000000000000000" pitchFamily="2" charset="2"/>
              <a:buChar char="Ø"/>
              <a:defRPr/>
            </a:pPr>
            <a:r>
              <a:rPr lang="en-US" dirty="0">
                <a:solidFill>
                  <a:srgbClr val="FF0000"/>
                </a:solidFill>
              </a:rPr>
              <a:t>39% are people of Color TN</a:t>
            </a:r>
            <a:endParaRPr lang="en-US" dirty="0">
              <a:solidFill>
                <a:srgbClr val="FF0000"/>
              </a:solidFill>
              <a:cs typeface="Calibri"/>
            </a:endParaRPr>
          </a:p>
          <a:p>
            <a:pPr marL="628650" lvl="1" indent="-171450" defTabSz="931774">
              <a:buFont typeface="Wingdings" panose="05000000000000000000" pitchFamily="2" charset="2"/>
              <a:buChar char="Ø"/>
              <a:defRPr/>
            </a:pPr>
            <a:r>
              <a:rPr lang="en-US" dirty="0">
                <a:solidFill>
                  <a:srgbClr val="FF0000"/>
                </a:solidFill>
              </a:rPr>
              <a:t>40 years old is the median age and TN</a:t>
            </a:r>
            <a:endParaRPr lang="en-US" dirty="0">
              <a:solidFill>
                <a:srgbClr val="FF0000"/>
              </a:solidFill>
              <a:cs typeface="Calibri" panose="020F0502020204030204"/>
            </a:endParaRPr>
          </a:p>
          <a:p>
            <a:pPr marL="628650" lvl="1" indent="-171450" defTabSz="931774">
              <a:buFont typeface="Wingdings" panose="05000000000000000000" pitchFamily="2" charset="2"/>
              <a:buChar char="Ø"/>
              <a:defRPr/>
            </a:pPr>
            <a:r>
              <a:rPr lang="en-US" dirty="0">
                <a:solidFill>
                  <a:srgbClr val="FF0000"/>
                </a:solidFill>
              </a:rPr>
              <a:t>8% of Tennessee direct care workforce are immigrants TN</a:t>
            </a:r>
            <a:endParaRPr lang="en-US" dirty="0">
              <a:solidFill>
                <a:srgbClr val="FF0000"/>
              </a:solidFill>
              <a:cs typeface="Calibri"/>
            </a:endParaRPr>
          </a:p>
          <a:p>
            <a:pPr marL="171450" indent="-171450" defTabSz="931774">
              <a:buFont typeface="Wingdings" panose="05000000000000000000" pitchFamily="2" charset="2"/>
              <a:buChar char="Ø"/>
              <a:defRPr/>
            </a:pPr>
            <a:r>
              <a:rPr lang="en-US" dirty="0">
                <a:solidFill>
                  <a:prstClr val="black"/>
                </a:solidFill>
              </a:rPr>
              <a:t>PHI is a national organization that is focused on the direct care workforce. They are one of the key sources of national data related to the direct care workforce and we regularly reference their national/state data in our work at ICI. They have ties to the union/labor movement. Here is a link: </a:t>
            </a:r>
            <a:r>
              <a:rPr lang="en-US" dirty="0">
                <a:solidFill>
                  <a:prstClr val="black"/>
                </a:solidFill>
                <a:hlinkClick r:id="rId3"/>
              </a:rPr>
              <a:t>https://phinational.org/</a:t>
            </a:r>
            <a:r>
              <a:rPr lang="en-US" dirty="0">
                <a:solidFill>
                  <a:prstClr val="black"/>
                </a:solidFill>
              </a:rPr>
              <a:t>  to learn more about their work.</a:t>
            </a:r>
            <a:endParaRPr lang="en-US" dirty="0">
              <a:solidFill>
                <a:prstClr val="black"/>
              </a:solidFill>
              <a:cs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fld id="{7C7EF461-0DA1-49B8-9494-EA2A34B00B64}" type="slidenum">
              <a:rPr lang="en-US" smtClean="0"/>
              <a:t>50</a:t>
            </a:fld>
            <a:endParaRPr lang="en-US"/>
          </a:p>
        </p:txBody>
      </p:sp>
    </p:spTree>
    <p:extLst>
      <p:ext uri="{BB962C8B-B14F-4D97-AF65-F5344CB8AC3E}">
        <p14:creationId xmlns:p14="http://schemas.microsoft.com/office/powerpoint/2010/main" val="16290120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Talking Points</a:t>
            </a:r>
          </a:p>
          <a:p>
            <a:pPr marL="171450" indent="-171450">
              <a:buFont typeface="Wingdings" panose="05000000000000000000" pitchFamily="2" charset="2"/>
              <a:buChar char="Ø"/>
            </a:pPr>
            <a:r>
              <a:rPr lang="en-US" dirty="0">
                <a:cs typeface="Calibri"/>
              </a:rPr>
              <a:t>Now that we have a better understanding of the DSPs in the workforce, we will explore the issues faced in the workforce. </a:t>
            </a:r>
          </a:p>
        </p:txBody>
      </p:sp>
      <p:sp>
        <p:nvSpPr>
          <p:cNvPr id="4" name="Slide Number Placeholder 3"/>
          <p:cNvSpPr>
            <a:spLocks noGrp="1"/>
          </p:cNvSpPr>
          <p:nvPr>
            <p:ph type="sldNum" sz="quarter" idx="10"/>
          </p:nvPr>
        </p:nvSpPr>
        <p:spPr/>
        <p:txBody>
          <a:bodyPr/>
          <a:lstStyle/>
          <a:p>
            <a:fld id="{7C7EF461-0DA1-49B8-9494-EA2A34B00B64}" type="slidenum">
              <a:rPr lang="en-US" smtClean="0"/>
              <a:t>51</a:t>
            </a:fld>
            <a:endParaRPr lang="en-US"/>
          </a:p>
        </p:txBody>
      </p:sp>
    </p:spTree>
    <p:extLst>
      <p:ext uri="{BB962C8B-B14F-4D97-AF65-F5344CB8AC3E}">
        <p14:creationId xmlns:p14="http://schemas.microsoft.com/office/powerpoint/2010/main" val="19464750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80947" cy="4512628"/>
          </a:xfrm>
        </p:spPr>
        <p:txBody>
          <a:bodyPr>
            <a:normAutofit lnSpcReduction="10000"/>
          </a:bodyPr>
          <a:lstStyle/>
          <a:p>
            <a:pPr marL="0" indent="0">
              <a:buFont typeface="Wingdings" panose="05000000000000000000" pitchFamily="2" charset="2"/>
              <a:buNone/>
            </a:pPr>
            <a:r>
              <a:rPr lang="en-US" dirty="0"/>
              <a:t>Talking</a:t>
            </a:r>
            <a:r>
              <a:rPr lang="en-US" baseline="0" dirty="0"/>
              <a:t> points</a:t>
            </a:r>
            <a:endParaRPr lang="en-US" dirty="0"/>
          </a:p>
          <a:p>
            <a:pPr marL="174708" indent="-174708">
              <a:buFont typeface="Wingdings" panose="05000000000000000000" pitchFamily="2" charset="2"/>
              <a:buChar char="Ø"/>
            </a:pPr>
            <a:r>
              <a:rPr lang="en-US" dirty="0"/>
              <a:t>There are a number of factors influencing the workforce crisis, a few factors include:</a:t>
            </a:r>
          </a:p>
          <a:p>
            <a:pPr marL="628650" lvl="1" indent="-171450">
              <a:buFont typeface="Wingdings" panose="05000000000000000000" pitchFamily="2" charset="2"/>
              <a:buChar char="Ø"/>
            </a:pPr>
            <a:r>
              <a:rPr lang="en-US" dirty="0"/>
              <a:t>Aging = increased demand for support with ADLs </a:t>
            </a:r>
          </a:p>
          <a:p>
            <a:pPr marL="1085850" lvl="2" indent="-171450">
              <a:buFont typeface="Wingdings" panose="05000000000000000000" pitchFamily="2" charset="2"/>
              <a:buChar char="Ø"/>
            </a:pPr>
            <a:r>
              <a:rPr lang="en-US" sz="1100" dirty="0"/>
              <a:t>In 2014 there were 46.2 million Americans 65 years or older, making them roughly 15% of the U.S. population (one in every seven people in the U.S.). This number is expected to double by 2060, to approximately 98 million (ACL, 2017). Among this demographic, roughly 30% of those who live in the community report having difficulty with activities of daily living (ADLs), and 95% of those who receive institutional care report needing such support. </a:t>
            </a:r>
          </a:p>
          <a:p>
            <a:pPr marL="628650" lvl="1" indent="-171450">
              <a:buFont typeface="Wingdings" panose="05000000000000000000" pitchFamily="2" charset="2"/>
              <a:buChar char="Ø"/>
            </a:pPr>
            <a:endParaRPr lang="en-US" dirty="0"/>
          </a:p>
          <a:p>
            <a:pPr marL="628650" lvl="1" indent="-171450">
              <a:buFont typeface="Wingdings" panose="05000000000000000000" pitchFamily="2" charset="2"/>
              <a:buChar char="Ø"/>
            </a:pPr>
            <a:r>
              <a:rPr lang="en-US" dirty="0"/>
              <a:t>Fewer younger = fewer adults entering workforce in 2020</a:t>
            </a:r>
          </a:p>
          <a:p>
            <a:pPr marL="1085850" lvl="2" indent="-171450">
              <a:buFont typeface="Wingdings" panose="05000000000000000000" pitchFamily="2" charset="2"/>
              <a:buChar char="Ø"/>
            </a:pPr>
            <a:r>
              <a:rPr lang="en-US" sz="1100" dirty="0"/>
              <a:t>Adults age 16–24 and 104,697,000 adults age 25–54 will enter the workforce in 2020, representing a projected decline since 1994 of 13% and 4% respectively </a:t>
            </a:r>
          </a:p>
          <a:p>
            <a:pPr marL="628650" lvl="1" indent="-171450">
              <a:buFont typeface="Wingdings" panose="05000000000000000000" pitchFamily="2" charset="2"/>
              <a:buChar char="Ø"/>
            </a:pPr>
            <a:endParaRPr lang="en-US" dirty="0"/>
          </a:p>
          <a:p>
            <a:pPr marL="628650" lvl="1" indent="-171450">
              <a:buFont typeface="Wingdings" panose="05000000000000000000" pitchFamily="2" charset="2"/>
              <a:buChar char="Ø"/>
              <a:defRPr/>
            </a:pPr>
            <a:r>
              <a:rPr lang="en-US" dirty="0"/>
              <a:t>Growing diversity = driven by immigration and increases of diverse racial and ethnic groups already residing in the United States</a:t>
            </a:r>
          </a:p>
          <a:p>
            <a:pPr marL="1085850" lvl="2" indent="-171450">
              <a:buFont typeface="Wingdings" panose="05000000000000000000" pitchFamily="2" charset="2"/>
              <a:buChar char="Ø"/>
              <a:defRPr/>
            </a:pPr>
            <a:r>
              <a:rPr lang="en-US" sz="1100" dirty="0"/>
              <a:t>By 2055, the U.S. will not have a single racial or ethnic majority. This significant projected change has been and will continue to be driven by immigration and increases of diverse racial and ethnic groups already residing in the United States. According to a recent Pew Research Center report, nearly 59 million immigrants have arrived in the U.S. in the past 50 years, mostly from Central and South America, the Caribbean and Asia. Roughly 14% of the U.S. population is foreign-born, compared with just 5% in 1965 (Pew Research Center, 2016). In the upcoming decades, it is anticipated that most of the U.S. population growth will be linked to new Asian and Hispanic immigration and to growth in the population the U.S. Census calls “native-born,” who may also be of Asian, Hispanic/Latino and other ethnicities</a:t>
            </a:r>
          </a:p>
          <a:p>
            <a:endParaRPr lang="en-US" dirty="0"/>
          </a:p>
        </p:txBody>
      </p:sp>
      <p:sp>
        <p:nvSpPr>
          <p:cNvPr id="4" name="Slide Number Placeholder 3"/>
          <p:cNvSpPr>
            <a:spLocks noGrp="1"/>
          </p:cNvSpPr>
          <p:nvPr>
            <p:ph type="sldNum" sz="quarter" idx="10"/>
          </p:nvPr>
        </p:nvSpPr>
        <p:spPr/>
        <p:txBody>
          <a:bodyPr/>
          <a:lstStyle/>
          <a:p>
            <a:fld id="{3E4A570B-FD2E-4F73-AADE-A9DEAD6FEB67}" type="slidenum">
              <a:rPr lang="en-US" smtClean="0"/>
              <a:t>52</a:t>
            </a:fld>
            <a:endParaRPr lang="en-US"/>
          </a:p>
        </p:txBody>
      </p:sp>
    </p:spTree>
    <p:extLst>
      <p:ext uri="{BB962C8B-B14F-4D97-AF65-F5344CB8AC3E}">
        <p14:creationId xmlns:p14="http://schemas.microsoft.com/office/powerpoint/2010/main" val="28210003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Tracking trends over the last decade, the number of Direct support workers (home care, nursing home, other industries) continues to rise every year. </a:t>
            </a:r>
          </a:p>
          <a:p>
            <a:pPr marL="174708" indent="-174708">
              <a:buFont typeface="Wingdings" panose="05000000000000000000" pitchFamily="2" charset="2"/>
              <a:buChar char="q"/>
            </a:pPr>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F253B46A-D643-0A49-93D2-6742FCA04024}" type="slidenum">
              <a:rPr lang="en-US">
                <a:solidFill>
                  <a:prstClr val="black"/>
                </a:solidFill>
                <a:latin typeface="Calibri"/>
              </a:rPr>
              <a:pPr defTabSz="931774">
                <a:defRPr/>
              </a:pPr>
              <a:t>53</a:t>
            </a:fld>
            <a:endParaRPr lang="en-US">
              <a:solidFill>
                <a:prstClr val="black"/>
              </a:solidFill>
              <a:latin typeface="Calibri"/>
            </a:endParaRPr>
          </a:p>
        </p:txBody>
      </p:sp>
    </p:spTree>
    <p:extLst>
      <p:ext uri="{BB962C8B-B14F-4D97-AF65-F5344CB8AC3E}">
        <p14:creationId xmlns:p14="http://schemas.microsoft.com/office/powerpoint/2010/main" val="26602450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a:t>
            </a:r>
            <a:r>
              <a:rPr lang="en-US" baseline="0" dirty="0"/>
              <a:t> Points</a:t>
            </a:r>
            <a:endParaRPr lang="en-US" dirty="0"/>
          </a:p>
          <a:p>
            <a:pPr marL="174708" indent="-174708">
              <a:buFont typeface="Wingdings" panose="05000000000000000000" pitchFamily="2" charset="2"/>
              <a:buChar char="Ø"/>
            </a:pPr>
            <a:r>
              <a:rPr lang="en-US" dirty="0"/>
              <a:t>In addition, direct care workers is the among the largest occupational groups in the U.S. in 2020, above retail salespeople, teachers, cashiers, law enforcement officers, fast food workers, and registered nurses.</a:t>
            </a:r>
          </a:p>
          <a:p>
            <a:pPr marL="174708" indent="-174708">
              <a:buFont typeface="Wingdings" panose="05000000000000000000" pitchFamily="2" charset="2"/>
              <a:buChar char="Ø"/>
            </a:pPr>
            <a:r>
              <a:rPr lang="en-US" dirty="0"/>
              <a:t>We need strategies to better support this workforce and organizations that employ them in order to support the growing need for qualified, competent people in these positions.</a:t>
            </a:r>
          </a:p>
          <a:p>
            <a:pPr marL="174708" indent="-174708">
              <a:buFont typeface="Wingdings" panose="05000000000000000000" pitchFamily="2" charset="2"/>
              <a:buChar char="Ø"/>
            </a:pPr>
            <a:r>
              <a:rPr lang="en-US" dirty="0"/>
              <a:t>According</a:t>
            </a:r>
            <a:r>
              <a:rPr lang="en-US" baseline="0" dirty="0"/>
              <a:t> to recent PHI reporting, n</a:t>
            </a:r>
            <a:r>
              <a:rPr lang="en-US" dirty="0"/>
              <a:t>ationally,</a:t>
            </a:r>
            <a:r>
              <a:rPr lang="en-US" baseline="0" dirty="0"/>
              <a:t> by 2028 the </a:t>
            </a:r>
            <a:r>
              <a:rPr lang="en-US" dirty="0"/>
              <a:t>total project job openings will reach nearly 8.2 million. </a:t>
            </a:r>
            <a:r>
              <a:rPr lang="en-US" baseline="0" dirty="0"/>
              <a:t> In </a:t>
            </a:r>
            <a:r>
              <a:rPr lang="en-US" b="1" baseline="0" dirty="0"/>
              <a:t>Tennessee </a:t>
            </a:r>
            <a:r>
              <a:rPr lang="en-US" baseline="0" dirty="0"/>
              <a:t>this projected total is 56,580 which represents a 6% rate of growth.</a:t>
            </a:r>
          </a:p>
          <a:p>
            <a:pPr marL="174708" indent="-174708">
              <a:buFont typeface="Wingdings" panose="05000000000000000000" pitchFamily="2" charset="2"/>
              <a:buChar char="Ø"/>
            </a:pPr>
            <a:r>
              <a:rPr lang="en-US" dirty="0"/>
              <a:t>The critical</a:t>
            </a:r>
            <a:r>
              <a:rPr lang="en-US" baseline="0" dirty="0"/>
              <a:t> question continues to be where will we find these DSPs  and how do we keep them. </a:t>
            </a:r>
            <a:endParaRPr lang="en-US" dirty="0"/>
          </a:p>
        </p:txBody>
      </p:sp>
      <p:sp>
        <p:nvSpPr>
          <p:cNvPr id="4" name="Slide Number Placeholder 3"/>
          <p:cNvSpPr>
            <a:spLocks noGrp="1"/>
          </p:cNvSpPr>
          <p:nvPr>
            <p:ph type="sldNum" sz="quarter" idx="10"/>
          </p:nvPr>
        </p:nvSpPr>
        <p:spPr/>
        <p:txBody>
          <a:bodyPr/>
          <a:lstStyle/>
          <a:p>
            <a:fld id="{F253B46A-D643-0A49-93D2-6742FCA04024}" type="slidenum">
              <a:rPr lang="en-US" smtClean="0"/>
              <a:t>54</a:t>
            </a:fld>
            <a:endParaRPr lang="en-US"/>
          </a:p>
        </p:txBody>
      </p:sp>
    </p:spTree>
    <p:extLst>
      <p:ext uri="{BB962C8B-B14F-4D97-AF65-F5344CB8AC3E}">
        <p14:creationId xmlns:p14="http://schemas.microsoft.com/office/powerpoint/2010/main" val="20279206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963920" cy="4522251"/>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Facilitator’s Notes:</a:t>
            </a:r>
          </a:p>
          <a:p>
            <a:r>
              <a:rPr lang="en-US" i="1" dirty="0"/>
              <a:t>This</a:t>
            </a:r>
            <a:r>
              <a:rPr lang="en-US" i="1" baseline="0" dirty="0"/>
              <a:t> </a:t>
            </a:r>
            <a:r>
              <a:rPr lang="en-US" i="1" dirty="0"/>
              <a:t>slide has not been updated for 2019. It is fine to use as an illustration of data visualization for our purposes.  In reviewing the 2019 data, the trajectory for the trend lines would continue in the same predictable pattern. </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We have found PHI data sets to be most helpful in understanding the scope of the DSW workforce.  While there isn’t a standard occupational code for DSP, the PHI data captures the largest group of direct care workers that includes DSPs.  </a:t>
            </a:r>
          </a:p>
          <a:p>
            <a:pPr marL="174708" indent="-174708">
              <a:buFont typeface="Wingdings" panose="05000000000000000000" pitchFamily="2" charset="2"/>
              <a:buChar char="Ø"/>
            </a:pPr>
            <a:r>
              <a:rPr lang="en-US" dirty="0"/>
              <a:t>Some trends to note in the  number of DSPs in U.S. Between 2007-2017.  Updated national and TN State data is available for 2019 at PHI’s workforce data center.</a:t>
            </a:r>
          </a:p>
          <a:p>
            <a:pPr marL="171450" indent="-171450">
              <a:buFont typeface="Wingdings" panose="05000000000000000000" pitchFamily="2" charset="2"/>
              <a:buChar char="Ø"/>
            </a:pPr>
            <a:r>
              <a:rPr lang="en-US" dirty="0"/>
              <a:t>For facilitator information only: </a:t>
            </a:r>
          </a:p>
          <a:p>
            <a:pPr marL="628650" lvl="1" indent="-171450">
              <a:buFont typeface="Wingdings" panose="05000000000000000000" pitchFamily="2" charset="2"/>
              <a:buChar char="Ø"/>
            </a:pPr>
            <a:r>
              <a:rPr lang="en-US" b="1" dirty="0"/>
              <a:t>2007</a:t>
            </a:r>
          </a:p>
          <a:p>
            <a:pPr marL="628650" lvl="1" indent="-171450">
              <a:buFont typeface="Wingdings" panose="05000000000000000000" pitchFamily="2" charset="2"/>
              <a:buChar char="Ø"/>
            </a:pPr>
            <a:r>
              <a:rPr lang="en-US" dirty="0"/>
              <a:t>Home care 30%</a:t>
            </a:r>
          </a:p>
          <a:p>
            <a:pPr marL="628650" lvl="1" indent="-171450">
              <a:buFont typeface="Wingdings" panose="05000000000000000000" pitchFamily="2" charset="2"/>
              <a:buChar char="Ø"/>
            </a:pPr>
            <a:r>
              <a:rPr lang="en-US" dirty="0"/>
              <a:t>Nursing homes 21%</a:t>
            </a:r>
          </a:p>
          <a:p>
            <a:pPr marL="628650" lvl="1" indent="-171450">
              <a:buFont typeface="Wingdings" panose="05000000000000000000" pitchFamily="2" charset="2"/>
              <a:buChar char="Ø"/>
            </a:pPr>
            <a:r>
              <a:rPr lang="en-US" dirty="0"/>
              <a:t>Other industries 49%</a:t>
            </a:r>
          </a:p>
          <a:p>
            <a:pPr marL="628650" lvl="1" indent="-171450">
              <a:buFont typeface="Wingdings" panose="05000000000000000000" pitchFamily="2" charset="2"/>
              <a:buChar char="Ø"/>
            </a:pPr>
            <a:r>
              <a:rPr lang="en-US" b="1" dirty="0"/>
              <a:t>Total Direct Care Workers 2,820,190</a:t>
            </a:r>
          </a:p>
          <a:p>
            <a:pPr marL="171450" indent="-171450">
              <a:buFont typeface="Wingdings" panose="05000000000000000000" pitchFamily="2" charset="2"/>
              <a:buChar char="Ø"/>
            </a:pPr>
            <a:r>
              <a:rPr lang="en-US" b="1" dirty="0"/>
              <a:t>2017</a:t>
            </a:r>
          </a:p>
          <a:p>
            <a:pPr marL="628650" lvl="1" indent="-171450">
              <a:buFont typeface="Wingdings" panose="05000000000000000000" pitchFamily="2" charset="2"/>
              <a:buChar char="Ø"/>
            </a:pPr>
            <a:r>
              <a:rPr lang="en-US" dirty="0"/>
              <a:t>Home care 49%</a:t>
            </a:r>
          </a:p>
          <a:p>
            <a:pPr marL="628650" lvl="1" indent="-171450">
              <a:buFont typeface="Wingdings" panose="05000000000000000000" pitchFamily="2" charset="2"/>
              <a:buChar char="Ø"/>
            </a:pPr>
            <a:r>
              <a:rPr lang="en-US" dirty="0"/>
              <a:t>Nursing homes 14%</a:t>
            </a:r>
          </a:p>
          <a:p>
            <a:pPr marL="628650" lvl="1" indent="-171450">
              <a:buFont typeface="Wingdings" panose="05000000000000000000" pitchFamily="2" charset="2"/>
              <a:buChar char="Ø"/>
            </a:pPr>
            <a:r>
              <a:rPr lang="en-US" dirty="0"/>
              <a:t>Other industries 37%</a:t>
            </a:r>
          </a:p>
          <a:p>
            <a:pPr marL="628650" lvl="1" indent="-171450">
              <a:buFont typeface="Wingdings" panose="05000000000000000000" pitchFamily="2" charset="2"/>
              <a:buChar char="Ø"/>
            </a:pPr>
            <a:r>
              <a:rPr lang="en-US" b="1" dirty="0"/>
              <a:t>Total Direct Care Workers 4,310,240</a:t>
            </a:r>
          </a:p>
          <a:p>
            <a:pPr marL="171450" indent="-171450">
              <a:buFont typeface="Wingdings" panose="05000000000000000000" pitchFamily="2" charset="2"/>
              <a:buChar char="Ø"/>
            </a:pPr>
            <a:endParaRPr lang="en-US" dirty="0"/>
          </a:p>
          <a:p>
            <a:pPr marL="174708" indent="-174708">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10"/>
          </p:nvPr>
        </p:nvSpPr>
        <p:spPr/>
        <p:txBody>
          <a:bodyPr/>
          <a:lstStyle/>
          <a:p>
            <a:fld id="{F253B46A-D643-0A49-93D2-6742FCA04024}" type="slidenum">
              <a:rPr lang="en-US" smtClean="0"/>
              <a:t>55</a:t>
            </a:fld>
            <a:endParaRPr lang="en-US"/>
          </a:p>
        </p:txBody>
      </p:sp>
    </p:spTree>
    <p:extLst>
      <p:ext uri="{BB962C8B-B14F-4D97-AF65-F5344CB8AC3E}">
        <p14:creationId xmlns:p14="http://schemas.microsoft.com/office/powerpoint/2010/main" val="682822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0" dirty="0"/>
              <a:t>Talking Points</a:t>
            </a:r>
          </a:p>
          <a:p>
            <a:pPr marL="174708" indent="-174708">
              <a:buFont typeface="Wingdings" panose="05000000000000000000" pitchFamily="2" charset="2"/>
              <a:buChar char="Ø"/>
            </a:pPr>
            <a:r>
              <a:rPr lang="en-US" b="0" dirty="0"/>
              <a:t>There is a connection between</a:t>
            </a:r>
            <a:r>
              <a:rPr lang="en-US" b="0" baseline="0" dirty="0"/>
              <a:t> the unemployment and direct support workforce stability. What we know from research is that there is a correlation between recruitment and retention of DSPs and FLSs and the unemployment rate. When unemployment is low the pool of qualified direct support professionals shrinks and competition for workers increases. </a:t>
            </a:r>
          </a:p>
          <a:p>
            <a:pPr marL="174708" indent="-174708">
              <a:buFont typeface="Wingdings" panose="05000000000000000000" pitchFamily="2" charset="2"/>
              <a:buChar char="Ø"/>
            </a:pPr>
            <a:r>
              <a:rPr lang="en-US" b="0" baseline="0" dirty="0"/>
              <a:t>There are regional differences at the national and state levels.  We have heard stories from cohort 1 organizations about recruitment challenges and the increased competition from other service industries such as retail and fast food.</a:t>
            </a:r>
          </a:p>
          <a:p>
            <a:endParaRPr lang="en-US" b="0" dirty="0"/>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3993390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 Looking at the connection between LTSS and the US economy between 2007-2017, according to the US Bureau of Labor Statistics there has been a:</a:t>
            </a:r>
          </a:p>
          <a:p>
            <a:pPr marL="640594" lvl="1" indent="-174708">
              <a:buFont typeface="Wingdings" panose="05000000000000000000" pitchFamily="2" charset="2"/>
              <a:buChar char="Ø"/>
            </a:pPr>
            <a:r>
              <a:rPr lang="en-US" dirty="0"/>
              <a:t>31% growth in the long term care industry compared to overall job growth of 6%</a:t>
            </a:r>
          </a:p>
          <a:p>
            <a:pPr marL="640594" lvl="1" indent="-174708">
              <a:buFont typeface="Wingdings" panose="05000000000000000000" pitchFamily="2" charset="2"/>
              <a:buChar char="Ø"/>
            </a:pPr>
            <a:r>
              <a:rPr lang="en-US" dirty="0"/>
              <a:t>There has been a  1 million plus  or 54% growth in direct care jobs</a:t>
            </a:r>
          </a:p>
          <a:p>
            <a:pPr marL="640594" lvl="1" indent="-174708">
              <a:buFont typeface="Wingdings" panose="05000000000000000000" pitchFamily="2" charset="2"/>
              <a:buChar char="Ø"/>
            </a:pPr>
            <a:r>
              <a:rPr lang="en-US" dirty="0"/>
              <a:t>1 in 6 new jobs were in LTSS; and</a:t>
            </a:r>
          </a:p>
          <a:p>
            <a:pPr marL="640594" lvl="1" indent="-174708">
              <a:buFont typeface="Wingdings" panose="05000000000000000000" pitchFamily="2" charset="2"/>
              <a:buChar char="Ø"/>
            </a:pPr>
            <a:r>
              <a:rPr lang="en-US" dirty="0"/>
              <a:t>4 out of 5 of those new jobs were in home care</a:t>
            </a:r>
          </a:p>
          <a:p>
            <a:pPr marL="640594" lvl="1" indent="-174708">
              <a:buFont typeface="Wingdings" panose="05000000000000000000" pitchFamily="2" charset="2"/>
              <a:buChar char="Ø"/>
            </a:pPr>
            <a:endParaRPr lang="en-US" dirty="0"/>
          </a:p>
          <a:p>
            <a:pPr marL="171450" indent="-171450">
              <a:buFont typeface="Wingdings" panose="05000000000000000000" pitchFamily="2" charset="2"/>
              <a:buChar char="Ø"/>
            </a:pPr>
            <a:r>
              <a:rPr lang="en-US" i="1" dirty="0"/>
              <a:t>LTSS = Long Term</a:t>
            </a:r>
            <a:r>
              <a:rPr lang="en-US" i="1" baseline="0" dirty="0"/>
              <a:t> Services and Supports</a:t>
            </a:r>
            <a:endParaRPr lang="en-US" i="1" dirty="0"/>
          </a:p>
        </p:txBody>
      </p:sp>
      <p:sp>
        <p:nvSpPr>
          <p:cNvPr id="4" name="Slide Number Placeholder 3"/>
          <p:cNvSpPr>
            <a:spLocks noGrp="1"/>
          </p:cNvSpPr>
          <p:nvPr>
            <p:ph type="sldNum" sz="quarter" idx="10"/>
          </p:nvPr>
        </p:nvSpPr>
        <p:spPr/>
        <p:txBody>
          <a:bodyPr/>
          <a:lstStyle/>
          <a:p>
            <a:pPr defTabSz="931774">
              <a:defRPr/>
            </a:pPr>
            <a:fld id="{9B46FAE5-3402-4A3D-8AAD-F3CABE339372}" type="slidenum">
              <a:rPr lang="en-US">
                <a:solidFill>
                  <a:prstClr val="black"/>
                </a:solidFill>
                <a:latin typeface="Calibri" panose="020F0502020204030204"/>
              </a:rPr>
              <a:pPr defTabSz="931774">
                <a:def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19002885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 typeface="Wingdings" panose="05000000000000000000" pitchFamily="2" charset="2"/>
              <a:buNone/>
              <a:defRPr/>
            </a:pPr>
            <a:r>
              <a:rPr lang="en-US" dirty="0">
                <a:solidFill>
                  <a:prstClr val="black"/>
                </a:solidFill>
              </a:rPr>
              <a:t>Talking Points</a:t>
            </a:r>
          </a:p>
          <a:p>
            <a:pPr marL="174708" indent="-174708" defTabSz="931774">
              <a:buFont typeface="Wingdings" panose="05000000000000000000" pitchFamily="2" charset="2"/>
              <a:buChar char="Ø"/>
              <a:defRPr/>
            </a:pPr>
            <a:r>
              <a:rPr lang="en-US" dirty="0">
                <a:solidFill>
                  <a:prstClr val="black"/>
                </a:solidFill>
              </a:rPr>
              <a:t>This graph of national data illustrates the challenge of finding 1 million new workers in a time when the workforce is aging and there is a projected decline in 2 key categories of workers between the ages of 16-34 and 35-54.  </a:t>
            </a:r>
          </a:p>
          <a:p>
            <a:pPr marL="174708" indent="-174708" defTabSz="931774">
              <a:buFont typeface="Wingdings" panose="05000000000000000000" pitchFamily="2" charset="2"/>
              <a:buChar char="Ø"/>
              <a:defRPr/>
            </a:pPr>
            <a:r>
              <a:rPr lang="en-US" dirty="0">
                <a:solidFill>
                  <a:prstClr val="black"/>
                </a:solidFill>
              </a:rPr>
              <a:t>So we have looked at some of the factors influencing this workforce crisis now let’s take a look at workforce conditions that discourage people from considering direct support as a profession/career.  </a:t>
            </a:r>
          </a:p>
          <a:p>
            <a:endParaRPr lang="en-US" dirty="0"/>
          </a:p>
        </p:txBody>
      </p:sp>
      <p:sp>
        <p:nvSpPr>
          <p:cNvPr id="4" name="Slide Number Placeholder 3"/>
          <p:cNvSpPr>
            <a:spLocks noGrp="1"/>
          </p:cNvSpPr>
          <p:nvPr>
            <p:ph type="sldNum" sz="quarter" idx="10"/>
          </p:nvPr>
        </p:nvSpPr>
        <p:spPr/>
        <p:txBody>
          <a:bodyPr/>
          <a:lstStyle/>
          <a:p>
            <a:pPr defTabSz="949478"/>
            <a:fld id="{F253B46A-D643-0A49-93D2-6742FCA04024}" type="slidenum">
              <a:rPr lang="en-US">
                <a:solidFill>
                  <a:prstClr val="black"/>
                </a:solidFill>
                <a:latin typeface="Calibri"/>
              </a:rPr>
              <a:pPr defTabSz="949478"/>
              <a:t>58</a:t>
            </a:fld>
            <a:endParaRPr lang="en-US">
              <a:solidFill>
                <a:prstClr val="black"/>
              </a:solidFill>
              <a:latin typeface="Calibri"/>
            </a:endParaRPr>
          </a:p>
        </p:txBody>
      </p:sp>
    </p:spTree>
    <p:extLst>
      <p:ext uri="{BB962C8B-B14F-4D97-AF65-F5344CB8AC3E}">
        <p14:creationId xmlns:p14="http://schemas.microsoft.com/office/powerpoint/2010/main" val="29615023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a:buNone/>
            </a:pPr>
            <a:r>
              <a:rPr lang="en-US" dirty="0"/>
              <a:t>Talking Points</a:t>
            </a:r>
          </a:p>
          <a:p>
            <a:pPr marL="174708" indent="-174708">
              <a:buFont typeface="Wingdings" panose="05000000000000000000" pitchFamily="2" charset="2"/>
              <a:buChar char="Ø"/>
            </a:pPr>
            <a:r>
              <a:rPr lang="en-US" dirty="0"/>
              <a:t>Finding</a:t>
            </a:r>
            <a:r>
              <a:rPr lang="en-US" baseline="0" dirty="0"/>
              <a:t> and keeping great DSPs is a challenge when you consider </a:t>
            </a:r>
            <a:r>
              <a:rPr lang="en-US" dirty="0"/>
              <a:t>they </a:t>
            </a:r>
            <a:r>
              <a:rPr lang="en-US" baseline="0" dirty="0"/>
              <a:t>workforce conditions that discourage people to considering a career as DSP.</a:t>
            </a:r>
            <a:r>
              <a:rPr lang="en-US" dirty="0"/>
              <a:t> </a:t>
            </a:r>
          </a:p>
          <a:p>
            <a:pPr marL="174708" indent="-174708">
              <a:buFont typeface="Wingdings" panose="05000000000000000000" pitchFamily="2" charset="2"/>
              <a:buChar char="Ø"/>
            </a:pPr>
            <a:r>
              <a:rPr lang="en-US" baseline="0" dirty="0"/>
              <a:t>Over the years, through our research and technical assistance, we have worked on identifying and evaluating strategies in workforce development to address these challenges.</a:t>
            </a:r>
            <a:endParaRPr lang="en-US" dirty="0">
              <a:cs typeface="Calibri"/>
            </a:endParaRPr>
          </a:p>
          <a:p>
            <a:pPr marL="174708" indent="-174708">
              <a:buFont typeface="Wingdings" panose="05000000000000000000" pitchFamily="2" charset="2"/>
              <a:buChar char="Ø"/>
            </a:pPr>
            <a:r>
              <a:rPr lang="en-US" dirty="0">
                <a:cs typeface="Calibri"/>
              </a:rPr>
              <a:t>How does your organization stack up against these conditions?</a:t>
            </a:r>
            <a:endParaRPr lang="en-US" baseline="0" dirty="0">
              <a:cs typeface="Calibri"/>
            </a:endParaRPr>
          </a:p>
          <a:p>
            <a:pPr marL="174708" indent="-174708">
              <a:buFont typeface="Wingdings" panose="05000000000000000000" pitchFamily="2" charset="2"/>
              <a:buChar char="Ø"/>
            </a:pP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58BE1359-2DA2-4102-8E5F-3C314329F386}" type="slidenum">
              <a:rPr lang="en-US" smtClean="0"/>
              <a:t>59</a:t>
            </a:fld>
            <a:endParaRPr lang="en-US" dirty="0"/>
          </a:p>
        </p:txBody>
      </p:sp>
    </p:spTree>
    <p:extLst>
      <p:ext uri="{BB962C8B-B14F-4D97-AF65-F5344CB8AC3E}">
        <p14:creationId xmlns:p14="http://schemas.microsoft.com/office/powerpoint/2010/main" val="132424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65223" cy="4060319"/>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Facilitator’s Notes:</a:t>
            </a:r>
          </a:p>
          <a:p>
            <a:pPr marL="171450" indent="-171450">
              <a:buFont typeface="Wingdings" panose="05000000000000000000" pitchFamily="2" charset="2"/>
              <a:buChar char="Ø"/>
              <a:defRPr/>
            </a:pPr>
            <a:r>
              <a:rPr lang="en-US" i="1" dirty="0"/>
              <a:t>Timing  - no more than 2-3</a:t>
            </a:r>
            <a:r>
              <a:rPr lang="en-US" i="1" baseline="0" dirty="0"/>
              <a:t> minutes for slides 6-10 so you have time for introductions.</a:t>
            </a:r>
            <a:r>
              <a:rPr lang="en-US" i="1" dirty="0"/>
              <a:t>   </a:t>
            </a:r>
            <a:endParaRPr lang="en-US" i="1" dirty="0">
              <a:cs typeface="Calibri"/>
            </a:endParaRPr>
          </a:p>
          <a:p>
            <a:pPr marL="171450" indent="-171450">
              <a:buFont typeface="Wingdings" panose="05000000000000000000" pitchFamily="2" charset="2"/>
              <a:buChar char="Ø"/>
              <a:defRPr/>
            </a:pPr>
            <a:r>
              <a:rPr lang="en-US" i="1" baseline="0" dirty="0"/>
              <a:t>Plan to hide the slides from the other region and only introduce consultants in this region</a:t>
            </a:r>
            <a:r>
              <a:rPr lang="en-US" i="1" dirty="0"/>
              <a:t> </a:t>
            </a:r>
            <a:endParaRPr lang="en-US" i="1" dirty="0">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4708" indent="-174708">
              <a:buFont typeface="Wingdings" panose="05000000000000000000" pitchFamily="2" charset="2"/>
              <a:buChar char="Ø"/>
            </a:pPr>
            <a:r>
              <a:rPr lang="en-US" dirty="0"/>
              <a:t>We are going to start with introductions</a:t>
            </a:r>
            <a:r>
              <a:rPr lang="en-US" baseline="0" dirty="0"/>
              <a:t> starting with the leaders from </a:t>
            </a:r>
            <a:r>
              <a:rPr lang="en-US" baseline="0" dirty="0" err="1"/>
              <a:t>Tenncare</a:t>
            </a:r>
            <a:r>
              <a:rPr lang="en-US" baseline="0" dirty="0"/>
              <a:t> and TNCO</a:t>
            </a:r>
          </a:p>
          <a:p>
            <a:pPr marL="174708" indent="-174708">
              <a:buFont typeface="Wingdings" panose="05000000000000000000" pitchFamily="2" charset="2"/>
              <a:buChar char="Ø"/>
            </a:pPr>
            <a:r>
              <a:rPr lang="en-US" baseline="0" dirty="0"/>
              <a:t>Shannon will you start us off please</a:t>
            </a:r>
          </a:p>
          <a:p>
            <a:pPr marL="174708" indent="-174708">
              <a:buFont typeface="Wingdings" panose="05000000000000000000" pitchFamily="2" charset="2"/>
              <a:buChar char="Ø"/>
            </a:pPr>
            <a:r>
              <a:rPr lang="en-US" baseline="0" dirty="0"/>
              <a:t>Thank you</a:t>
            </a:r>
          </a:p>
          <a:p>
            <a:pPr marL="174708" indent="-174708">
              <a:buFont typeface="Wingdings" panose="05000000000000000000" pitchFamily="2" charset="2"/>
              <a:buChar char="Ø"/>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487D6291-FB8F-4913-892F-08B16A588B0E}" type="slidenum">
              <a:rPr lang="en-US" smtClean="0"/>
              <a:t>6</a:t>
            </a:fld>
            <a:endParaRPr lang="en-US"/>
          </a:p>
        </p:txBody>
      </p:sp>
    </p:spTree>
    <p:extLst>
      <p:ext uri="{BB962C8B-B14F-4D97-AF65-F5344CB8AC3E}">
        <p14:creationId xmlns:p14="http://schemas.microsoft.com/office/powerpoint/2010/main" val="3701384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6" name="Shape 356"/>
          <p:cNvSpPr txBox="1"/>
          <p:nvPr/>
        </p:nvSpPr>
        <p:spPr>
          <a:xfrm>
            <a:off x="3972561" y="8831580"/>
            <a:ext cx="3037839" cy="464820"/>
          </a:xfrm>
          <a:prstGeom prst="rect">
            <a:avLst/>
          </a:prstGeom>
          <a:noFill/>
          <a:ln>
            <a:noFill/>
          </a:ln>
        </p:spPr>
        <p:txBody>
          <a:bodyPr lIns="93162" tIns="46568" rIns="93162" bIns="46568" anchor="b" anchorCtr="0">
            <a:noAutofit/>
          </a:bodyPr>
          <a:lstStyle/>
          <a:p>
            <a:pPr algn="r" defTabSz="931774">
              <a:buClr>
                <a:srgbClr val="000000"/>
              </a:buClr>
              <a:buSzPct val="25000"/>
              <a:defRPr/>
            </a:pPr>
            <a:fld id="{00000000-1234-1234-1234-123412341234}" type="slidenum">
              <a:rPr lang="en-US" sz="1200">
                <a:solidFill>
                  <a:srgbClr val="000000"/>
                </a:solidFill>
                <a:latin typeface="Arial"/>
                <a:ea typeface="Arial"/>
                <a:cs typeface="Arial"/>
                <a:sym typeface="Arial"/>
              </a:rPr>
              <a:pPr algn="r" defTabSz="931774">
                <a:buClr>
                  <a:srgbClr val="000000"/>
                </a:buClr>
                <a:buSzPct val="25000"/>
                <a:defRPr/>
              </a:pPr>
              <a:t>60</a:t>
            </a:fld>
            <a:endParaRPr lang="en-US" sz="1200">
              <a:solidFill>
                <a:srgbClr val="000000"/>
              </a:solidFill>
              <a:latin typeface="Arial"/>
              <a:ea typeface="Arial"/>
              <a:cs typeface="Arial"/>
              <a:sym typeface="Arial"/>
            </a:endParaRPr>
          </a:p>
        </p:txBody>
      </p:sp>
      <p:sp>
        <p:nvSpPr>
          <p:cNvPr id="357" name="Shape 357"/>
          <p:cNvSpPr txBox="1">
            <a:spLocks noGrp="1"/>
          </p:cNvSpPr>
          <p:nvPr>
            <p:ph type="body" idx="1"/>
          </p:nvPr>
        </p:nvSpPr>
        <p:spPr>
          <a:xfrm>
            <a:off x="642620" y="4415790"/>
            <a:ext cx="5803053" cy="4125278"/>
          </a:xfrm>
          <a:prstGeom prst="rect">
            <a:avLst/>
          </a:prstGeom>
          <a:noFill/>
          <a:ln>
            <a:noFill/>
          </a:ln>
        </p:spPr>
        <p:txBody>
          <a:bodyPr lIns="93162" tIns="46568" rIns="93162" bIns="46568" anchor="t" anchorCtr="0">
            <a:noAutofit/>
          </a:bodyPr>
          <a:lstStyle/>
          <a:p>
            <a:pPr>
              <a:buSzPct val="25000"/>
            </a:pPr>
            <a:r>
              <a:rPr lang="en-US" dirty="0">
                <a:cs typeface="Calibri"/>
              </a:rPr>
              <a:t>Talking Points</a:t>
            </a:r>
          </a:p>
          <a:p>
            <a:pPr marL="291179" indent="-291179">
              <a:buSzPct val="25000"/>
              <a:buFont typeface="Wingdings" panose="05000000000000000000" pitchFamily="2" charset="2"/>
              <a:buChar char="Ø"/>
            </a:pPr>
            <a:r>
              <a:rPr lang="en-US" dirty="0"/>
              <a:t>We know that over the past 30 years as our ideology and understanding of community living and participation have changed so have the expectations placed on DSPs. </a:t>
            </a:r>
            <a:endParaRPr lang="en-US" dirty="0">
              <a:cs typeface="Calibri" panose="020F0502020204030204"/>
            </a:endParaRPr>
          </a:p>
          <a:p>
            <a:pPr marL="1048245" lvl="1" indent="-291179">
              <a:buSzPct val="25000"/>
              <a:buFont typeface="Wingdings" panose="05000000000000000000" pitchFamily="2" charset="2"/>
              <a:buChar char="Ø"/>
            </a:pPr>
            <a:r>
              <a:rPr lang="en-US" dirty="0"/>
              <a:t>We expect a tremendous amount of these workers. </a:t>
            </a:r>
          </a:p>
          <a:p>
            <a:pPr marL="1048245" lvl="1" indent="-291179">
              <a:buSzPct val="25000"/>
              <a:buFont typeface="Wingdings" panose="05000000000000000000" pitchFamily="2" charset="2"/>
              <a:buChar char="Ø"/>
            </a:pPr>
            <a:r>
              <a:rPr lang="en-US" dirty="0"/>
              <a:t>We expect them to……..be person-centered and comply with all the rules and regs, work well with other, and everything else we see here</a:t>
            </a:r>
            <a:endParaRPr lang="en-US" dirty="0">
              <a:cs typeface="Calibri" panose="020F0502020204030204"/>
            </a:endParaRPr>
          </a:p>
          <a:p>
            <a:pPr marL="291179" indent="-291179">
              <a:buSzPct val="25000"/>
              <a:buFont typeface="Wingdings" panose="05000000000000000000" pitchFamily="2" charset="2"/>
              <a:buChar char="Ø"/>
            </a:pPr>
            <a:r>
              <a:rPr lang="en-US" dirty="0"/>
              <a:t>Yet little else has changed. Training hours have not increased, pay has not increased, opportunities for growth and development have not increased….</a:t>
            </a:r>
            <a:endParaRPr lang="en-US" dirty="0">
              <a:cs typeface="Calibri" panose="020F0502020204030204"/>
            </a:endParaRPr>
          </a:p>
          <a:p>
            <a:pPr marL="291179" indent="-291179">
              <a:buSzPct val="25000"/>
              <a:buFont typeface="Wingdings" panose="05000000000000000000" pitchFamily="2" charset="2"/>
              <a:buChar char="Ø"/>
            </a:pPr>
            <a:r>
              <a:rPr lang="en-US" dirty="0"/>
              <a:t>And we wonder why the desired outcomes simply are not present.</a:t>
            </a:r>
            <a:endParaRPr lang="en-US" dirty="0">
              <a:cs typeface="Calibri" panose="020F0502020204030204"/>
            </a:endParaRPr>
          </a:p>
          <a:p>
            <a:pPr marL="291179" indent="-291179">
              <a:buFont typeface="Wingdings"/>
              <a:buChar char="q"/>
            </a:pPr>
            <a:endParaRPr dirty="0">
              <a:cs typeface="Calibri" panose="020F0502020204030204"/>
            </a:endParaRPr>
          </a:p>
        </p:txBody>
      </p:sp>
    </p:spTree>
    <p:extLst>
      <p:ext uri="{BB962C8B-B14F-4D97-AF65-F5344CB8AC3E}">
        <p14:creationId xmlns:p14="http://schemas.microsoft.com/office/powerpoint/2010/main" val="32618088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60: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5" name="Google Shape;895;p60:notes"/>
          <p:cNvSpPr txBox="1"/>
          <p:nvPr/>
        </p:nvSpPr>
        <p:spPr>
          <a:xfrm>
            <a:off x="4060840" y="8978773"/>
            <a:ext cx="3105347" cy="472567"/>
          </a:xfrm>
          <a:prstGeom prst="rect">
            <a:avLst/>
          </a:prstGeom>
          <a:noFill/>
          <a:ln>
            <a:noFill/>
          </a:ln>
        </p:spPr>
        <p:txBody>
          <a:bodyPr spcFirstLastPara="1" wrap="square" lIns="94932" tIns="47453" rIns="94932" bIns="47453" anchor="b" anchorCtr="0">
            <a:noAutofit/>
          </a:bodyPr>
          <a:lstStyle/>
          <a:p>
            <a:pPr algn="r" defTabSz="931774">
              <a:buSzPts val="300"/>
              <a:defRPr/>
            </a:pPr>
            <a:fld id="{00000000-1234-1234-1234-123412341234}" type="slidenum">
              <a:rPr lang="en-US" sz="1200">
                <a:solidFill>
                  <a:prstClr val="black"/>
                </a:solidFill>
                <a:latin typeface="Calibri" panose="020F0502020204030204"/>
              </a:rPr>
              <a:pPr algn="r" defTabSz="931774">
                <a:buSzPts val="300"/>
                <a:defRPr/>
              </a:pPr>
              <a:t>61</a:t>
            </a:fld>
            <a:endParaRPr sz="1200">
              <a:solidFill>
                <a:prstClr val="black"/>
              </a:solidFill>
              <a:latin typeface="Calibri" panose="020F0502020204030204"/>
            </a:endParaRPr>
          </a:p>
        </p:txBody>
      </p:sp>
      <p:sp>
        <p:nvSpPr>
          <p:cNvPr id="896" name="Google Shape;896;p60:notes"/>
          <p:cNvSpPr txBox="1">
            <a:spLocks noGrp="1"/>
          </p:cNvSpPr>
          <p:nvPr>
            <p:ph type="body" idx="1"/>
          </p:nvPr>
        </p:nvSpPr>
        <p:spPr>
          <a:xfrm>
            <a:off x="955493" y="4489387"/>
            <a:ext cx="5255203" cy="4253103"/>
          </a:xfrm>
          <a:prstGeom prst="rect">
            <a:avLst/>
          </a:prstGeom>
          <a:noFill/>
          <a:ln>
            <a:noFill/>
          </a:ln>
        </p:spPr>
        <p:txBody>
          <a:bodyPr spcFirstLastPara="1" wrap="square" lIns="94932" tIns="47453" rIns="94932" bIns="47453" anchor="t" anchorCtr="0">
            <a:noAutofit/>
          </a:bodyPr>
          <a:lstStyle/>
          <a:p>
            <a:pPr marL="0" indent="0">
              <a:buClr>
                <a:schemeClr val="dk1"/>
              </a:buClr>
              <a:buSzPts val="450"/>
              <a:buFont typeface="Wingdings"/>
              <a:buNone/>
            </a:pPr>
            <a:r>
              <a:rPr lang="en-US" dirty="0"/>
              <a:t>Talking Points</a:t>
            </a:r>
          </a:p>
          <a:p>
            <a:pPr marL="291179" indent="-291179">
              <a:buClr>
                <a:schemeClr val="dk1"/>
              </a:buClr>
              <a:buSzPts val="450"/>
              <a:buFont typeface="Wingdings" panose="05000000000000000000" pitchFamily="2" charset="2"/>
              <a:buChar char="Ø"/>
            </a:pPr>
            <a:r>
              <a:rPr lang="en-US" dirty="0"/>
              <a:t>We also know that DSPs are more isolated now then they have ever been.  </a:t>
            </a:r>
          </a:p>
          <a:p>
            <a:pPr marL="291179" indent="-291179">
              <a:buClr>
                <a:schemeClr val="dk1"/>
              </a:buClr>
              <a:buSzPts val="450"/>
              <a:buFont typeface="Wingdings" panose="05000000000000000000" pitchFamily="2" charset="2"/>
              <a:buChar char="Ø"/>
            </a:pPr>
            <a:r>
              <a:rPr lang="en-US" dirty="0"/>
              <a:t>When community living meant you lived in a large group home and went to the local workshop DSPs had co-workers who worked beside them, they had supervisors who were there much of the time and they had specialists like nurses and therapists and likely a medical doctor that were there occasionally and at least you could call them 24/7.</a:t>
            </a:r>
            <a:endParaRPr lang="en-US" dirty="0">
              <a:cs typeface="Calibri" panose="020F0502020204030204"/>
            </a:endParaRPr>
          </a:p>
          <a:p>
            <a:pPr marL="291179" indent="-291179">
              <a:buClr>
                <a:schemeClr val="dk1"/>
              </a:buClr>
              <a:buSzPts val="450"/>
              <a:buFont typeface="Wingdings" panose="05000000000000000000" pitchFamily="2" charset="2"/>
              <a:buChar char="Ø"/>
            </a:pPr>
            <a:r>
              <a:rPr lang="en-US" dirty="0"/>
              <a:t>Now in the predominate community service in the U.S. none of this support is there. </a:t>
            </a:r>
            <a:endParaRPr lang="en-US" dirty="0">
              <a:cs typeface="Calibri" panose="020F0502020204030204"/>
            </a:endParaRPr>
          </a:p>
          <a:p>
            <a:pPr marL="291179" indent="-291179">
              <a:buClr>
                <a:schemeClr val="dk1"/>
              </a:buClr>
              <a:buSzPts val="450"/>
              <a:buFont typeface="Wingdings" panose="05000000000000000000" pitchFamily="2" charset="2"/>
              <a:buChar char="Ø"/>
            </a:pPr>
            <a:r>
              <a:rPr lang="en-US" dirty="0"/>
              <a:t>With COVID –19 this issue has become even greater. </a:t>
            </a:r>
            <a:endParaRPr lang="en-US" dirty="0">
              <a:cs typeface="Calibri" panose="020F0502020204030204"/>
            </a:endParaRPr>
          </a:p>
          <a:p>
            <a:pPr marL="291179" indent="-291179">
              <a:buClr>
                <a:schemeClr val="dk1"/>
              </a:buClr>
              <a:buSzPts val="450"/>
              <a:buFont typeface="Wingdings" panose="05000000000000000000" pitchFamily="2" charset="2"/>
              <a:buChar char="Ø"/>
            </a:pPr>
            <a:r>
              <a:rPr lang="en-US" dirty="0"/>
              <a:t>It is more typically than not DSPs work alone and there is no opportunity for overlapping hours.</a:t>
            </a:r>
            <a:endParaRPr lang="en-US" dirty="0">
              <a:cs typeface="Calibri" panose="020F0502020204030204"/>
            </a:endParaRPr>
          </a:p>
          <a:p>
            <a:pPr marL="291179" indent="-291179">
              <a:buClr>
                <a:schemeClr val="dk1"/>
              </a:buClr>
              <a:buSzPts val="450"/>
              <a:buFont typeface="Wingdings" panose="05000000000000000000" pitchFamily="2" charset="2"/>
              <a:buChar char="Ø"/>
            </a:pPr>
            <a:r>
              <a:rPr lang="en-US" dirty="0"/>
              <a:t>DSPs report that they feel isolated, they want opportunities to learn from and network with one another.</a:t>
            </a:r>
            <a:endParaRPr dirty="0">
              <a:cs typeface="Calibri" panose="020F0502020204030204"/>
            </a:endParaRPr>
          </a:p>
          <a:p>
            <a:pPr marL="174708" indent="-174708">
              <a:buClr>
                <a:schemeClr val="dk1"/>
              </a:buClr>
              <a:buSzPts val="1800"/>
              <a:buFont typeface="Wingdings" panose="05000000000000000000" pitchFamily="2" charset="2"/>
              <a:buChar char="q"/>
            </a:pPr>
            <a:endParaRPr dirty="0"/>
          </a:p>
        </p:txBody>
      </p:sp>
    </p:spTree>
    <p:extLst>
      <p:ext uri="{BB962C8B-B14F-4D97-AF65-F5344CB8AC3E}">
        <p14:creationId xmlns:p14="http://schemas.microsoft.com/office/powerpoint/2010/main" val="8810991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a:buNone/>
            </a:pPr>
            <a:r>
              <a:rPr lang="en-US" dirty="0">
                <a:cs typeface="Calibri" panose="020F0502020204030204"/>
              </a:rPr>
              <a:t>Talking Points</a:t>
            </a:r>
          </a:p>
          <a:p>
            <a:pPr marL="174708" indent="-174708">
              <a:buFont typeface="Wingdings" panose="05000000000000000000" pitchFamily="2" charset="2"/>
              <a:buChar char="Ø"/>
            </a:pPr>
            <a:r>
              <a:rPr lang="en-US" dirty="0">
                <a:cs typeface="Calibri" panose="020F0502020204030204"/>
              </a:rPr>
              <a:t>Many DSPs are just plain tired and over worked.</a:t>
            </a:r>
            <a:endParaRPr lang="en-US" dirty="0"/>
          </a:p>
          <a:p>
            <a:pPr marL="931774" lvl="1" indent="-174708">
              <a:buFont typeface="Wingdings" panose="05000000000000000000" pitchFamily="2" charset="2"/>
              <a:buChar char="Ø"/>
            </a:pPr>
            <a:r>
              <a:rPr lang="en-US" dirty="0">
                <a:cs typeface="Calibri" panose="020F0502020204030204"/>
              </a:rPr>
              <a:t>The often are working overtime or multiple jobs to make ends meet.</a:t>
            </a:r>
          </a:p>
          <a:p>
            <a:pPr marL="931774" lvl="1" indent="-174708">
              <a:buFont typeface="Wingdings" panose="05000000000000000000" pitchFamily="2" charset="2"/>
              <a:buChar char="Ø"/>
            </a:pPr>
            <a:r>
              <a:rPr lang="en-US" dirty="0">
                <a:cs typeface="Calibri" panose="020F0502020204030204"/>
              </a:rPr>
              <a:t>They are stressed because of money, health insurance, housing, lack of good nutrition, lack of work-life balance</a:t>
            </a:r>
          </a:p>
          <a:p>
            <a:pPr marL="931774" lvl="1" indent="-174708">
              <a:buFont typeface="Wingdings" panose="05000000000000000000" pitchFamily="2" charset="2"/>
              <a:buChar char="Ø"/>
            </a:pPr>
            <a:r>
              <a:rPr lang="en-US" dirty="0">
                <a:cs typeface="Calibri" panose="020F0502020204030204"/>
              </a:rPr>
              <a:t>We know that then people aren't at their personal best, they are more likely to make poor decisions or have accidents.</a:t>
            </a:r>
          </a:p>
          <a:p>
            <a:pPr marL="931774" lvl="1" indent="-174708">
              <a:buFont typeface="Wingdings" panose="05000000000000000000" pitchFamily="2" charset="2"/>
              <a:buChar char="Ø"/>
            </a:pPr>
            <a:r>
              <a:rPr lang="en-US" dirty="0">
                <a:cs typeface="Calibri" panose="020F0502020204030204"/>
              </a:rPr>
              <a:t>This all effects the lives of the people they are there to support.</a:t>
            </a:r>
          </a:p>
          <a:p>
            <a:pPr marL="171450" indent="-171450">
              <a:buFont typeface="Wingdings" panose="05000000000000000000" pitchFamily="2" charset="2"/>
              <a:buChar char="Ø"/>
            </a:pPr>
            <a:endParaRPr lang="en-US" b="1" dirty="0"/>
          </a:p>
          <a:p>
            <a:endParaRPr lang="en-US" b="1" dirty="0"/>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3161718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a:buNone/>
            </a:pPr>
            <a:r>
              <a:rPr lang="en-US" dirty="0">
                <a:cs typeface="Calibri" panose="020F0502020204030204"/>
              </a:rPr>
              <a:t>Talking Points</a:t>
            </a:r>
          </a:p>
          <a:p>
            <a:pPr marL="174708" indent="-174708">
              <a:buFont typeface="Wingdings" panose="05000000000000000000" pitchFamily="2" charset="2"/>
              <a:buChar char="Ø"/>
            </a:pPr>
            <a:r>
              <a:rPr lang="en-US" dirty="0">
                <a:cs typeface="Calibri" panose="020F0502020204030204"/>
              </a:rPr>
              <a:t>For the past 30 years there are have three primary advocacy message</a:t>
            </a:r>
          </a:p>
          <a:p>
            <a:pPr marL="628650" lvl="1" indent="-171450">
              <a:buFont typeface="Wingdings" panose="05000000000000000000" pitchFamily="2" charset="2"/>
              <a:buChar char="Ø"/>
            </a:pPr>
            <a:r>
              <a:rPr lang="en-US" dirty="0">
                <a:cs typeface="Calibri" panose="020F0502020204030204"/>
              </a:rPr>
              <a:t>1. DSPs deserve an increased wage because they are essential workers for people who need support. </a:t>
            </a:r>
          </a:p>
          <a:p>
            <a:pPr marL="628650" lvl="1" indent="-171450">
              <a:buFont typeface="Wingdings" panose="05000000000000000000" pitchFamily="2" charset="2"/>
              <a:buChar char="Ø"/>
            </a:pPr>
            <a:r>
              <a:rPr lang="en-US" dirty="0">
                <a:cs typeface="Calibri" panose="020F0502020204030204"/>
              </a:rPr>
              <a:t>2) DSPs working for private organization get paid less than people who work for public run organizations  --- and this is unfair.</a:t>
            </a:r>
          </a:p>
          <a:p>
            <a:pPr marL="628650" lvl="1" indent="-171450">
              <a:buFont typeface="Wingdings" panose="05000000000000000000" pitchFamily="2" charset="2"/>
              <a:buChar char="Ø"/>
            </a:pPr>
            <a:r>
              <a:rPr lang="en-US" dirty="0">
                <a:cs typeface="Calibri" panose="020F0502020204030204"/>
              </a:rPr>
              <a:t>3) Provider rates would increase so they can increase wages. </a:t>
            </a:r>
          </a:p>
          <a:p>
            <a:pPr marL="171450" indent="-171450">
              <a:buFont typeface="Wingdings" panose="05000000000000000000" pitchFamily="2" charset="2"/>
              <a:buChar char="Ø"/>
            </a:pPr>
            <a:endParaRPr lang="en-US" dirty="0">
              <a:cs typeface="Calibri" panose="020F0502020204030204"/>
            </a:endParaRPr>
          </a:p>
          <a:p>
            <a:pPr marL="174708" indent="-174708">
              <a:buFont typeface="Wingdings" panose="05000000000000000000" pitchFamily="2" charset="2"/>
              <a:buChar char="Ø"/>
            </a:pPr>
            <a:r>
              <a:rPr lang="en-US" dirty="0"/>
              <a:t>What has this</a:t>
            </a:r>
            <a:r>
              <a:rPr lang="en-US" baseline="0" dirty="0"/>
              <a:t> gotten us?</a:t>
            </a:r>
            <a:endParaRPr lang="en-US" dirty="0"/>
          </a:p>
        </p:txBody>
      </p:sp>
      <p:sp>
        <p:nvSpPr>
          <p:cNvPr id="4" name="Slide Number Placeholder 3"/>
          <p:cNvSpPr>
            <a:spLocks noGrp="1"/>
          </p:cNvSpPr>
          <p:nvPr>
            <p:ph type="sldNum" sz="quarter" idx="10"/>
          </p:nvPr>
        </p:nvSpPr>
        <p:spPr/>
        <p:txBody>
          <a:bodyPr/>
          <a:lstStyle/>
          <a:p>
            <a:pPr defTabSz="931774">
              <a:defRPr/>
            </a:pPr>
            <a:fld id="{3E4A570B-FD2E-4F73-AADE-A9DEAD6FEB67}" type="slidenum">
              <a:rPr lang="en-US">
                <a:solidFill>
                  <a:prstClr val="black"/>
                </a:solidFill>
                <a:latin typeface="Calibri" panose="020F0502020204030204"/>
              </a:rPr>
              <a:pPr defTabSz="931774">
                <a:defRPr/>
              </a:pPr>
              <a:t>63</a:t>
            </a:fld>
            <a:endParaRPr lang="en-US">
              <a:solidFill>
                <a:prstClr val="black"/>
              </a:solidFill>
              <a:latin typeface="Calibri" panose="020F0502020204030204"/>
            </a:endParaRPr>
          </a:p>
        </p:txBody>
      </p:sp>
    </p:spTree>
    <p:extLst>
      <p:ext uri="{BB962C8B-B14F-4D97-AF65-F5344CB8AC3E}">
        <p14:creationId xmlns:p14="http://schemas.microsoft.com/office/powerpoint/2010/main" val="26250856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Time: 6 minutes – Effects of DSP Workforce Challenges</a:t>
            </a:r>
          </a:p>
          <a:p>
            <a:r>
              <a:rPr lang="en-US" dirty="0">
                <a:cs typeface="Calibri"/>
              </a:rPr>
              <a:t>Talking Points</a:t>
            </a:r>
          </a:p>
          <a:p>
            <a:pPr marL="171450" indent="-171450">
              <a:buFont typeface="Wingdings" panose="05000000000000000000" pitchFamily="2" charset="2"/>
              <a:buChar char="Ø"/>
            </a:pPr>
            <a:r>
              <a:rPr lang="en-US" dirty="0">
                <a:cs typeface="Calibri"/>
              </a:rPr>
              <a:t>Let's look at how the workforce challenges effect the people closest to the work. </a:t>
            </a:r>
            <a:endParaRPr lang="en-US" baseline="0" dirty="0">
              <a:cs typeface="Calibri"/>
            </a:endParaRP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40857087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a:buNone/>
            </a:pPr>
            <a:r>
              <a:rPr lang="en-US" dirty="0">
                <a:cs typeface="Calibri"/>
              </a:rPr>
              <a:t>Talking</a:t>
            </a:r>
            <a:r>
              <a:rPr lang="en-US" baseline="0" dirty="0">
                <a:cs typeface="Calibri"/>
              </a:rPr>
              <a:t> Points</a:t>
            </a:r>
            <a:endParaRPr lang="en-US" dirty="0">
              <a:cs typeface="Calibri"/>
            </a:endParaRPr>
          </a:p>
          <a:p>
            <a:pPr marL="174708" indent="-174708">
              <a:buFont typeface="Wingdings" panose="05000000000000000000" pitchFamily="2" charset="2"/>
              <a:buChar char="Ø"/>
            </a:pPr>
            <a:r>
              <a:rPr lang="en-US" dirty="0">
                <a:cs typeface="Calibri"/>
              </a:rPr>
              <a:t>We all know that the DSPs are experiencing high rates of stress and burnout</a:t>
            </a:r>
          </a:p>
          <a:p>
            <a:pPr marL="174708" indent="-174708">
              <a:buFont typeface="Wingdings" panose="05000000000000000000" pitchFamily="2" charset="2"/>
              <a:buChar char="Ø"/>
            </a:pPr>
            <a:r>
              <a:rPr lang="en-US" dirty="0">
                <a:cs typeface="Calibri"/>
              </a:rPr>
              <a:t>They are working multiple jobs</a:t>
            </a:r>
          </a:p>
          <a:p>
            <a:pPr marL="174708" indent="-174708">
              <a:buFont typeface="Wingdings" panose="05000000000000000000" pitchFamily="2" charset="2"/>
              <a:buChar char="Ø"/>
            </a:pPr>
            <a:r>
              <a:rPr lang="en-US" dirty="0">
                <a:cs typeface="Calibri"/>
              </a:rPr>
              <a:t>When they are under this type of stress and fatigue, they are more like to make a get injured on the job or make a poor judgement call</a:t>
            </a:r>
          </a:p>
          <a:p>
            <a:pPr marL="174708" indent="-174708">
              <a:buFont typeface="Wingdings" panose="05000000000000000000" pitchFamily="2" charset="2"/>
              <a:buChar char="Ø"/>
            </a:pPr>
            <a:r>
              <a:rPr lang="en-US" dirty="0">
                <a:cs typeface="Calibri"/>
              </a:rPr>
              <a:t>Many are dependent on government support and are lacking affordable housing.  </a:t>
            </a:r>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65</a:t>
            </a:fld>
            <a:endParaRPr lang="en-US">
              <a:solidFill>
                <a:prstClr val="black"/>
              </a:solidFill>
              <a:latin typeface="Calibri" panose="020F0502020204030204"/>
            </a:endParaRPr>
          </a:p>
        </p:txBody>
      </p:sp>
    </p:spTree>
    <p:extLst>
      <p:ext uri="{BB962C8B-B14F-4D97-AF65-F5344CB8AC3E}">
        <p14:creationId xmlns:p14="http://schemas.microsoft.com/office/powerpoint/2010/main" val="3868463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a:buNone/>
            </a:pPr>
            <a:r>
              <a:rPr lang="en-US" b="0" dirty="0">
                <a:cs typeface="Calibri"/>
              </a:rPr>
              <a:t>Talking Points</a:t>
            </a:r>
          </a:p>
          <a:p>
            <a:pPr marL="174708" indent="-174708">
              <a:buFont typeface="Wingdings" panose="05000000000000000000" pitchFamily="2" charset="2"/>
              <a:buChar char="Ø"/>
            </a:pPr>
            <a:r>
              <a:rPr lang="en-US" b="0" dirty="0">
                <a:cs typeface="Calibri"/>
              </a:rPr>
              <a:t>When our DSPs are preforming their best the people who are accepting supports have higher health and safety risks. </a:t>
            </a:r>
          </a:p>
          <a:p>
            <a:pPr marL="174708" indent="-174708">
              <a:buFont typeface="Wingdings" panose="05000000000000000000" pitchFamily="2" charset="2"/>
              <a:buChar char="Ø"/>
            </a:pPr>
            <a:r>
              <a:rPr lang="en-US" b="0" dirty="0">
                <a:cs typeface="Calibri"/>
              </a:rPr>
              <a:t>They have less personal growth and development.</a:t>
            </a:r>
          </a:p>
          <a:p>
            <a:pPr marL="174708" indent="-174708">
              <a:buFont typeface="Wingdings" panose="05000000000000000000" pitchFamily="2" charset="2"/>
              <a:buChar char="Ø"/>
            </a:pPr>
            <a:r>
              <a:rPr lang="en-US" b="0" dirty="0">
                <a:cs typeface="Calibri"/>
              </a:rPr>
              <a:t>Fewer opportunities to build meaningful relationships and participation in their community</a:t>
            </a:r>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66</a:t>
            </a:fld>
            <a:endParaRPr lang="en-US">
              <a:solidFill>
                <a:prstClr val="black"/>
              </a:solidFill>
              <a:latin typeface="Calibri" panose="020F0502020204030204"/>
            </a:endParaRPr>
          </a:p>
        </p:txBody>
      </p:sp>
    </p:spTree>
    <p:extLst>
      <p:ext uri="{BB962C8B-B14F-4D97-AF65-F5344CB8AC3E}">
        <p14:creationId xmlns:p14="http://schemas.microsoft.com/office/powerpoint/2010/main" val="38190891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a:buNone/>
            </a:pPr>
            <a:r>
              <a:rPr lang="en-US" dirty="0">
                <a:cs typeface="Calibri" panose="020F0502020204030204"/>
              </a:rPr>
              <a:t>Talking Points</a:t>
            </a:r>
          </a:p>
          <a:p>
            <a:pPr marL="174708" indent="-174708">
              <a:buFont typeface="Wingdings" panose="05000000000000000000" pitchFamily="2" charset="2"/>
              <a:buChar char="Ø"/>
            </a:pPr>
            <a:r>
              <a:rPr lang="en-US" dirty="0">
                <a:cs typeface="Calibri" panose="020F0502020204030204"/>
              </a:rPr>
              <a:t>The workforce challenges really effect the families of the people receiving supports. </a:t>
            </a:r>
            <a:endParaRPr lang="en-US" dirty="0"/>
          </a:p>
          <a:p>
            <a:pPr marL="174708" indent="-174708">
              <a:buFont typeface="Wingdings" panose="05000000000000000000" pitchFamily="2" charset="2"/>
              <a:buChar char="Ø"/>
            </a:pPr>
            <a:r>
              <a:rPr lang="en-US" dirty="0">
                <a:cs typeface="Calibri" panose="020F0502020204030204"/>
              </a:rPr>
              <a:t>Families worry about their loved ones getting access to the services they need, and then they worry about the quality of the services.</a:t>
            </a:r>
          </a:p>
          <a:p>
            <a:pPr marL="174708" indent="-174708">
              <a:buFont typeface="Wingdings" panose="05000000000000000000" pitchFamily="2" charset="2"/>
              <a:buChar char="Ø"/>
            </a:pPr>
            <a:r>
              <a:rPr lang="en-US" dirty="0">
                <a:cs typeface="Calibri" panose="020F0502020204030204"/>
              </a:rPr>
              <a:t>Some family members have experienced job loss or haven't been able to accept promotions</a:t>
            </a:r>
          </a:p>
          <a:p>
            <a:pPr marL="174708" indent="-174708">
              <a:buFont typeface="Wingdings" panose="05000000000000000000" pitchFamily="2" charset="2"/>
              <a:buChar char="Ø"/>
            </a:pPr>
            <a:r>
              <a:rPr lang="en-US" dirty="0">
                <a:cs typeface="Calibri" panose="020F0502020204030204"/>
              </a:rPr>
              <a:t>Families worry about the safely of their loved one who no longer lives at home. They may be used to being the primary caregiver and shifting their role can be difficult. </a:t>
            </a:r>
          </a:p>
          <a:p>
            <a:pPr marL="174708" indent="-174708">
              <a:buFont typeface="Wingdings" panose="05000000000000000000" pitchFamily="2" charset="2"/>
              <a:buChar char="Ø"/>
            </a:pPr>
            <a:r>
              <a:rPr lang="en-US" dirty="0">
                <a:cs typeface="Calibri" panose="020F0502020204030204"/>
              </a:rPr>
              <a:t>Having a loved one with a disability can be stressful, which can take a toll on the family members’ health.  They may put their loved one's health and needs before their own. </a:t>
            </a:r>
          </a:p>
          <a:p>
            <a:pPr marL="0" indent="0">
              <a:buFont typeface="Wingdings" panose="05000000000000000000" pitchFamily="2" charset="2"/>
              <a:buNone/>
            </a:pPr>
            <a:endParaRPr lang="en-US" dirty="0"/>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67</a:t>
            </a:fld>
            <a:endParaRPr lang="en-US">
              <a:solidFill>
                <a:prstClr val="black"/>
              </a:solidFill>
              <a:latin typeface="Calibri" panose="020F0502020204030204"/>
            </a:endParaRPr>
          </a:p>
        </p:txBody>
      </p:sp>
    </p:spTree>
    <p:extLst>
      <p:ext uri="{BB962C8B-B14F-4D97-AF65-F5344CB8AC3E}">
        <p14:creationId xmlns:p14="http://schemas.microsoft.com/office/powerpoint/2010/main" val="20108966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a:buNone/>
            </a:pPr>
            <a:r>
              <a:rPr lang="en-US" dirty="0">
                <a:cs typeface="Calibri"/>
              </a:rPr>
              <a:t>Talking Points</a:t>
            </a:r>
          </a:p>
          <a:p>
            <a:pPr marL="174708" indent="-174708">
              <a:buFont typeface="Wingdings" panose="05000000000000000000" pitchFamily="2" charset="2"/>
              <a:buChar char="Ø"/>
            </a:pPr>
            <a:r>
              <a:rPr lang="en-US" dirty="0">
                <a:cs typeface="Calibri"/>
              </a:rPr>
              <a:t>Organizations are struggling to find qualified staff. Many have lowered their expectation of qualifications just to get people in the door and to fill a position. We have people says, "If they have a pulse, they aren't in trouble with the law and the pass a drug test, we will hire them."  </a:t>
            </a:r>
            <a:endParaRPr lang="en-US" dirty="0"/>
          </a:p>
          <a:p>
            <a:pPr marL="174708" indent="-174708">
              <a:buFont typeface="Wingdings" panose="05000000000000000000" pitchFamily="2" charset="2"/>
              <a:buChar char="Ø"/>
            </a:pPr>
            <a:r>
              <a:rPr lang="en-US" dirty="0">
                <a:cs typeface="Calibri"/>
              </a:rPr>
              <a:t>Supervisors are working in crisis mode. And when you're doing this, you aren't able to provide supportive supervision that promotes growth of the DSP.</a:t>
            </a:r>
          </a:p>
          <a:p>
            <a:pPr marL="174708" indent="-174708">
              <a:buFont typeface="Wingdings" panose="05000000000000000000" pitchFamily="2" charset="2"/>
              <a:buChar char="Ø"/>
            </a:pPr>
            <a:r>
              <a:rPr lang="en-US" dirty="0">
                <a:cs typeface="Calibri"/>
              </a:rPr>
              <a:t>When you combine low expectations for who is being hired and supervisors working in crisis, the risk of injury, for the staff and the people receiving supports increases.</a:t>
            </a:r>
          </a:p>
          <a:p>
            <a:endParaRPr lang="en-US" dirty="0">
              <a:cs typeface="Calibri"/>
            </a:endParaRPr>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68</a:t>
            </a:fld>
            <a:endParaRPr lang="en-US">
              <a:solidFill>
                <a:prstClr val="black"/>
              </a:solidFill>
              <a:latin typeface="Calibri" panose="020F0502020204030204"/>
            </a:endParaRPr>
          </a:p>
        </p:txBody>
      </p:sp>
    </p:spTree>
    <p:extLst>
      <p:ext uri="{BB962C8B-B14F-4D97-AF65-F5344CB8AC3E}">
        <p14:creationId xmlns:p14="http://schemas.microsoft.com/office/powerpoint/2010/main" val="6955968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403225" y="696913"/>
            <a:ext cx="4957763" cy="278923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6" name="Shape 256"/>
          <p:cNvSpPr txBox="1">
            <a:spLocks noGrp="1"/>
          </p:cNvSpPr>
          <p:nvPr>
            <p:ph type="body" idx="1"/>
          </p:nvPr>
        </p:nvSpPr>
        <p:spPr>
          <a:xfrm>
            <a:off x="389467" y="3486150"/>
            <a:ext cx="6292910" cy="5504219"/>
          </a:xfrm>
          <a:prstGeom prst="rect">
            <a:avLst/>
          </a:prstGeom>
          <a:noFill/>
          <a:ln>
            <a:noFill/>
          </a:ln>
        </p:spPr>
        <p:txBody>
          <a:bodyPr lIns="93162" tIns="46568" rIns="93162" bIns="46568" anchor="t" anchorCtr="0">
            <a:noAutofit/>
          </a:bodyPr>
          <a:lstStyle/>
          <a:p>
            <a:r>
              <a:rPr lang="en-US" i="1" dirty="0"/>
              <a:t>Facilitator’s Notes:  You don’t need to read them all, just pick one example to share and move on. The point of this slide is to let them know that our research results/outcomes are also affected by turnover. </a:t>
            </a:r>
            <a:endParaRPr lang="en-US" dirty="0"/>
          </a:p>
          <a:p>
            <a:endParaRPr lang="en-US" dirty="0"/>
          </a:p>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b="0" i="0" u="none" strike="noStrike" cap="none" baseline="0" dirty="0"/>
              <a:t>In our intervention research at the University of Minnesota</a:t>
            </a:r>
            <a:r>
              <a:rPr lang="en-US" dirty="0"/>
              <a:t>,</a:t>
            </a:r>
            <a:r>
              <a:rPr lang="en-US" b="0" i="0" u="none" strike="noStrike" cap="none" baseline="0" dirty="0"/>
              <a:t> we have consistently seen site level turnover impact the effectiveness of our interventions. Here are a few examples:</a:t>
            </a:r>
            <a:endParaRPr lang="en-US" b="0" i="0" u="none" strike="noStrike" cap="none" baseline="0" dirty="0">
              <a:cs typeface="Calibri"/>
            </a:endParaRPr>
          </a:p>
          <a:p>
            <a:pPr marL="291179" indent="-291179">
              <a:buFont typeface="Wingdings" panose="05000000000000000000" pitchFamily="2" charset="2"/>
              <a:buChar char="Ø"/>
            </a:pPr>
            <a:r>
              <a:rPr lang="en-US" dirty="0">
                <a:cs typeface="Calibri" panose="020F0502020204030204"/>
              </a:rPr>
              <a:t>Researchers replicated the </a:t>
            </a:r>
            <a:r>
              <a:rPr lang="en-US" b="1" i="0" u="none" strike="noStrike" cap="none" baseline="0" dirty="0"/>
              <a:t>Active Support</a:t>
            </a:r>
            <a:r>
              <a:rPr lang="en-US" b="0" i="0" u="none" strike="noStrike" cap="none" baseline="0" dirty="0"/>
              <a:t> intervention in </a:t>
            </a:r>
            <a:r>
              <a:rPr lang="en-US" dirty="0"/>
              <a:t>Minnesota</a:t>
            </a:r>
            <a:r>
              <a:rPr lang="en-US" b="0" i="0" u="none" strike="noStrike" cap="none" baseline="0" dirty="0"/>
              <a:t> group homes</a:t>
            </a:r>
            <a:r>
              <a:rPr lang="en-US" dirty="0"/>
              <a:t>. </a:t>
            </a:r>
            <a:r>
              <a:rPr lang="en-US" b="0" i="0" u="none" strike="noStrike" cap="none" baseline="0" dirty="0"/>
              <a:t>Due to high turnover, many DSPs </a:t>
            </a:r>
            <a:r>
              <a:rPr lang="en-US" dirty="0"/>
              <a:t>who were trained were no longer present at the homes during follow-up. </a:t>
            </a:r>
            <a:r>
              <a:rPr lang="en-US" dirty="0">
                <a:solidFill>
                  <a:srgbClr val="000000"/>
                </a:solidFill>
              </a:rPr>
              <a:t>Only</a:t>
            </a:r>
            <a:r>
              <a:rPr lang="en-US" b="0" i="0" u="none" strike="noStrike" cap="none" baseline="0" dirty="0">
                <a:solidFill>
                  <a:srgbClr val="000000"/>
                </a:solidFill>
              </a:rPr>
              <a:t> 61%</a:t>
            </a:r>
            <a:r>
              <a:rPr lang="en-US" dirty="0">
                <a:solidFill>
                  <a:srgbClr val="000000"/>
                </a:solidFill>
              </a:rPr>
              <a:t> of DSPs</a:t>
            </a:r>
            <a:r>
              <a:rPr lang="en-US" b="0" i="0" u="none" strike="noStrike" cap="none" baseline="0" dirty="0">
                <a:solidFill>
                  <a:srgbClr val="000000"/>
                </a:solidFill>
              </a:rPr>
              <a:t> received both components of</a:t>
            </a:r>
            <a:r>
              <a:rPr lang="en-US" dirty="0">
                <a:solidFill>
                  <a:srgbClr val="000000"/>
                </a:solidFill>
              </a:rPr>
              <a:t> the</a:t>
            </a:r>
            <a:r>
              <a:rPr lang="en-US" b="0" i="0" u="none" strike="noStrike" cap="none" baseline="0" dirty="0">
                <a:solidFill>
                  <a:srgbClr val="000000"/>
                </a:solidFill>
              </a:rPr>
              <a:t> training</a:t>
            </a:r>
            <a:r>
              <a:rPr lang="en-US" dirty="0">
                <a:solidFill>
                  <a:srgbClr val="000000"/>
                </a:solidFill>
              </a:rPr>
              <a:t> at the 3-month observation</a:t>
            </a:r>
            <a:r>
              <a:rPr lang="en-US" b="0" i="0" u="none" strike="noStrike" cap="none" baseline="0" dirty="0">
                <a:solidFill>
                  <a:srgbClr val="000000"/>
                </a:solidFill>
              </a:rPr>
              <a:t>.</a:t>
            </a:r>
            <a:r>
              <a:rPr lang="en-US" dirty="0">
                <a:solidFill>
                  <a:srgbClr val="000000"/>
                </a:solidFill>
              </a:rPr>
              <a:t> </a:t>
            </a:r>
            <a:r>
              <a:rPr lang="en-US" b="0" i="0" u="none" strike="noStrike" cap="none" baseline="0" dirty="0">
                <a:solidFill>
                  <a:srgbClr val="000000"/>
                </a:solidFill>
              </a:rPr>
              <a:t>This </a:t>
            </a:r>
            <a:r>
              <a:rPr lang="en-US" dirty="0">
                <a:solidFill>
                  <a:srgbClr val="000000"/>
                </a:solidFill>
              </a:rPr>
              <a:t>affected intervention</a:t>
            </a:r>
            <a:r>
              <a:rPr lang="en-US" b="0" i="0" u="none" strike="noStrike" cap="none" baseline="0" dirty="0">
                <a:solidFill>
                  <a:srgbClr val="000000"/>
                </a:solidFill>
              </a:rPr>
              <a:t> fidelity</a:t>
            </a:r>
            <a:r>
              <a:rPr lang="en-US" dirty="0">
                <a:solidFill>
                  <a:srgbClr val="000000"/>
                </a:solidFill>
              </a:rPr>
              <a:t> as well as outcomes for those in the group homes. </a:t>
            </a:r>
            <a:endParaRPr lang="en-US" dirty="0">
              <a:solidFill>
                <a:srgbClr val="000000"/>
              </a:solidFill>
              <a:cs typeface="Calibri"/>
            </a:endParaRPr>
          </a:p>
          <a:p>
            <a:pPr marL="291179" indent="-291179">
              <a:buSzPct val="25000"/>
              <a:buFont typeface="Wingdings" panose="05000000000000000000" pitchFamily="2" charset="2"/>
              <a:buChar char="Ø"/>
            </a:pPr>
            <a:r>
              <a:rPr lang="en-US" dirty="0">
                <a:solidFill>
                  <a:srgbClr val="000000"/>
                </a:solidFill>
                <a:cs typeface="Calibri"/>
              </a:rPr>
              <a:t>In the </a:t>
            </a:r>
            <a:r>
              <a:rPr lang="en-US" b="1" dirty="0">
                <a:solidFill>
                  <a:srgbClr val="000000"/>
                </a:solidFill>
                <a:cs typeface="Calibri"/>
              </a:rPr>
              <a:t>self-determination</a:t>
            </a:r>
            <a:r>
              <a:rPr lang="en-US" dirty="0">
                <a:solidFill>
                  <a:srgbClr val="000000"/>
                </a:solidFill>
                <a:cs typeface="Calibri"/>
              </a:rPr>
              <a:t> training intervention, </a:t>
            </a:r>
            <a:r>
              <a:rPr lang="en-US" b="0" i="0" u="none" strike="noStrike" cap="none" baseline="0" dirty="0"/>
              <a:t>the house "culture" had a stronger effect than any other intervention </a:t>
            </a:r>
            <a:r>
              <a:rPr lang="en-US" dirty="0"/>
              <a:t>variable</a:t>
            </a:r>
            <a:r>
              <a:rPr lang="en-US" b="0" i="0" u="none" strike="noStrike" cap="none" baseline="0" dirty="0"/>
              <a:t>.</a:t>
            </a:r>
            <a:r>
              <a:rPr lang="en-US" dirty="0"/>
              <a:t> </a:t>
            </a:r>
            <a:r>
              <a:rPr lang="en-US" b="0" i="0" u="none" strike="noStrike" cap="none" baseline="0" dirty="0"/>
              <a:t> This </a:t>
            </a:r>
            <a:r>
              <a:rPr lang="en-US" dirty="0"/>
              <a:t>likely</a:t>
            </a:r>
            <a:r>
              <a:rPr lang="en-US" b="0" i="0" u="none" strike="noStrike" cap="none" baseline="0" dirty="0"/>
              <a:t> included staff turnover and its impact on </a:t>
            </a:r>
            <a:r>
              <a:rPr lang="en-US" dirty="0"/>
              <a:t>the behavior</a:t>
            </a:r>
            <a:r>
              <a:rPr lang="en-US" b="0" i="0" u="none" strike="noStrike" cap="none" baseline="0" dirty="0"/>
              <a:t> of individuals served</a:t>
            </a:r>
            <a:r>
              <a:rPr lang="en-US" dirty="0"/>
              <a:t>. </a:t>
            </a:r>
            <a:endParaRPr lang="en-US" dirty="0">
              <a:cs typeface="Calibri" panose="020F0502020204030204"/>
            </a:endParaRPr>
          </a:p>
          <a:p>
            <a:pPr marL="291179" indent="-291179">
              <a:buSzPct val="25000"/>
              <a:buFont typeface="Wingdings" panose="05000000000000000000" pitchFamily="2" charset="2"/>
              <a:buChar char="Ø"/>
            </a:pPr>
            <a:r>
              <a:rPr lang="en-US" dirty="0">
                <a:cs typeface="Calibri" panose="020F0502020204030204"/>
              </a:rPr>
              <a:t>In the </a:t>
            </a:r>
            <a:r>
              <a:rPr lang="en-US" b="1" dirty="0">
                <a:cs typeface="Calibri" panose="020F0502020204030204"/>
              </a:rPr>
              <a:t>comprehensive training </a:t>
            </a:r>
            <a:r>
              <a:rPr lang="en-US" dirty="0">
                <a:cs typeface="Calibri" panose="020F0502020204030204"/>
              </a:rPr>
              <a:t>intervention, similar patterns emerged among the 136 sites. </a:t>
            </a:r>
            <a:r>
              <a:rPr lang="en-US" dirty="0"/>
              <a:t>Overall, turnover</a:t>
            </a:r>
            <a:r>
              <a:rPr lang="en-US" b="0" i="0" u="none" cap="none" baseline="0" dirty="0"/>
              <a:t> and </a:t>
            </a:r>
            <a:r>
              <a:rPr lang="en-US" dirty="0"/>
              <a:t>vacancies</a:t>
            </a:r>
            <a:r>
              <a:rPr lang="en-US" b="0" i="0" u="none" cap="none" baseline="0" dirty="0"/>
              <a:t> were predictors of </a:t>
            </a:r>
            <a:r>
              <a:rPr lang="en-US" dirty="0"/>
              <a:t>employment, friendship, social relationships, choice, and community participation outcomes for people with disabilities.</a:t>
            </a:r>
            <a:endParaRPr lang="en-US" b="0" i="0" u="none" cap="none" baseline="0" dirty="0">
              <a:cs typeface="Calibri"/>
            </a:endParaRPr>
          </a:p>
          <a:p>
            <a:pPr marL="291179" indent="-291179">
              <a:buFont typeface="Wingdings" panose="05000000000000000000" pitchFamily="2" charset="2"/>
              <a:buChar char="Ø"/>
            </a:pPr>
            <a:r>
              <a:rPr lang="en-US" b="1" dirty="0">
                <a:cs typeface="Calibri"/>
              </a:rPr>
              <a:t>Participatory Planning and Decision-Making Groups</a:t>
            </a:r>
            <a:r>
              <a:rPr lang="en-US" dirty="0">
                <a:cs typeface="Calibri"/>
              </a:rPr>
              <a:t> were held to understand the barriers and facilitators for</a:t>
            </a:r>
            <a:r>
              <a:rPr lang="en-US" dirty="0"/>
              <a:t> the</a:t>
            </a:r>
            <a:r>
              <a:rPr lang="en-US" b="0" i="0" u="none" strike="noStrike" cap="none" baseline="0" dirty="0"/>
              <a:t> successful implementation of interventions in residential settings for individuals with </a:t>
            </a:r>
            <a:r>
              <a:rPr lang="en-US" dirty="0"/>
              <a:t>disabilities. </a:t>
            </a:r>
            <a:r>
              <a:rPr lang="en-US" b="0" i="0" u="none" strike="noStrike" cap="none" baseline="0" dirty="0"/>
              <a:t>Staff turnover </a:t>
            </a:r>
            <a:r>
              <a:rPr lang="en-US" dirty="0"/>
              <a:t>was identified</a:t>
            </a:r>
            <a:r>
              <a:rPr lang="en-US" b="0" i="0" u="none" strike="noStrike" cap="none" baseline="0" dirty="0"/>
              <a:t> </a:t>
            </a:r>
            <a:r>
              <a:rPr lang="en-US" dirty="0"/>
              <a:t>as a barrier to program implementation and sustainability by</a:t>
            </a:r>
            <a:r>
              <a:rPr lang="en-US" b="0" i="0" u="none" strike="noStrike" cap="none" baseline="0" dirty="0"/>
              <a:t> national and international experts</a:t>
            </a:r>
            <a:r>
              <a:rPr lang="en-US" dirty="0"/>
              <a:t>. </a:t>
            </a:r>
            <a:r>
              <a:rPr lang="en-US" b="0" i="0" u="none" strike="noStrike" cap="none" baseline="0" dirty="0"/>
              <a:t>One related anecdotal theme that has been coming up repeatedly has been the effect of the economic situation (low levels of unemployment) on the quality of staff pool, and consequently the lack of stable high-quality staff in the homes of people with IDD</a:t>
            </a:r>
          </a:p>
          <a:p>
            <a:pPr marL="171450" indent="-171450">
              <a:buFont typeface="Wingdings" panose="05000000000000000000" pitchFamily="2" charset="2"/>
              <a:buChar char="Ø"/>
            </a:pPr>
            <a:endParaRPr lang="en-US" b="1" i="0" u="none" strike="noStrike" cap="none" baseline="0" dirty="0"/>
          </a:p>
          <a:p>
            <a:pPr marL="171450" indent="-171450">
              <a:buSzPct val="25000"/>
              <a:buFont typeface="Wingdings" panose="05000000000000000000" pitchFamily="2" charset="2"/>
              <a:buChar char="Ø"/>
            </a:pPr>
            <a:r>
              <a:rPr lang="en-US" b="0" i="0" u="none" strike="noStrike" cap="none" baseline="0" dirty="0"/>
              <a:t>So, all of this is to say that the workforce matters.  Whatever it is that we are trying to do to support people through our research, training, outreach and technical assistance is affected by the direct support workforce.</a:t>
            </a:r>
          </a:p>
          <a:p>
            <a:pPr marL="291179" indent="-291179">
              <a:buFont typeface="Wingdings"/>
              <a:buChar char="q"/>
            </a:pPr>
            <a:endParaRPr lang="en-US" b="0" dirty="0">
              <a:cs typeface="Calibri" panose="020F0502020204030204"/>
            </a:endParaRPr>
          </a:p>
          <a:p>
            <a:pPr>
              <a:buSzPct val="25000"/>
            </a:pPr>
            <a:endParaRPr lang="en-US" b="0" i="0" u="none" strike="noStrike" cap="none" baseline="0" dirty="0">
              <a:cs typeface="Calibri"/>
            </a:endParaRPr>
          </a:p>
          <a:p>
            <a:pPr>
              <a:buSzPct val="25000"/>
            </a:pPr>
            <a:endParaRPr lang="en-US" b="0" i="0" u="none" strike="noStrike" cap="none" baseline="0" dirty="0">
              <a:cs typeface="Calibri"/>
            </a:endParaRPr>
          </a:p>
          <a:p>
            <a:pPr>
              <a:buSzPct val="25000"/>
            </a:pPr>
            <a:endParaRPr lang="en-US" b="0" i="0" u="none" strike="noStrike" cap="none" baseline="0" dirty="0">
              <a:cs typeface="Calibri"/>
            </a:endParaRPr>
          </a:p>
          <a:p>
            <a:pPr>
              <a:buSzPct val="25000"/>
            </a:pPr>
            <a:endParaRPr lang="en-US" b="0" i="0" u="none" strike="noStrike" cap="none" baseline="0" dirty="0">
              <a:cs typeface="Calibri"/>
            </a:endParaRPr>
          </a:p>
          <a:p>
            <a:pPr>
              <a:buSzPct val="25000"/>
            </a:pPr>
            <a:endParaRPr lang="en-US" sz="800" dirty="0">
              <a:cs typeface="Calibri"/>
            </a:endParaRPr>
          </a:p>
          <a:p>
            <a:pPr>
              <a:buSzPct val="25000"/>
            </a:pPr>
            <a:endParaRPr lang="en-US" sz="800" dirty="0">
              <a:cs typeface="Calibri"/>
            </a:endParaRPr>
          </a:p>
        </p:txBody>
      </p:sp>
      <p:sp>
        <p:nvSpPr>
          <p:cNvPr id="257" name="Shape 257"/>
          <p:cNvSpPr txBox="1"/>
          <p:nvPr/>
        </p:nvSpPr>
        <p:spPr>
          <a:xfrm>
            <a:off x="3972561" y="8831580"/>
            <a:ext cx="3037839" cy="464820"/>
          </a:xfrm>
          <a:prstGeom prst="rect">
            <a:avLst/>
          </a:prstGeom>
          <a:noFill/>
          <a:ln>
            <a:noFill/>
          </a:ln>
        </p:spPr>
        <p:txBody>
          <a:bodyPr lIns="93162" tIns="46568" rIns="93162" bIns="46568" anchor="b" anchorCtr="0">
            <a:noAutofit/>
          </a:bodyPr>
          <a:lstStyle/>
          <a:p>
            <a:pPr algn="r" defTabSz="931774">
              <a:buClr>
                <a:srgbClr val="000000"/>
              </a:buClr>
              <a:buSzPct val="25000"/>
              <a:defRPr/>
            </a:pPr>
            <a:fld id="{00000000-1234-1234-1234-123412341234}" type="slidenum">
              <a:rPr lang="en-US" sz="1200">
                <a:solidFill>
                  <a:srgbClr val="000000"/>
                </a:solidFill>
                <a:latin typeface="Arial"/>
                <a:ea typeface="Arial"/>
                <a:cs typeface="Arial"/>
                <a:sym typeface="Arial"/>
              </a:rPr>
              <a:pPr algn="r" defTabSz="931774">
                <a:buClr>
                  <a:srgbClr val="000000"/>
                </a:buClr>
                <a:buSzPct val="25000"/>
                <a:defRPr/>
              </a:pPr>
              <a:t>69</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3997747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905863" cy="4504928"/>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4708" indent="-174708">
              <a:buFont typeface="Wingdings" panose="05000000000000000000" pitchFamily="2" charset="2"/>
              <a:buChar char="Ø"/>
            </a:pPr>
            <a:r>
              <a:rPr lang="en-US" dirty="0"/>
              <a:t>I would like you to meet the team from the University</a:t>
            </a:r>
            <a:r>
              <a:rPr lang="en-US" baseline="0" dirty="0"/>
              <a:t> of Minnesota.</a:t>
            </a:r>
          </a:p>
          <a:p>
            <a:pPr marL="174708" indent="-174708">
              <a:buFont typeface="Wingdings" panose="05000000000000000000" pitchFamily="2" charset="2"/>
              <a:buChar char="Ø"/>
            </a:pPr>
            <a:r>
              <a:rPr lang="en-US" baseline="0" dirty="0"/>
              <a:t>On the top we have Amy Hewitt is the Director of the Institute on Community Integration at UMN. While she won’t be part of these workshops she has been instrumental with our work together.</a:t>
            </a:r>
          </a:p>
          <a:p>
            <a:pPr marL="174708" indent="-174708">
              <a:buFont typeface="Wingdings" panose="05000000000000000000" pitchFamily="2" charset="2"/>
              <a:buChar char="Ø"/>
            </a:pPr>
            <a:r>
              <a:rPr lang="en-US" baseline="0" dirty="0"/>
              <a:t>Barb Kleist is the Project Manager. </a:t>
            </a:r>
          </a:p>
          <a:p>
            <a:pPr marL="174708" indent="-174708">
              <a:buFont typeface="Wingdings" panose="05000000000000000000" pitchFamily="2" charset="2"/>
              <a:buChar char="Ø"/>
            </a:pPr>
            <a:r>
              <a:rPr lang="en-US" baseline="0" dirty="0"/>
              <a:t>Sandy Pettingell is a Research Associate at ICI. She has been deeply involved in the survey and providing profiles to each organization. </a:t>
            </a:r>
          </a:p>
          <a:p>
            <a:pPr marL="174708" indent="-174708" defTabSz="931774">
              <a:buFont typeface="Wingdings" panose="05000000000000000000" pitchFamily="2" charset="2"/>
              <a:buChar char="Ø"/>
              <a:defRPr/>
            </a:pPr>
            <a:r>
              <a:rPr lang="en-US" baseline="0" dirty="0"/>
              <a:t>Bill Tapp from Knoxville – </a:t>
            </a:r>
            <a:r>
              <a:rPr lang="en-US" b="0" baseline="0" dirty="0"/>
              <a:t>Our local coordinator/consultant in Tennessee</a:t>
            </a:r>
          </a:p>
          <a:p>
            <a:pPr marL="174708" indent="-174708">
              <a:buFont typeface="Wingdings" panose="05000000000000000000" pitchFamily="2" charset="2"/>
              <a:buChar char="Ø"/>
            </a:pPr>
            <a:r>
              <a:rPr lang="en-US" baseline="0" dirty="0"/>
              <a:t>As you can see there are two consults in each region. </a:t>
            </a:r>
          </a:p>
          <a:p>
            <a:pPr marL="174708" indent="-174708">
              <a:buFont typeface="Wingdings" panose="05000000000000000000" pitchFamily="2" charset="2"/>
              <a:buChar char="Ø"/>
            </a:pPr>
            <a:r>
              <a:rPr lang="en-US" baseline="0" dirty="0"/>
              <a:t>Finish with  “Together with ________________ we will be leading all of the workshops and providing consultations to organizations. </a:t>
            </a:r>
          </a:p>
          <a:p>
            <a:pPr marL="171450" indent="-171450">
              <a:buFont typeface="Wingdings" panose="05000000000000000000" pitchFamily="2" charset="2"/>
              <a:buChar char="Ø"/>
            </a:pPr>
            <a:endParaRPr lang="en-US" dirty="0"/>
          </a:p>
          <a:p>
            <a:pPr marL="171450" indent="-171450">
              <a:buFont typeface="Wingdings" panose="05000000000000000000" pitchFamily="2" charset="2"/>
              <a:buChar char="Ø"/>
            </a:pPr>
            <a:endParaRPr lang="en-US" dirty="0"/>
          </a:p>
          <a:p>
            <a:pPr marL="0" indent="0">
              <a:buFont typeface="Wingdings" panose="05000000000000000000" pitchFamily="2" charset="2"/>
              <a:buNone/>
            </a:pPr>
            <a:r>
              <a:rPr lang="en-US" b="1" dirty="0"/>
              <a:t>Timing  - no more than 2-3</a:t>
            </a:r>
            <a:r>
              <a:rPr lang="en-US" b="1" baseline="0" dirty="0"/>
              <a:t> minutes for slides 6-10 so you have time for introductions.   </a:t>
            </a:r>
            <a:endParaRPr lang="en-US" b="1" dirty="0"/>
          </a:p>
        </p:txBody>
      </p:sp>
      <p:sp>
        <p:nvSpPr>
          <p:cNvPr id="4" name="Slide Number Placeholder 3"/>
          <p:cNvSpPr>
            <a:spLocks noGrp="1"/>
          </p:cNvSpPr>
          <p:nvPr>
            <p:ph type="sldNum" sz="quarter" idx="10"/>
          </p:nvPr>
        </p:nvSpPr>
        <p:spPr/>
        <p:txBody>
          <a:bodyPr/>
          <a:lstStyle/>
          <a:p>
            <a:fld id="{487D6291-FB8F-4913-892F-08B16A588B0E}" type="slidenum">
              <a:rPr lang="en-US" smtClean="0"/>
              <a:t>7</a:t>
            </a:fld>
            <a:endParaRPr lang="en-US"/>
          </a:p>
        </p:txBody>
      </p:sp>
    </p:spTree>
    <p:extLst>
      <p:ext uri="{BB962C8B-B14F-4D97-AF65-F5344CB8AC3E}">
        <p14:creationId xmlns:p14="http://schemas.microsoft.com/office/powerpoint/2010/main" val="36792010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Time: 30 minutes for Addressing Workforce Issues –includes content, poll, breakout and large group</a:t>
            </a:r>
          </a:p>
          <a:p>
            <a:pPr marL="0" indent="0">
              <a:buFont typeface="Wingdings" panose="05000000000000000000" pitchFamily="2" charset="2"/>
              <a:buNone/>
            </a:pPr>
            <a:r>
              <a:rPr lang="en-US" b="0" dirty="0">
                <a:cs typeface="Calibri"/>
              </a:rPr>
              <a:t>Talking Points</a:t>
            </a:r>
          </a:p>
          <a:p>
            <a:pPr marL="171450" indent="-171450">
              <a:buFont typeface="Wingdings" panose="05000000000000000000" pitchFamily="2" charset="2"/>
              <a:buChar char="Ø"/>
            </a:pPr>
            <a:r>
              <a:rPr lang="en-US" dirty="0">
                <a:cs typeface="Calibri"/>
              </a:rPr>
              <a:t>Now that we have talked about workforce challenges and the effects they have, we will talk about taking action to address these workforce challenges. </a:t>
            </a:r>
          </a:p>
        </p:txBody>
      </p:sp>
      <p:sp>
        <p:nvSpPr>
          <p:cNvPr id="4" name="Slide Number Placeholder 3"/>
          <p:cNvSpPr>
            <a:spLocks noGrp="1"/>
          </p:cNvSpPr>
          <p:nvPr>
            <p:ph type="sldNum" sz="quarter" idx="10"/>
          </p:nvPr>
        </p:nvSpPr>
        <p:spPr/>
        <p:txBody>
          <a:bodyPr/>
          <a:lstStyle/>
          <a:p>
            <a:fld id="{7C7EF461-0DA1-49B8-9494-EA2A34B00B64}" type="slidenum">
              <a:rPr lang="en-US" smtClean="0"/>
              <a:t>70</a:t>
            </a:fld>
            <a:endParaRPr lang="en-US"/>
          </a:p>
        </p:txBody>
      </p:sp>
    </p:spTree>
    <p:extLst>
      <p:ext uri="{BB962C8B-B14F-4D97-AF65-F5344CB8AC3E}">
        <p14:creationId xmlns:p14="http://schemas.microsoft.com/office/powerpoint/2010/main" val="38433206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We</a:t>
            </a:r>
            <a:r>
              <a:rPr lang="en-US" baseline="0" dirty="0"/>
              <a:t> need data regarding what is happening in the workforce to help us talk about and show our state representatives.</a:t>
            </a:r>
          </a:p>
          <a:p>
            <a:pPr marL="640594" lvl="1" indent="-174708">
              <a:buFont typeface="Wingdings" panose="05000000000000000000" pitchFamily="2" charset="2"/>
              <a:buChar char="Ø"/>
            </a:pPr>
            <a:r>
              <a:rPr lang="en-US" baseline="0" dirty="0"/>
              <a:t>They need this information to make informed policy decisions. </a:t>
            </a:r>
          </a:p>
          <a:p>
            <a:pPr marL="640594" lvl="1" indent="-174708">
              <a:buFont typeface="Wingdings" panose="05000000000000000000" pitchFamily="2" charset="2"/>
              <a:buChar char="Ø"/>
            </a:pPr>
            <a:r>
              <a:rPr lang="en-US" baseline="0" dirty="0"/>
              <a:t>Data can help organizations look at their wages and make decisions about how to move forward with wage scales within the organization.</a:t>
            </a:r>
          </a:p>
          <a:p>
            <a:pPr marL="174708" indent="-174708" defTabSz="931774">
              <a:buFont typeface="Wingdings" panose="05000000000000000000" pitchFamily="2" charset="2"/>
              <a:buChar char="Ø"/>
              <a:defRPr/>
            </a:pPr>
            <a:r>
              <a:rPr lang="en-US" baseline="0" dirty="0"/>
              <a:t>What are some other reasons you can think of?</a:t>
            </a:r>
          </a:p>
          <a:p>
            <a:endParaRPr lang="en-US" dirty="0"/>
          </a:p>
        </p:txBody>
      </p:sp>
      <p:sp>
        <p:nvSpPr>
          <p:cNvPr id="4" name="Slide Number Placeholder 3"/>
          <p:cNvSpPr>
            <a:spLocks noGrp="1"/>
          </p:cNvSpPr>
          <p:nvPr>
            <p:ph type="sldNum" sz="quarter" idx="10"/>
          </p:nvPr>
        </p:nvSpPr>
        <p:spPr/>
        <p:txBody>
          <a:bodyPr/>
          <a:lstStyle/>
          <a:p>
            <a:pPr defTabSz="931774">
              <a:defRPr/>
            </a:pPr>
            <a:fld id="{3E4A570B-FD2E-4F73-AADE-A9DEAD6FEB67}" type="slidenum">
              <a:rPr lang="en-US">
                <a:solidFill>
                  <a:prstClr val="black"/>
                </a:solidFill>
                <a:latin typeface="Calibri" panose="020F0502020204030204"/>
              </a:rPr>
              <a:pPr defTabSz="931774">
                <a:defRPr/>
              </a:pPr>
              <a:t>71</a:t>
            </a:fld>
            <a:endParaRPr lang="en-US">
              <a:solidFill>
                <a:prstClr val="black"/>
              </a:solidFill>
              <a:latin typeface="Calibri" panose="020F0502020204030204"/>
            </a:endParaRPr>
          </a:p>
        </p:txBody>
      </p:sp>
    </p:spTree>
    <p:extLst>
      <p:ext uri="{BB962C8B-B14F-4D97-AF65-F5344CB8AC3E}">
        <p14:creationId xmlns:p14="http://schemas.microsoft.com/office/powerpoint/2010/main" val="4177054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71450" indent="-296711">
              <a:defRPr sz="2400">
                <a:solidFill>
                  <a:schemeClr val="tx1"/>
                </a:solidFill>
                <a:latin typeface="Arial" charset="0"/>
                <a:ea typeface="ＭＳ Ｐゴシック" charset="0"/>
              </a:defRPr>
            </a:lvl2pPr>
            <a:lvl3pPr marL="1186847" indent="-237369">
              <a:defRPr sz="2400">
                <a:solidFill>
                  <a:schemeClr val="tx1"/>
                </a:solidFill>
                <a:latin typeface="Arial" charset="0"/>
                <a:ea typeface="ＭＳ Ｐゴシック" charset="0"/>
              </a:defRPr>
            </a:lvl3pPr>
            <a:lvl4pPr marL="1661585" indent="-237369">
              <a:defRPr sz="2400">
                <a:solidFill>
                  <a:schemeClr val="tx1"/>
                </a:solidFill>
                <a:latin typeface="Arial" charset="0"/>
                <a:ea typeface="ＭＳ Ｐゴシック" charset="0"/>
              </a:defRPr>
            </a:lvl4pPr>
            <a:lvl5pPr marL="2136324" indent="-237369">
              <a:defRPr sz="2400">
                <a:solidFill>
                  <a:schemeClr val="tx1"/>
                </a:solidFill>
                <a:latin typeface="Arial" charset="0"/>
                <a:ea typeface="ＭＳ Ｐゴシック" charset="0"/>
              </a:defRPr>
            </a:lvl5pPr>
            <a:lvl6pPr marL="2611062" indent="-237369" eaLnBrk="0" fontAlgn="base" hangingPunct="0">
              <a:spcBef>
                <a:spcPct val="0"/>
              </a:spcBef>
              <a:spcAft>
                <a:spcPct val="0"/>
              </a:spcAft>
              <a:defRPr sz="2400">
                <a:solidFill>
                  <a:schemeClr val="tx1"/>
                </a:solidFill>
                <a:latin typeface="Arial" charset="0"/>
                <a:ea typeface="ＭＳ Ｐゴシック" charset="0"/>
              </a:defRPr>
            </a:lvl6pPr>
            <a:lvl7pPr marL="3085801" indent="-237369" eaLnBrk="0" fontAlgn="base" hangingPunct="0">
              <a:spcBef>
                <a:spcPct val="0"/>
              </a:spcBef>
              <a:spcAft>
                <a:spcPct val="0"/>
              </a:spcAft>
              <a:defRPr sz="2400">
                <a:solidFill>
                  <a:schemeClr val="tx1"/>
                </a:solidFill>
                <a:latin typeface="Arial" charset="0"/>
                <a:ea typeface="ＭＳ Ｐゴシック" charset="0"/>
              </a:defRPr>
            </a:lvl7pPr>
            <a:lvl8pPr marL="3560540" indent="-237369" eaLnBrk="0" fontAlgn="base" hangingPunct="0">
              <a:spcBef>
                <a:spcPct val="0"/>
              </a:spcBef>
              <a:spcAft>
                <a:spcPct val="0"/>
              </a:spcAft>
              <a:defRPr sz="2400">
                <a:solidFill>
                  <a:schemeClr val="tx1"/>
                </a:solidFill>
                <a:latin typeface="Arial" charset="0"/>
                <a:ea typeface="ＭＳ Ｐゴシック" charset="0"/>
              </a:defRPr>
            </a:lvl8pPr>
            <a:lvl9pPr marL="4035279" indent="-237369" eaLnBrk="0" fontAlgn="base" hangingPunct="0">
              <a:spcBef>
                <a:spcPct val="0"/>
              </a:spcBef>
              <a:spcAft>
                <a:spcPct val="0"/>
              </a:spcAft>
              <a:defRPr sz="2400">
                <a:solidFill>
                  <a:schemeClr val="tx1"/>
                </a:solidFill>
                <a:latin typeface="Arial" charset="0"/>
                <a:ea typeface="ＭＳ Ｐゴシック" charset="0"/>
              </a:defRPr>
            </a:lvl9pPr>
          </a:lstStyle>
          <a:p>
            <a:fld id="{DB5DE88D-9952-0B4A-81F8-CC64948E8341}" type="slidenum">
              <a:rPr lang="en-US" sz="1200"/>
              <a:pPr/>
              <a:t>72</a:t>
            </a:fld>
            <a:endParaRPr lang="en-US" sz="1200" dirty="0"/>
          </a:p>
        </p:txBody>
      </p:sp>
      <p:sp>
        <p:nvSpPr>
          <p:cNvPr id="54274" name="Rectangle 2"/>
          <p:cNvSpPr>
            <a:spLocks noGrp="1" noRot="1" noChangeAspect="1" noChangeArrowheads="1" noTextEdit="1"/>
          </p:cNvSpPr>
          <p:nvPr>
            <p:ph type="sldImg"/>
          </p:nvPr>
        </p:nvSpPr>
        <p:spPr>
          <a:xfrm>
            <a:off x="747713" y="1181100"/>
            <a:ext cx="5670550" cy="3189288"/>
          </a:xfrm>
          <a:ln/>
        </p:spPr>
      </p:sp>
      <p:sp>
        <p:nvSpPr>
          <p:cNvPr id="54275" name="Rectangle 3"/>
          <p:cNvSpPr>
            <a:spLocks noGrp="1" noChangeArrowheads="1"/>
          </p:cNvSpPr>
          <p:nvPr>
            <p:ph type="body" idx="1"/>
          </p:nvPr>
        </p:nvSpPr>
        <p:spPr>
          <a:xfrm>
            <a:off x="716619" y="4489387"/>
            <a:ext cx="5732949" cy="425310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defTabSz="931774">
              <a:buFont typeface="Wingdings" panose="05000000000000000000" pitchFamily="2" charset="2"/>
              <a:buNone/>
              <a:defRPr/>
            </a:pPr>
            <a:r>
              <a:rPr lang="en-US" dirty="0">
                <a:solidFill>
                  <a:prstClr val="black"/>
                </a:solidFill>
                <a:ea typeface="Arial"/>
                <a:cs typeface="Arial"/>
                <a:sym typeface="Arial"/>
              </a:rPr>
              <a:t>Talking Points</a:t>
            </a:r>
          </a:p>
          <a:p>
            <a:pPr marL="174708" indent="-174708" defTabSz="931774">
              <a:buFont typeface="Wingdings" panose="05000000000000000000" pitchFamily="2" charset="2"/>
              <a:buChar char="Ø"/>
              <a:defRPr/>
            </a:pPr>
            <a:r>
              <a:rPr lang="en-US" dirty="0">
                <a:solidFill>
                  <a:prstClr val="black"/>
                </a:solidFill>
                <a:ea typeface="Arial"/>
                <a:cs typeface="Arial"/>
                <a:sym typeface="Arial"/>
              </a:rPr>
              <a:t>Our colleague Cliff reminds us that when we talk about the workforce and need for systemic change that the data only tells a part of the story.  Here’s what I think Cliff is trying to tell us. </a:t>
            </a:r>
          </a:p>
          <a:p>
            <a:pPr marL="631908" lvl="1" indent="-174708" defTabSz="931774">
              <a:buFont typeface="Wingdings" panose="05000000000000000000" pitchFamily="2" charset="2"/>
              <a:buChar char="Ø"/>
              <a:defRPr/>
            </a:pPr>
            <a:r>
              <a:rPr lang="en-US" dirty="0">
                <a:solidFill>
                  <a:prstClr val="black"/>
                </a:solidFill>
                <a:ea typeface="ＭＳ Ｐゴシック" charset="0"/>
                <a:cs typeface="ＭＳ Ｐゴシック" charset="0"/>
              </a:rPr>
              <a:t>Showing up on time means stability in our staff who are reliable and respect for our needs and our time</a:t>
            </a:r>
          </a:p>
          <a:p>
            <a:pPr marL="631908" lvl="1" indent="-174708" defTabSz="931774">
              <a:buFont typeface="Wingdings" panose="05000000000000000000" pitchFamily="2" charset="2"/>
              <a:buChar char="Ø"/>
              <a:defRPr/>
            </a:pPr>
            <a:endParaRPr lang="en-US" dirty="0">
              <a:solidFill>
                <a:prstClr val="black"/>
              </a:solidFill>
              <a:ea typeface="ＭＳ Ｐゴシック" charset="0"/>
              <a:cs typeface="ＭＳ Ｐゴシック" charset="0"/>
            </a:endParaRPr>
          </a:p>
          <a:p>
            <a:pPr marL="631908" lvl="1" indent="-174708" defTabSz="931774">
              <a:buFont typeface="Wingdings" panose="05000000000000000000" pitchFamily="2" charset="2"/>
              <a:buChar char="Ø"/>
              <a:defRPr/>
            </a:pPr>
            <a:r>
              <a:rPr lang="en-US" dirty="0">
                <a:solidFill>
                  <a:prstClr val="black"/>
                </a:solidFill>
                <a:ea typeface="ＭＳ Ｐゴシック" charset="0"/>
                <a:cs typeface="ＭＳ Ｐゴシック" charset="0"/>
              </a:rPr>
              <a:t>It means being able to do one job and make a living. Happy staff who get their needs met do a better job meeting our needs.  That helps us to be stable.</a:t>
            </a:r>
          </a:p>
          <a:p>
            <a:pPr marL="631908" lvl="1" indent="-174708" defTabSz="931774">
              <a:buFont typeface="Wingdings" panose="05000000000000000000" pitchFamily="2" charset="2"/>
              <a:buChar char="Ø"/>
              <a:defRPr/>
            </a:pPr>
            <a:endParaRPr lang="en-US" dirty="0">
              <a:solidFill>
                <a:prstClr val="black"/>
              </a:solidFill>
              <a:ea typeface="ＭＳ Ｐゴシック" charset="0"/>
              <a:cs typeface="ＭＳ Ｐゴシック" charset="0"/>
            </a:endParaRPr>
          </a:p>
          <a:p>
            <a:pPr marL="631908" lvl="1" indent="-174708" defTabSz="931774">
              <a:buFont typeface="Wingdings" panose="05000000000000000000" pitchFamily="2" charset="2"/>
              <a:buChar char="Ø"/>
              <a:defRPr/>
            </a:pPr>
            <a:r>
              <a:rPr lang="en-US" dirty="0">
                <a:solidFill>
                  <a:prstClr val="black"/>
                </a:solidFill>
                <a:ea typeface="ＭＳ Ｐゴシック" charset="0"/>
                <a:cs typeface="ＭＳ Ｐゴシック" charset="0"/>
              </a:rPr>
              <a:t>  And finally, when our staff treat us with respect, and we respect their professionalism we are their ally in getting respect from others.  </a:t>
            </a:r>
          </a:p>
        </p:txBody>
      </p:sp>
    </p:spTree>
    <p:extLst>
      <p:ext uri="{BB962C8B-B14F-4D97-AF65-F5344CB8AC3E}">
        <p14:creationId xmlns:p14="http://schemas.microsoft.com/office/powerpoint/2010/main" val="6244872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749109" cy="4256640"/>
          </a:xfrm>
        </p:spPr>
        <p:txBody>
          <a:bodyPr/>
          <a:lstStyle/>
          <a:p>
            <a:pPr marL="0" indent="0" defTabSz="931774">
              <a:buFont typeface="Wingdings" panose="05000000000000000000" pitchFamily="2" charset="2"/>
              <a:buNone/>
              <a:defRPr/>
            </a:pPr>
            <a:r>
              <a:rPr lang="en-US" dirty="0">
                <a:solidFill>
                  <a:prstClr val="black"/>
                </a:solidFill>
              </a:rPr>
              <a:t>Talking Points</a:t>
            </a:r>
          </a:p>
          <a:p>
            <a:pPr marL="174708" indent="-174708" defTabSz="931774">
              <a:buFont typeface="Wingdings" panose="05000000000000000000" pitchFamily="2" charset="2"/>
              <a:buChar char="Ø"/>
              <a:defRPr/>
            </a:pPr>
            <a:r>
              <a:rPr lang="en-US" dirty="0">
                <a:solidFill>
                  <a:prstClr val="black"/>
                </a:solidFill>
              </a:rPr>
              <a:t>The reality is that if it were easy to address the workforce crisis, it would have been solved long ago. </a:t>
            </a:r>
          </a:p>
          <a:p>
            <a:pPr marL="631908" lvl="1" indent="-174708" defTabSz="931774">
              <a:buFont typeface="Wingdings" panose="05000000000000000000" pitchFamily="2" charset="2"/>
              <a:buChar char="Ø"/>
              <a:defRPr/>
            </a:pPr>
            <a:r>
              <a:rPr lang="en-US" dirty="0">
                <a:solidFill>
                  <a:prstClr val="black"/>
                </a:solidFill>
              </a:rPr>
              <a:t>The challenges that organizations are experiencing are complex. There is no single solution, and likely multiple solutions are needed to address the issues. </a:t>
            </a:r>
          </a:p>
          <a:p>
            <a:pPr marL="631908" lvl="1" indent="-174708" defTabSz="931774">
              <a:buFont typeface="Wingdings" panose="05000000000000000000" pitchFamily="2" charset="2"/>
              <a:buChar char="Ø"/>
              <a:defRPr/>
            </a:pPr>
            <a:r>
              <a:rPr lang="en-US" dirty="0">
                <a:solidFill>
                  <a:prstClr val="black"/>
                </a:solidFill>
              </a:rPr>
              <a:t>We challenge your organization to start understanding and tracking your data while addressing a critical workforce challenge in your organization. </a:t>
            </a:r>
          </a:p>
          <a:p>
            <a:pPr marL="631908" lvl="1" indent="-174708" defTabSz="931774">
              <a:buFont typeface="Wingdings" panose="05000000000000000000" pitchFamily="2" charset="2"/>
              <a:buChar char="Ø"/>
              <a:defRPr/>
            </a:pPr>
            <a:r>
              <a:rPr lang="en-US" dirty="0">
                <a:solidFill>
                  <a:prstClr val="black"/>
                </a:solidFill>
              </a:rPr>
              <a:t>You may identify multiple strategies that you would like to try. That’s great, and you can note them on your action plan. </a:t>
            </a:r>
          </a:p>
          <a:p>
            <a:pPr marL="631908" lvl="1" indent="-174708" defTabSz="931774">
              <a:buFont typeface="Wingdings" panose="05000000000000000000" pitchFamily="2" charset="2"/>
              <a:buChar char="Ø"/>
              <a:defRPr/>
            </a:pPr>
            <a:r>
              <a:rPr lang="en-US" dirty="0">
                <a:solidFill>
                  <a:prstClr val="black"/>
                </a:solidFill>
              </a:rPr>
              <a:t>We challenge you to start addressing one, and then progressively refine your efforts to incorporate additional strategies when you are ready and have the resources to do so.</a:t>
            </a:r>
            <a:endParaRPr lang="en-US" dirty="0">
              <a:solidFill>
                <a:prstClr val="black"/>
              </a:solidFill>
              <a:cs typeface="Calibri"/>
            </a:endParaRPr>
          </a:p>
        </p:txBody>
      </p:sp>
      <p:sp>
        <p:nvSpPr>
          <p:cNvPr id="4" name="Slide Number Placeholder 3"/>
          <p:cNvSpPr>
            <a:spLocks noGrp="1"/>
          </p:cNvSpPr>
          <p:nvPr>
            <p:ph type="sldNum" sz="quarter" idx="5"/>
          </p:nvPr>
        </p:nvSpPr>
        <p:spPr/>
        <p:txBody>
          <a:bodyPr/>
          <a:lstStyle/>
          <a:p>
            <a:fld id="{B91D8B11-5733-B34B-91F7-E9CEDE8BAFA2}" type="slidenum">
              <a:rPr lang="en-US" smtClean="0"/>
              <a:t>73</a:t>
            </a:fld>
            <a:endParaRPr lang="en-US"/>
          </a:p>
        </p:txBody>
      </p:sp>
    </p:spTree>
    <p:extLst>
      <p:ext uri="{BB962C8B-B14F-4D97-AF65-F5344CB8AC3E}">
        <p14:creationId xmlns:p14="http://schemas.microsoft.com/office/powerpoint/2010/main" val="4219745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905863" cy="4360575"/>
          </a:xfrm>
        </p:spPr>
        <p:txBody>
          <a:bodyPr/>
          <a:lstStyle/>
          <a:p>
            <a:pPr marL="0" indent="0" defTabSz="931774">
              <a:buFont typeface="Wingdings" panose="05000000000000000000" pitchFamily="2" charset="2"/>
              <a:buNone/>
              <a:defRPr/>
            </a:pPr>
            <a:r>
              <a:rPr lang="en-US" dirty="0">
                <a:solidFill>
                  <a:prstClr val="black"/>
                </a:solidFill>
              </a:rPr>
              <a:t>Talking Points</a:t>
            </a:r>
          </a:p>
          <a:p>
            <a:pPr marL="174708" indent="-174708" defTabSz="931774">
              <a:buFont typeface="Wingdings" panose="05000000000000000000" pitchFamily="2" charset="2"/>
              <a:buChar char="Ø"/>
              <a:defRPr/>
            </a:pPr>
            <a:r>
              <a:rPr lang="en-US" dirty="0">
                <a:solidFill>
                  <a:prstClr val="black"/>
                </a:solidFill>
              </a:rPr>
              <a:t>I want to close by sharing 9 key actions and strategies that were identified as promising practices in changing the current workforce trajectory in a recent issue of Impact highlighting on the Direct Support Workforce Crisis.  </a:t>
            </a:r>
          </a:p>
          <a:p>
            <a:pPr marL="631908" lvl="1" indent="-174708" defTabSz="931774">
              <a:buFont typeface="Wingdings" panose="05000000000000000000" pitchFamily="2" charset="2"/>
              <a:buChar char="Ø"/>
              <a:defRPr/>
            </a:pPr>
            <a:r>
              <a:rPr lang="en-US" dirty="0">
                <a:solidFill>
                  <a:prstClr val="black"/>
                </a:solidFill>
              </a:rPr>
              <a:t>If we want to bring person centered supports to scale, we must give DSPs their voice, give them the training and support they need to do their jobs and the professional recognition they deserve. </a:t>
            </a:r>
          </a:p>
          <a:p>
            <a:pPr marL="631908" lvl="1" indent="-174708" defTabSz="931774">
              <a:buFont typeface="Wingdings" panose="05000000000000000000" pitchFamily="2" charset="2"/>
              <a:buChar char="Ø"/>
              <a:defRPr/>
            </a:pPr>
            <a:r>
              <a:rPr lang="en-US" dirty="0">
                <a:solidFill>
                  <a:prstClr val="black"/>
                </a:solidFill>
              </a:rPr>
              <a:t>A number of things I touched on during this session align with one of these 9 strategies.  And we continue to use these as guideposts for future research, training and technical assistance in workforce development at the Institute on Community Integration.  </a:t>
            </a:r>
          </a:p>
          <a:p>
            <a:pPr marL="631908" lvl="1" indent="-174708" defTabSz="931774">
              <a:buFont typeface="Wingdings" panose="05000000000000000000" pitchFamily="2" charset="2"/>
              <a:buChar char="Ø"/>
              <a:defRPr/>
            </a:pPr>
            <a:r>
              <a:rPr lang="en-US" i="1" dirty="0">
                <a:solidFill>
                  <a:prstClr val="black"/>
                </a:solidFill>
                <a:cs typeface="Calibri" panose="020F0502020204030204"/>
              </a:rPr>
              <a:t>BLS = Bureau of Labor Statistics</a:t>
            </a:r>
          </a:p>
          <a:p>
            <a:endParaRPr lang="en-US" dirty="0"/>
          </a:p>
          <a:p>
            <a:endParaRPr lang="en-US" dirty="0"/>
          </a:p>
          <a:p>
            <a:endParaRPr lang="en-US" dirty="0"/>
          </a:p>
          <a:p>
            <a:endParaRPr lang="en-US" dirty="0"/>
          </a:p>
          <a:p>
            <a:endParaRPr lang="en-US" dirty="0"/>
          </a:p>
          <a:p>
            <a:endParaRPr lang="en-US" dirty="0"/>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algn="l" defTabSz="931774">
              <a:buClr>
                <a:srgbClr val="000000"/>
              </a:buClr>
              <a:defRPr/>
            </a:pPr>
            <a:fld id="{F253B46A-D643-0A49-93D2-6742FCA04024}" type="slidenum">
              <a:rPr lang="en-US" sz="1400" kern="0">
                <a:solidFill>
                  <a:srgbClr val="000000"/>
                </a:solidFill>
                <a:latin typeface="Arial"/>
                <a:cs typeface="Arial"/>
                <a:sym typeface="Arial"/>
              </a:rPr>
              <a:pPr algn="l" defTabSz="931774">
                <a:buClr>
                  <a:srgbClr val="000000"/>
                </a:buClr>
                <a:defRPr/>
              </a:pPr>
              <a:t>74</a:t>
            </a:fld>
            <a:endParaRPr lang="en-US" sz="1400" kern="0">
              <a:solidFill>
                <a:srgbClr val="000000"/>
              </a:solidFill>
              <a:latin typeface="Arial"/>
              <a:cs typeface="Arial"/>
              <a:sym typeface="Arial"/>
            </a:endParaRPr>
          </a:p>
        </p:txBody>
      </p:sp>
    </p:spTree>
    <p:extLst>
      <p:ext uri="{BB962C8B-B14F-4D97-AF65-F5344CB8AC3E}">
        <p14:creationId xmlns:p14="http://schemas.microsoft.com/office/powerpoint/2010/main" val="32290599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934891" cy="4574218"/>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Facilitator’s Notes:</a:t>
            </a:r>
          </a:p>
          <a:p>
            <a:pPr marL="628650" lvl="1" indent="-171450">
              <a:buFont typeface="Wingdings" panose="05000000000000000000" pitchFamily="2" charset="2"/>
              <a:buChar char="Ø"/>
            </a:pPr>
            <a:r>
              <a:rPr lang="en-US" i="1" dirty="0"/>
              <a:t>Added poll question slide to precede conversation – Can keep or delete depending on timing. </a:t>
            </a:r>
          </a:p>
          <a:p>
            <a:pPr marL="628650" lvl="1" indent="-171450">
              <a:buFont typeface="Wingdings" panose="05000000000000000000" pitchFamily="2" charset="2"/>
              <a:buChar char="Ø"/>
            </a:pPr>
            <a:r>
              <a:rPr lang="en-US" i="1" dirty="0"/>
              <a:t>This is a macro question – to gain insight and understanding to what organizations might be thinking about in terms of system level pressures/influences/opportunities  </a:t>
            </a:r>
          </a:p>
          <a:p>
            <a:endParaRPr lang="en-US" i="1" dirty="0"/>
          </a:p>
          <a:p>
            <a:pPr marL="0" indent="0">
              <a:buFont typeface="Wingdings" panose="05000000000000000000" pitchFamily="2" charset="2"/>
              <a:buNone/>
            </a:pPr>
            <a:r>
              <a:rPr lang="en-US" dirty="0"/>
              <a:t>Talking</a:t>
            </a:r>
            <a:r>
              <a:rPr lang="en-US" baseline="0" dirty="0"/>
              <a:t> Points</a:t>
            </a:r>
          </a:p>
          <a:p>
            <a:pPr marL="171450" indent="-171450">
              <a:buFont typeface="Wingdings" panose="05000000000000000000" pitchFamily="2" charset="2"/>
              <a:buChar char="Ø"/>
            </a:pPr>
            <a:r>
              <a:rPr lang="en-US" dirty="0"/>
              <a:t>Thinking about the call to action, which of these actions are currently underway in Tennessee? Which one is the highest priority? </a:t>
            </a:r>
          </a:p>
          <a:p>
            <a:pPr marL="171450" indent="-171450">
              <a:buFont typeface="Wingdings" panose="05000000000000000000" pitchFamily="2" charset="2"/>
              <a:buChar char="Ø"/>
            </a:pPr>
            <a:r>
              <a:rPr lang="en-US" dirty="0"/>
              <a:t>Read through the choice</a:t>
            </a:r>
            <a:r>
              <a:rPr lang="en-US" baseline="0" dirty="0"/>
              <a:t>s and ask them to answer the question in the poll</a:t>
            </a:r>
            <a:endParaRPr lang="en-US" dirty="0"/>
          </a:p>
          <a:p>
            <a:endParaRPr lang="en-US" dirty="0"/>
          </a:p>
          <a:p>
            <a:r>
              <a:rPr lang="en-US" b="0" i="1" dirty="0"/>
              <a:t>Activity</a:t>
            </a:r>
          </a:p>
          <a:p>
            <a:pPr marL="171450" indent="-171450">
              <a:buFont typeface="Wingdings" panose="05000000000000000000" pitchFamily="2" charset="2"/>
              <a:buChar char="Ø"/>
            </a:pPr>
            <a:r>
              <a:rPr lang="en-US" i="1" dirty="0"/>
              <a:t>Poll Question #2 – Which action do you think is the most important in helping your organization address workforce challenges? </a:t>
            </a:r>
          </a:p>
          <a:p>
            <a:pPr marL="628650" lvl="1" indent="-171450">
              <a:buFont typeface="Wingdings" panose="05000000000000000000" pitchFamily="2" charset="2"/>
              <a:buChar char="Ø"/>
            </a:pPr>
            <a:r>
              <a:rPr lang="en-US" i="1" dirty="0"/>
              <a:t>Ensure that others know who DSPs are, what they do, and why they are important</a:t>
            </a:r>
          </a:p>
          <a:p>
            <a:pPr marL="628650" lvl="1" indent="-171450">
              <a:buFont typeface="Wingdings" panose="05000000000000000000" pitchFamily="2" charset="2"/>
              <a:buChar char="Ø"/>
            </a:pPr>
            <a:r>
              <a:rPr lang="en-US" i="1" dirty="0"/>
              <a:t>Improve DSP identity, respect, and recognition</a:t>
            </a:r>
          </a:p>
          <a:p>
            <a:pPr marL="628650" lvl="1" indent="-171450">
              <a:buFont typeface="Wingdings" panose="05000000000000000000" pitchFamily="2" charset="2"/>
              <a:buChar char="Ø"/>
            </a:pPr>
            <a:r>
              <a:rPr lang="en-US" i="1" dirty="0"/>
              <a:t>Create an occupational title in BLS (Bureau of Labor Statistics)</a:t>
            </a:r>
            <a:endParaRPr lang="en-US" i="1" dirty="0">
              <a:cs typeface="Calibri"/>
            </a:endParaRPr>
          </a:p>
          <a:p>
            <a:pPr marL="628650" lvl="1" indent="-171450">
              <a:buFont typeface="Wingdings" panose="05000000000000000000" pitchFamily="2" charset="2"/>
              <a:buChar char="Ø"/>
            </a:pPr>
            <a:r>
              <a:rPr lang="en-US" i="1" dirty="0"/>
              <a:t>Fund use of competency based training models that result in credentialed or certified staff with wage increase</a:t>
            </a:r>
          </a:p>
          <a:p>
            <a:pPr marL="628650" lvl="1" indent="-171450">
              <a:buFont typeface="Wingdings" panose="05000000000000000000" pitchFamily="2" charset="2"/>
              <a:buChar char="Ø"/>
            </a:pPr>
            <a:r>
              <a:rPr lang="en-US" i="1" dirty="0"/>
              <a:t>Develop industry specific pipeline programs</a:t>
            </a:r>
          </a:p>
          <a:p>
            <a:pPr marL="628650" lvl="1" indent="-171450">
              <a:buFont typeface="Wingdings" panose="05000000000000000000" pitchFamily="2" charset="2"/>
              <a:buChar char="Ø"/>
            </a:pPr>
            <a:r>
              <a:rPr lang="en-US" i="1" dirty="0"/>
              <a:t>Gather comprehensive data at site, organization, state, and national levels</a:t>
            </a:r>
          </a:p>
          <a:p>
            <a:pPr marL="628650" lvl="1" indent="-171450">
              <a:buFont typeface="Wingdings" panose="05000000000000000000" pitchFamily="2" charset="2"/>
              <a:buChar char="Ø"/>
            </a:pPr>
            <a:r>
              <a:rPr lang="en-US" i="1" dirty="0"/>
              <a:t>Provide and use evidence-based interventions</a:t>
            </a:r>
          </a:p>
          <a:p>
            <a:pPr marL="628650" lvl="1" indent="-171450">
              <a:buFont typeface="Wingdings" panose="05000000000000000000" pitchFamily="2" charset="2"/>
              <a:buChar char="Ø"/>
            </a:pPr>
            <a:r>
              <a:rPr lang="en-US" i="1" dirty="0"/>
              <a:t>Promote increased use of self-directed options</a:t>
            </a:r>
          </a:p>
          <a:p>
            <a:pPr marL="628650" lvl="1" indent="-171450">
              <a:buFont typeface="Wingdings" panose="05000000000000000000" pitchFamily="2" charset="2"/>
              <a:buChar char="Ø"/>
            </a:pPr>
            <a:r>
              <a:rPr lang="en-US" i="1" dirty="0"/>
              <a:t>Increase use of technology-enhanced supports</a:t>
            </a:r>
            <a:endParaRPr lang="en-US" sz="2900" i="1" dirty="0">
              <a:solidFill>
                <a:prstClr val="black"/>
              </a:solidFill>
              <a:latin typeface="Open Sans Light" charset="0"/>
            </a:endParaRPr>
          </a:p>
          <a:p>
            <a:r>
              <a:rPr lang="en-US" i="1" dirty="0"/>
              <a:t>Share</a:t>
            </a:r>
            <a:r>
              <a:rPr lang="en-US" i="1" baseline="0" dirty="0"/>
              <a:t> Poll Results and talk about them. </a:t>
            </a:r>
            <a:endParaRPr lang="en-US" i="1" dirty="0"/>
          </a:p>
        </p:txBody>
      </p:sp>
      <p:sp>
        <p:nvSpPr>
          <p:cNvPr id="4" name="Slide Number Placeholder 3"/>
          <p:cNvSpPr>
            <a:spLocks noGrp="1"/>
          </p:cNvSpPr>
          <p:nvPr>
            <p:ph type="sldNum" sz="quarter" idx="10"/>
          </p:nvPr>
        </p:nvSpPr>
        <p:spPr/>
        <p:txBody>
          <a:bodyPr/>
          <a:lstStyle/>
          <a:p>
            <a:fld id="{7C7EF461-0DA1-49B8-9494-EA2A34B00B64}" type="slidenum">
              <a:rPr lang="en-US" smtClean="0"/>
              <a:t>75</a:t>
            </a:fld>
            <a:endParaRPr lang="en-US"/>
          </a:p>
        </p:txBody>
      </p:sp>
    </p:spTree>
    <p:extLst>
      <p:ext uri="{BB962C8B-B14F-4D97-AF65-F5344CB8AC3E}">
        <p14:creationId xmlns:p14="http://schemas.microsoft.com/office/powerpoint/2010/main" val="42006036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0" dirty="0"/>
              <a:t>Talking Points</a:t>
            </a:r>
          </a:p>
          <a:p>
            <a:pPr marL="174708" indent="-174708">
              <a:buFont typeface="Wingdings" panose="05000000000000000000" pitchFamily="2" charset="2"/>
              <a:buChar char="Ø"/>
            </a:pPr>
            <a:r>
              <a:rPr lang="en-US" b="0" dirty="0"/>
              <a:t>Encourage the</a:t>
            </a:r>
            <a:r>
              <a:rPr lang="en-US" b="0" baseline="0" dirty="0"/>
              <a:t> DSPs to share their story by making a short 1-3 minutes video that will be shared with a wide audience to bring attending to the importance of the work, and to show how essential DSPs really are in our world. </a:t>
            </a:r>
          </a:p>
          <a:p>
            <a:pPr marL="174708" indent="-174708">
              <a:buFont typeface="Wingdings" panose="05000000000000000000" pitchFamily="2" charset="2"/>
              <a:buChar char="Ø"/>
            </a:pPr>
            <a:r>
              <a:rPr lang="en-US" b="0" baseline="0" dirty="0"/>
              <a:t>ICI has teamed up with NADSP to capture those videos and share the stories. </a:t>
            </a:r>
          </a:p>
          <a:p>
            <a:pPr marL="174708" indent="-174708">
              <a:buFont typeface="Wingdings" panose="05000000000000000000" pitchFamily="2" charset="2"/>
              <a:buChar char="Ø"/>
            </a:pPr>
            <a:r>
              <a:rPr lang="en-US" b="0" baseline="0" dirty="0"/>
              <a:t>You can go the website for Invaluable, find the Share you Story button and instructions for making the video and how to submit it. </a:t>
            </a:r>
          </a:p>
          <a:p>
            <a:pPr marL="171450" indent="-171450" defTabSz="931774">
              <a:buFont typeface="Wingdings" panose="05000000000000000000" pitchFamily="2" charset="2"/>
              <a:buChar char="Ø"/>
              <a:defRPr/>
            </a:pPr>
            <a:r>
              <a:rPr lang="en-US" b="0" i="1" baseline="0" dirty="0"/>
              <a:t>Link: https://z.umn.edu/InvaluableDSPs</a:t>
            </a:r>
          </a:p>
          <a:p>
            <a:pPr marL="171450" indent="-171450">
              <a:buFont typeface="Wingdings" panose="05000000000000000000" pitchFamily="2" charset="2"/>
              <a:buChar char="Ø"/>
            </a:pPr>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pPr defTabSz="931774">
              <a:defRPr/>
            </a:pPr>
            <a:fld id="{7C7EF461-0DA1-49B8-9494-EA2A34B00B64}" type="slidenum">
              <a:rPr lang="en-US">
                <a:solidFill>
                  <a:prstClr val="black"/>
                </a:solidFill>
                <a:latin typeface="Calibri" panose="020F0502020204030204"/>
              </a:rPr>
              <a:pPr defTabSz="931774">
                <a:defRPr/>
              </a:pPr>
              <a:t>76</a:t>
            </a:fld>
            <a:endParaRPr lang="en-US">
              <a:solidFill>
                <a:prstClr val="black"/>
              </a:solidFill>
              <a:latin typeface="Calibri" panose="020F0502020204030204"/>
            </a:endParaRPr>
          </a:p>
        </p:txBody>
      </p:sp>
    </p:spTree>
    <p:extLst>
      <p:ext uri="{BB962C8B-B14F-4D97-AF65-F5344CB8AC3E}">
        <p14:creationId xmlns:p14="http://schemas.microsoft.com/office/powerpoint/2010/main" val="39305450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0" dirty="0"/>
              <a:t>Talking points</a:t>
            </a:r>
          </a:p>
          <a:p>
            <a:pPr marL="174708" indent="-174708">
              <a:buFont typeface="Wingdings" panose="05000000000000000000" pitchFamily="2" charset="2"/>
              <a:buChar char="Ø"/>
            </a:pPr>
            <a:r>
              <a:rPr lang="en-US" b="0" dirty="0"/>
              <a:t>This</a:t>
            </a:r>
            <a:r>
              <a:rPr lang="en-US" b="0" baseline="0" dirty="0"/>
              <a:t> is the template for the short video that you can provide to DSPs. It isn’t complicated and keeping it short and professional is a key, as it will be shared with others on Facebook. </a:t>
            </a:r>
          </a:p>
          <a:p>
            <a:pPr marL="174708" indent="-174708">
              <a:buFont typeface="Wingdings" panose="05000000000000000000" pitchFamily="2" charset="2"/>
              <a:buChar char="Ø"/>
            </a:pPr>
            <a:r>
              <a:rPr lang="en-US" b="0" baseline="0" dirty="0"/>
              <a:t>It starts with introducing themselves and then responding to 1 or more of the questions.</a:t>
            </a:r>
          </a:p>
          <a:p>
            <a:pPr marL="640594" lvl="1" indent="-174708">
              <a:buFont typeface="Wingdings" panose="05000000000000000000" pitchFamily="2" charset="2"/>
              <a:buChar char="Ø"/>
            </a:pPr>
            <a:r>
              <a:rPr lang="en-US" b="0" baseline="0" dirty="0"/>
              <a:t>How has your job/your life changed because of the pandemic?</a:t>
            </a:r>
          </a:p>
          <a:p>
            <a:pPr marL="640594" lvl="1" indent="-174708">
              <a:buFont typeface="Wingdings" panose="05000000000000000000" pitchFamily="2" charset="2"/>
              <a:buChar char="Ø"/>
            </a:pPr>
            <a:r>
              <a:rPr lang="en-US" b="0" baseline="0" dirty="0"/>
              <a:t>What new challenges are you facing at work? </a:t>
            </a:r>
          </a:p>
          <a:p>
            <a:pPr marL="640594" lvl="1" indent="-174708">
              <a:buFont typeface="Wingdings" panose="05000000000000000000" pitchFamily="2" charset="2"/>
              <a:buChar char="Ø"/>
            </a:pPr>
            <a:r>
              <a:rPr lang="en-US" b="0" baseline="0" dirty="0"/>
              <a:t>These are two examples.</a:t>
            </a:r>
          </a:p>
          <a:p>
            <a:pPr marL="640594" lvl="1" indent="-174708">
              <a:buFont typeface="Wingdings" panose="05000000000000000000" pitchFamily="2" charset="2"/>
              <a:buChar char="Ø"/>
            </a:pPr>
            <a:endParaRPr lang="en-US" b="1" baseline="0" dirty="0"/>
          </a:p>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7C7EF461-0DA1-49B8-9494-EA2A34B00B64}" type="slidenum">
              <a:rPr lang="en-US" smtClean="0"/>
              <a:t>77</a:t>
            </a:fld>
            <a:endParaRPr lang="en-US"/>
          </a:p>
        </p:txBody>
      </p:sp>
    </p:spTree>
    <p:extLst>
      <p:ext uri="{BB962C8B-B14F-4D97-AF65-F5344CB8AC3E}">
        <p14:creationId xmlns:p14="http://schemas.microsoft.com/office/powerpoint/2010/main" val="6361067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22514" y="4434556"/>
            <a:ext cx="5991497" cy="450962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cs typeface="Calibri Light"/>
              </a:rPr>
              <a:t>Facilitator’s note.  </a:t>
            </a:r>
          </a:p>
          <a:p>
            <a:pPr marL="171450" indent="-171450">
              <a:buFont typeface="Wingdings" panose="05000000000000000000" pitchFamily="2" charset="2"/>
              <a:buChar char="Ø"/>
            </a:pPr>
            <a:r>
              <a:rPr lang="en-US" i="1" dirty="0"/>
              <a:t>Breakout room conversation: </a:t>
            </a:r>
          </a:p>
          <a:p>
            <a:pPr marL="631908" lvl="1" indent="-174708" defTabSz="931774">
              <a:buFont typeface="Wingdings" panose="05000000000000000000" pitchFamily="2" charset="2"/>
              <a:buChar char="Ø"/>
              <a:defRPr/>
            </a:pPr>
            <a:r>
              <a:rPr lang="en-US" i="1" dirty="0"/>
              <a:t>Timing:</a:t>
            </a:r>
            <a:r>
              <a:rPr lang="en-US" i="1" baseline="0" dirty="0"/>
              <a:t> 15 minutes before break</a:t>
            </a:r>
            <a:endParaRPr lang="en-US" i="1" dirty="0"/>
          </a:p>
          <a:p>
            <a:pPr marL="631908" lvl="1" indent="-174708">
              <a:buFont typeface="Wingdings" panose="05000000000000000000" pitchFamily="2" charset="2"/>
              <a:buChar char="Ø"/>
            </a:pPr>
            <a:r>
              <a:rPr lang="en-US" i="1" dirty="0"/>
              <a:t>Breakout</a:t>
            </a:r>
            <a:r>
              <a:rPr lang="en-US" i="1" baseline="0" dirty="0"/>
              <a:t> Time in small group 10 minutes </a:t>
            </a:r>
          </a:p>
          <a:p>
            <a:pPr marL="631908" lvl="1" indent="-174708">
              <a:buFont typeface="Wingdings" panose="05000000000000000000" pitchFamily="2" charset="2"/>
              <a:buChar char="Ø"/>
            </a:pPr>
            <a:r>
              <a:rPr lang="en-US" i="1" dirty="0"/>
              <a:t>Breakout</a:t>
            </a:r>
            <a:r>
              <a:rPr lang="en-US" i="1" baseline="0" dirty="0"/>
              <a:t> groups – 4-5 per group, follow-up similar pattern of splitting MCOs between groups, select someone to take notes and someone to report – can be the same person</a:t>
            </a:r>
          </a:p>
          <a:p>
            <a:pPr marL="631908" lvl="1" indent="-174708">
              <a:buFont typeface="Wingdings" panose="05000000000000000000" pitchFamily="2" charset="2"/>
              <a:buChar char="Ø"/>
            </a:pPr>
            <a:r>
              <a:rPr lang="en-US" i="1" baseline="0" dirty="0"/>
              <a:t>Report Out to Large group- 5 minutes</a:t>
            </a:r>
            <a:endParaRPr lang="en-US" i="1" dirty="0"/>
          </a:p>
          <a:p>
            <a:pPr marL="631908" lvl="1" indent="-174708" defTabSz="931774">
              <a:buFont typeface="Wingdings" panose="05000000000000000000" pitchFamily="2" charset="2"/>
              <a:buChar char="Ø"/>
              <a:defRPr/>
            </a:pPr>
            <a:r>
              <a:rPr lang="en-US" i="1" dirty="0"/>
              <a:t>May </a:t>
            </a:r>
            <a:r>
              <a:rPr lang="x-none" i="1" dirty="0"/>
              <a:t>stay in large group depending on size.  </a:t>
            </a:r>
            <a:r>
              <a:rPr lang="en-US" i="1" dirty="0"/>
              <a:t>If breaking off bring back to have each group report out on what they learned or discovered. </a:t>
            </a:r>
          </a:p>
          <a:p>
            <a:pPr marL="631908" lvl="1" indent="-174708" defTabSz="931774">
              <a:buFont typeface="Wingdings" panose="05000000000000000000" pitchFamily="2" charset="2"/>
              <a:buChar char="Ø"/>
              <a:defRPr/>
            </a:pPr>
            <a:r>
              <a:rPr lang="en-US" i="1" dirty="0"/>
              <a:t>Let people discuss in small groups then share out their group discussion with the larger group.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dirty="0"/>
              <a:t>When they return from</a:t>
            </a:r>
            <a:r>
              <a:rPr lang="en-US" i="1" baseline="0" dirty="0"/>
              <a:t> breakout rooms - </a:t>
            </a:r>
            <a:r>
              <a:rPr lang="en-US" i="1" dirty="0">
                <a:cs typeface="Calibri Light"/>
              </a:rPr>
              <a:t>Record the information</a:t>
            </a:r>
            <a:r>
              <a:rPr lang="en-US" i="1" baseline="0" dirty="0">
                <a:cs typeface="Calibri Light"/>
              </a:rPr>
              <a:t> using the Zoom White board feature.</a:t>
            </a:r>
            <a:r>
              <a:rPr lang="en-US" i="1" dirty="0">
                <a:cs typeface="Calibri Light"/>
              </a:rPr>
              <a:t> </a:t>
            </a:r>
          </a:p>
          <a:p>
            <a:pPr marL="171450" indent="-171450">
              <a:buFont typeface="Wingdings" panose="05000000000000000000" pitchFamily="2" charset="2"/>
              <a:buChar char="Ø"/>
            </a:pPr>
            <a:endParaRPr lang="en-US" dirty="0"/>
          </a:p>
          <a:p>
            <a:pPr marL="0" indent="0">
              <a:buFont typeface="Wingdings" panose="05000000000000000000" pitchFamily="2" charset="2"/>
              <a:buNone/>
            </a:pPr>
            <a:r>
              <a:rPr lang="en-US" dirty="0"/>
              <a:t>Talking</a:t>
            </a:r>
            <a:r>
              <a:rPr lang="en-US" baseline="0" dirty="0"/>
              <a:t> Points</a:t>
            </a:r>
          </a:p>
          <a:p>
            <a:pPr marL="171450" indent="-171450">
              <a:buFont typeface="Wingdings" panose="05000000000000000000" pitchFamily="2" charset="2"/>
              <a:buChar char="Ø"/>
            </a:pPr>
            <a:r>
              <a:rPr lang="en-US" dirty="0"/>
              <a:t>Now that you have had an opportunity to learn about the</a:t>
            </a:r>
            <a:r>
              <a:rPr lang="en-US" baseline="0" dirty="0"/>
              <a:t> DSP Workforce Issues in context,</a:t>
            </a:r>
            <a:r>
              <a:rPr lang="en-US" dirty="0"/>
              <a:t> we are going to break out into smaller groups to discuss what you heard.  </a:t>
            </a:r>
          </a:p>
          <a:p>
            <a:pPr marL="171450" indent="-171450">
              <a:buFont typeface="Wingdings" panose="05000000000000000000" pitchFamily="2" charset="2"/>
              <a:buChar char="Ø"/>
            </a:pPr>
            <a:r>
              <a:rPr lang="en-US" dirty="0"/>
              <a:t>In your small groups please have a conversation about what you found out that was new.  </a:t>
            </a:r>
          </a:p>
          <a:p>
            <a:pPr marL="990009" lvl="1" indent="-524123">
              <a:buFont typeface="Wingdings" panose="05000000000000000000" pitchFamily="2" charset="2"/>
              <a:buChar char="Ø"/>
            </a:pPr>
            <a:r>
              <a:rPr lang="en-US" dirty="0">
                <a:cs typeface="Calibri Light"/>
              </a:rPr>
              <a:t>What did you hear that was an ah ha moment? </a:t>
            </a:r>
          </a:p>
          <a:p>
            <a:pPr marL="990009" lvl="1" indent="-524123">
              <a:buFont typeface="Wingdings" panose="05000000000000000000" pitchFamily="2" charset="2"/>
              <a:buChar char="Ø"/>
            </a:pPr>
            <a:r>
              <a:rPr lang="en-US" dirty="0">
                <a:cs typeface="Calibri Light"/>
              </a:rPr>
              <a:t>What is something you want to know more about? </a:t>
            </a:r>
          </a:p>
          <a:p>
            <a:pPr marL="171450" indent="-171450">
              <a:buFont typeface="Wingdings" panose="05000000000000000000" pitchFamily="2" charset="2"/>
              <a:buChar char="Ø"/>
            </a:pPr>
            <a:r>
              <a:rPr lang="en-US" dirty="0">
                <a:cs typeface="Calibri Light"/>
              </a:rPr>
              <a:t>When we come back together, please designate one person to sum up your group conversation. </a:t>
            </a:r>
          </a:p>
          <a:p>
            <a:pPr marL="637337" lvl="1" indent="-171450">
              <a:buFont typeface="Wingdings" panose="05000000000000000000" pitchFamily="2" charset="2"/>
              <a:buChar char="Ø"/>
            </a:pPr>
            <a:endParaRPr lang="en-US" dirty="0">
              <a:cs typeface="Calibri Light"/>
            </a:endParaRPr>
          </a:p>
          <a:p>
            <a:endParaRPr lang="x-none" dirty="0"/>
          </a:p>
        </p:txBody>
      </p:sp>
      <p:sp>
        <p:nvSpPr>
          <p:cNvPr id="4" name="Slide Number Placeholder 3"/>
          <p:cNvSpPr>
            <a:spLocks noGrp="1"/>
          </p:cNvSpPr>
          <p:nvPr>
            <p:ph type="sldNum" sz="quarter" idx="5"/>
          </p:nvPr>
        </p:nvSpPr>
        <p:spPr/>
        <p:txBody>
          <a:bodyPr/>
          <a:lstStyle/>
          <a:p>
            <a:fld id="{C940E140-93E8-471F-9349-F0BB6098DEA7}" type="slidenum">
              <a:rPr lang="en-US" smtClean="0"/>
              <a:t>78</a:t>
            </a:fld>
            <a:endParaRPr lang="en-US"/>
          </a:p>
        </p:txBody>
      </p:sp>
    </p:spTree>
    <p:extLst>
      <p:ext uri="{BB962C8B-B14F-4D97-AF65-F5344CB8AC3E}">
        <p14:creationId xmlns:p14="http://schemas.microsoft.com/office/powerpoint/2010/main" val="39128663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12971" cy="4585767"/>
          </a:xfrm>
        </p:spPr>
        <p:txBody>
          <a:bodyPr>
            <a:normAutofit/>
          </a:bodyPr>
          <a:lstStyle/>
          <a:p>
            <a:pPr marL="0" indent="0">
              <a:buFont typeface="Wingdings" panose="05000000000000000000" pitchFamily="2" charset="2"/>
              <a:buNone/>
            </a:pPr>
            <a:r>
              <a:rPr lang="en-US" b="1" baseline="0" dirty="0"/>
              <a:t>Time: 6-10 minutes </a:t>
            </a:r>
          </a:p>
          <a:p>
            <a:pPr marL="0" indent="0">
              <a:buFont typeface="Wingdings" panose="05000000000000000000" pitchFamily="2" charset="2"/>
              <a:buNone/>
            </a:pPr>
            <a:r>
              <a:rPr lang="en-US" b="0" baseline="0" dirty="0"/>
              <a:t>Talking Points</a:t>
            </a:r>
            <a:endParaRPr lang="en-US" b="0" dirty="0"/>
          </a:p>
          <a:p>
            <a:pPr marL="174708" indent="-174708">
              <a:buFont typeface="Wingdings" panose="05000000000000000000" pitchFamily="2" charset="2"/>
              <a:buChar char="Ø"/>
            </a:pPr>
            <a:r>
              <a:rPr lang="en-US" dirty="0"/>
              <a:t>Your next Workshop</a:t>
            </a:r>
            <a:r>
              <a:rPr lang="en-US" baseline="0" dirty="0"/>
              <a:t> is Session 2 where we will spend time looking the DSP workforce issues together.</a:t>
            </a:r>
          </a:p>
          <a:p>
            <a:pPr marL="174708" indent="-174708">
              <a:buFont typeface="Wingdings" panose="05000000000000000000" pitchFamily="2" charset="2"/>
              <a:buChar char="Ø"/>
            </a:pPr>
            <a:r>
              <a:rPr lang="en-US" baseline="0" dirty="0"/>
              <a:t>Your organizations key contacts should plan to attend this workshop.</a:t>
            </a:r>
          </a:p>
          <a:p>
            <a:pPr marL="174708" indent="-174708">
              <a:buFont typeface="Wingdings" panose="05000000000000000000" pitchFamily="2" charset="2"/>
              <a:buChar char="Ø"/>
            </a:pPr>
            <a:r>
              <a:rPr lang="en-US" baseline="0" dirty="0"/>
              <a:t>You can invite other members of your team to attend any of the upcoming workshops as you like. </a:t>
            </a:r>
          </a:p>
          <a:p>
            <a:pPr marL="174625" indent="-174625">
              <a:buFont typeface="Wingdings" panose="05000000000000000000" pitchFamily="2" charset="2"/>
              <a:buChar char="Ø"/>
            </a:pPr>
            <a:r>
              <a:rPr lang="en-US" dirty="0">
                <a:cs typeface="Calibri" panose="020F0502020204030204"/>
              </a:rPr>
              <a:t>Reminder that if you are unable to attend your specific region you will be seeing data from other regions.  </a:t>
            </a:r>
          </a:p>
          <a:p>
            <a:pPr marL="174625" indent="-174625">
              <a:buFont typeface="Wingdings" panose="05000000000000000000" pitchFamily="2" charset="2"/>
              <a:buChar char="Ø"/>
            </a:pPr>
            <a:r>
              <a:rPr lang="en-US" baseline="0" dirty="0">
                <a:cs typeface="Calibri" panose="020F0502020204030204"/>
              </a:rPr>
              <a:t>It's suggested that you attend the session #2 according to your region in order to hear the data from your region. If this is not possible, you can access your region’s profile on the website. Make sure that you have a copy of your organization’s profile when you attend session #2. </a:t>
            </a:r>
          </a:p>
          <a:p>
            <a:pPr marL="174708" indent="-174708">
              <a:buFont typeface="Wingdings" panose="05000000000000000000" pitchFamily="2" charset="2"/>
              <a:buChar char="Ø"/>
            </a:pPr>
            <a:r>
              <a:rPr lang="en-US" baseline="0" dirty="0"/>
              <a:t>We will be meeting on: (insert date and time) </a:t>
            </a:r>
          </a:p>
          <a:p>
            <a:pPr marL="174708" indent="-174708">
              <a:buFont typeface="Wingdings" panose="05000000000000000000" pitchFamily="2" charset="2"/>
              <a:buChar char="Ø"/>
            </a:pPr>
            <a:r>
              <a:rPr lang="en-US" baseline="0" dirty="0"/>
              <a:t>You should have already received a Zoom invitation to this and the other workshops. </a:t>
            </a:r>
          </a:p>
          <a:p>
            <a:pPr marL="174708" indent="-174708">
              <a:buFont typeface="Wingdings" panose="05000000000000000000" pitchFamily="2" charset="2"/>
              <a:buChar char="Ø"/>
            </a:pPr>
            <a:r>
              <a:rPr lang="en-US" baseline="0" dirty="0"/>
              <a:t>If you didn’t, please contact us at the email address on the bottom of the screen: dsp-tn@umn.edu</a:t>
            </a:r>
          </a:p>
          <a:p>
            <a:pPr marL="174708" indent="-174708">
              <a:buFont typeface="Wingdings" panose="05000000000000000000" pitchFamily="2" charset="2"/>
              <a:buChar char="Ø"/>
            </a:pPr>
            <a:r>
              <a:rPr lang="en-US" baseline="0" dirty="0"/>
              <a:t>Your homework is: </a:t>
            </a:r>
          </a:p>
          <a:p>
            <a:pPr marL="698830" lvl="1" indent="-232943">
              <a:buFont typeface="Wingdings" panose="05000000000000000000" pitchFamily="2" charset="2"/>
              <a:buChar char="Ø"/>
            </a:pPr>
            <a:r>
              <a:rPr lang="en-US" baseline="0" dirty="0"/>
              <a:t>To complete the Self-Assessment Workbook if you haven’t already</a:t>
            </a:r>
          </a:p>
          <a:p>
            <a:pPr marL="698830" lvl="1" indent="-232943">
              <a:buFont typeface="Wingdings" panose="05000000000000000000" pitchFamily="2" charset="2"/>
              <a:buChar char="Ø"/>
            </a:pPr>
            <a:r>
              <a:rPr lang="en-US" baseline="0" dirty="0"/>
              <a:t>Check out the Workforce website to see what is available to you. This is a rich resource of tools that are not available to you. This website has been developed for Tennessee providers who are involved in this Workforce Initiative, so the website and tools should not be shared with other organizations or individuals who are not a part of this project. </a:t>
            </a:r>
          </a:p>
          <a:p>
            <a:pPr marL="232943" indent="-232943">
              <a:buAutoNum type="arabicParenR"/>
            </a:pPr>
            <a:endParaRPr lang="en-US" baseline="0" dirty="0"/>
          </a:p>
          <a:p>
            <a:endParaRPr lang="en-US" baseline="0" dirty="0"/>
          </a:p>
          <a:p>
            <a:endParaRPr lang="en-US" baseline="0" dirty="0"/>
          </a:p>
          <a:p>
            <a:pPr marL="232943" indent="-232943">
              <a:buAutoNum type="arabicParen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C7EF461-0DA1-49B8-9494-EA2A34B00B64}" type="slidenum">
              <a:rPr lang="en-US" smtClean="0"/>
              <a:t>79</a:t>
            </a:fld>
            <a:endParaRPr lang="en-US"/>
          </a:p>
        </p:txBody>
      </p:sp>
    </p:spTree>
    <p:extLst>
      <p:ext uri="{BB962C8B-B14F-4D97-AF65-F5344CB8AC3E}">
        <p14:creationId xmlns:p14="http://schemas.microsoft.com/office/powerpoint/2010/main" val="99848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39" y="4473892"/>
            <a:ext cx="5975532" cy="4343252"/>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4708" indent="-174708">
              <a:buFont typeface="Wingdings" panose="05000000000000000000" pitchFamily="2" charset="2"/>
              <a:buChar char="Ø"/>
            </a:pPr>
            <a:r>
              <a:rPr lang="en-US" baseline="0" dirty="0"/>
              <a:t>With us in each regions are your Regional </a:t>
            </a:r>
          </a:p>
          <a:p>
            <a:pPr marL="640594" lvl="1" indent="-174708">
              <a:buFont typeface="Wingdings" panose="05000000000000000000" pitchFamily="2" charset="2"/>
              <a:buChar char="Ø"/>
            </a:pPr>
            <a:r>
              <a:rPr lang="en-US" baseline="0" dirty="0"/>
              <a:t>Let’s start with __________________________________. Please say your name, where you work and the role you play there. </a:t>
            </a:r>
          </a:p>
          <a:p>
            <a:pPr marL="640594" lvl="1" indent="-174708">
              <a:buFont typeface="Wingdings" panose="05000000000000000000" pitchFamily="2" charset="2"/>
              <a:buChar char="Ø"/>
            </a:pPr>
            <a:r>
              <a:rPr lang="en-US" i="1" baseline="0" dirty="0"/>
              <a:t>Call upon each Coach</a:t>
            </a:r>
          </a:p>
          <a:p>
            <a:pPr marL="640594" lvl="1" indent="-174708">
              <a:buFont typeface="Wingdings" panose="05000000000000000000" pitchFamily="2" charset="2"/>
              <a:buChar char="Ø"/>
            </a:pPr>
            <a:endParaRPr lang="en-US" i="1" baseline="0" dirty="0"/>
          </a:p>
          <a:p>
            <a:pPr marL="174708" indent="-174708">
              <a:buFont typeface="Wingdings" panose="05000000000000000000" pitchFamily="2" charset="2"/>
              <a:buChar char="Ø"/>
            </a:pPr>
            <a:r>
              <a:rPr lang="en-US" dirty="0"/>
              <a:t>Thank you everyone. Before we have you introduce</a:t>
            </a:r>
            <a:r>
              <a:rPr lang="en-US" baseline="0" dirty="0"/>
              <a:t> yourself, we are going to give you an overview of what we will be doing today and over the next month in these workshops. </a:t>
            </a:r>
          </a:p>
          <a:p>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7197511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Please make sure that you have a copy of your organization’s profile data when you attend session #2. This information was emailed to your organization in September. If you do not have access to this information, please check with the person who invited you to the kickoff workshop webinars, or email us at </a:t>
            </a:r>
            <a:r>
              <a:rPr lang="en-US" dirty="0" err="1"/>
              <a:t>dsp-tn@umn.edu</a:t>
            </a:r>
            <a:r>
              <a:rPr lang="en-US" dirty="0"/>
              <a:t> </a:t>
            </a:r>
            <a:endParaRPr lang="en-US" i="1" dirty="0"/>
          </a:p>
        </p:txBody>
      </p:sp>
      <p:sp>
        <p:nvSpPr>
          <p:cNvPr id="4" name="Slide Number Placeholder 3"/>
          <p:cNvSpPr>
            <a:spLocks noGrp="1"/>
          </p:cNvSpPr>
          <p:nvPr>
            <p:ph type="sldNum" sz="quarter" idx="5"/>
          </p:nvPr>
        </p:nvSpPr>
        <p:spPr/>
        <p:txBody>
          <a:bodyPr/>
          <a:lstStyle/>
          <a:p>
            <a:fld id="{1794951F-DB89-46A0-8245-A40C626A4F19}" type="slidenum">
              <a:rPr lang="en-US" smtClean="0"/>
              <a:t>80</a:t>
            </a:fld>
            <a:endParaRPr lang="en-US"/>
          </a:p>
        </p:txBody>
      </p:sp>
    </p:spTree>
    <p:extLst>
      <p:ext uri="{BB962C8B-B14F-4D97-AF65-F5344CB8AC3E}">
        <p14:creationId xmlns:p14="http://schemas.microsoft.com/office/powerpoint/2010/main" val="37147546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53611" cy="4204672"/>
          </a:xfrm>
        </p:spPr>
        <p:txBody>
          <a:bodyPr/>
          <a:lstStyle/>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Before you go, here</a:t>
            </a:r>
            <a:r>
              <a:rPr lang="en-US" baseline="0" dirty="0"/>
              <a:t> is the schedule for the West Region Workshops.</a:t>
            </a:r>
          </a:p>
          <a:p>
            <a:pPr marL="174708" indent="-174708">
              <a:buFont typeface="Wingdings" panose="05000000000000000000" pitchFamily="2" charset="2"/>
              <a:buChar char="Ø"/>
            </a:pPr>
            <a:r>
              <a:rPr lang="en-US" baseline="0" dirty="0"/>
              <a:t>Thank you for your time and attention today. </a:t>
            </a:r>
          </a:p>
          <a:p>
            <a:pPr marL="174708" indent="-174708">
              <a:buFont typeface="Wingdings" panose="05000000000000000000" pitchFamily="2" charset="2"/>
              <a:buChar char="Ø"/>
            </a:pPr>
            <a:r>
              <a:rPr lang="en-US" baseline="0" dirty="0"/>
              <a:t>We hope that you are starting to get a better idea of what this project is about. </a:t>
            </a:r>
          </a:p>
          <a:p>
            <a:pPr marL="174708" indent="-174708">
              <a:buFont typeface="Wingdings" panose="05000000000000000000" pitchFamily="2" charset="2"/>
              <a:buChar char="Ø"/>
            </a:pPr>
            <a:r>
              <a:rPr lang="en-US" baseline="0" dirty="0"/>
              <a:t>We look forward to continued work together.  See you at Session 2. </a:t>
            </a:r>
          </a:p>
          <a:p>
            <a:pPr marL="174708" indent="-174708">
              <a:buFont typeface="Wingdings" panose="05000000000000000000" pitchFamily="2" charset="2"/>
              <a:buChar char="q"/>
            </a:pPr>
            <a:endParaRPr lang="en-US" baseline="0" dirty="0"/>
          </a:p>
          <a:p>
            <a:pPr marL="0" indent="0">
              <a:buFont typeface="Wingdings" panose="05000000000000000000" pitchFamily="2" charset="2"/>
              <a:buNone/>
            </a:pPr>
            <a:r>
              <a:rPr lang="en-US" i="1" baseline="0" dirty="0"/>
              <a:t>Facilitator Note: </a:t>
            </a:r>
          </a:p>
          <a:p>
            <a:pPr marL="631908" lvl="1" indent="-174708">
              <a:buFont typeface="Wingdings" panose="05000000000000000000" pitchFamily="2" charset="2"/>
              <a:buChar char="Ø"/>
            </a:pPr>
            <a:r>
              <a:rPr lang="en-US" i="1" baseline="0" dirty="0"/>
              <a:t>Stop recording</a:t>
            </a:r>
          </a:p>
          <a:p>
            <a:pPr marL="631908" lvl="1" indent="-174708">
              <a:buFont typeface="Wingdings" panose="05000000000000000000" pitchFamily="2" charset="2"/>
              <a:buChar char="Ø"/>
            </a:pPr>
            <a:r>
              <a:rPr lang="en-US" i="1" baseline="0" dirty="0"/>
              <a:t>Wait for participants to log off, debrief with UMN team. </a:t>
            </a:r>
          </a:p>
          <a:p>
            <a:pPr marL="631908" lvl="1" indent="-174708">
              <a:buFont typeface="Wingdings" panose="05000000000000000000" pitchFamily="2" charset="2"/>
              <a:buChar char="Ø"/>
            </a:pPr>
            <a:r>
              <a:rPr lang="en-US" i="1" baseline="0" dirty="0"/>
              <a:t>Next steps:  Send out PDF of slide deck</a:t>
            </a:r>
          </a:p>
          <a:p>
            <a:endParaRPr lang="en-US" b="1" baseline="0" dirty="0"/>
          </a:p>
          <a:p>
            <a:endParaRPr lang="en-US" baseline="0" dirty="0"/>
          </a:p>
        </p:txBody>
      </p:sp>
      <p:sp>
        <p:nvSpPr>
          <p:cNvPr id="4" name="Slide Number Placeholder 3"/>
          <p:cNvSpPr>
            <a:spLocks noGrp="1"/>
          </p:cNvSpPr>
          <p:nvPr>
            <p:ph type="sldNum" sz="quarter" idx="10"/>
          </p:nvPr>
        </p:nvSpPr>
        <p:spPr/>
        <p:txBody>
          <a:bodyPr/>
          <a:lstStyle/>
          <a:p>
            <a:fld id="{35A677A1-90BB-BF4C-9B1D-1923743CB92F}" type="slidenum">
              <a:rPr lang="en-US" smtClean="0"/>
              <a:t>81</a:t>
            </a:fld>
            <a:endParaRPr lang="en-US"/>
          </a:p>
        </p:txBody>
      </p:sp>
    </p:spTree>
    <p:extLst>
      <p:ext uri="{BB962C8B-B14F-4D97-AF65-F5344CB8AC3E}">
        <p14:creationId xmlns:p14="http://schemas.microsoft.com/office/powerpoint/2010/main" val="35467091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Before you go, here</a:t>
            </a:r>
            <a:r>
              <a:rPr lang="en-US" baseline="0" dirty="0"/>
              <a:t> is the schedule for the West Region Workshops.</a:t>
            </a:r>
          </a:p>
          <a:p>
            <a:pPr marL="174708" indent="-174708">
              <a:buFont typeface="Wingdings" panose="05000000000000000000" pitchFamily="2" charset="2"/>
              <a:buChar char="Ø"/>
            </a:pPr>
            <a:r>
              <a:rPr lang="en-US" baseline="0" dirty="0"/>
              <a:t>Thank you for your time and attention today. </a:t>
            </a:r>
          </a:p>
          <a:p>
            <a:pPr marL="174708" indent="-174708">
              <a:buFont typeface="Wingdings" panose="05000000000000000000" pitchFamily="2" charset="2"/>
              <a:buChar char="Ø"/>
            </a:pPr>
            <a:r>
              <a:rPr lang="en-US" baseline="0" dirty="0"/>
              <a:t>We hope that you are starting to get a better idea of what this project is about. </a:t>
            </a:r>
          </a:p>
          <a:p>
            <a:pPr marL="174708" indent="-174708">
              <a:buFont typeface="Wingdings" panose="05000000000000000000" pitchFamily="2" charset="2"/>
              <a:buChar char="Ø"/>
            </a:pPr>
            <a:r>
              <a:rPr lang="en-US" baseline="0" dirty="0"/>
              <a:t>We look forward to continued work together.  See you at Session 2. </a:t>
            </a:r>
          </a:p>
          <a:p>
            <a:pPr marL="174708" indent="-174708">
              <a:buFont typeface="Wingdings" panose="05000000000000000000" pitchFamily="2" charset="2"/>
              <a:buChar char="q"/>
            </a:pPr>
            <a:endParaRPr lang="en-US" baseline="0" dirty="0"/>
          </a:p>
          <a:p>
            <a:pPr marL="0" indent="0">
              <a:buFont typeface="Wingdings" panose="05000000000000000000" pitchFamily="2" charset="2"/>
              <a:buNone/>
            </a:pPr>
            <a:r>
              <a:rPr lang="en-US" i="1" baseline="0" dirty="0"/>
              <a:t>Facilitator Note: </a:t>
            </a:r>
          </a:p>
          <a:p>
            <a:pPr marL="631908" lvl="1" indent="-174708">
              <a:buFont typeface="Wingdings" panose="05000000000000000000" pitchFamily="2" charset="2"/>
              <a:buChar char="Ø"/>
            </a:pPr>
            <a:r>
              <a:rPr lang="en-US" i="1" baseline="0" dirty="0"/>
              <a:t>Stop recording</a:t>
            </a:r>
          </a:p>
          <a:p>
            <a:pPr marL="631908" lvl="1" indent="-174708">
              <a:buFont typeface="Wingdings" panose="05000000000000000000" pitchFamily="2" charset="2"/>
              <a:buChar char="Ø"/>
            </a:pPr>
            <a:r>
              <a:rPr lang="en-US" i="1" baseline="0" dirty="0"/>
              <a:t>Wait for participants to log off, debrief with UMN team. </a:t>
            </a:r>
          </a:p>
          <a:p>
            <a:pPr marL="631908" lvl="1" indent="-174708">
              <a:buFont typeface="Wingdings" panose="05000000000000000000" pitchFamily="2" charset="2"/>
              <a:buChar char="Ø"/>
            </a:pPr>
            <a:r>
              <a:rPr lang="en-US" i="1" baseline="0" dirty="0"/>
              <a:t>Next steps:  Send out PDF of slide deck</a:t>
            </a:r>
            <a:endParaRPr lang="en-US" baseline="0" dirty="0"/>
          </a:p>
        </p:txBody>
      </p:sp>
      <p:sp>
        <p:nvSpPr>
          <p:cNvPr id="4" name="Slide Number Placeholder 3"/>
          <p:cNvSpPr>
            <a:spLocks noGrp="1"/>
          </p:cNvSpPr>
          <p:nvPr>
            <p:ph type="sldNum" sz="quarter" idx="10"/>
          </p:nvPr>
        </p:nvSpPr>
        <p:spPr/>
        <p:txBody>
          <a:bodyPr/>
          <a:lstStyle/>
          <a:p>
            <a:fld id="{35A677A1-90BB-BF4C-9B1D-1923743CB92F}" type="slidenum">
              <a:rPr lang="en-US" smtClean="0"/>
              <a:t>82</a:t>
            </a:fld>
            <a:endParaRPr lang="en-US"/>
          </a:p>
        </p:txBody>
      </p:sp>
    </p:spTree>
    <p:extLst>
      <p:ext uri="{BB962C8B-B14F-4D97-AF65-F5344CB8AC3E}">
        <p14:creationId xmlns:p14="http://schemas.microsoft.com/office/powerpoint/2010/main" val="786947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a:t>
            </a:r>
            <a:r>
              <a:rPr lang="en-US" baseline="0" dirty="0"/>
              <a:t> Points</a:t>
            </a:r>
            <a:endParaRPr lang="en-US" dirty="0"/>
          </a:p>
          <a:p>
            <a:pPr marL="174708" indent="-174708">
              <a:buFont typeface="Wingdings" panose="05000000000000000000" pitchFamily="2" charset="2"/>
              <a:buChar char="Ø"/>
            </a:pPr>
            <a:r>
              <a:rPr lang="en-US" dirty="0"/>
              <a:t>Before you go, here</a:t>
            </a:r>
            <a:r>
              <a:rPr lang="en-US" baseline="0" dirty="0"/>
              <a:t> is the schedule for the West Region Workshops.</a:t>
            </a:r>
          </a:p>
          <a:p>
            <a:pPr marL="174708" indent="-174708">
              <a:buFont typeface="Wingdings" panose="05000000000000000000" pitchFamily="2" charset="2"/>
              <a:buChar char="Ø"/>
            </a:pPr>
            <a:r>
              <a:rPr lang="en-US" baseline="0" dirty="0"/>
              <a:t>Thank you for your time and attention today. </a:t>
            </a:r>
          </a:p>
          <a:p>
            <a:pPr marL="174708" indent="-174708">
              <a:buFont typeface="Wingdings" panose="05000000000000000000" pitchFamily="2" charset="2"/>
              <a:buChar char="Ø"/>
            </a:pPr>
            <a:r>
              <a:rPr lang="en-US" baseline="0" dirty="0"/>
              <a:t>We hope that you are starting to get a better idea of what this project is about. </a:t>
            </a:r>
          </a:p>
          <a:p>
            <a:pPr marL="174708" indent="-174708">
              <a:buFont typeface="Wingdings" panose="05000000000000000000" pitchFamily="2" charset="2"/>
              <a:buChar char="Ø"/>
            </a:pPr>
            <a:r>
              <a:rPr lang="en-US" baseline="0" dirty="0"/>
              <a:t>We look forward to continued work together.  See you at Session 2. </a:t>
            </a:r>
          </a:p>
          <a:p>
            <a:pPr marL="174708" indent="-174708">
              <a:buFont typeface="Wingdings" panose="05000000000000000000" pitchFamily="2" charset="2"/>
              <a:buChar char="q"/>
            </a:pPr>
            <a:endParaRPr lang="en-US" baseline="0" dirty="0"/>
          </a:p>
          <a:p>
            <a:pPr marL="0" indent="0">
              <a:buFont typeface="Wingdings" panose="05000000000000000000" pitchFamily="2" charset="2"/>
              <a:buNone/>
            </a:pPr>
            <a:r>
              <a:rPr lang="en-US" i="1" baseline="0" dirty="0"/>
              <a:t>Facilitator Note: </a:t>
            </a:r>
          </a:p>
          <a:p>
            <a:pPr marL="631908" lvl="1" indent="-174708">
              <a:buFont typeface="Wingdings" panose="05000000000000000000" pitchFamily="2" charset="2"/>
              <a:buChar char="Ø"/>
            </a:pPr>
            <a:r>
              <a:rPr lang="en-US" i="1" baseline="0" dirty="0"/>
              <a:t>Stop recording</a:t>
            </a:r>
          </a:p>
          <a:p>
            <a:pPr marL="631908" lvl="1" indent="-174708">
              <a:buFont typeface="Wingdings" panose="05000000000000000000" pitchFamily="2" charset="2"/>
              <a:buChar char="Ø"/>
            </a:pPr>
            <a:r>
              <a:rPr lang="en-US" i="1" baseline="0" dirty="0"/>
              <a:t>Wait for participants to log off, debrief with UMN team. </a:t>
            </a:r>
          </a:p>
          <a:p>
            <a:pPr marL="631908" lvl="1" indent="-174708">
              <a:buFont typeface="Wingdings" panose="05000000000000000000" pitchFamily="2" charset="2"/>
              <a:buChar char="Ø"/>
            </a:pPr>
            <a:r>
              <a:rPr lang="en-US" i="1" baseline="0" dirty="0"/>
              <a:t>Next steps:  Send out PDF of slide deck</a:t>
            </a:r>
            <a:endParaRPr lang="en-US" dirty="0"/>
          </a:p>
        </p:txBody>
      </p:sp>
      <p:sp>
        <p:nvSpPr>
          <p:cNvPr id="4" name="Slide Number Placeholder 3"/>
          <p:cNvSpPr>
            <a:spLocks noGrp="1"/>
          </p:cNvSpPr>
          <p:nvPr>
            <p:ph type="sldNum" sz="quarter" idx="10"/>
          </p:nvPr>
        </p:nvSpPr>
        <p:spPr/>
        <p:txBody>
          <a:bodyPr/>
          <a:lstStyle/>
          <a:p>
            <a:fld id="{35A677A1-90BB-BF4C-9B1D-1923743CB92F}" type="slidenum">
              <a:rPr lang="en-US" smtClean="0"/>
              <a:t>83</a:t>
            </a:fld>
            <a:endParaRPr lang="en-US"/>
          </a:p>
        </p:txBody>
      </p:sp>
    </p:spTree>
    <p:extLst>
      <p:ext uri="{BB962C8B-B14F-4D97-AF65-F5344CB8AC3E}">
        <p14:creationId xmlns:p14="http://schemas.microsoft.com/office/powerpoint/2010/main" val="16764205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i="1" dirty="0"/>
              <a:t>Facilitator</a:t>
            </a:r>
            <a:r>
              <a:rPr lang="en-US" i="1" baseline="0" dirty="0"/>
              <a:t> Note: improvised based upon the amount of time left.</a:t>
            </a:r>
            <a:r>
              <a:rPr lang="en-US" i="1" dirty="0"/>
              <a:t> </a:t>
            </a:r>
            <a:endParaRPr lang="en-US" dirty="0"/>
          </a:p>
          <a:p>
            <a:pPr marL="0" indent="0">
              <a:buFont typeface="Wingdings" panose="05000000000000000000" pitchFamily="2" charset="2"/>
              <a:buNone/>
            </a:pPr>
            <a:r>
              <a:rPr lang="en-US" baseline="0" dirty="0"/>
              <a:t>Talking Points</a:t>
            </a:r>
          </a:p>
          <a:p>
            <a:pPr marL="174708" indent="-174708">
              <a:buFont typeface="Wingdings" panose="05000000000000000000" pitchFamily="2" charset="2"/>
              <a:buChar char="Ø"/>
            </a:pPr>
            <a:r>
              <a:rPr lang="en-US" baseline="0" dirty="0"/>
              <a:t>We have a little bit of time for questions. </a:t>
            </a:r>
          </a:p>
          <a:p>
            <a:pPr marL="174708" indent="-174708">
              <a:buFont typeface="Wingdings" panose="05000000000000000000" pitchFamily="2" charset="2"/>
              <a:buChar char="Ø"/>
            </a:pPr>
            <a:r>
              <a:rPr lang="en-US" baseline="0" dirty="0"/>
              <a:t>If we don’t have time to answer your questions, please contact your UMN consultant or email us at dsp-tn@umn.edu</a:t>
            </a:r>
          </a:p>
          <a:p>
            <a:pPr marL="171450" indent="-171450">
              <a:buFont typeface="Wingdings" panose="05000000000000000000" pitchFamily="2" charset="2"/>
              <a:buChar char="Ø"/>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5A677A1-90BB-BF4C-9B1D-1923743CB92F}" type="slidenum">
              <a:rPr lang="en-US" smtClean="0"/>
              <a:t>84</a:t>
            </a:fld>
            <a:endParaRPr lang="en-US"/>
          </a:p>
        </p:txBody>
      </p:sp>
    </p:spTree>
    <p:extLst>
      <p:ext uri="{BB962C8B-B14F-4D97-AF65-F5344CB8AC3E}">
        <p14:creationId xmlns:p14="http://schemas.microsoft.com/office/powerpoint/2010/main" val="14925775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7EF461-0DA1-49B8-9494-EA2A34B00B64}" type="slidenum">
              <a:rPr lang="en-US" smtClean="0"/>
              <a:t>85</a:t>
            </a:fld>
            <a:endParaRPr lang="en-US"/>
          </a:p>
        </p:txBody>
      </p:sp>
    </p:spTree>
    <p:extLst>
      <p:ext uri="{BB962C8B-B14F-4D97-AF65-F5344CB8AC3E}">
        <p14:creationId xmlns:p14="http://schemas.microsoft.com/office/powerpoint/2010/main" val="1791868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4708" indent="-174708">
              <a:buFont typeface="Wingdings" panose="05000000000000000000" pitchFamily="2" charset="2"/>
              <a:buChar char="Ø"/>
            </a:pPr>
            <a:r>
              <a:rPr lang="en-US" baseline="0" dirty="0"/>
              <a:t>With us in each regions are your Regional </a:t>
            </a:r>
          </a:p>
          <a:p>
            <a:pPr marL="640594" lvl="1" indent="-174708">
              <a:buFont typeface="Wingdings" panose="05000000000000000000" pitchFamily="2" charset="2"/>
              <a:buChar char="Ø"/>
            </a:pPr>
            <a:r>
              <a:rPr lang="en-US" baseline="0" dirty="0"/>
              <a:t>Let’s start with __________________________________. Please say your name, where you work and the role you play there. </a:t>
            </a:r>
          </a:p>
          <a:p>
            <a:pPr marL="640594" lvl="1" indent="-174708">
              <a:buFont typeface="Wingdings" panose="05000000000000000000" pitchFamily="2" charset="2"/>
              <a:buChar char="Ø"/>
            </a:pPr>
            <a:r>
              <a:rPr lang="en-US" i="1" baseline="0" dirty="0"/>
              <a:t>Call upon each Coach</a:t>
            </a:r>
          </a:p>
          <a:p>
            <a:pPr marL="640594" lvl="1" indent="-174708">
              <a:buFont typeface="Wingdings" panose="05000000000000000000" pitchFamily="2" charset="2"/>
              <a:buChar char="Ø"/>
            </a:pPr>
            <a:endParaRPr lang="en-US" i="1" baseline="0" dirty="0"/>
          </a:p>
          <a:p>
            <a:pPr marL="174708" indent="-174708">
              <a:buFont typeface="Wingdings" panose="05000000000000000000" pitchFamily="2" charset="2"/>
              <a:buChar char="Ø"/>
            </a:pPr>
            <a:r>
              <a:rPr lang="en-US" dirty="0"/>
              <a:t>Thank you everyone. Before we have you introduce</a:t>
            </a:r>
            <a:r>
              <a:rPr lang="en-US" baseline="0" dirty="0"/>
              <a:t> yourself, we are going to give you an overview of what we will be doing today and over the next month in these workshops. </a:t>
            </a:r>
          </a:p>
          <a:p>
            <a:endParaRPr lang="en-US" dirty="0"/>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257780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955288B-5E2E-4342-9382-8A0F98A9756E}"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416516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55288B-5E2E-4342-9382-8A0F98A9756E}"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2675248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55288B-5E2E-4342-9382-8A0F98A9756E}"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31468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3175232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940628"/>
          </a:xfrm>
        </p:spPr>
        <p:txBody>
          <a:bodyPr anchor="ctr"/>
          <a:lstStyle>
            <a:lvl1pPr>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12" name="Rectangle 11">
            <a:extLst>
              <a:ext uri="{FF2B5EF4-FFF2-40B4-BE49-F238E27FC236}">
                <a16:creationId xmlns:a16="http://schemas.microsoft.com/office/drawing/2014/main" id="{D9B21D71-06FB-E64D-A5F6-CCE9BAFC0BEE}"/>
              </a:ext>
            </a:extLst>
          </p:cNvPr>
          <p:cNvSpPr/>
          <p:nvPr userDrawn="1"/>
        </p:nvSpPr>
        <p:spPr>
          <a:xfrm>
            <a:off x="892537" y="1445624"/>
            <a:ext cx="10559235" cy="3923211"/>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274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cxnSp>
        <p:nvCxnSpPr>
          <p:cNvPr id="13" name="Straight Connector 12"/>
          <p:cNvCxnSpPr/>
          <p:nvPr userDrawn="1"/>
        </p:nvCxnSpPr>
        <p:spPr>
          <a:xfrm flipV="1">
            <a:off x="768351" y="5924552"/>
            <a:ext cx="10655300"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fld id="{37FFCD0F-6FD7-423A-A678-0AA8290E11CF}" type="datetimeFigureOut">
              <a:rPr lang="de-DE" smtClean="0"/>
              <a:pPr/>
              <a:t>21.07.2021</a:t>
            </a:fld>
            <a:endParaRPr lang="de-DE" dirty="0"/>
          </a:p>
        </p:txBody>
      </p:sp>
      <p:sp>
        <p:nvSpPr>
          <p:cNvPr id="8" name="Footer Placeholder 7"/>
          <p:cNvSpPr>
            <a:spLocks noGrp="1"/>
          </p:cNvSpPr>
          <p:nvPr>
            <p:ph type="ftr" sz="quarter" idx="15"/>
          </p:nvPr>
        </p:nvSpPr>
        <p:spPr/>
        <p:txBody>
          <a:bodyPr/>
          <a:lstStyle/>
          <a:p>
            <a:endParaRPr lang="de-DE" dirty="0"/>
          </a:p>
        </p:txBody>
      </p:sp>
      <p:sp>
        <p:nvSpPr>
          <p:cNvPr id="10" name="Title 1"/>
          <p:cNvSpPr>
            <a:spLocks noGrp="1"/>
          </p:cNvSpPr>
          <p:nvPr>
            <p:ph type="title" hasCustomPrompt="1"/>
          </p:nvPr>
        </p:nvSpPr>
        <p:spPr>
          <a:xfrm>
            <a:off x="768351" y="493834"/>
            <a:ext cx="10655300" cy="617012"/>
          </a:xfrm>
          <a:prstGeom prst="rect">
            <a:avLst/>
          </a:prstGeom>
        </p:spPr>
        <p:txBody>
          <a:bodyPr>
            <a:noAutofit/>
          </a:bodyPr>
          <a:lstStyle>
            <a:lvl1pPr>
              <a:lnSpc>
                <a:spcPct val="100000"/>
              </a:lnSpc>
              <a:defRPr sz="3733"/>
            </a:lvl1pPr>
          </a:lstStyle>
          <a:p>
            <a:r>
              <a:rPr lang="en-US" dirty="0"/>
              <a:t>Title</a:t>
            </a:r>
            <a:endParaRPr lang="de-DE" dirty="0"/>
          </a:p>
        </p:txBody>
      </p:sp>
      <p:sp>
        <p:nvSpPr>
          <p:cNvPr id="11" name="Text Placeholder 8"/>
          <p:cNvSpPr>
            <a:spLocks noGrp="1"/>
          </p:cNvSpPr>
          <p:nvPr>
            <p:ph type="body" sz="quarter" idx="13" hasCustomPrompt="1"/>
          </p:nvPr>
        </p:nvSpPr>
        <p:spPr>
          <a:xfrm>
            <a:off x="768351" y="1419806"/>
            <a:ext cx="10655300" cy="4353063"/>
          </a:xfrm>
          <a:prstGeom prst="rect">
            <a:avLst/>
          </a:prstGeom>
        </p:spPr>
        <p:txBody>
          <a:bodyPr>
            <a:normAutofit/>
          </a:bodyPr>
          <a:lstStyle>
            <a:lvl1pPr marL="0" indent="0">
              <a:lnSpc>
                <a:spcPct val="100000"/>
              </a:lnSpc>
              <a:buFont typeface="Arial" charset="0"/>
              <a:buNone/>
              <a:defRPr sz="2400"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dirty="0"/>
              <a:t>Click to add text</a:t>
            </a:r>
          </a:p>
        </p:txBody>
      </p:sp>
    </p:spTree>
    <p:extLst>
      <p:ext uri="{BB962C8B-B14F-4D97-AF65-F5344CB8AC3E}">
        <p14:creationId xmlns:p14="http://schemas.microsoft.com/office/powerpoint/2010/main" val="4259094730"/>
      </p:ext>
    </p:extLst>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1141785"/>
          </a:xfrm>
          <a:prstGeom prst="rect">
            <a:avLst/>
          </a:prstGeom>
        </p:spPr>
        <p:txBody>
          <a:bodyPr bIns="182880" anchor="b" anchorCtr="0">
            <a:normAutofit/>
          </a:bodyPr>
          <a:lstStyle>
            <a:lvl1pPr algn="l">
              <a:defRPr sz="3200" b="0">
                <a:solidFill>
                  <a:srgbClr val="800000"/>
                </a:solidFill>
                <a:latin typeface="Open Sans"/>
                <a:cs typeface="Open Sans"/>
              </a:defRPr>
            </a:lvl1pPr>
          </a:lstStyle>
          <a:p>
            <a:r>
              <a:rPr lang="en-US" dirty="0"/>
              <a:t>Click to edit Master title style</a:t>
            </a:r>
          </a:p>
        </p:txBody>
      </p:sp>
      <p:sp>
        <p:nvSpPr>
          <p:cNvPr id="3" name="Content Placeholder 2"/>
          <p:cNvSpPr>
            <a:spLocks noGrp="1"/>
          </p:cNvSpPr>
          <p:nvPr>
            <p:ph sz="quarter" idx="13" hasCustomPrompt="1"/>
          </p:nvPr>
        </p:nvSpPr>
        <p:spPr>
          <a:xfrm>
            <a:off x="609600" y="1416423"/>
            <a:ext cx="10972800" cy="4211269"/>
          </a:xfrm>
          <a:prstGeom prst="rect">
            <a:avLst/>
          </a:prstGeom>
        </p:spPr>
        <p:txBody>
          <a:bodyPr vert="horz" tIns="182880"/>
          <a:lstStyle>
            <a:lvl1pPr marL="174621" indent="-174621">
              <a:spcBef>
                <a:spcPts val="600"/>
              </a:spcBef>
              <a:spcAft>
                <a:spcPts val="600"/>
              </a:spcAft>
              <a:tabLst/>
              <a:defRPr sz="2400">
                <a:solidFill>
                  <a:schemeClr val="tx1"/>
                </a:solidFill>
                <a:latin typeface="Open Sans"/>
                <a:cs typeface="Open Sans"/>
              </a:defRPr>
            </a:lvl1pPr>
            <a:lvl2pPr marL="347663" indent="-231775">
              <a:tabLst/>
              <a:defRPr sz="2400">
                <a:solidFill>
                  <a:schemeClr val="tx1"/>
                </a:solidFill>
                <a:latin typeface="Open Sans"/>
                <a:cs typeface="Open Sans"/>
              </a:defRPr>
            </a:lvl2pPr>
            <a:lvl3pPr marL="687388" indent="-223838">
              <a:buClr>
                <a:schemeClr val="tx1">
                  <a:lumMod val="50000"/>
                  <a:lumOff val="50000"/>
                </a:schemeClr>
              </a:buClr>
              <a:buSzPct val="90000"/>
              <a:buFont typeface="System Font Regular"/>
              <a:buChar char="»"/>
              <a:tabLst/>
              <a:defRPr sz="2400" b="0" i="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59715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pic>
        <p:nvPicPr>
          <p:cNvPr id="12" name="Picture 11">
            <a:extLst>
              <a:ext uri="{FF2B5EF4-FFF2-40B4-BE49-F238E27FC236}">
                <a16:creationId xmlns:a16="http://schemas.microsoft.com/office/drawing/2014/main" id="{3A198D90-59E2-E745-AE40-BF19D75A02E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6516"/>
          <a:stretch/>
        </p:blipFill>
        <p:spPr>
          <a:xfrm>
            <a:off x="9887501" y="6333056"/>
            <a:ext cx="2172792" cy="388419"/>
          </a:xfrm>
          <a:prstGeom prst="rect">
            <a:avLst/>
          </a:prstGeom>
        </p:spPr>
      </p:pic>
    </p:spTree>
    <p:extLst>
      <p:ext uri="{BB962C8B-B14F-4D97-AF65-F5344CB8AC3E}">
        <p14:creationId xmlns:p14="http://schemas.microsoft.com/office/powerpoint/2010/main" val="1363502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279866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251455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19150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55288B-5E2E-4342-9382-8A0F98A9756E}"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2516638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993238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211282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131680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617438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662382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100835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589424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
          <p:cNvSpPr/>
          <p:nvPr userDrawn="1"/>
        </p:nvSpPr>
        <p:spPr>
          <a:xfrm>
            <a:off x="0" y="344845"/>
            <a:ext cx="12192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quarter" idx="10"/>
          </p:nvPr>
        </p:nvSpPr>
        <p:spPr>
          <a:xfrm>
            <a:off x="852481" y="664458"/>
            <a:ext cx="10787248" cy="5071181"/>
          </a:xfrm>
          <a:prstGeom prst="rect">
            <a:avLst/>
          </a:prstGeom>
          <a:noFill/>
          <a:ln>
            <a:noFill/>
          </a:ln>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47496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marL="174625" indent="-174625">
              <a:tabLst/>
              <a:defRPr sz="2400">
                <a:solidFill>
                  <a:srgbClr val="0F3F59"/>
                </a:solidFill>
                <a:latin typeface="Open Sans"/>
                <a:cs typeface="Open Sans"/>
              </a:defRPr>
            </a:lvl1pPr>
            <a:lvl2pPr>
              <a:defRPr sz="2400">
                <a:solidFill>
                  <a:srgbClr val="0F3F59"/>
                </a:solidFill>
                <a:latin typeface="Open Sans"/>
                <a:cs typeface="Open Sans"/>
              </a:defRPr>
            </a:lvl2pPr>
            <a:lvl3pPr>
              <a:defRPr sz="2400">
                <a:solidFill>
                  <a:srgbClr val="0F3F59"/>
                </a:solidFill>
                <a:latin typeface="Open Sans"/>
                <a:cs typeface="Open Sans"/>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4012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940628"/>
          </a:xfrm>
        </p:spPr>
        <p:txBody>
          <a:bodyPr anchor="ctr"/>
          <a:lstStyle>
            <a:lvl1pPr>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12" name="Rectangle 11">
            <a:extLst>
              <a:ext uri="{FF2B5EF4-FFF2-40B4-BE49-F238E27FC236}">
                <a16:creationId xmlns:a16="http://schemas.microsoft.com/office/drawing/2014/main" id="{D9B21D71-06FB-E64D-A5F6-CCE9BAFC0BEE}"/>
              </a:ext>
            </a:extLst>
          </p:cNvPr>
          <p:cNvSpPr/>
          <p:nvPr userDrawn="1"/>
        </p:nvSpPr>
        <p:spPr>
          <a:xfrm>
            <a:off x="892537" y="1445624"/>
            <a:ext cx="10559235" cy="3923211"/>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5054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55288B-5E2E-4342-9382-8A0F98A9756E}"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20842857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49624" y="304800"/>
            <a:ext cx="11435976" cy="914400"/>
          </a:xfrm>
        </p:spPr>
        <p:txBody>
          <a:bodyPr/>
          <a:lstStyle>
            <a:lvl1pPr>
              <a:defRPr>
                <a:solidFill>
                  <a:srgbClr val="800000"/>
                </a:solidFill>
              </a:defRPr>
            </a:lvl1pPr>
          </a:lstStyle>
          <a:p>
            <a:r>
              <a:rPr lang="en-US" dirty="0"/>
              <a:t>Click to edit Master title style</a:t>
            </a:r>
          </a:p>
        </p:txBody>
      </p:sp>
      <p:sp>
        <p:nvSpPr>
          <p:cNvPr id="4" name="Text Placeholder 3"/>
          <p:cNvSpPr>
            <a:spLocks noGrp="1"/>
          </p:cNvSpPr>
          <p:nvPr>
            <p:ph type="body" sz="half" idx="2" hasCustomPrompt="1"/>
          </p:nvPr>
        </p:nvSpPr>
        <p:spPr>
          <a:xfrm>
            <a:off x="349623" y="1604309"/>
            <a:ext cx="6777317" cy="4236197"/>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5">
            <a:extLst>
              <a:ext uri="{FF2B5EF4-FFF2-40B4-BE49-F238E27FC236}">
                <a16:creationId xmlns:a16="http://schemas.microsoft.com/office/drawing/2014/main" id="{455B1555-9EDF-FF45-985E-3942E52C207A}"/>
              </a:ext>
            </a:extLst>
          </p:cNvPr>
          <p:cNvSpPr>
            <a:spLocks noGrp="1"/>
          </p:cNvSpPr>
          <p:nvPr>
            <p:ph type="pic" sz="quarter" idx="10"/>
          </p:nvPr>
        </p:nvSpPr>
        <p:spPr>
          <a:xfrm>
            <a:off x="7401859" y="1604309"/>
            <a:ext cx="4383741" cy="4357594"/>
          </a:xfrm>
        </p:spPr>
        <p:txBody>
          <a:bodyPr/>
          <a:lstStyle/>
          <a:p>
            <a:endParaRPr lang="en-US" dirty="0"/>
          </a:p>
        </p:txBody>
      </p:sp>
    </p:spTree>
    <p:extLst>
      <p:ext uri="{BB962C8B-B14F-4D97-AF65-F5344CB8AC3E}">
        <p14:creationId xmlns:p14="http://schemas.microsoft.com/office/powerpoint/2010/main" val="1238189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2616744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8" name="Straight Connector 7"/>
          <p:cNvCxnSpPr/>
          <p:nvPr userDrawn="1"/>
        </p:nvCxnSpPr>
        <p:spPr>
          <a:xfrm>
            <a:off x="4876800" y="3124200"/>
            <a:ext cx="0" cy="790575"/>
          </a:xfrm>
          <a:prstGeom prst="line">
            <a:avLst/>
          </a:prstGeom>
          <a:ln>
            <a:solidFill>
              <a:srgbClr val="7E7E8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hasCustomPrompt="1"/>
          </p:nvPr>
        </p:nvSpPr>
        <p:spPr>
          <a:xfrm>
            <a:off x="5080000" y="3581404"/>
            <a:ext cx="2844800" cy="419099"/>
          </a:xfrm>
        </p:spPr>
        <p:txBody>
          <a:bodyPr anchor="ctr">
            <a:normAutofit/>
          </a:bodyPr>
          <a:lstStyle>
            <a:lvl1pPr marL="0" indent="0">
              <a:buNone/>
              <a:defRPr sz="16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a:t>
            </a:r>
          </a:p>
        </p:txBody>
      </p:sp>
      <p:sp>
        <p:nvSpPr>
          <p:cNvPr id="13" name="Title 1"/>
          <p:cNvSpPr>
            <a:spLocks noGrp="1"/>
          </p:cNvSpPr>
          <p:nvPr>
            <p:ph type="title"/>
          </p:nvPr>
        </p:nvSpPr>
        <p:spPr>
          <a:xfrm>
            <a:off x="5080000" y="3048005"/>
            <a:ext cx="6908800" cy="533399"/>
          </a:xfrm>
        </p:spPr>
        <p:txBody>
          <a:bodyPr anchor="ctr">
            <a:noAutofit/>
          </a:bodyPr>
          <a:lstStyle>
            <a:lvl1pPr algn="l">
              <a:defRPr sz="2000" b="1" cap="all">
                <a:solidFill>
                  <a:schemeClr val="tx2"/>
                </a:solidFill>
              </a:defRPr>
            </a:lvl1pPr>
          </a:lstStyle>
          <a:p>
            <a:r>
              <a:rPr lang="en-US"/>
              <a:t>Click to edit Master title style</a:t>
            </a:r>
            <a:endParaRPr lang="en-JM" dirty="0"/>
          </a:p>
        </p:txBody>
      </p:sp>
      <p:sp>
        <p:nvSpPr>
          <p:cNvPr id="9" name="Text Placeholder 2"/>
          <p:cNvSpPr>
            <a:spLocks noGrp="1"/>
          </p:cNvSpPr>
          <p:nvPr>
            <p:ph type="body" idx="10" hasCustomPrompt="1"/>
          </p:nvPr>
        </p:nvSpPr>
        <p:spPr>
          <a:xfrm>
            <a:off x="8636000" y="6096000"/>
            <a:ext cx="2844800" cy="457200"/>
          </a:xfrm>
        </p:spPr>
        <p:txBody>
          <a:bodyPr anchor="b">
            <a:normAutofit/>
          </a:bodyPr>
          <a:lstStyle>
            <a:lvl1pPr marL="0" indent="0" algn="r">
              <a:buNone/>
              <a:defRPr sz="16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a:t>
            </a:r>
          </a:p>
        </p:txBody>
      </p:sp>
      <p:pic>
        <p:nvPicPr>
          <p:cNvPr id="4" name="Picture 3" descr="TN Division of TennCare ColorPMS ®.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9236" y="3083704"/>
            <a:ext cx="2455053" cy="742620"/>
          </a:xfrm>
          <a:prstGeom prst="rect">
            <a:avLst/>
          </a:prstGeom>
        </p:spPr>
      </p:pic>
    </p:spTree>
    <p:extLst>
      <p:ext uri="{BB962C8B-B14F-4D97-AF65-F5344CB8AC3E}">
        <p14:creationId xmlns:p14="http://schemas.microsoft.com/office/powerpoint/2010/main" val="17324205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4" name="Text Placeholder 2"/>
          <p:cNvSpPr>
            <a:spLocks noGrp="1"/>
          </p:cNvSpPr>
          <p:nvPr>
            <p:ph idx="1"/>
          </p:nvPr>
        </p:nvSpPr>
        <p:spPr>
          <a:xfrm>
            <a:off x="609600" y="1701810"/>
            <a:ext cx="10972800" cy="4165599"/>
          </a:xfrm>
          <a:prstGeom prst="rect">
            <a:avLst/>
          </a:prstGeom>
        </p:spPr>
        <p:txBody>
          <a:bodyPr vert="horz" lIns="91440" tIns="45720" rIns="91440" bIns="45720" rtlCol="0">
            <a:normAutofit/>
          </a:bodyPr>
          <a:lstStyle>
            <a:lvl1pPr marL="342900" indent="-342900">
              <a:buFont typeface="Arial" panose="020B0604020202020204" pitchFamily="34" charset="0"/>
              <a:buChar char="•"/>
              <a:defRPr>
                <a:solidFill>
                  <a:schemeClr val="accent5"/>
                </a:solidFill>
              </a:defRPr>
            </a:lvl1pPr>
            <a:lvl2pPr marL="742950" indent="-285750">
              <a:buFont typeface="Calibri" panose="020F0502020204030204" pitchFamily="34" charset="0"/>
              <a:buChar cha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Tree>
    <p:extLst>
      <p:ext uri="{BB962C8B-B14F-4D97-AF65-F5344CB8AC3E}">
        <p14:creationId xmlns:p14="http://schemas.microsoft.com/office/powerpoint/2010/main" val="4255136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Column 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600" y="1676400"/>
            <a:ext cx="5384800" cy="4191000"/>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quarter" idx="11"/>
          </p:nvPr>
        </p:nvSpPr>
        <p:spPr>
          <a:xfrm>
            <a:off x="6197600" y="1676400"/>
            <a:ext cx="5384800" cy="4191000"/>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4300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cxnSp>
        <p:nvCxnSpPr>
          <p:cNvPr id="8" name="Straight Connector 7"/>
          <p:cNvCxnSpPr/>
          <p:nvPr userDrawn="1"/>
        </p:nvCxnSpPr>
        <p:spPr>
          <a:xfrm>
            <a:off x="6096000" y="3124200"/>
            <a:ext cx="0" cy="790575"/>
          </a:xfrm>
          <a:prstGeom prst="line">
            <a:avLst/>
          </a:prstGeom>
          <a:ln>
            <a:solidFill>
              <a:srgbClr val="7E7E82"/>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hasCustomPrompt="1"/>
          </p:nvPr>
        </p:nvSpPr>
        <p:spPr>
          <a:xfrm>
            <a:off x="6400800" y="3276600"/>
            <a:ext cx="4775200" cy="457200"/>
          </a:xfrm>
        </p:spPr>
        <p:txBody>
          <a:bodyPr anchor="t">
            <a:noAutofit/>
          </a:bodyPr>
          <a:lstStyle>
            <a:lvl1pPr algn="l">
              <a:defRPr sz="2400" b="1" cap="all" baseline="0">
                <a:solidFill>
                  <a:schemeClr val="tx2"/>
                </a:solidFill>
              </a:defRPr>
            </a:lvl1pPr>
          </a:lstStyle>
          <a:p>
            <a:r>
              <a:rPr lang="en-US" dirty="0"/>
              <a:t>THANK YOU</a:t>
            </a:r>
            <a:endParaRPr lang="en-JM" dirty="0"/>
          </a:p>
        </p:txBody>
      </p:sp>
      <p:pic>
        <p:nvPicPr>
          <p:cNvPr id="5" name="Picture 4" descr="TN Division of TennCare ColorPMS ®.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36800" y="3083704"/>
            <a:ext cx="2455053" cy="742620"/>
          </a:xfrm>
          <a:prstGeom prst="rect">
            <a:avLst/>
          </a:prstGeom>
        </p:spPr>
      </p:pic>
    </p:spTree>
    <p:extLst>
      <p:ext uri="{BB962C8B-B14F-4D97-AF65-F5344CB8AC3E}">
        <p14:creationId xmlns:p14="http://schemas.microsoft.com/office/powerpoint/2010/main" val="1023536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1109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371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12192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203200" y="4038601"/>
            <a:ext cx="117856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Georgia" panose="02040502050405020303" pitchFamily="18" charset="0"/>
              </a:defRPr>
            </a:lvl1pPr>
          </a:lstStyle>
          <a:p>
            <a:r>
              <a:rPr lang="en-US" dirty="0"/>
              <a:t>Click to edit Master title style</a:t>
            </a:r>
          </a:p>
        </p:txBody>
      </p:sp>
      <p:sp>
        <p:nvSpPr>
          <p:cNvPr id="7" name="Text Placeholder 13"/>
          <p:cNvSpPr>
            <a:spLocks noGrp="1"/>
          </p:cNvSpPr>
          <p:nvPr>
            <p:ph type="body" sz="quarter" idx="12" hasCustomPrompt="1"/>
          </p:nvPr>
        </p:nvSpPr>
        <p:spPr>
          <a:xfrm>
            <a:off x="203200" y="5461001"/>
            <a:ext cx="117856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Georgia" panose="02040502050405020303" pitchFamily="18"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12192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1026" name="Picture 2" descr="S:\Communications\Logos and Templates\Division of TennCare\TN Division of TennCare ColorPMS ®.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9601" y="1447800"/>
            <a:ext cx="5471863"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1906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659E95E-7CFB-3243-84DD-2511B81A82FC}" type="slidenum">
              <a:rPr lang="en-US" smtClean="0"/>
              <a:t>‹#›</a:t>
            </a:fld>
            <a:endParaRPr lang="en-US" dirty="0"/>
          </a:p>
        </p:txBody>
      </p:sp>
    </p:spTree>
    <p:extLst>
      <p:ext uri="{BB962C8B-B14F-4D97-AF65-F5344CB8AC3E}">
        <p14:creationId xmlns:p14="http://schemas.microsoft.com/office/powerpoint/2010/main" val="2377215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55288B-5E2E-4342-9382-8A0F98A9756E}"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3615676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and body 50%">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504500" y="333016"/>
            <a:ext cx="11360800" cy="763600"/>
          </a:xfrm>
          <a:prstGeom prst="rect">
            <a:avLst/>
          </a:prstGeom>
        </p:spPr>
        <p:txBody>
          <a:bodyPr lIns="91425" tIns="91425" rIns="91425" bIns="91425" anchor="t" anchorCtr="0"/>
          <a:lstStyle>
            <a:lvl1pPr lvl="0" rtl="0">
              <a:spcBef>
                <a:spcPts val="0"/>
              </a:spcBef>
              <a:buSzPct val="100000"/>
              <a:buFont typeface="Pathway Gothic One"/>
              <a:defRPr sz="3000">
                <a:latin typeface="Pathway Gothic One"/>
                <a:ea typeface="Pathway Gothic One"/>
                <a:cs typeface="Pathway Gothic One"/>
                <a:sym typeface="Pathway Gothic 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7" name="Shape 57"/>
          <p:cNvSpPr txBox="1">
            <a:spLocks noGrp="1"/>
          </p:cNvSpPr>
          <p:nvPr>
            <p:ph type="body" idx="1"/>
          </p:nvPr>
        </p:nvSpPr>
        <p:spPr>
          <a:xfrm>
            <a:off x="504500" y="1536633"/>
            <a:ext cx="5591600" cy="4555200"/>
          </a:xfrm>
          <a:prstGeom prst="rect">
            <a:avLst/>
          </a:prstGeom>
        </p:spPr>
        <p:txBody>
          <a:bodyPr lIns="91425" tIns="91425" rIns="91425" bIns="91425" anchor="t" anchorCtr="0"/>
          <a:lstStyle>
            <a:lvl1pPr lvl="0" rtl="0">
              <a:spcBef>
                <a:spcPts val="0"/>
              </a:spcBef>
              <a:buSzPct val="100000"/>
              <a:buFont typeface="Open Sans"/>
              <a:defRPr sz="1600">
                <a:latin typeface="Open Sans"/>
                <a:ea typeface="Open Sans"/>
                <a:cs typeface="Open Sans"/>
                <a:sym typeface="Open Sans"/>
              </a:defRPr>
            </a:lvl1pPr>
            <a:lvl2pPr lvl="1" rtl="0">
              <a:spcBef>
                <a:spcPts val="0"/>
              </a:spcBef>
              <a:buFont typeface="Open Sans"/>
              <a:defRPr>
                <a:latin typeface="Open Sans"/>
                <a:ea typeface="Open Sans"/>
                <a:cs typeface="Open Sans"/>
                <a:sym typeface="Open Sans"/>
              </a:defRPr>
            </a:lvl2pPr>
            <a:lvl3pPr lvl="2" rtl="0">
              <a:spcBef>
                <a:spcPts val="0"/>
              </a:spcBef>
              <a:buFont typeface="Open Sans"/>
              <a:defRPr>
                <a:latin typeface="Open Sans"/>
                <a:ea typeface="Open Sans"/>
                <a:cs typeface="Open Sans"/>
                <a:sym typeface="Open Sans"/>
              </a:defRPr>
            </a:lvl3pPr>
            <a:lvl4pPr lvl="3" rtl="0">
              <a:spcBef>
                <a:spcPts val="0"/>
              </a:spcBef>
              <a:buFont typeface="Open Sans"/>
              <a:defRPr>
                <a:latin typeface="Open Sans"/>
                <a:ea typeface="Open Sans"/>
                <a:cs typeface="Open Sans"/>
                <a:sym typeface="Open Sans"/>
              </a:defRPr>
            </a:lvl4pPr>
            <a:lvl5pPr lvl="4" rtl="0">
              <a:spcBef>
                <a:spcPts val="0"/>
              </a:spcBef>
              <a:buFont typeface="Open Sans"/>
              <a:defRPr>
                <a:latin typeface="Open Sans"/>
                <a:ea typeface="Open Sans"/>
                <a:cs typeface="Open Sans"/>
                <a:sym typeface="Open Sans"/>
              </a:defRPr>
            </a:lvl5pPr>
            <a:lvl6pPr lvl="5" rtl="0">
              <a:spcBef>
                <a:spcPts val="0"/>
              </a:spcBef>
              <a:buFont typeface="Open Sans"/>
              <a:defRPr>
                <a:latin typeface="Open Sans"/>
                <a:ea typeface="Open Sans"/>
                <a:cs typeface="Open Sans"/>
                <a:sym typeface="Open Sans"/>
              </a:defRPr>
            </a:lvl6pPr>
            <a:lvl7pPr lvl="6" rtl="0">
              <a:spcBef>
                <a:spcPts val="0"/>
              </a:spcBef>
              <a:buFont typeface="Open Sans"/>
              <a:defRPr>
                <a:latin typeface="Open Sans"/>
                <a:ea typeface="Open Sans"/>
                <a:cs typeface="Open Sans"/>
                <a:sym typeface="Open Sans"/>
              </a:defRPr>
            </a:lvl7pPr>
            <a:lvl8pPr lvl="7" rtl="0">
              <a:spcBef>
                <a:spcPts val="0"/>
              </a:spcBef>
              <a:buFont typeface="Open Sans"/>
              <a:defRPr>
                <a:latin typeface="Open Sans"/>
                <a:ea typeface="Open Sans"/>
                <a:cs typeface="Open Sans"/>
                <a:sym typeface="Open Sans"/>
              </a:defRPr>
            </a:lvl8pPr>
            <a:lvl9pPr lvl="8" rtl="0">
              <a:spcBef>
                <a:spcPts val="0"/>
              </a:spcBef>
              <a:buFont typeface="Open Sans"/>
              <a:defRPr>
                <a:latin typeface="Open Sans"/>
                <a:ea typeface="Open Sans"/>
                <a:cs typeface="Open Sans"/>
                <a:sym typeface="Open Sans"/>
              </a:defRPr>
            </a:lvl9pPr>
          </a:lstStyle>
          <a:p>
            <a:endParaRPr/>
          </a:p>
        </p:txBody>
      </p:sp>
      <p:sp>
        <p:nvSpPr>
          <p:cNvPr id="58" name="Shape 58"/>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cxnSp>
        <p:nvCxnSpPr>
          <p:cNvPr id="59" name="Shape 59"/>
          <p:cNvCxnSpPr/>
          <p:nvPr/>
        </p:nvCxnSpPr>
        <p:spPr>
          <a:xfrm>
            <a:off x="-7933" y="1106267"/>
            <a:ext cx="12232400" cy="0"/>
          </a:xfrm>
          <a:prstGeom prst="straightConnector1">
            <a:avLst/>
          </a:prstGeom>
          <a:noFill/>
          <a:ln w="9525" cap="flat" cmpd="sng">
            <a:solidFill>
              <a:srgbClr val="B7B7B7"/>
            </a:solidFill>
            <a:prstDash val="solid"/>
            <a:round/>
            <a:headEnd type="none" w="lg" len="lg"/>
            <a:tailEnd type="none" w="lg" len="lg"/>
          </a:ln>
        </p:spPr>
      </p:cxnSp>
      <p:sp>
        <p:nvSpPr>
          <p:cNvPr id="60" name="Shape 60"/>
          <p:cNvSpPr/>
          <p:nvPr/>
        </p:nvSpPr>
        <p:spPr>
          <a:xfrm>
            <a:off x="0" y="547433"/>
            <a:ext cx="336400" cy="408800"/>
          </a:xfrm>
          <a:prstGeom prst="rect">
            <a:avLst/>
          </a:prstGeom>
          <a:solidFill>
            <a:srgbClr val="11CCF0"/>
          </a:solidFill>
          <a:ln>
            <a:noFill/>
          </a:ln>
        </p:spPr>
        <p:txBody>
          <a:bodyPr lIns="91425" tIns="91425" rIns="91425" bIns="91425" anchor="ctr" anchorCtr="0">
            <a:noAutofit/>
          </a:bodyPr>
          <a:lstStyle/>
          <a:p>
            <a:pPr lvl="0">
              <a:spcBef>
                <a:spcPts val="0"/>
              </a:spcBef>
              <a:buNone/>
            </a:pPr>
            <a:endParaRPr sz="1800" dirty="0"/>
          </a:p>
        </p:txBody>
      </p:sp>
    </p:spTree>
    <p:extLst>
      <p:ext uri="{BB962C8B-B14F-4D97-AF65-F5344CB8AC3E}">
        <p14:creationId xmlns:p14="http://schemas.microsoft.com/office/powerpoint/2010/main" val="8798419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2"/>
          <p:cNvSpPr>
            <a:spLocks noGrp="1" noChangeArrowheads="1"/>
          </p:cNvSpPr>
          <p:nvPr>
            <p:ph type="title"/>
          </p:nvPr>
        </p:nvSpPr>
        <p:spPr bwMode="auto">
          <a:xfrm>
            <a:off x="233261" y="234865"/>
            <a:ext cx="11725484" cy="369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title style</a:t>
            </a:r>
            <a:endParaRPr lang="en-US" noProof="0" dirty="0"/>
          </a:p>
        </p:txBody>
      </p:sp>
    </p:spTree>
    <p:extLst>
      <p:ext uri="{BB962C8B-B14F-4D97-AF65-F5344CB8AC3E}">
        <p14:creationId xmlns:p14="http://schemas.microsoft.com/office/powerpoint/2010/main" val="3137366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74741" y="6374801"/>
            <a:ext cx="2844800" cy="365125"/>
          </a:xfrm>
          <a:prstGeom prst="rect">
            <a:avLst/>
          </a:prstGeom>
        </p:spPr>
        <p:txBody>
          <a:bodyPr/>
          <a:lstStyle/>
          <a:p>
            <a:fld id="{725D1F19-2DAA-224A-9D47-925C0494D4B3}" type="datetime4">
              <a:rPr lang="en-US" smtClean="0">
                <a:solidFill>
                  <a:srgbClr val="75787B">
                    <a:tint val="75000"/>
                  </a:srgbClr>
                </a:solidFill>
              </a:rPr>
              <a:pPr/>
              <a:t>July 21, 2021</a:t>
            </a:fld>
            <a:endParaRPr lang="en-US" dirty="0">
              <a:solidFill>
                <a:srgbClr val="75787B">
                  <a:tint val="75000"/>
                </a:srgbClr>
              </a:solidFill>
            </a:endParaRPr>
          </a:p>
        </p:txBody>
      </p:sp>
      <p:sp>
        <p:nvSpPr>
          <p:cNvPr id="6" name="Slide Number Placeholder 5"/>
          <p:cNvSpPr>
            <a:spLocks noGrp="1"/>
          </p:cNvSpPr>
          <p:nvPr>
            <p:ph type="sldNum" sz="quarter" idx="12"/>
          </p:nvPr>
        </p:nvSpPr>
        <p:spPr>
          <a:xfrm>
            <a:off x="11458303" y="6380545"/>
            <a:ext cx="478975" cy="365125"/>
          </a:xfrm>
          <a:prstGeom prst="rect">
            <a:avLst/>
          </a:prstGeom>
        </p:spPr>
        <p:txBody>
          <a:bodyPr/>
          <a:lstStyle/>
          <a:p>
            <a:fld id="{54637A5F-2DAE-B642-9933-0C0B9D2C0F12}" type="slidenum">
              <a:rPr lang="en-US" smtClean="0">
                <a:solidFill>
                  <a:srgbClr val="75787B">
                    <a:tint val="75000"/>
                  </a:srgbClr>
                </a:solidFill>
              </a:rPr>
              <a:pPr/>
              <a:t>‹#›</a:t>
            </a:fld>
            <a:endParaRPr lang="en-US" dirty="0">
              <a:solidFill>
                <a:srgbClr val="75787B">
                  <a:tint val="75000"/>
                </a:srgbClr>
              </a:solidFill>
            </a:endParaRPr>
          </a:p>
        </p:txBody>
      </p:sp>
    </p:spTree>
    <p:extLst>
      <p:ext uri="{BB962C8B-B14F-4D97-AF65-F5344CB8AC3E}">
        <p14:creationId xmlns:p14="http://schemas.microsoft.com/office/powerpoint/2010/main" val="3146218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74741" y="6374801"/>
            <a:ext cx="2844800" cy="365125"/>
          </a:xfrm>
          <a:prstGeom prst="rect">
            <a:avLst/>
          </a:prstGeom>
        </p:spPr>
        <p:txBody>
          <a:bodyPr/>
          <a:lstStyle/>
          <a:p>
            <a:fld id="{725D1F19-2DAA-224A-9D47-925C0494D4B3}" type="datetime4">
              <a:rPr lang="en-US" smtClean="0">
                <a:solidFill>
                  <a:srgbClr val="75787B">
                    <a:tint val="75000"/>
                  </a:srgbClr>
                </a:solidFill>
              </a:rPr>
              <a:pPr/>
              <a:t>July 21, 2021</a:t>
            </a:fld>
            <a:endParaRPr lang="en-US" dirty="0">
              <a:solidFill>
                <a:srgbClr val="75787B">
                  <a:tint val="75000"/>
                </a:srgbClr>
              </a:solidFill>
            </a:endParaRPr>
          </a:p>
        </p:txBody>
      </p:sp>
      <p:sp>
        <p:nvSpPr>
          <p:cNvPr id="6" name="Slide Number Placeholder 5"/>
          <p:cNvSpPr>
            <a:spLocks noGrp="1"/>
          </p:cNvSpPr>
          <p:nvPr>
            <p:ph type="sldNum" sz="quarter" idx="12"/>
          </p:nvPr>
        </p:nvSpPr>
        <p:spPr>
          <a:xfrm>
            <a:off x="11458303" y="6380545"/>
            <a:ext cx="478975" cy="365125"/>
          </a:xfrm>
          <a:prstGeom prst="rect">
            <a:avLst/>
          </a:prstGeom>
        </p:spPr>
        <p:txBody>
          <a:bodyPr/>
          <a:lstStyle/>
          <a:p>
            <a:fld id="{54637A5F-2DAE-B642-9933-0C0B9D2C0F12}" type="slidenum">
              <a:rPr lang="en-US" smtClean="0">
                <a:solidFill>
                  <a:srgbClr val="75787B">
                    <a:tint val="75000"/>
                  </a:srgbClr>
                </a:solidFill>
              </a:rPr>
              <a:pPr/>
              <a:t>‹#›</a:t>
            </a:fld>
            <a:endParaRPr lang="en-US" dirty="0">
              <a:solidFill>
                <a:srgbClr val="75787B">
                  <a:tint val="75000"/>
                </a:srgbClr>
              </a:solidFill>
            </a:endParaRPr>
          </a:p>
        </p:txBody>
      </p:sp>
    </p:spTree>
    <p:extLst>
      <p:ext uri="{BB962C8B-B14F-4D97-AF65-F5344CB8AC3E}">
        <p14:creationId xmlns:p14="http://schemas.microsoft.com/office/powerpoint/2010/main" val="3930560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74741" y="6374801"/>
            <a:ext cx="2844800" cy="365125"/>
          </a:xfrm>
          <a:prstGeom prst="rect">
            <a:avLst/>
          </a:prstGeom>
        </p:spPr>
        <p:txBody>
          <a:bodyPr/>
          <a:lstStyle/>
          <a:p>
            <a:fld id="{725D1F19-2DAA-224A-9D47-925C0494D4B3}" type="datetime4">
              <a:rPr lang="en-US" smtClean="0">
                <a:solidFill>
                  <a:srgbClr val="75787B">
                    <a:tint val="75000"/>
                  </a:srgbClr>
                </a:solidFill>
              </a:rPr>
              <a:pPr/>
              <a:t>July 21, 2021</a:t>
            </a:fld>
            <a:endParaRPr lang="en-US" dirty="0">
              <a:solidFill>
                <a:srgbClr val="75787B">
                  <a:tint val="75000"/>
                </a:srgbClr>
              </a:solidFill>
            </a:endParaRPr>
          </a:p>
        </p:txBody>
      </p:sp>
      <p:sp>
        <p:nvSpPr>
          <p:cNvPr id="6" name="Slide Number Placeholder 5"/>
          <p:cNvSpPr>
            <a:spLocks noGrp="1"/>
          </p:cNvSpPr>
          <p:nvPr>
            <p:ph type="sldNum" sz="quarter" idx="12"/>
          </p:nvPr>
        </p:nvSpPr>
        <p:spPr>
          <a:xfrm>
            <a:off x="11458279" y="6380545"/>
            <a:ext cx="478975" cy="365125"/>
          </a:xfrm>
          <a:prstGeom prst="rect">
            <a:avLst/>
          </a:prstGeom>
        </p:spPr>
        <p:txBody>
          <a:bodyPr/>
          <a:lstStyle/>
          <a:p>
            <a:fld id="{54637A5F-2DAE-B642-9933-0C0B9D2C0F12}" type="slidenum">
              <a:rPr lang="en-US" smtClean="0">
                <a:solidFill>
                  <a:srgbClr val="75787B">
                    <a:tint val="75000"/>
                  </a:srgbClr>
                </a:solidFill>
              </a:rPr>
              <a:pPr/>
              <a:t>‹#›</a:t>
            </a:fld>
            <a:endParaRPr lang="en-US" dirty="0">
              <a:solidFill>
                <a:srgbClr val="75787B">
                  <a:tint val="75000"/>
                </a:srgbClr>
              </a:solidFill>
            </a:endParaRPr>
          </a:p>
        </p:txBody>
      </p:sp>
    </p:spTree>
    <p:extLst>
      <p:ext uri="{BB962C8B-B14F-4D97-AF65-F5344CB8AC3E}">
        <p14:creationId xmlns:p14="http://schemas.microsoft.com/office/powerpoint/2010/main" val="18136982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74741" y="6374801"/>
            <a:ext cx="2844800" cy="365125"/>
          </a:xfrm>
          <a:prstGeom prst="rect">
            <a:avLst/>
          </a:prstGeom>
        </p:spPr>
        <p:txBody>
          <a:bodyPr/>
          <a:lstStyle/>
          <a:p>
            <a:fld id="{2C1B44D1-5E7A-C64F-AA9E-9B673C2240DB}" type="datetime4">
              <a:rPr lang="en-US" smtClean="0">
                <a:solidFill>
                  <a:srgbClr val="75787B">
                    <a:tint val="75000"/>
                  </a:srgbClr>
                </a:solidFill>
              </a:rPr>
              <a:pPr/>
              <a:t>July 21, 2021</a:t>
            </a:fld>
            <a:endParaRPr lang="en-US" dirty="0">
              <a:solidFill>
                <a:srgbClr val="75787B">
                  <a:tint val="75000"/>
                </a:srgbClr>
              </a:solidFill>
            </a:endParaRPr>
          </a:p>
        </p:txBody>
      </p:sp>
      <p:sp>
        <p:nvSpPr>
          <p:cNvPr id="6" name="Slide Number Placeholder 5"/>
          <p:cNvSpPr>
            <a:spLocks noGrp="1"/>
          </p:cNvSpPr>
          <p:nvPr>
            <p:ph type="sldNum" sz="quarter" idx="12"/>
          </p:nvPr>
        </p:nvSpPr>
        <p:spPr>
          <a:xfrm>
            <a:off x="11458255" y="6380545"/>
            <a:ext cx="478975" cy="365125"/>
          </a:xfrm>
          <a:prstGeom prst="rect">
            <a:avLst/>
          </a:prstGeom>
        </p:spPr>
        <p:txBody>
          <a:bodyPr/>
          <a:lstStyle/>
          <a:p>
            <a:fld id="{54637A5F-2DAE-B642-9933-0C0B9D2C0F12}" type="slidenum">
              <a:rPr lang="en-US" smtClean="0">
                <a:solidFill>
                  <a:srgbClr val="75787B">
                    <a:tint val="75000"/>
                  </a:srgbClr>
                </a:solidFill>
              </a:rPr>
              <a:pPr/>
              <a:t>‹#›</a:t>
            </a:fld>
            <a:endParaRPr lang="en-US" dirty="0">
              <a:solidFill>
                <a:srgbClr val="75787B">
                  <a:tint val="75000"/>
                </a:srgbClr>
              </a:solidFill>
            </a:endParaRPr>
          </a:p>
        </p:txBody>
      </p:sp>
      <p:sp>
        <p:nvSpPr>
          <p:cNvPr id="12" name="Title 10"/>
          <p:cNvSpPr>
            <a:spLocks noGrp="1"/>
          </p:cNvSpPr>
          <p:nvPr>
            <p:ph type="title" hasCustomPrompt="1"/>
          </p:nvPr>
        </p:nvSpPr>
        <p:spPr>
          <a:xfrm>
            <a:off x="193524" y="323551"/>
            <a:ext cx="11804952" cy="1143000"/>
          </a:xfrm>
          <a:prstGeom prst="rect">
            <a:avLst/>
          </a:prstGeom>
        </p:spPr>
        <p:txBody>
          <a:bodyPr vert="horz"/>
          <a:lstStyle>
            <a:lvl1pPr algn="l">
              <a:defRPr sz="2200"/>
            </a:lvl1pPr>
          </a:lstStyle>
          <a:p>
            <a:r>
              <a:rPr lang="en-US" dirty="0"/>
              <a:t>Click to edit master title style</a:t>
            </a:r>
          </a:p>
        </p:txBody>
      </p:sp>
    </p:spTree>
    <p:extLst>
      <p:ext uri="{BB962C8B-B14F-4D97-AF65-F5344CB8AC3E}">
        <p14:creationId xmlns:p14="http://schemas.microsoft.com/office/powerpoint/2010/main" val="23867684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12192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203200" y="4038601"/>
            <a:ext cx="117856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203200" y="5461001"/>
            <a:ext cx="117856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12192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5223" y="1447800"/>
            <a:ext cx="9341555" cy="2286000"/>
          </a:xfrm>
          <a:prstGeom prst="rect">
            <a:avLst/>
          </a:prstGeom>
        </p:spPr>
      </p:pic>
    </p:spTree>
    <p:extLst>
      <p:ext uri="{BB962C8B-B14F-4D97-AF65-F5344CB8AC3E}">
        <p14:creationId xmlns:p14="http://schemas.microsoft.com/office/powerpoint/2010/main" val="3798771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096000" y="0"/>
            <a:ext cx="6096000" cy="6858000"/>
          </a:xfrm>
        </p:spPr>
        <p:txBody>
          <a:bodyPr/>
          <a:lstStyle>
            <a:lvl1pPr marL="0" indent="0">
              <a:buNone/>
              <a:defRPr/>
            </a:lvl1pPr>
          </a:lstStyle>
          <a:p>
            <a:r>
              <a:rPr lang="en-US" dirty="0"/>
              <a:t>Click icon to add picture</a:t>
            </a:r>
          </a:p>
        </p:txBody>
      </p:sp>
      <p:sp>
        <p:nvSpPr>
          <p:cNvPr id="10" name="Title 9"/>
          <p:cNvSpPr>
            <a:spLocks noGrp="1"/>
          </p:cNvSpPr>
          <p:nvPr>
            <p:ph type="title"/>
          </p:nvPr>
        </p:nvSpPr>
        <p:spPr>
          <a:xfrm>
            <a:off x="508000" y="2209801"/>
            <a:ext cx="5283200" cy="2235200"/>
          </a:xfrm>
        </p:spPr>
        <p:txBody>
          <a:bodyPr>
            <a:noAutofit/>
          </a:bodyPr>
          <a:lstStyle>
            <a:lvl1pPr marL="0" indent="0" algn="l">
              <a:defRPr sz="3600">
                <a:effectLst/>
                <a:latin typeface="PermianSlabSerifTypeface" pitchFamily="50" charset="0"/>
              </a:defRPr>
            </a:lvl1pPr>
          </a:lstStyle>
          <a:p>
            <a:r>
              <a:rPr lang="en-US" dirty="0"/>
              <a:t>Click to edit Master title style</a:t>
            </a:r>
          </a:p>
        </p:txBody>
      </p:sp>
      <p:sp>
        <p:nvSpPr>
          <p:cNvPr id="12" name="Text Placeholder 11"/>
          <p:cNvSpPr>
            <a:spLocks noGrp="1"/>
          </p:cNvSpPr>
          <p:nvPr>
            <p:ph type="body" sz="quarter" idx="11" hasCustomPrompt="1"/>
          </p:nvPr>
        </p:nvSpPr>
        <p:spPr>
          <a:xfrm>
            <a:off x="508000" y="5562600"/>
            <a:ext cx="53848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508000" y="4445001"/>
            <a:ext cx="52832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8330" y="381000"/>
            <a:ext cx="5231271" cy="1280160"/>
          </a:xfrm>
          <a:prstGeom prst="rect">
            <a:avLst/>
          </a:prstGeom>
        </p:spPr>
      </p:pic>
    </p:spTree>
    <p:extLst>
      <p:ext uri="{BB962C8B-B14F-4D97-AF65-F5344CB8AC3E}">
        <p14:creationId xmlns:p14="http://schemas.microsoft.com/office/powerpoint/2010/main" val="1981248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4" name="Rectangle 3"/>
          <p:cNvSpPr/>
          <p:nvPr userDrawn="1"/>
        </p:nvSpPr>
        <p:spPr>
          <a:xfrm>
            <a:off x="3454400" y="3874770"/>
            <a:ext cx="87376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3556000" y="3962400"/>
            <a:ext cx="8432800" cy="205740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509" t="13397" r="9549" b="13397"/>
          <a:stretch/>
        </p:blipFill>
        <p:spPr>
          <a:xfrm>
            <a:off x="203200" y="3766736"/>
            <a:ext cx="3352800" cy="2456348"/>
          </a:xfrm>
          <a:prstGeom prst="rect">
            <a:avLst/>
          </a:prstGeom>
          <a:noFill/>
          <a:ln>
            <a:noFill/>
          </a:ln>
        </p:spPr>
      </p:pic>
    </p:spTree>
    <p:extLst>
      <p:ext uri="{BB962C8B-B14F-4D97-AF65-F5344CB8AC3E}">
        <p14:creationId xmlns:p14="http://schemas.microsoft.com/office/powerpoint/2010/main" val="15740040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03200" y="1143000"/>
            <a:ext cx="117856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74400" y="6019800"/>
            <a:ext cx="1155699" cy="866774"/>
          </a:xfrm>
          <a:prstGeom prst="rect">
            <a:avLst/>
          </a:prstGeom>
        </p:spPr>
      </p:pic>
    </p:spTree>
    <p:extLst>
      <p:ext uri="{BB962C8B-B14F-4D97-AF65-F5344CB8AC3E}">
        <p14:creationId xmlns:p14="http://schemas.microsoft.com/office/powerpoint/2010/main" val="505137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55288B-5E2E-4342-9382-8A0F98A9756E}" type="datetimeFigureOut">
              <a:rPr lang="en-US" smtClean="0"/>
              <a:t>7/21/2021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37108563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4"/>
            <a:ext cx="11684000" cy="4958462"/>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2"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3"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39372"/>
            <a:ext cx="2989297" cy="731520"/>
          </a:xfrm>
          <a:prstGeom prst="rect">
            <a:avLst/>
          </a:prstGeom>
        </p:spPr>
      </p:pic>
    </p:spTree>
    <p:extLst>
      <p:ext uri="{BB962C8B-B14F-4D97-AF65-F5344CB8AC3E}">
        <p14:creationId xmlns:p14="http://schemas.microsoft.com/office/powerpoint/2010/main" val="25170969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39372"/>
            <a:ext cx="2989297" cy="731520"/>
          </a:xfrm>
          <a:prstGeom prst="rect">
            <a:avLst/>
          </a:prstGeom>
        </p:spPr>
      </p:pic>
    </p:spTree>
    <p:extLst>
      <p:ext uri="{BB962C8B-B14F-4D97-AF65-F5344CB8AC3E}">
        <p14:creationId xmlns:p14="http://schemas.microsoft.com/office/powerpoint/2010/main" val="5846585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3"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304800" y="1193801"/>
            <a:ext cx="11684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12192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39372"/>
            <a:ext cx="2989297" cy="731520"/>
          </a:xfrm>
          <a:prstGeom prst="rect">
            <a:avLst/>
          </a:prstGeom>
        </p:spPr>
      </p:pic>
    </p:spTree>
    <p:extLst>
      <p:ext uri="{BB962C8B-B14F-4D97-AF65-F5344CB8AC3E}">
        <p14:creationId xmlns:p14="http://schemas.microsoft.com/office/powerpoint/2010/main" val="27708460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39372"/>
            <a:ext cx="2989297" cy="731520"/>
          </a:xfrm>
          <a:prstGeom prst="rect">
            <a:avLst/>
          </a:prstGeom>
        </p:spPr>
      </p:pic>
    </p:spTree>
    <p:extLst>
      <p:ext uri="{BB962C8B-B14F-4D97-AF65-F5344CB8AC3E}">
        <p14:creationId xmlns:p14="http://schemas.microsoft.com/office/powerpoint/2010/main" val="34842353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39372"/>
            <a:ext cx="2989297" cy="731520"/>
          </a:xfrm>
          <a:prstGeom prst="rect">
            <a:avLst/>
          </a:prstGeom>
        </p:spPr>
      </p:pic>
    </p:spTree>
    <p:extLst>
      <p:ext uri="{BB962C8B-B14F-4D97-AF65-F5344CB8AC3E}">
        <p14:creationId xmlns:p14="http://schemas.microsoft.com/office/powerpoint/2010/main" val="3929346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4"/>
            <a:ext cx="11684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2"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3"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39372"/>
            <a:ext cx="2989297" cy="731520"/>
          </a:xfrm>
          <a:prstGeom prst="rect">
            <a:avLst/>
          </a:prstGeom>
        </p:spPr>
      </p:pic>
    </p:spTree>
    <p:extLst>
      <p:ext uri="{BB962C8B-B14F-4D97-AF65-F5344CB8AC3E}">
        <p14:creationId xmlns:p14="http://schemas.microsoft.com/office/powerpoint/2010/main" val="3640381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1"/>
            <a:ext cx="11684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12192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39372"/>
            <a:ext cx="2989297" cy="731520"/>
          </a:xfrm>
          <a:prstGeom prst="rect">
            <a:avLst/>
          </a:prstGeom>
        </p:spPr>
      </p:pic>
    </p:spTree>
    <p:extLst>
      <p:ext uri="{BB962C8B-B14F-4D97-AF65-F5344CB8AC3E}">
        <p14:creationId xmlns:p14="http://schemas.microsoft.com/office/powerpoint/2010/main" val="38296975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304800" y="1193804"/>
            <a:ext cx="5588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6299200" y="1193804"/>
            <a:ext cx="5588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3"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1B365D"/>
              </a:solidFill>
            </a:endParaRPr>
          </a:p>
        </p:txBody>
      </p:sp>
      <p:sp>
        <p:nvSpPr>
          <p:cNvPr id="14"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39372"/>
            <a:ext cx="2989297" cy="731520"/>
          </a:xfrm>
          <a:prstGeom prst="rect">
            <a:avLst/>
          </a:prstGeom>
        </p:spPr>
      </p:pic>
    </p:spTree>
    <p:extLst>
      <p:ext uri="{BB962C8B-B14F-4D97-AF65-F5344CB8AC3E}">
        <p14:creationId xmlns:p14="http://schemas.microsoft.com/office/powerpoint/2010/main" val="20385465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2902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03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55288B-5E2E-4342-9382-8A0F98A9756E}" type="datetimeFigureOut">
              <a:rPr lang="en-US" smtClean="0"/>
              <a:t>7/21/2021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21187334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2127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8414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0761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4" name="Text Placeholder 2"/>
          <p:cNvSpPr>
            <a:spLocks noGrp="1"/>
          </p:cNvSpPr>
          <p:nvPr>
            <p:ph idx="1"/>
          </p:nvPr>
        </p:nvSpPr>
        <p:spPr>
          <a:xfrm>
            <a:off x="609600" y="1701806"/>
            <a:ext cx="10972800" cy="4165599"/>
          </a:xfrm>
          <a:prstGeom prst="rect">
            <a:avLst/>
          </a:prstGeom>
        </p:spPr>
        <p:txBody>
          <a:bodyPr vert="horz" lIns="91440" tIns="45720" rIns="91440" bIns="45720" rtlCol="0">
            <a:normAutofit/>
          </a:bodyPr>
          <a:lstStyle>
            <a:lvl1pPr marL="342900" indent="-342900">
              <a:buFont typeface="Arial" panose="020B0604020202020204" pitchFamily="34" charset="0"/>
              <a:buChar char="•"/>
              <a:defRPr>
                <a:solidFill>
                  <a:schemeClr val="accent5"/>
                </a:solidFill>
              </a:defRPr>
            </a:lvl1pPr>
            <a:lvl2pPr marL="742950" indent="-285750">
              <a:buFont typeface="Calibri" panose="020F0502020204030204" pitchFamily="34" charset="0"/>
              <a:buChar cha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Tree>
    <p:extLst>
      <p:ext uri="{BB962C8B-B14F-4D97-AF65-F5344CB8AC3E}">
        <p14:creationId xmlns:p14="http://schemas.microsoft.com/office/powerpoint/2010/main" val="39182831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884896" y="6250165"/>
            <a:ext cx="5048920" cy="365125"/>
          </a:xfrm>
          <a:prstGeom prst="rect">
            <a:avLst/>
          </a:prstGeom>
        </p:spPr>
        <p:txBody>
          <a:bodyPr/>
          <a:lstStyle/>
          <a:p>
            <a:fld id="{2E9978E7-2884-4A78-B145-FBAEB45E00F3}" type="datetimeFigureOut">
              <a:rPr lang="en-US" smtClean="0">
                <a:solidFill>
                  <a:prstClr val="black"/>
                </a:solidFill>
              </a:rPr>
              <a:pPr/>
              <a:t>7/21/2021</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srgbClr val="666666"/>
              </a:solidFill>
            </a:endParaRPr>
          </a:p>
        </p:txBody>
      </p:sp>
      <p:sp>
        <p:nvSpPr>
          <p:cNvPr id="9" name="Slide Number Placeholder 8"/>
          <p:cNvSpPr>
            <a:spLocks noGrp="1"/>
          </p:cNvSpPr>
          <p:nvPr>
            <p:ph type="sldNum" sz="quarter" idx="12"/>
          </p:nvPr>
        </p:nvSpPr>
        <p:spPr/>
        <p:txBody>
          <a:bodyPr/>
          <a:lstStyle/>
          <a:p>
            <a:fld id="{C469D211-B530-4503-BE04-E22C85ADC868}"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5268873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31765"/>
            <a:ext cx="5331593" cy="3801015"/>
          </a:xfrm>
        </p:spPr>
        <p:txBody>
          <a:bodyPr anchor="ctr"/>
          <a:lstStyle>
            <a:lvl1pPr algn="l">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ABE3C1-DBE1-495D-B57B-2849774B866A}" type="datetimeFigureOut">
              <a:rPr lang="en-US" smtClean="0"/>
              <a:t>7/21/2021</a:t>
            </a:fld>
            <a:endParaRPr lang="en-US" dirty="0"/>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pic>
        <p:nvPicPr>
          <p:cNvPr id="12" name="Picture 11">
            <a:extLst>
              <a:ext uri="{FF2B5EF4-FFF2-40B4-BE49-F238E27FC236}">
                <a16:creationId xmlns:a16="http://schemas.microsoft.com/office/drawing/2014/main" id="{3A198D90-59E2-E745-AE40-BF19D75A02E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6516"/>
          <a:stretch/>
        </p:blipFill>
        <p:spPr>
          <a:xfrm>
            <a:off x="9887501" y="6333056"/>
            <a:ext cx="2172792" cy="388419"/>
          </a:xfrm>
          <a:prstGeom prst="rect">
            <a:avLst/>
          </a:prstGeom>
        </p:spPr>
      </p:pic>
    </p:spTree>
    <p:extLst>
      <p:ext uri="{BB962C8B-B14F-4D97-AF65-F5344CB8AC3E}">
        <p14:creationId xmlns:p14="http://schemas.microsoft.com/office/powerpoint/2010/main" val="2853890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7" name="Rectangle 6">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44F66F-3F35-AE4F-8217-CF6C93567902}"/>
              </a:ext>
            </a:extLst>
          </p:cNvPr>
          <p:cNvSpPr/>
          <p:nvPr userDrawn="1"/>
        </p:nvSpPr>
        <p:spPr>
          <a:xfrm>
            <a:off x="2191657" y="6260093"/>
            <a:ext cx="7794172" cy="597907"/>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0870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20078576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7" name="Rectangle 6">
            <a:extLst>
              <a:ext uri="{FF2B5EF4-FFF2-40B4-BE49-F238E27FC236}">
                <a16:creationId xmlns:a16="http://schemas.microsoft.com/office/drawing/2014/main" id="{006A1A6F-789C-7C44-9179-157E0BCAEA32}"/>
              </a:ext>
            </a:extLst>
          </p:cNvPr>
          <p:cNvSpPr/>
          <p:nvPr userDrawn="1"/>
        </p:nvSpPr>
        <p:spPr>
          <a:xfrm>
            <a:off x="818147" y="1664018"/>
            <a:ext cx="10529304" cy="4571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49FE60B-4005-CA44-89C5-CA8B7CEC5705}"/>
              </a:ext>
            </a:extLst>
          </p:cNvPr>
          <p:cNvSpPr/>
          <p:nvPr userDrawn="1"/>
        </p:nvSpPr>
        <p:spPr>
          <a:xfrm>
            <a:off x="818146" y="4589463"/>
            <a:ext cx="10529304" cy="45719"/>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049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FD7AB8-1011-9D4B-BCE3-9AA61E5EC5B6}"/>
              </a:ext>
            </a:extLst>
          </p:cNvPr>
          <p:cNvSpPr/>
          <p:nvPr userDrawn="1"/>
        </p:nvSpPr>
        <p:spPr>
          <a:xfrm>
            <a:off x="0" y="0"/>
            <a:ext cx="12192000" cy="6858000"/>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13F1A8E-B361-034F-905F-9E9FE732489D}"/>
              </a:ext>
            </a:extLst>
          </p:cNvPr>
          <p:cNvSpPr/>
          <p:nvPr userDrawn="1"/>
        </p:nvSpPr>
        <p:spPr>
          <a:xfrm>
            <a:off x="1095284" y="1029788"/>
            <a:ext cx="9988731" cy="4798423"/>
          </a:xfrm>
          <a:prstGeom prst="roundRect">
            <a:avLst>
              <a:gd name="adj" fmla="val 75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84366" y="1353671"/>
            <a:ext cx="9805851" cy="4071768"/>
          </a:xfrm>
        </p:spPr>
        <p:txBody>
          <a:bodyPr anchor="ctr">
            <a:normAutofit/>
          </a:bodyPr>
          <a:lstStyle>
            <a:lvl1pPr>
              <a:defRPr sz="5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1486655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55288B-5E2E-4342-9382-8A0F98A9756E}" type="datetimeFigureOut">
              <a:rPr lang="en-US" smtClean="0"/>
              <a:t>7/21/2021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31717526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940628"/>
          </a:xfrm>
        </p:spPr>
        <p:txBody>
          <a:bodyPr anchor="ctr"/>
          <a:lstStyle>
            <a:lvl1pPr>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12" name="Rectangle 11">
            <a:extLst>
              <a:ext uri="{FF2B5EF4-FFF2-40B4-BE49-F238E27FC236}">
                <a16:creationId xmlns:a16="http://schemas.microsoft.com/office/drawing/2014/main" id="{D9B21D71-06FB-E64D-A5F6-CCE9BAFC0BEE}"/>
              </a:ext>
            </a:extLst>
          </p:cNvPr>
          <p:cNvSpPr/>
          <p:nvPr userDrawn="1"/>
        </p:nvSpPr>
        <p:spPr>
          <a:xfrm>
            <a:off x="892537" y="1445624"/>
            <a:ext cx="10559235" cy="3923211"/>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7223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8" name="Rectangle 7">
            <a:extLst>
              <a:ext uri="{FF2B5EF4-FFF2-40B4-BE49-F238E27FC236}">
                <a16:creationId xmlns:a16="http://schemas.microsoft.com/office/drawing/2014/main" id="{996ECC58-DC6C-2A4F-8290-D2220A39C945}"/>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6655218"/>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D6E9DEC-419B-4CC5-A080-3B06BD5A8291}" type="datetimeFigureOut">
              <a:rPr lang="en-US" smtClean="0"/>
              <a:t>7/21/2021</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pPr/>
              <a:t>‹#›</a:t>
            </a:fld>
            <a:endParaRPr lang="en-US" dirty="0"/>
          </a:p>
        </p:txBody>
      </p:sp>
      <p:sp>
        <p:nvSpPr>
          <p:cNvPr id="10" name="Rectangle 9">
            <a:extLst>
              <a:ext uri="{FF2B5EF4-FFF2-40B4-BE49-F238E27FC236}">
                <a16:creationId xmlns:a16="http://schemas.microsoft.com/office/drawing/2014/main" id="{D8B04E29-1FB7-2D43-9379-B7D757767005}"/>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329025"/>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6" name="Rectangle 5">
            <a:extLst>
              <a:ext uri="{FF2B5EF4-FFF2-40B4-BE49-F238E27FC236}">
                <a16:creationId xmlns:a16="http://schemas.microsoft.com/office/drawing/2014/main" id="{58B3F4C6-A444-A14D-957A-BEC11AE76162}"/>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5093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5202923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1969187535"/>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D6E9DEC-419B-4CC5-A080-3B06BD5A8291}" type="datetimeFigureOut">
              <a:rPr lang="en-US" smtClean="0"/>
              <a:t>7/21/2021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887896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41294890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7939433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60"/>
        <p:cNvGrpSpPr/>
        <p:nvPr/>
      </p:nvGrpSpPr>
      <p:grpSpPr>
        <a:xfrm>
          <a:off x="0" y="0"/>
          <a:ext cx="0" cy="0"/>
          <a:chOff x="0" y="0"/>
          <a:chExt cx="0" cy="0"/>
        </a:xfrm>
      </p:grpSpPr>
      <p:sp>
        <p:nvSpPr>
          <p:cNvPr id="161" name="Google Shape;161;p121"/>
          <p:cNvSpPr txBox="1">
            <a:spLocks noGrp="1"/>
          </p:cNvSpPr>
          <p:nvPr>
            <p:ph type="ctrTitle"/>
          </p:nvPr>
        </p:nvSpPr>
        <p:spPr>
          <a:xfrm>
            <a:off x="2336800" y="2509391"/>
            <a:ext cx="7721600" cy="107721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800000"/>
              </a:buClr>
              <a:buSzPts val="2800"/>
              <a:buFont typeface="Open Sans"/>
              <a:buNone/>
              <a:defRPr b="1" i="0">
                <a:solidFill>
                  <a:srgbClr val="800000"/>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121"/>
          <p:cNvSpPr txBox="1">
            <a:spLocks noGrp="1"/>
          </p:cNvSpPr>
          <p:nvPr>
            <p:ph type="subTitle" idx="1"/>
          </p:nvPr>
        </p:nvSpPr>
        <p:spPr>
          <a:xfrm>
            <a:off x="2336800" y="3733800"/>
            <a:ext cx="7620000" cy="990600"/>
          </a:xfrm>
          <a:prstGeom prst="rect">
            <a:avLst/>
          </a:prstGeom>
          <a:noFill/>
          <a:ln>
            <a:noFill/>
          </a:ln>
        </p:spPr>
        <p:txBody>
          <a:bodyPr spcFirstLastPara="1" wrap="square" lIns="91425" tIns="45700" rIns="91425" bIns="45700" anchor="t" anchorCtr="0">
            <a:normAutofit/>
          </a:bodyPr>
          <a:lstStyle>
            <a:lvl1pPr lvl="0" algn="ctr">
              <a:spcBef>
                <a:spcPts val="560"/>
              </a:spcBef>
              <a:spcAft>
                <a:spcPts val="0"/>
              </a:spcAft>
              <a:buClr>
                <a:schemeClr val="dk1"/>
              </a:buClr>
              <a:buSzPts val="2800"/>
              <a:buFont typeface="Arimo"/>
              <a:buNone/>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6768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55288B-5E2E-4342-9382-8A0F98A9756E}"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40452724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1176000" cy="990600"/>
          </a:xfrm>
        </p:spPr>
        <p:txBody>
          <a:bodyPr/>
          <a:lstStyle/>
          <a:p>
            <a:r>
              <a:rPr lang="en-US"/>
              <a:t>Click to edit Master title style</a:t>
            </a:r>
          </a:p>
        </p:txBody>
      </p:sp>
      <p:sp>
        <p:nvSpPr>
          <p:cNvPr id="3" name="Content Placeholder 2"/>
          <p:cNvSpPr>
            <a:spLocks noGrp="1"/>
          </p:cNvSpPr>
          <p:nvPr>
            <p:ph sz="half" idx="1"/>
          </p:nvPr>
        </p:nvSpPr>
        <p:spPr>
          <a:xfrm>
            <a:off x="508000" y="1752600"/>
            <a:ext cx="5537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48400" y="1752600"/>
            <a:ext cx="5537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13118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marL="174625" indent="-174625">
              <a:tabLst/>
              <a:defRPr sz="2400">
                <a:solidFill>
                  <a:srgbClr val="0F3F59"/>
                </a:solidFill>
                <a:latin typeface="Open Sans"/>
                <a:cs typeface="Open Sans"/>
              </a:defRPr>
            </a:lvl1pPr>
            <a:lvl2pPr>
              <a:defRPr sz="2400">
                <a:solidFill>
                  <a:srgbClr val="0F3F59"/>
                </a:solidFill>
                <a:latin typeface="Open Sans"/>
                <a:cs typeface="Open Sans"/>
              </a:defRPr>
            </a:lvl2pPr>
            <a:lvl3pPr>
              <a:defRPr sz="2400">
                <a:solidFill>
                  <a:srgbClr val="0F3F59"/>
                </a:solidFill>
                <a:latin typeface="Open Sans"/>
                <a:cs typeface="Open Sans"/>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23780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458465"/>
            <a:ext cx="932935" cy="263010"/>
          </a:xfrm>
        </p:spPr>
        <p:txBody>
          <a:bodyPr/>
          <a:lstStyle/>
          <a:p>
            <a:fld id="{42C7999D-FFF7-4B5D-A991-3BB29E6DD703}" type="datetimeFigureOut">
              <a:rPr lang="en-US" smtClean="0"/>
              <a:t>7/21/2021</a:t>
            </a:fld>
            <a:endParaRPr lang="en-US"/>
          </a:p>
        </p:txBody>
      </p:sp>
      <p:sp>
        <p:nvSpPr>
          <p:cNvPr id="6" name="Slide Number Placeholder 5"/>
          <p:cNvSpPr>
            <a:spLocks noGrp="1"/>
          </p:cNvSpPr>
          <p:nvPr>
            <p:ph type="sldNum" sz="quarter" idx="12"/>
          </p:nvPr>
        </p:nvSpPr>
        <p:spPr>
          <a:xfrm>
            <a:off x="10742140" y="6458465"/>
            <a:ext cx="611659" cy="263010"/>
          </a:xfr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33652318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4095D5-6B0B-E541-B3B3-DE7CE23F9517}"/>
              </a:ext>
            </a:extLst>
          </p:cNvPr>
          <p:cNvSpPr/>
          <p:nvPr userDrawn="1"/>
        </p:nvSpPr>
        <p:spPr>
          <a:xfrm>
            <a:off x="817563" y="0"/>
            <a:ext cx="5351462" cy="404813"/>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02327A38-3038-524C-B488-896D7EE9ABBB}"/>
              </a:ext>
            </a:extLst>
          </p:cNvPr>
          <p:cNvSpPr/>
          <p:nvPr userDrawn="1"/>
        </p:nvSpPr>
        <p:spPr>
          <a:xfrm>
            <a:off x="817563" y="4468813"/>
            <a:ext cx="5351462" cy="2389187"/>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4E11E13D-5495-2E4E-B8E9-8278BCBBA209}"/>
              </a:ext>
            </a:extLst>
          </p:cNvPr>
          <p:cNvSpPr/>
          <p:nvPr userDrawn="1"/>
        </p:nvSpPr>
        <p:spPr>
          <a:xfrm>
            <a:off x="6737350" y="4545013"/>
            <a:ext cx="5454650" cy="74612"/>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59750" y="6275388"/>
            <a:ext cx="14874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170613" y="6042025"/>
            <a:ext cx="183038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886950" y="6332538"/>
            <a:ext cx="217328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8200" y="531765"/>
            <a:ext cx="5331593" cy="3801015"/>
          </a:xfrm>
        </p:spPr>
        <p:txBody>
          <a:bodyPr/>
          <a:lstStyle>
            <a:lvl1pPr algn="l">
              <a:defRPr sz="6000"/>
            </a:lvl1pPr>
          </a:lstStyle>
          <a:p>
            <a:r>
              <a:rPr lang="en-US" dirty="0"/>
              <a:t>Click to edit Master title style</a:t>
            </a:r>
          </a:p>
        </p:txBody>
      </p:sp>
      <p:sp>
        <p:nvSpPr>
          <p:cNvPr id="9"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BBBFD9DD-F1DF-45E6-B46C-4CE31F9929B9}" type="datetimeFigureOut">
              <a:rPr lang="en-US"/>
              <a:pPr>
                <a:defRPr/>
              </a:pPr>
              <a:t>7/21/2021</a:t>
            </a:fld>
            <a:endParaRPr lang="en-US" dirty="0"/>
          </a:p>
        </p:txBody>
      </p:sp>
    </p:spTree>
    <p:extLst>
      <p:ext uri="{BB962C8B-B14F-4D97-AF65-F5344CB8AC3E}">
        <p14:creationId xmlns:p14="http://schemas.microsoft.com/office/powerpoint/2010/main" val="5536082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0920D-EFD8-D840-B054-5D23C248CBFF}"/>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C644F66F-3F35-AE4F-8217-CF6C93567902}"/>
              </a:ext>
            </a:extLst>
          </p:cNvPr>
          <p:cNvSpPr/>
          <p:nvPr userDrawn="1"/>
        </p:nvSpPr>
        <p:spPr>
          <a:xfrm>
            <a:off x="2192338" y="6259513"/>
            <a:ext cx="7793037" cy="598487"/>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B7687A03-5711-496B-8ED0-CFBBD89719B1}" type="datetimeFigureOut">
              <a:rPr lang="en-US"/>
              <a:pPr>
                <a:defRPr/>
              </a:pPr>
              <a:t>7/21/2021</a:t>
            </a:fld>
            <a:endParaRPr lang="en-US"/>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8"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CFA4CDE-71E5-4313-A639-D025093EE751}" type="slidenum">
              <a:rPr lang="en-US"/>
              <a:pPr>
                <a:defRPr/>
              </a:pPr>
              <a:t>‹#›</a:t>
            </a:fld>
            <a:endParaRPr lang="en-US"/>
          </a:p>
        </p:txBody>
      </p:sp>
    </p:spTree>
    <p:extLst>
      <p:ext uri="{BB962C8B-B14F-4D97-AF65-F5344CB8AC3E}">
        <p14:creationId xmlns:p14="http://schemas.microsoft.com/office/powerpoint/2010/main" val="18756865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D24011-C832-684A-8DD1-47FDC5EA7202}"/>
              </a:ext>
            </a:extLst>
          </p:cNvPr>
          <p:cNvSpPr/>
          <p:nvPr userDrawn="1"/>
        </p:nvSpPr>
        <p:spPr>
          <a:xfrm>
            <a:off x="847725" y="403225"/>
            <a:ext cx="3594100" cy="493713"/>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FE2B2CE5-86D5-A64B-B556-C42CD68907F1}"/>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8066970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6A1A6F-789C-7C44-9179-157E0BCAEA32}"/>
              </a:ext>
            </a:extLst>
          </p:cNvPr>
          <p:cNvSpPr/>
          <p:nvPr userDrawn="1"/>
        </p:nvSpPr>
        <p:spPr>
          <a:xfrm>
            <a:off x="817563" y="1663700"/>
            <a:ext cx="10529887" cy="46038"/>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A49FE60B-4005-CA44-89C5-CA8B7CEC5705}"/>
              </a:ext>
            </a:extLst>
          </p:cNvPr>
          <p:cNvSpPr/>
          <p:nvPr userDrawn="1"/>
        </p:nvSpPr>
        <p:spPr>
          <a:xfrm>
            <a:off x="817563" y="4589463"/>
            <a:ext cx="10529887" cy="46037"/>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481F3CC9-087A-409D-BA64-1743782E594C}" type="datetimeFigureOut">
              <a:rPr lang="en-US"/>
              <a:pPr>
                <a:defRPr/>
              </a:pPr>
              <a:t>7/21/2021</a:t>
            </a:fld>
            <a:endParaRPr lang="en-US"/>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8"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C33904-A108-451A-BCB2-07D57F7C1EDB}" type="slidenum">
              <a:rPr lang="en-US"/>
              <a:pPr>
                <a:defRPr/>
              </a:pPr>
              <a:t>‹#›</a:t>
            </a:fld>
            <a:endParaRPr lang="en-US"/>
          </a:p>
        </p:txBody>
      </p:sp>
    </p:spTree>
    <p:extLst>
      <p:ext uri="{BB962C8B-B14F-4D97-AF65-F5344CB8AC3E}">
        <p14:creationId xmlns:p14="http://schemas.microsoft.com/office/powerpoint/2010/main" val="6606850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FD7AB8-1011-9D4B-BCE3-9AA61E5EC5B6}"/>
              </a:ext>
            </a:extLst>
          </p:cNvPr>
          <p:cNvSpPr/>
          <p:nvPr userDrawn="1"/>
        </p:nvSpPr>
        <p:spPr>
          <a:xfrm>
            <a:off x="0" y="0"/>
            <a:ext cx="12192000" cy="6858000"/>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ed Rectangle 3">
            <a:extLst>
              <a:ext uri="{FF2B5EF4-FFF2-40B4-BE49-F238E27FC236}">
                <a16:creationId xmlns:a16="http://schemas.microsoft.com/office/drawing/2014/main" id="{913F1A8E-B361-034F-905F-9E9FE732489D}"/>
              </a:ext>
            </a:extLst>
          </p:cNvPr>
          <p:cNvSpPr/>
          <p:nvPr userDrawn="1"/>
        </p:nvSpPr>
        <p:spPr>
          <a:xfrm>
            <a:off x="1095375" y="1030288"/>
            <a:ext cx="9988550" cy="4797425"/>
          </a:xfrm>
          <a:prstGeom prst="roundRect">
            <a:avLst>
              <a:gd name="adj" fmla="val 75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1184366" y="1353671"/>
            <a:ext cx="9805851" cy="4071768"/>
          </a:xfrm>
        </p:spPr>
        <p:txBody>
          <a:bodyPr>
            <a:normAutofit/>
          </a:bodyPr>
          <a:lstStyle>
            <a:lvl1pPr>
              <a:defRPr sz="5000"/>
            </a:lvl1pPr>
          </a:lstStyle>
          <a:p>
            <a:r>
              <a:rPr lang="en-US" dirty="0"/>
              <a:t>Click to edit Master title style</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56661B0F-4D1C-49DD-8827-2D0E11BAC29E}" type="datetimeFigureOut">
              <a:rPr lang="en-US"/>
              <a:pPr>
                <a:defRPr/>
              </a:pPr>
              <a:t>7/21/2021</a:t>
            </a:fld>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CD2F8E8-6C9B-47FE-A1DD-B54DAD21B433}" type="slidenum">
              <a:rPr lang="en-US"/>
              <a:pPr>
                <a:defRPr/>
              </a:pPr>
              <a:t>‹#›</a:t>
            </a:fld>
            <a:endParaRPr lang="en-US"/>
          </a:p>
        </p:txBody>
      </p:sp>
    </p:spTree>
    <p:extLst>
      <p:ext uri="{BB962C8B-B14F-4D97-AF65-F5344CB8AC3E}">
        <p14:creationId xmlns:p14="http://schemas.microsoft.com/office/powerpoint/2010/main" val="38415951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B21D71-06FB-E64D-A5F6-CCE9BAFC0BEE}"/>
              </a:ext>
            </a:extLst>
          </p:cNvPr>
          <p:cNvSpPr/>
          <p:nvPr userDrawn="1"/>
        </p:nvSpPr>
        <p:spPr>
          <a:xfrm>
            <a:off x="892175" y="1446213"/>
            <a:ext cx="10560050" cy="3922712"/>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09FD7AB8-1011-9D4B-BCE3-9AA61E5EC5B6}"/>
              </a:ext>
            </a:extLst>
          </p:cNvPr>
          <p:cNvSpPr/>
          <p:nvPr userDrawn="1"/>
        </p:nvSpPr>
        <p:spPr>
          <a:xfrm>
            <a:off x="838200" y="1419225"/>
            <a:ext cx="107950" cy="3971925"/>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1077504" y="1428207"/>
            <a:ext cx="10276296" cy="3940628"/>
          </a:xfrm>
        </p:spPr>
        <p:txBody>
          <a:bodyPr/>
          <a:lstStyle>
            <a:lvl1pPr>
              <a:defRPr sz="6000"/>
            </a:lvl1pPr>
          </a:lstStyle>
          <a:p>
            <a:r>
              <a:rPr lang="en-US" dirty="0"/>
              <a:t>Click to edit Master title style</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ACF64102-2F1C-423C-A62C-50031E7CE886}" type="datetimeFigureOut">
              <a:rPr lang="en-US"/>
              <a:pPr>
                <a:defRPr/>
              </a:pPr>
              <a:t>7/21/2021</a:t>
            </a:fld>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9C0A793-95A9-4AE8-B864-817BD06780B0}" type="slidenum">
              <a:rPr lang="en-US"/>
              <a:pPr>
                <a:defRPr/>
              </a:pPr>
              <a:t>‹#›</a:t>
            </a:fld>
            <a:endParaRPr lang="en-US"/>
          </a:p>
        </p:txBody>
      </p:sp>
    </p:spTree>
    <p:extLst>
      <p:ext uri="{BB962C8B-B14F-4D97-AF65-F5344CB8AC3E}">
        <p14:creationId xmlns:p14="http://schemas.microsoft.com/office/powerpoint/2010/main" val="22972491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6ECC58-DC6C-2A4F-8290-D2220A39C945}"/>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a:xfrm>
            <a:off x="838200" y="6356350"/>
            <a:ext cx="2743200" cy="365125"/>
          </a:xfrm>
          <a:prstGeom prst="rect">
            <a:avLst/>
          </a:prstGeom>
        </p:spPr>
        <p:txBody>
          <a:bodyPr/>
          <a:lstStyle>
            <a:lvl1pPr>
              <a:defRPr/>
            </a:lvl1pPr>
          </a:lstStyle>
          <a:p>
            <a:pPr>
              <a:defRPr/>
            </a:pPr>
            <a:fld id="{45D9A1A8-B30B-4D16-BDF5-A00A0D7876AA}" type="datetimeFigureOut">
              <a:rPr lang="en-US"/>
              <a:pPr>
                <a:defRPr/>
              </a:pPr>
              <a:t>7/21/2021</a:t>
            </a:fld>
            <a:endParaRPr lang="en-US"/>
          </a:p>
        </p:txBody>
      </p:sp>
      <p:sp>
        <p:nvSpPr>
          <p:cNvPr id="7" name="Footer Placeholder 5"/>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8"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B22A32A-80A1-4ABB-AAAE-DD14386A903D}" type="slidenum">
              <a:rPr lang="en-US"/>
              <a:pPr>
                <a:defRPr/>
              </a:pPr>
              <a:t>‹#›</a:t>
            </a:fld>
            <a:endParaRPr lang="en-US"/>
          </a:p>
        </p:txBody>
      </p:sp>
    </p:spTree>
    <p:extLst>
      <p:ext uri="{BB962C8B-B14F-4D97-AF65-F5344CB8AC3E}">
        <p14:creationId xmlns:p14="http://schemas.microsoft.com/office/powerpoint/2010/main" val="3697024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55288B-5E2E-4342-9382-8A0F98A9756E}"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935CE-D022-4767-841B-1095EB9A7DE3}" type="slidenum">
              <a:rPr lang="en-US" smtClean="0"/>
              <a:t>‹#›</a:t>
            </a:fld>
            <a:endParaRPr lang="en-US"/>
          </a:p>
        </p:txBody>
      </p:sp>
    </p:spTree>
    <p:extLst>
      <p:ext uri="{BB962C8B-B14F-4D97-AF65-F5344CB8AC3E}">
        <p14:creationId xmlns:p14="http://schemas.microsoft.com/office/powerpoint/2010/main" val="6096662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B04E29-1FB7-2D43-9379-B7D757767005}"/>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a:xfrm>
            <a:off x="838200" y="6356350"/>
            <a:ext cx="2743200" cy="365125"/>
          </a:xfrm>
          <a:prstGeom prst="rect">
            <a:avLst/>
          </a:prstGeom>
        </p:spPr>
        <p:txBody>
          <a:bodyPr/>
          <a:lstStyle>
            <a:lvl1pPr>
              <a:defRPr/>
            </a:lvl1pPr>
          </a:lstStyle>
          <a:p>
            <a:pPr>
              <a:defRPr/>
            </a:pPr>
            <a:fld id="{857FCF38-739A-4858-BB5E-0BDCB42BB3E5}" type="datetimeFigureOut">
              <a:rPr lang="en-US"/>
              <a:pPr>
                <a:defRPr/>
              </a:pPr>
              <a:t>7/21/2021</a:t>
            </a:fld>
            <a:endParaRPr lang="en-US" dirty="0"/>
          </a:p>
        </p:txBody>
      </p:sp>
      <p:sp>
        <p:nvSpPr>
          <p:cNvPr id="9" name="Footer Placeholder 7"/>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10" name="Slide Number Placeholder 8"/>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18E3C61-F6DE-45DE-B0ED-F43E51BB7892}" type="slidenum">
              <a:rPr lang="en-US"/>
              <a:pPr>
                <a:defRPr/>
              </a:pPr>
              <a:t>‹#›</a:t>
            </a:fld>
            <a:endParaRPr lang="en-US" dirty="0"/>
          </a:p>
        </p:txBody>
      </p:sp>
    </p:spTree>
    <p:extLst>
      <p:ext uri="{BB962C8B-B14F-4D97-AF65-F5344CB8AC3E}">
        <p14:creationId xmlns:p14="http://schemas.microsoft.com/office/powerpoint/2010/main" val="21297056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B3F4C6-A444-A14D-957A-BEC11AE76162}"/>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p:cNvSpPr>
            <a:spLocks noGrp="1"/>
          </p:cNvSpPr>
          <p:nvPr>
            <p:ph type="dt" sz="half" idx="10"/>
          </p:nvPr>
        </p:nvSpPr>
        <p:spPr>
          <a:xfrm>
            <a:off x="838200" y="6356350"/>
            <a:ext cx="2743200" cy="365125"/>
          </a:xfrm>
          <a:prstGeom prst="rect">
            <a:avLst/>
          </a:prstGeom>
        </p:spPr>
        <p:txBody>
          <a:bodyPr/>
          <a:lstStyle>
            <a:lvl1pPr>
              <a:defRPr/>
            </a:lvl1pPr>
          </a:lstStyle>
          <a:p>
            <a:pPr>
              <a:defRPr/>
            </a:pPr>
            <a:fld id="{3B47EB63-4A14-40D5-98BB-6D36E7C73169}" type="datetimeFigureOut">
              <a:rPr lang="en-US"/>
              <a:pPr>
                <a:defRPr/>
              </a:pPr>
              <a:t>7/21/2021</a:t>
            </a:fld>
            <a:endParaRPr lang="en-US"/>
          </a:p>
        </p:txBody>
      </p:sp>
      <p:sp>
        <p:nvSpPr>
          <p:cNvPr id="5" name="Footer Placeholder 3"/>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6" name="Slide Number Placeholder 4"/>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F2D0131-B3BA-4174-90A5-F7DB9C5499DD}" type="slidenum">
              <a:rPr lang="en-US"/>
              <a:pPr>
                <a:defRPr/>
              </a:pPr>
              <a:t>‹#›</a:t>
            </a:fld>
            <a:endParaRPr lang="en-US"/>
          </a:p>
        </p:txBody>
      </p:sp>
    </p:spTree>
    <p:extLst>
      <p:ext uri="{BB962C8B-B14F-4D97-AF65-F5344CB8AC3E}">
        <p14:creationId xmlns:p14="http://schemas.microsoft.com/office/powerpoint/2010/main" val="4041173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a:defRPr/>
            </a:lvl1pPr>
          </a:lstStyle>
          <a:p>
            <a:pPr>
              <a:defRPr/>
            </a:pPr>
            <a:fld id="{E6D6F25F-A357-4866-98F6-753FC3A1405F}" type="datetimeFigureOut">
              <a:rPr lang="en-US"/>
              <a:pPr>
                <a:defRPr/>
              </a:pPr>
              <a:t>7/21/2021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2BEE92B-433A-4076-9ABC-30D29848915A}" type="slidenum">
              <a:rPr lang="en-US"/>
              <a:pPr>
                <a:defRPr/>
              </a:pPr>
              <a:t>‹#›</a:t>
            </a:fld>
            <a:endParaRPr lang="en-US"/>
          </a:p>
        </p:txBody>
      </p:sp>
    </p:spTree>
    <p:extLst>
      <p:ext uri="{BB962C8B-B14F-4D97-AF65-F5344CB8AC3E}">
        <p14:creationId xmlns:p14="http://schemas.microsoft.com/office/powerpoint/2010/main" val="38216322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vl1pPr>
          </a:lstStyle>
          <a:p>
            <a:pPr>
              <a:defRPr/>
            </a:pPr>
            <a:fld id="{9AABACE7-FAC2-4420-BA92-B81180D8B462}" type="datetimeFigureOut">
              <a:rPr lang="en-US"/>
              <a:pPr>
                <a:defRPr/>
              </a:pPr>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FC2C8AF-E72C-4760-8A56-C60DD097CFE2}" type="slidenum">
              <a:rPr lang="en-US"/>
              <a:pPr>
                <a:defRPr/>
              </a:pPr>
              <a:t>‹#›</a:t>
            </a:fld>
            <a:endParaRPr lang="en-US"/>
          </a:p>
        </p:txBody>
      </p:sp>
    </p:spTree>
    <p:extLst>
      <p:ext uri="{BB962C8B-B14F-4D97-AF65-F5344CB8AC3E}">
        <p14:creationId xmlns:p14="http://schemas.microsoft.com/office/powerpoint/2010/main" val="1253228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vl1pPr>
          </a:lstStyle>
          <a:p>
            <a:pPr>
              <a:defRPr/>
            </a:pPr>
            <a:fld id="{D292A919-900E-44B7-8AD6-267A7B28B2D2}" type="datetimeFigureOut">
              <a:rPr lang="en-US"/>
              <a:pPr>
                <a:defRPr/>
              </a:pPr>
              <a:t>7/21/2021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31D19F2-34E4-48E6-917C-2EC6F5D412D3}" type="slidenum">
              <a:rPr lang="en-US"/>
              <a:pPr>
                <a:defRPr/>
              </a:pPr>
              <a:t>‹#›</a:t>
            </a:fld>
            <a:endParaRPr lang="en-US" dirty="0"/>
          </a:p>
        </p:txBody>
      </p:sp>
    </p:spTree>
    <p:extLst>
      <p:ext uri="{BB962C8B-B14F-4D97-AF65-F5344CB8AC3E}">
        <p14:creationId xmlns:p14="http://schemas.microsoft.com/office/powerpoint/2010/main" val="15767815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27E07B70-5BF8-4389-9571-6E8B6423EB85}" type="datetimeFigureOut">
              <a:rPr lang="en-US"/>
              <a:pPr>
                <a:defRPr/>
              </a:pPr>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B53256D-C2FB-461A-AD64-C1425471BD1B}" type="slidenum">
              <a:rPr lang="en-US"/>
              <a:pPr>
                <a:defRPr/>
              </a:pPr>
              <a:t>‹#›</a:t>
            </a:fld>
            <a:endParaRPr lang="en-US"/>
          </a:p>
        </p:txBody>
      </p:sp>
    </p:spTree>
    <p:extLst>
      <p:ext uri="{BB962C8B-B14F-4D97-AF65-F5344CB8AC3E}">
        <p14:creationId xmlns:p14="http://schemas.microsoft.com/office/powerpoint/2010/main" val="13981698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7EC37571-E050-4EA7-8A82-C66CD822602C}" type="datetimeFigureOut">
              <a:rPr lang="en-US"/>
              <a:pPr>
                <a:defRPr/>
              </a:pPr>
              <a:t>7/21/2021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8673E2C-289B-43FA-AD7B-F69A0CC45F62}" type="slidenum">
              <a:rPr lang="en-US"/>
              <a:pPr>
                <a:defRPr/>
              </a:pPr>
              <a:t>‹#›</a:t>
            </a:fld>
            <a:endParaRPr lang="en-US"/>
          </a:p>
        </p:txBody>
      </p:sp>
    </p:spTree>
    <p:extLst>
      <p:ext uri="{BB962C8B-B14F-4D97-AF65-F5344CB8AC3E}">
        <p14:creationId xmlns:p14="http://schemas.microsoft.com/office/powerpoint/2010/main" val="2140237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4.emf"/><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theme" Target="../theme/theme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theme" Target="../theme/theme6.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55288B-5E2E-4342-9382-8A0F98A9756E}" type="datetimeFigureOut">
              <a:rPr lang="en-US" smtClean="0"/>
              <a:t>7/21/2021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935CE-D022-4767-841B-1095EB9A7DE3}" type="slidenum">
              <a:rPr lang="en-US" smtClean="0"/>
              <a:t>‹#›</a:t>
            </a:fld>
            <a:endParaRPr lang="en-US"/>
          </a:p>
        </p:txBody>
      </p:sp>
    </p:spTree>
    <p:extLst>
      <p:ext uri="{BB962C8B-B14F-4D97-AF65-F5344CB8AC3E}">
        <p14:creationId xmlns:p14="http://schemas.microsoft.com/office/powerpoint/2010/main" val="444715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715" r:id="rId13"/>
    <p:sldLayoutId id="2147483716" r:id="rId14"/>
    <p:sldLayoutId id="214748371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2784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718" r:id="rId15"/>
    <p:sldLayoutId id="2147483738" r:id="rId16"/>
  </p:sldLayoutIdLst>
  <p:txStyles>
    <p:title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p:titleStyle>
    <p:bodyStyle>
      <a:lvl1pPr marL="228600" indent="-228600" algn="l" defTabSz="914400" rtl="0" eaLnBrk="1" latinLnBrk="0" hangingPunct="1">
        <a:lnSpc>
          <a:spcPct val="100000"/>
        </a:lnSpc>
        <a:spcBef>
          <a:spcPts val="1000"/>
        </a:spcBef>
        <a:buClr>
          <a:srgbClr val="4C768C"/>
        </a:buClr>
        <a:buFont typeface="Arial" panose="020B0604020202020204" pitchFamily="34" charset="0"/>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buClr>
          <a:srgbClr val="4C768C"/>
        </a:buClr>
        <a:buFont typeface=".AppleSystemUIFont" charset="-120"/>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buClr>
          <a:srgbClr val="4C768C"/>
        </a:buClr>
        <a:buFont typeface="Arial" panose="020B0604020202020204" pitchFamily="34" charset="0"/>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04800"/>
            <a:ext cx="109728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600" y="1701810"/>
            <a:ext cx="10972800" cy="41655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7" name="Slide Number Placeholder 3"/>
          <p:cNvSpPr txBox="1">
            <a:spLocks/>
          </p:cNvSpPr>
          <p:nvPr/>
        </p:nvSpPr>
        <p:spPr>
          <a:xfrm rot="16200000">
            <a:off x="11087100" y="6134100"/>
            <a:ext cx="381000" cy="609600"/>
          </a:xfrm>
          <a:prstGeom prst="rect">
            <a:avLst/>
          </a:prstGeom>
          <a:noFill/>
        </p:spPr>
        <p:txBody>
          <a:bodyPr vert="vert" anchor="ctr" anchorCtr="1"/>
          <a:lstStyle>
            <a:defPPr>
              <a:defRPr lang="en-US"/>
            </a:defPPr>
            <a:lvl1pPr marL="0" algn="l" defTabSz="914400" rtl="0" eaLnBrk="1" latinLnBrk="0" hangingPunct="1">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B4D3B3-1937-AB48-AF5F-DF2988F16F28}" type="slidenum">
              <a:rPr lang="en-US" sz="1200" smtClean="0">
                <a:solidFill>
                  <a:srgbClr val="666666"/>
                </a:solidFill>
              </a:rPr>
              <a:pPr/>
              <a:t>‹#›</a:t>
            </a:fld>
            <a:endParaRPr lang="en-US" sz="1200" dirty="0">
              <a:solidFill>
                <a:srgbClr val="666666"/>
              </a:solidFill>
              <a:latin typeface="Open Sans"/>
              <a:cs typeface="Open Sans"/>
            </a:endParaRPr>
          </a:p>
        </p:txBody>
      </p:sp>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9099" y="5943605"/>
            <a:ext cx="1003300" cy="752475"/>
          </a:xfrm>
          <a:prstGeom prst="rect">
            <a:avLst/>
          </a:prstGeom>
        </p:spPr>
      </p:pic>
    </p:spTree>
    <p:extLst>
      <p:ext uri="{BB962C8B-B14F-4D97-AF65-F5344CB8AC3E}">
        <p14:creationId xmlns:p14="http://schemas.microsoft.com/office/powerpoint/2010/main" val="270718012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hf hdr="0" ftr="0" dt="0"/>
  <p:txStyles>
    <p:titleStyle>
      <a:lvl1pPr algn="l" defTabSz="914400" rtl="0" eaLnBrk="1" latinLnBrk="0" hangingPunct="1">
        <a:spcBef>
          <a:spcPct val="0"/>
        </a:spcBef>
        <a:buNone/>
        <a:defRPr sz="2400" b="1" i="0" kern="1200">
          <a:solidFill>
            <a:schemeClr val="tx2"/>
          </a:solidFill>
          <a:latin typeface="Georgia" panose="02040502050405020303" pitchFamily="18" charset="0"/>
          <a:ea typeface="Open Sans Light" panose="020B0306030504020204" pitchFamily="34" charset="0"/>
          <a:cs typeface="Georgia" panose="02040502050405020303" pitchFamily="18" charset="0"/>
        </a:defRPr>
      </a:lvl1pPr>
    </p:titleStyle>
    <p:bodyStyle>
      <a:lvl1pPr marL="342900" indent="-342900" algn="l" defTabSz="914400" rtl="0" eaLnBrk="1" latinLnBrk="0" hangingPunct="1">
        <a:spcBef>
          <a:spcPct val="20000"/>
        </a:spcBef>
        <a:buClr>
          <a:srgbClr val="E71B1B"/>
        </a:buClr>
        <a:buFont typeface="Arial" panose="020B0604020202020204" pitchFamily="34" charset="0"/>
        <a:buChar char="•"/>
        <a:defRPr sz="1800" kern="1200">
          <a:solidFill>
            <a:srgbClr val="7E7E82"/>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E71B1B"/>
        </a:buClr>
        <a:buFont typeface="Calibri" panose="020F0502020204030204" pitchFamily="34" charset="0"/>
        <a:buChar char="▫"/>
        <a:defRPr sz="1600" kern="1200">
          <a:solidFill>
            <a:srgbClr val="7E7E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E71B1B"/>
        </a:buClr>
        <a:buFont typeface="Calibri" panose="020F0502020204030204" pitchFamily="34" charset="0"/>
        <a:buChar char="–"/>
        <a:defRPr sz="1400" kern="1200">
          <a:solidFill>
            <a:srgbClr val="7E7E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E71B1B"/>
        </a:buClr>
        <a:buFont typeface="Wingdings" panose="05000000000000000000" pitchFamily="2" charset="2"/>
        <a:buChar char="§"/>
        <a:defRPr sz="1200" kern="1200">
          <a:solidFill>
            <a:srgbClr val="7E7E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E71B1B"/>
        </a:buClr>
        <a:buFont typeface="Arial" pitchFamily="34" charset="0"/>
        <a:buChar char="»"/>
        <a:defRPr sz="1200" kern="1200">
          <a:solidFill>
            <a:srgbClr val="7E7E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416676"/>
            <a:ext cx="3860800" cy="365125"/>
          </a:xfrm>
          <a:prstGeom prst="rect">
            <a:avLst/>
          </a:prstGeom>
        </p:spPr>
        <p:txBody>
          <a:bodyPr vert="horz" lIns="91440" tIns="45720" rIns="91440" bIns="45720" rtlCol="0" anchor="b"/>
          <a:lstStyle>
            <a:lvl1pPr algn="ct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7" name="Slide Number Placeholder 5"/>
          <p:cNvSpPr>
            <a:spLocks noGrp="1"/>
          </p:cNvSpPr>
          <p:nvPr>
            <p:ph type="sldNum" sz="quarter" idx="4"/>
          </p:nvPr>
        </p:nvSpPr>
        <p:spPr>
          <a:xfrm>
            <a:off x="9144000" y="6410327"/>
            <a:ext cx="2844800" cy="365125"/>
          </a:xfrm>
          <a:prstGeom prst="rect">
            <a:avLst/>
          </a:prstGeom>
        </p:spPr>
        <p:txBody>
          <a:bodyPr anchor="b"/>
          <a:lstStyle>
            <a:lvl1pPr algn="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383045298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84842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Lst>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9582603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xStyles>
    <p:titleStyle>
      <a:lvl1pPr algn="l" rtl="0" fontAlgn="base">
        <a:lnSpc>
          <a:spcPct val="90000"/>
        </a:lnSpc>
        <a:spcBef>
          <a:spcPct val="0"/>
        </a:spcBef>
        <a:spcAft>
          <a:spcPct val="0"/>
        </a:spcAft>
        <a:defRPr sz="4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l" rtl="0" fontAlgn="base">
        <a:lnSpc>
          <a:spcPct val="90000"/>
        </a:lnSpc>
        <a:spcBef>
          <a:spcPct val="0"/>
        </a:spcBef>
        <a:spcAft>
          <a:spcPct val="0"/>
        </a:spcAft>
        <a:defRPr sz="4400">
          <a:solidFill>
            <a:schemeClr val="tx1"/>
          </a:solidFill>
          <a:latin typeface="Open Sans Light"/>
          <a:ea typeface="Open Sans Light"/>
          <a:cs typeface="Open Sans Light"/>
        </a:defRPr>
      </a:lvl2pPr>
      <a:lvl3pPr algn="l" rtl="0" fontAlgn="base">
        <a:lnSpc>
          <a:spcPct val="90000"/>
        </a:lnSpc>
        <a:spcBef>
          <a:spcPct val="0"/>
        </a:spcBef>
        <a:spcAft>
          <a:spcPct val="0"/>
        </a:spcAft>
        <a:defRPr sz="4400">
          <a:solidFill>
            <a:schemeClr val="tx1"/>
          </a:solidFill>
          <a:latin typeface="Open Sans Light"/>
          <a:ea typeface="Open Sans Light"/>
          <a:cs typeface="Open Sans Light"/>
        </a:defRPr>
      </a:lvl3pPr>
      <a:lvl4pPr algn="l" rtl="0" fontAlgn="base">
        <a:lnSpc>
          <a:spcPct val="90000"/>
        </a:lnSpc>
        <a:spcBef>
          <a:spcPct val="0"/>
        </a:spcBef>
        <a:spcAft>
          <a:spcPct val="0"/>
        </a:spcAft>
        <a:defRPr sz="4400">
          <a:solidFill>
            <a:schemeClr val="tx1"/>
          </a:solidFill>
          <a:latin typeface="Open Sans Light"/>
          <a:ea typeface="Open Sans Light"/>
          <a:cs typeface="Open Sans Light"/>
        </a:defRPr>
      </a:lvl4pPr>
      <a:lvl5pPr algn="l" rtl="0" fontAlgn="base">
        <a:lnSpc>
          <a:spcPct val="90000"/>
        </a:lnSpc>
        <a:spcBef>
          <a:spcPct val="0"/>
        </a:spcBef>
        <a:spcAft>
          <a:spcPct val="0"/>
        </a:spcAft>
        <a:defRPr sz="4400">
          <a:solidFill>
            <a:schemeClr val="tx1"/>
          </a:solidFill>
          <a:latin typeface="Open Sans Light"/>
          <a:ea typeface="Open Sans Light"/>
          <a:cs typeface="Open Sans Light"/>
        </a:defRPr>
      </a:lvl5pPr>
      <a:lvl6pPr marL="457200" algn="l" rtl="0" fontAlgn="base">
        <a:lnSpc>
          <a:spcPct val="90000"/>
        </a:lnSpc>
        <a:spcBef>
          <a:spcPct val="0"/>
        </a:spcBef>
        <a:spcAft>
          <a:spcPct val="0"/>
        </a:spcAft>
        <a:defRPr sz="4400">
          <a:solidFill>
            <a:schemeClr val="tx1"/>
          </a:solidFill>
          <a:latin typeface="Open Sans Light"/>
          <a:ea typeface="Open Sans Light"/>
          <a:cs typeface="Open Sans Light"/>
        </a:defRPr>
      </a:lvl6pPr>
      <a:lvl7pPr marL="914400" algn="l" rtl="0" fontAlgn="base">
        <a:lnSpc>
          <a:spcPct val="90000"/>
        </a:lnSpc>
        <a:spcBef>
          <a:spcPct val="0"/>
        </a:spcBef>
        <a:spcAft>
          <a:spcPct val="0"/>
        </a:spcAft>
        <a:defRPr sz="4400">
          <a:solidFill>
            <a:schemeClr val="tx1"/>
          </a:solidFill>
          <a:latin typeface="Open Sans Light"/>
          <a:ea typeface="Open Sans Light"/>
          <a:cs typeface="Open Sans Light"/>
        </a:defRPr>
      </a:lvl7pPr>
      <a:lvl8pPr marL="1371600" algn="l" rtl="0" fontAlgn="base">
        <a:lnSpc>
          <a:spcPct val="90000"/>
        </a:lnSpc>
        <a:spcBef>
          <a:spcPct val="0"/>
        </a:spcBef>
        <a:spcAft>
          <a:spcPct val="0"/>
        </a:spcAft>
        <a:defRPr sz="4400">
          <a:solidFill>
            <a:schemeClr val="tx1"/>
          </a:solidFill>
          <a:latin typeface="Open Sans Light"/>
          <a:ea typeface="Open Sans Light"/>
          <a:cs typeface="Open Sans Light"/>
        </a:defRPr>
      </a:lvl8pPr>
      <a:lvl9pPr marL="1828800" algn="l" rtl="0" fontAlgn="base">
        <a:lnSpc>
          <a:spcPct val="90000"/>
        </a:lnSpc>
        <a:spcBef>
          <a:spcPct val="0"/>
        </a:spcBef>
        <a:spcAft>
          <a:spcPct val="0"/>
        </a:spcAft>
        <a:defRPr sz="4400">
          <a:solidFill>
            <a:schemeClr val="tx1"/>
          </a:solidFill>
          <a:latin typeface="Open Sans Light"/>
          <a:ea typeface="Open Sans Light"/>
          <a:cs typeface="Open Sans Light"/>
        </a:defRPr>
      </a:lvl9pPr>
    </p:titleStyle>
    <p:bodyStyle>
      <a:lvl1pPr marL="228600" indent="-228600" algn="l" rtl="0" fontAlgn="base">
        <a:lnSpc>
          <a:spcPct val="150000"/>
        </a:lnSpc>
        <a:spcBef>
          <a:spcPts val="1000"/>
        </a:spcBef>
        <a:spcAft>
          <a:spcPct val="0"/>
        </a:spcAft>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rtl="0" fontAlgn="base">
        <a:lnSpc>
          <a:spcPct val="150000"/>
        </a:lnSpc>
        <a:spcBef>
          <a:spcPts val="500"/>
        </a:spcBef>
        <a:spcAft>
          <a:spcPct val="0"/>
        </a:spcAft>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rtl="0" fontAlgn="base">
        <a:lnSpc>
          <a:spcPct val="15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rtl="0" fontAlgn="base">
        <a:lnSpc>
          <a:spcPct val="15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rtl="0" fontAlgn="base">
        <a:lnSpc>
          <a:spcPct val="15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2.jpe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49.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hyperlink" Target="https://www.bing.com/images/search?q=image+3+legged+stool&amp;id=AE6DBD12E8C196022F51D9C09E7F483FBE0C1A21&amp;FORM=IQFRBA" TargetMode="External"/><Relationship Id="rId2" Type="http://schemas.openxmlformats.org/officeDocument/2006/relationships/notesSlide" Target="../notesSlides/notesSlide28.xml"/><Relationship Id="rId1" Type="http://schemas.openxmlformats.org/officeDocument/2006/relationships/slideLayout" Target="../slideLayouts/slideLayout49.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5.xml"/><Relationship Id="rId1" Type="http://schemas.openxmlformats.org/officeDocument/2006/relationships/slideLayout" Target="../slideLayouts/slideLayout22.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6.xml"/><Relationship Id="rId1" Type="http://schemas.openxmlformats.org/officeDocument/2006/relationships/video" Target="https://www.youtube.com/embed/WvWNyVp_JPM?list=PLbrrhT8nj86wpPGTGTdwwpbrGQ_Q7h9Qr" TargetMode="Externa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2.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3.xml"/><Relationship Id="rId1" Type="http://schemas.openxmlformats.org/officeDocument/2006/relationships/slideLayout" Target="../slideLayouts/slideLayout17.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hyperlink" Target="https://phinational.org/wp-content/uploads/legacy/phi-factsheet14update-12052014.pdf" TargetMode="External"/><Relationship Id="rId2" Type="http://schemas.openxmlformats.org/officeDocument/2006/relationships/notesSlide" Target="../notesSlides/notesSlide54.xml"/><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chart" Target="../charts/chart1.xml"/></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5.xml"/><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hyperlink" Target="https://phinational.org/policy-research/workforce-data-center/"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hyperlink" Target="https://phinational.org/wp-content/uploads/2017/11/LTC-and-the-Economy-PHI-2017.pdf" TargetMode="External"/><Relationship Id="rId2" Type="http://schemas.openxmlformats.org/officeDocument/2006/relationships/notesSlide" Target="../notesSlides/notesSlide57.xml"/><Relationship Id="rId1" Type="http://schemas.openxmlformats.org/officeDocument/2006/relationships/slideLayout" Target="../slideLayouts/slideLayout28.xml"/><Relationship Id="rId5" Type="http://schemas.openxmlformats.org/officeDocument/2006/relationships/image" Target="../media/image58.png"/><Relationship Id="rId4" Type="http://schemas.openxmlformats.org/officeDocument/2006/relationships/image" Target="../media/image61.tiff"/></Relationships>
</file>

<file path=ppt/slides/_rels/slide58.xml.rels><?xml version="1.0" encoding="UTF-8" standalone="yes"?>
<Relationships xmlns="http://schemas.openxmlformats.org/package/2006/relationships"><Relationship Id="rId3" Type="http://schemas.openxmlformats.org/officeDocument/2006/relationships/hyperlink" Target="https://phinational.org/policy-research/workforce-data-center/" TargetMode="External"/><Relationship Id="rId2" Type="http://schemas.openxmlformats.org/officeDocument/2006/relationships/notesSlide" Target="../notesSlides/notesSlide58.xml"/><Relationship Id="rId1" Type="http://schemas.openxmlformats.org/officeDocument/2006/relationships/slideLayout" Target="../slideLayouts/slideLayout22.xml"/><Relationship Id="rId4" Type="http://schemas.openxmlformats.org/officeDocument/2006/relationships/chart" Target="../charts/chart3.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62.xml"/><Relationship Id="rId1" Type="http://schemas.openxmlformats.org/officeDocument/2006/relationships/slideLayout" Target="../slideLayouts/slideLayout17.xml"/><Relationship Id="rId4" Type="http://schemas.openxmlformats.org/officeDocument/2006/relationships/image" Target="../media/image67.tif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g"/><Relationship Id="rId7" Type="http://schemas.openxmlformats.org/officeDocument/2006/relationships/image" Target="../media/image19.jpg"/><Relationship Id="rId12"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g"/><Relationship Id="rId9" Type="http://schemas.openxmlformats.org/officeDocument/2006/relationships/image" Target="../media/image21.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30.xml"/><Relationship Id="rId4" Type="http://schemas.openxmlformats.org/officeDocument/2006/relationships/image" Target="../media/image73.jpg"/></Relationships>
</file>

<file path=ppt/slides/_rels/slide73.xml.rels><?xml version="1.0" encoding="UTF-8" standalone="yes"?>
<Relationships xmlns="http://schemas.openxmlformats.org/package/2006/relationships"><Relationship Id="rId8" Type="http://schemas.openxmlformats.org/officeDocument/2006/relationships/image" Target="../media/image74.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3.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74.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66.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6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hyperlink" Target="https://tenncare.ici.umn.edu/" TargetMode="External"/><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1.jpeg"/><Relationship Id="rId5" Type="http://schemas.openxmlformats.org/officeDocument/2006/relationships/image" Target="../media/image27.png"/><Relationship Id="rId4" Type="http://schemas.openxmlformats.org/officeDocument/2006/relationships/image" Target="../media/image26.jpeg"/></Relationships>
</file>

<file path=ppt/slides/_rels/slide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0.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hyperlink" Target="mailto:dsp-tn@umn.edu" TargetMode="External"/><Relationship Id="rId2" Type="http://schemas.openxmlformats.org/officeDocument/2006/relationships/notesSlide" Target="../notesSlides/notesSlide84.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8.jpeg"/><Relationship Id="rId7"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utdoor, person, fence, person&#10;&#10;Description automatically generated">
            <a:extLst>
              <a:ext uri="{FF2B5EF4-FFF2-40B4-BE49-F238E27FC236}">
                <a16:creationId xmlns:a16="http://schemas.microsoft.com/office/drawing/2014/main" id="{F463BF37-914C-43A7-82B3-D56335A6192B}"/>
              </a:ext>
            </a:extLst>
          </p:cNvPr>
          <p:cNvPicPr>
            <a:picLocks noChangeAspect="1"/>
          </p:cNvPicPr>
          <p:nvPr/>
        </p:nvPicPr>
        <p:blipFill>
          <a:blip r:embed="rId3"/>
          <a:stretch>
            <a:fillRect/>
          </a:stretch>
        </p:blipFill>
        <p:spPr>
          <a:xfrm>
            <a:off x="-1814" y="54"/>
            <a:ext cx="12195627" cy="6857892"/>
          </a:xfrm>
          <a:prstGeom prst="rect">
            <a:avLst/>
          </a:prstGeom>
        </p:spPr>
      </p:pic>
    </p:spTree>
    <p:extLst>
      <p:ext uri="{BB962C8B-B14F-4D97-AF65-F5344CB8AC3E}">
        <p14:creationId xmlns:p14="http://schemas.microsoft.com/office/powerpoint/2010/main" val="594321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8887"/>
          </a:xfrm>
        </p:spPr>
        <p:txBody>
          <a:bodyPr>
            <a:normAutofit fontScale="90000"/>
          </a:bodyPr>
          <a:lstStyle/>
          <a:p>
            <a:pPr algn="ctr"/>
            <a:br>
              <a:rPr lang="en-US" dirty="0"/>
            </a:br>
            <a:r>
              <a:rPr lang="en-US" sz="4000" dirty="0">
                <a:latin typeface="Open Sans Light"/>
              </a:rPr>
              <a:t>Meet Your East Tennessee Consultants &amp; Coaches</a:t>
            </a:r>
            <a:br>
              <a:rPr lang="en-US" dirty="0"/>
            </a:br>
            <a:endParaRPr lang="en-US" dirty="0">
              <a:solidFill>
                <a:srgbClr val="FF0000"/>
              </a:solidFill>
            </a:endParaRPr>
          </a:p>
        </p:txBody>
      </p:sp>
      <p:sp>
        <p:nvSpPr>
          <p:cNvPr id="20" name="TextBox 19"/>
          <p:cNvSpPr txBox="1"/>
          <p:nvPr/>
        </p:nvSpPr>
        <p:spPr>
          <a:xfrm>
            <a:off x="4202222" y="6395791"/>
            <a:ext cx="1725691"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Dana Scott</a:t>
            </a:r>
          </a:p>
        </p:txBody>
      </p:sp>
      <p:sp>
        <p:nvSpPr>
          <p:cNvPr id="13" name="Rectangle 12"/>
          <p:cNvSpPr/>
          <p:nvPr/>
        </p:nvSpPr>
        <p:spPr>
          <a:xfrm>
            <a:off x="6280852" y="6395791"/>
            <a:ext cx="1820304" cy="319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Nichelle Johnson</a:t>
            </a:r>
          </a:p>
        </p:txBody>
      </p:sp>
      <p:sp>
        <p:nvSpPr>
          <p:cNvPr id="15" name="AutoShape 2" descr="https://mail.google.com/mail/u/0?ui=2&amp;ik=5a96e29755&amp;attid=0.2&amp;permmsgid=msg-f:1673751021158187347&amp;th=173a5baf9294c153&amp;view=fimg&amp;sz=s0-l75-ft&amp;attbid=ANGjdJ_TlYcegExsfHAf_Ac5z3f5QTVl7DI5QSLSn5-BM5_s5tVu38T7noknLh4CWQowOj_nSWjxFz2Mx-mYYpWQzsqIAE0KeHWylAtXn0x0BdzuA_r6ssY4noIHyic&amp;disp=emb&amp;realattid=173a5ba213828b6a40d2"/>
          <p:cNvSpPr>
            <a:spLocks noChangeAspect="1" noChangeArrowheads="1"/>
          </p:cNvSpPr>
          <p:nvPr/>
        </p:nvSpPr>
        <p:spPr bwMode="auto">
          <a:xfrm>
            <a:off x="268696" y="53475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4197983" y="3598860"/>
            <a:ext cx="1757899"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Megan Sanders</a:t>
            </a:r>
          </a:p>
        </p:txBody>
      </p:sp>
      <p:sp>
        <p:nvSpPr>
          <p:cNvPr id="22" name="Rectangle 21"/>
          <p:cNvSpPr/>
          <p:nvPr/>
        </p:nvSpPr>
        <p:spPr>
          <a:xfrm>
            <a:off x="8331096" y="3598860"/>
            <a:ext cx="1714978"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Robin Wilmoth</a:t>
            </a:r>
          </a:p>
        </p:txBody>
      </p:sp>
      <p:sp>
        <p:nvSpPr>
          <p:cNvPr id="23" name="TextBox 22"/>
          <p:cNvSpPr txBox="1"/>
          <p:nvPr/>
        </p:nvSpPr>
        <p:spPr>
          <a:xfrm>
            <a:off x="2138082" y="3598860"/>
            <a:ext cx="1736894"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Dakota Luna</a:t>
            </a:r>
          </a:p>
        </p:txBody>
      </p:sp>
      <p:sp>
        <p:nvSpPr>
          <p:cNvPr id="19" name="TextBox 18"/>
          <p:cNvSpPr txBox="1"/>
          <p:nvPr/>
        </p:nvSpPr>
        <p:spPr>
          <a:xfrm>
            <a:off x="6234362" y="3598860"/>
            <a:ext cx="1738906"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Mark Olson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58" t="10480" r="1233" b="4000"/>
          <a:stretch/>
        </p:blipFill>
        <p:spPr>
          <a:xfrm>
            <a:off x="4205403" y="4206954"/>
            <a:ext cx="1735229" cy="219349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6541" t="15548" r="25173" b="15251"/>
          <a:stretch/>
        </p:blipFill>
        <p:spPr>
          <a:xfrm>
            <a:off x="2145188" y="1417924"/>
            <a:ext cx="1735599" cy="2190689"/>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9914" t="2339" r="5672" b="6994"/>
          <a:stretch/>
        </p:blipFill>
        <p:spPr>
          <a:xfrm rot="16200000">
            <a:off x="6048861" y="4440547"/>
            <a:ext cx="2192436" cy="1733358"/>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7487" r="9604"/>
          <a:stretch/>
        </p:blipFill>
        <p:spPr>
          <a:xfrm>
            <a:off x="8333645" y="1417924"/>
            <a:ext cx="1733629" cy="2201159"/>
          </a:xfrm>
          <a:prstGeom prst="rect">
            <a:avLst/>
          </a:prstGeom>
        </p:spPr>
      </p:pic>
      <p:pic>
        <p:nvPicPr>
          <p:cNvPr id="10" name="Picture 9" descr="A person wearing glasses and smiling at the camera&#10;&#10;Description automatically generated">
            <a:extLst>
              <a:ext uri="{FF2B5EF4-FFF2-40B4-BE49-F238E27FC236}">
                <a16:creationId xmlns:a16="http://schemas.microsoft.com/office/drawing/2014/main" id="{1F9E0344-016E-4002-82D1-9CAA99ACCE7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8800" b="-948"/>
          <a:stretch/>
        </p:blipFill>
        <p:spPr>
          <a:xfrm>
            <a:off x="6274561" y="1417924"/>
            <a:ext cx="1737297" cy="2196546"/>
          </a:xfrm>
          <a:prstGeom prst="rect">
            <a:avLst/>
          </a:prstGeom>
        </p:spPr>
      </p:pic>
      <p:pic>
        <p:nvPicPr>
          <p:cNvPr id="11" name="Picture 10" descr="A person smiling for the camera&#10;&#10;Description automatically generated">
            <a:extLst>
              <a:ext uri="{FF2B5EF4-FFF2-40B4-BE49-F238E27FC236}">
                <a16:creationId xmlns:a16="http://schemas.microsoft.com/office/drawing/2014/main" id="{E3F5EAE3-185A-4F02-A86B-FE12DE90457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594" r="6602" b="20382"/>
          <a:stretch/>
        </p:blipFill>
        <p:spPr>
          <a:xfrm>
            <a:off x="4204272" y="1417924"/>
            <a:ext cx="1739103" cy="2194550"/>
          </a:xfrm>
          <a:prstGeom prst="rect">
            <a:avLst/>
          </a:prstGeom>
        </p:spPr>
      </p:pic>
    </p:spTree>
    <p:extLst>
      <p:ext uri="{BB962C8B-B14F-4D97-AF65-F5344CB8AC3E}">
        <p14:creationId xmlns:p14="http://schemas.microsoft.com/office/powerpoint/2010/main" val="350797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Poll Question #1 - What are some of the roles, current or past, that influence your work? (Select all that apply)</a:t>
            </a:r>
          </a:p>
        </p:txBody>
      </p:sp>
      <p:sp>
        <p:nvSpPr>
          <p:cNvPr id="4" name="Content Placeholder 3"/>
          <p:cNvSpPr>
            <a:spLocks noGrp="1"/>
          </p:cNvSpPr>
          <p:nvPr>
            <p:ph sz="half" idx="1"/>
          </p:nvPr>
        </p:nvSpPr>
        <p:spPr/>
        <p:txBody>
          <a:bodyPr/>
          <a:lstStyle/>
          <a:p>
            <a:pPr>
              <a:buFont typeface="Wingdings" panose="05000000000000000000" pitchFamily="2" charset="2"/>
              <a:buChar char="q"/>
            </a:pPr>
            <a:r>
              <a:rPr lang="en-US" dirty="0"/>
              <a:t>Person with lived experience/person with a disability</a:t>
            </a:r>
          </a:p>
          <a:p>
            <a:pPr>
              <a:buFont typeface="Wingdings" panose="05000000000000000000" pitchFamily="2" charset="2"/>
              <a:buChar char="q"/>
            </a:pPr>
            <a:r>
              <a:rPr lang="en-US" dirty="0"/>
              <a:t>Parent</a:t>
            </a:r>
          </a:p>
          <a:p>
            <a:pPr>
              <a:buFont typeface="Wingdings" panose="05000000000000000000" pitchFamily="2" charset="2"/>
              <a:buChar char="q"/>
            </a:pPr>
            <a:r>
              <a:rPr lang="en-US" dirty="0"/>
              <a:t>Sibling/Family member</a:t>
            </a:r>
          </a:p>
          <a:p>
            <a:pPr>
              <a:buFont typeface="Wingdings" panose="05000000000000000000" pitchFamily="2" charset="2"/>
              <a:buChar char="q"/>
            </a:pPr>
            <a:r>
              <a:rPr lang="en-US" dirty="0"/>
              <a:t>Friend</a:t>
            </a:r>
          </a:p>
          <a:p>
            <a:pPr>
              <a:buFont typeface="Wingdings" panose="05000000000000000000" pitchFamily="2" charset="2"/>
              <a:buChar char="q"/>
            </a:pPr>
            <a:r>
              <a:rPr lang="en-US" dirty="0"/>
              <a:t>Guardian</a:t>
            </a:r>
          </a:p>
        </p:txBody>
      </p:sp>
      <p:sp>
        <p:nvSpPr>
          <p:cNvPr id="5" name="Content Placeholder 4"/>
          <p:cNvSpPr>
            <a:spLocks noGrp="1"/>
          </p:cNvSpPr>
          <p:nvPr>
            <p:ph sz="half" idx="2"/>
          </p:nvPr>
        </p:nvSpPr>
        <p:spPr/>
        <p:txBody>
          <a:bodyPr/>
          <a:lstStyle/>
          <a:p>
            <a:pPr>
              <a:buFont typeface="Wingdings" panose="05000000000000000000" pitchFamily="2" charset="2"/>
              <a:buChar char="q"/>
            </a:pPr>
            <a:r>
              <a:rPr lang="en-US" dirty="0"/>
              <a:t>Ally/Advocate</a:t>
            </a:r>
          </a:p>
          <a:p>
            <a:pPr>
              <a:buFont typeface="Wingdings" panose="05000000000000000000" pitchFamily="2" charset="2"/>
              <a:buChar char="q"/>
            </a:pPr>
            <a:r>
              <a:rPr lang="en-US" dirty="0"/>
              <a:t>Direct Support Professional</a:t>
            </a:r>
          </a:p>
          <a:p>
            <a:pPr>
              <a:buFont typeface="Wingdings" panose="05000000000000000000" pitchFamily="2" charset="2"/>
              <a:buChar char="q"/>
            </a:pPr>
            <a:r>
              <a:rPr lang="en-US" dirty="0"/>
              <a:t>Frontline Supervisor/Manager</a:t>
            </a:r>
          </a:p>
          <a:p>
            <a:pPr>
              <a:buFont typeface="Wingdings" panose="05000000000000000000" pitchFamily="2" charset="2"/>
              <a:buChar char="q"/>
            </a:pPr>
            <a:r>
              <a:rPr lang="en-US" dirty="0"/>
              <a:t>Executive Director/CEO</a:t>
            </a:r>
          </a:p>
          <a:p>
            <a:pPr>
              <a:buFont typeface="Wingdings" panose="05000000000000000000" pitchFamily="2" charset="2"/>
              <a:buChar char="q"/>
            </a:pPr>
            <a:r>
              <a:rPr lang="en-US" dirty="0"/>
              <a:t>Health &amp; Human Services Professional/Policymaker</a:t>
            </a:r>
          </a:p>
          <a:p>
            <a:pPr>
              <a:buFont typeface="Wingdings" panose="05000000000000000000" pitchFamily="2" charset="2"/>
              <a:buChar char="q"/>
            </a:pPr>
            <a:endParaRPr lang="en-US" dirty="0"/>
          </a:p>
          <a:p>
            <a:pPr>
              <a:buFont typeface="Wingdings" panose="05000000000000000000" pitchFamily="2" charset="2"/>
              <a:buChar char="q"/>
            </a:pPr>
            <a:endParaRPr lang="en-US" dirty="0"/>
          </a:p>
          <a:p>
            <a:endParaRPr lang="en-US" dirty="0"/>
          </a:p>
        </p:txBody>
      </p:sp>
    </p:spTree>
    <p:extLst>
      <p:ext uri="{BB962C8B-B14F-4D97-AF65-F5344CB8AC3E}">
        <p14:creationId xmlns:p14="http://schemas.microsoft.com/office/powerpoint/2010/main" val="3548390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180281-01C0-1F45-93B3-E26A68A3E0ED}"/>
              </a:ext>
            </a:extLst>
          </p:cNvPr>
          <p:cNvSpPr>
            <a:spLocks noGrp="1"/>
          </p:cNvSpPr>
          <p:nvPr>
            <p:ph idx="1"/>
          </p:nvPr>
        </p:nvSpPr>
        <p:spPr/>
        <p:txBody>
          <a:bodyPr vert="horz" lIns="91440" tIns="45720" rIns="91440" bIns="45720" rtlCol="0" anchor="t">
            <a:normAutofit lnSpcReduction="10000"/>
          </a:bodyPr>
          <a:lstStyle/>
          <a:p>
            <a:pPr marL="0" indent="0">
              <a:buNone/>
            </a:pPr>
            <a:r>
              <a:rPr lang="en-US" sz="3900" dirty="0"/>
              <a:t>Getting to Know You </a:t>
            </a:r>
          </a:p>
          <a:p>
            <a:r>
              <a:rPr lang="en-US" dirty="0">
                <a:ea typeface="+mn-lt"/>
                <a:cs typeface="+mn-lt"/>
              </a:rPr>
              <a:t>Breakout Group</a:t>
            </a:r>
          </a:p>
          <a:p>
            <a:pPr lvl="1"/>
            <a:r>
              <a:rPr lang="en-US" dirty="0">
                <a:ea typeface="+mn-lt"/>
                <a:cs typeface="+mn-lt"/>
              </a:rPr>
              <a:t>1 facilitator and 1 reporter in each group</a:t>
            </a:r>
          </a:p>
          <a:p>
            <a:pPr lvl="1"/>
            <a:r>
              <a:rPr lang="en-US" dirty="0">
                <a:ea typeface="+mn-lt"/>
                <a:cs typeface="+mn-lt"/>
              </a:rPr>
              <a:t>Give everyone enough time to have a turn.</a:t>
            </a:r>
            <a:endParaRPr lang="en-US" dirty="0"/>
          </a:p>
          <a:p>
            <a:r>
              <a:rPr lang="en-US" dirty="0"/>
              <a:t>Your name and organization</a:t>
            </a:r>
            <a:endParaRPr lang="en-US" dirty="0">
              <a:cs typeface="Calibri"/>
            </a:endParaRPr>
          </a:p>
          <a:p>
            <a:r>
              <a:rPr lang="en-US" dirty="0"/>
              <a:t>Your role in the organization today</a:t>
            </a:r>
          </a:p>
          <a:p>
            <a:r>
              <a:rPr lang="en-US" dirty="0"/>
              <a:t>What is one thing your organization did to celebrate DSP week or recognize DSPs during the year? </a:t>
            </a:r>
          </a:p>
          <a:p>
            <a:endParaRPr lang="en-US" dirty="0">
              <a:cs typeface="Calibri" panose="020F0502020204030204"/>
            </a:endParaRPr>
          </a:p>
          <a:p>
            <a:endParaRPr lang="x-none" dirty="0"/>
          </a:p>
        </p:txBody>
      </p:sp>
      <p:sp>
        <p:nvSpPr>
          <p:cNvPr id="2" name="Title 1">
            <a:extLst>
              <a:ext uri="{FF2B5EF4-FFF2-40B4-BE49-F238E27FC236}">
                <a16:creationId xmlns:a16="http://schemas.microsoft.com/office/drawing/2014/main" id="{70D54482-5284-A44D-AA6A-EF0AC8E480B7}"/>
              </a:ext>
            </a:extLst>
          </p:cNvPr>
          <p:cNvSpPr>
            <a:spLocks noGrp="1"/>
          </p:cNvSpPr>
          <p:nvPr>
            <p:ph type="title"/>
          </p:nvPr>
        </p:nvSpPr>
        <p:spPr>
          <a:xfrm>
            <a:off x="920274" y="459963"/>
            <a:ext cx="3353356" cy="344515"/>
          </a:xfrm>
        </p:spPr>
        <p:txBody>
          <a:bodyPr/>
          <a:lstStyle/>
          <a:p>
            <a:r>
              <a:rPr lang="en-US" dirty="0"/>
              <a:t>Breakout Group Activity</a:t>
            </a:r>
            <a:endParaRPr lang="x-none" dirty="0"/>
          </a:p>
        </p:txBody>
      </p:sp>
    </p:spTree>
    <p:extLst>
      <p:ext uri="{BB962C8B-B14F-4D97-AF65-F5344CB8AC3E}">
        <p14:creationId xmlns:p14="http://schemas.microsoft.com/office/powerpoint/2010/main" val="279025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Workshop Series</a:t>
            </a:r>
          </a:p>
        </p:txBody>
      </p:sp>
      <p:sp>
        <p:nvSpPr>
          <p:cNvPr id="3" name="Text Placeholder 2"/>
          <p:cNvSpPr>
            <a:spLocks noGrp="1"/>
          </p:cNvSpPr>
          <p:nvPr>
            <p:ph type="body" idx="1"/>
          </p:nvPr>
        </p:nvSpPr>
        <p:spPr/>
        <p:txBody>
          <a:bodyPr vert="horz" lIns="91440" tIns="45720" rIns="91440" bIns="45720" rtlCol="0" anchor="t">
            <a:normAutofit/>
          </a:bodyPr>
          <a:lstStyle/>
          <a:p>
            <a:r>
              <a:rPr lang="en-US" dirty="0">
                <a:latin typeface="Open Sans Light"/>
              </a:rPr>
              <a:t>What we will cover in Session 1-7</a:t>
            </a:r>
          </a:p>
        </p:txBody>
      </p:sp>
    </p:spTree>
    <p:extLst>
      <p:ext uri="{BB962C8B-B14F-4D97-AF65-F5344CB8AC3E}">
        <p14:creationId xmlns:p14="http://schemas.microsoft.com/office/powerpoint/2010/main" val="1485544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the Kick-Off Workshop Series</a:t>
            </a:r>
          </a:p>
        </p:txBody>
      </p:sp>
      <p:sp>
        <p:nvSpPr>
          <p:cNvPr id="3" name="Content Placeholder 2"/>
          <p:cNvSpPr>
            <a:spLocks noGrp="1"/>
          </p:cNvSpPr>
          <p:nvPr>
            <p:ph idx="1"/>
          </p:nvPr>
        </p:nvSpPr>
        <p:spPr/>
        <p:txBody>
          <a:bodyPr vert="horz" lIns="91440" tIns="45720" rIns="91440" bIns="45720" rtlCol="0" anchor="t">
            <a:normAutofit/>
          </a:bodyPr>
          <a:lstStyle/>
          <a:p>
            <a:r>
              <a:rPr lang="en-US" dirty="0">
                <a:cs typeface="Calibri" panose="020F0502020204030204"/>
              </a:rPr>
              <a:t>Review &amp; understand organizational workforce survey data</a:t>
            </a:r>
          </a:p>
          <a:p>
            <a:r>
              <a:rPr lang="en-US" dirty="0">
                <a:cs typeface="Calibri" panose="020F0502020204030204"/>
              </a:rPr>
              <a:t>Assess organizational capacity for workforce development</a:t>
            </a:r>
            <a:endParaRPr lang="en-US" dirty="0"/>
          </a:p>
          <a:p>
            <a:r>
              <a:rPr lang="en-US" dirty="0">
                <a:latin typeface="Open Sans Light"/>
                <a:cs typeface="Calibri" panose="020F0502020204030204"/>
              </a:rPr>
              <a:t>Learn about tools and strategies for workforce recruitment, selection, and retention </a:t>
            </a:r>
          </a:p>
          <a:p>
            <a:r>
              <a:rPr lang="en-US" dirty="0">
                <a:latin typeface="Open Sans Light"/>
                <a:cs typeface="Calibri" panose="020F0502020204030204"/>
              </a:rPr>
              <a:t>Explore tools and strategies based on data</a:t>
            </a:r>
          </a:p>
          <a:p>
            <a:r>
              <a:rPr lang="en-US" dirty="0">
                <a:latin typeface="Open Sans Light"/>
                <a:cs typeface="Calibri" panose="020F0502020204030204"/>
              </a:rPr>
              <a:t>Learn about measuring outcomes of implementation</a:t>
            </a:r>
            <a:endParaRPr lang="en-US">
              <a:latin typeface="Open Sans Light"/>
            </a:endParaRPr>
          </a:p>
        </p:txBody>
      </p:sp>
    </p:spTree>
    <p:extLst>
      <p:ext uri="{BB962C8B-B14F-4D97-AF65-F5344CB8AC3E}">
        <p14:creationId xmlns:p14="http://schemas.microsoft.com/office/powerpoint/2010/main" val="880698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pen Sans Light"/>
              </a:rPr>
              <a:t>Kick-Off Workshop Sessions</a:t>
            </a:r>
          </a:p>
        </p:txBody>
      </p:sp>
      <p:sp>
        <p:nvSpPr>
          <p:cNvPr id="3" name="Content Placeholder 2"/>
          <p:cNvSpPr>
            <a:spLocks noGrp="1"/>
          </p:cNvSpPr>
          <p:nvPr>
            <p:ph idx="1"/>
          </p:nvPr>
        </p:nvSpPr>
        <p:spPr/>
        <p:txBody>
          <a:bodyPr vert="horz" lIns="91440" tIns="45720" rIns="91440" bIns="45720" rtlCol="0" anchor="t">
            <a:normAutofit fontScale="92500"/>
          </a:bodyPr>
          <a:lstStyle/>
          <a:p>
            <a:pPr marL="0" indent="0">
              <a:buNone/>
            </a:pPr>
            <a:r>
              <a:rPr lang="en-US" b="1" dirty="0">
                <a:cs typeface="Calibri" panose="020F0502020204030204"/>
              </a:rPr>
              <a:t>Session 1</a:t>
            </a:r>
          </a:p>
          <a:p>
            <a:pPr lvl="1"/>
            <a:r>
              <a:rPr lang="en-US" dirty="0"/>
              <a:t>Getting Started: TN Workforce Initiative Overview and Understanding DSP Workforce Issues</a:t>
            </a:r>
            <a:endParaRPr lang="en-US" b="1" dirty="0">
              <a:cs typeface="Calibri" panose="020F0502020204030204"/>
            </a:endParaRPr>
          </a:p>
          <a:p>
            <a:pPr marL="0" indent="0">
              <a:buNone/>
            </a:pPr>
            <a:r>
              <a:rPr lang="en-US" b="1" dirty="0">
                <a:cs typeface="Calibri" panose="020F0502020204030204"/>
              </a:rPr>
              <a:t>Session 2</a:t>
            </a:r>
          </a:p>
          <a:p>
            <a:pPr lvl="1"/>
            <a:r>
              <a:rPr lang="en-US" dirty="0">
                <a:latin typeface="Open Sans Light"/>
              </a:rPr>
              <a:t>Understanding Your Data: Overview of Survey Results Profile and Interpreting Data</a:t>
            </a:r>
          </a:p>
          <a:p>
            <a:pPr marL="0" indent="0">
              <a:buNone/>
            </a:pPr>
            <a:r>
              <a:rPr lang="en-US" b="1" dirty="0">
                <a:cs typeface="Calibri" panose="020F0502020204030204"/>
              </a:rPr>
              <a:t>Session 3</a:t>
            </a:r>
          </a:p>
          <a:p>
            <a:pPr lvl="1"/>
            <a:r>
              <a:rPr lang="en-US" dirty="0">
                <a:latin typeface="Open Sans Light"/>
              </a:rPr>
              <a:t>Assessing Your Need: Evidence-Based Practices and Organizational Capacity</a:t>
            </a:r>
            <a:endParaRPr lang="en-US" b="1" dirty="0">
              <a:latin typeface="Open Sans Light"/>
              <a:cs typeface="Calibri" panose="020F0502020204030204"/>
            </a:endParaRPr>
          </a:p>
          <a:p>
            <a:pPr marL="0" indent="0">
              <a:buNone/>
            </a:pPr>
            <a:r>
              <a:rPr lang="en-US" b="1" dirty="0">
                <a:cs typeface="Calibri" panose="020F0502020204030204"/>
              </a:rPr>
              <a:t>Session 4</a:t>
            </a:r>
          </a:p>
          <a:p>
            <a:pPr lvl="1"/>
            <a:r>
              <a:rPr lang="en-US" dirty="0"/>
              <a:t>Overview of TennCare Workforce Toolkit: Recruitment &amp; Selection Strategies</a:t>
            </a:r>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pPr marL="0" indent="0">
              <a:buNone/>
            </a:pPr>
            <a:endParaRPr lang="en-US" dirty="0">
              <a:cs typeface="Calibri" panose="020F0502020204030204"/>
            </a:endParaRPr>
          </a:p>
          <a:p>
            <a:pPr marL="0" indent="0">
              <a:buNone/>
            </a:pPr>
            <a:endParaRPr lang="en-US" dirty="0">
              <a:cs typeface="Calibri" panose="020F0502020204030204"/>
            </a:endParaRPr>
          </a:p>
        </p:txBody>
      </p:sp>
    </p:spTree>
    <p:extLst>
      <p:ext uri="{BB962C8B-B14F-4D97-AF65-F5344CB8AC3E}">
        <p14:creationId xmlns:p14="http://schemas.microsoft.com/office/powerpoint/2010/main" val="3328602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Kick-off Workshop Sessions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b="1" dirty="0">
                <a:cs typeface="Calibri" panose="020F0502020204030204"/>
              </a:rPr>
              <a:t>Session 5</a:t>
            </a:r>
          </a:p>
          <a:p>
            <a:pPr lvl="1"/>
            <a:r>
              <a:rPr lang="en-US" dirty="0"/>
              <a:t>Overview of TennCare Workforce Toolkit: Retention Strategies-Part 1</a:t>
            </a:r>
          </a:p>
          <a:p>
            <a:pPr marL="0" indent="0">
              <a:buNone/>
            </a:pPr>
            <a:r>
              <a:rPr lang="en-US" b="1" dirty="0">
                <a:cs typeface="Calibri" panose="020F0502020204030204"/>
              </a:rPr>
              <a:t>Session 6</a:t>
            </a:r>
          </a:p>
          <a:p>
            <a:pPr lvl="1"/>
            <a:r>
              <a:rPr lang="en-US" dirty="0"/>
              <a:t>Overview of TennCare Workforce Toolkit: Retention Strategies-Part 2</a:t>
            </a:r>
          </a:p>
          <a:p>
            <a:pPr marL="0" indent="0">
              <a:buNone/>
            </a:pPr>
            <a:r>
              <a:rPr lang="en-US" b="1" dirty="0">
                <a:cs typeface="Calibri" panose="020F0502020204030204"/>
              </a:rPr>
              <a:t>Session 7</a:t>
            </a:r>
          </a:p>
          <a:p>
            <a:pPr lvl="1"/>
            <a:r>
              <a:rPr lang="en-US" dirty="0"/>
              <a:t>Planning Your Next Steps: Measuring Outcomes of Implementation and Creating a Practical Action Plan for Change</a:t>
            </a:r>
          </a:p>
          <a:p>
            <a:endParaRPr lang="en-US" dirty="0">
              <a:cs typeface="Calibri" panose="020F0502020204030204"/>
            </a:endParaRPr>
          </a:p>
          <a:p>
            <a:endParaRPr lang="en-US" dirty="0">
              <a:cs typeface="Calibri" panose="020F0502020204030204"/>
            </a:endParaRPr>
          </a:p>
          <a:p>
            <a:pPr marL="0" indent="0">
              <a:buNone/>
            </a:pPr>
            <a:endParaRPr lang="en-US" dirty="0">
              <a:cs typeface="Calibri" panose="020F0502020204030204"/>
            </a:endParaRPr>
          </a:p>
          <a:p>
            <a:pPr marL="0" indent="0">
              <a:buNone/>
            </a:pPr>
            <a:endParaRPr lang="en-US" dirty="0">
              <a:cs typeface="Calibri" panose="020F0502020204030204"/>
            </a:endParaRPr>
          </a:p>
        </p:txBody>
      </p:sp>
    </p:spTree>
    <p:extLst>
      <p:ext uri="{BB962C8B-B14F-4D97-AF65-F5344CB8AC3E}">
        <p14:creationId xmlns:p14="http://schemas.microsoft.com/office/powerpoint/2010/main" val="3085954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TN Workforce Initiative</a:t>
            </a:r>
          </a:p>
        </p:txBody>
      </p:sp>
      <p:sp>
        <p:nvSpPr>
          <p:cNvPr id="3" name="Text Placeholder 2"/>
          <p:cNvSpPr>
            <a:spLocks noGrp="1"/>
          </p:cNvSpPr>
          <p:nvPr>
            <p:ph type="body" idx="1"/>
          </p:nvPr>
        </p:nvSpPr>
        <p:spPr/>
        <p:txBody>
          <a:bodyPr vert="horz" lIns="91440" tIns="45720" rIns="91440" bIns="45720" rtlCol="0" anchor="t">
            <a:normAutofit/>
          </a:bodyPr>
          <a:lstStyle/>
          <a:p>
            <a:r>
              <a:rPr lang="en-US" dirty="0" err="1">
                <a:latin typeface="Open Sans Light"/>
              </a:rPr>
              <a:t>QuILTSS</a:t>
            </a:r>
            <a:r>
              <a:rPr lang="en-US" dirty="0">
                <a:latin typeface="Open Sans Light"/>
              </a:rPr>
              <a:t> Workforce Development – Shannon Nehus</a:t>
            </a:r>
          </a:p>
        </p:txBody>
      </p:sp>
    </p:spTree>
    <p:extLst>
      <p:ext uri="{BB962C8B-B14F-4D97-AF65-F5344CB8AC3E}">
        <p14:creationId xmlns:p14="http://schemas.microsoft.com/office/powerpoint/2010/main" val="2739274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4343401"/>
            <a:ext cx="8839200" cy="1422399"/>
          </a:xfrm>
        </p:spPr>
        <p:txBody>
          <a:bodyPr>
            <a:noAutofit/>
          </a:bodyPr>
          <a:lstStyle/>
          <a:p>
            <a:br>
              <a:rPr lang="en-US" sz="4400" dirty="0">
                <a:latin typeface="Times New Roman" panose="02020603050405020304" pitchFamily="18" charset="0"/>
                <a:cs typeface="Times New Roman" panose="02020603050405020304" pitchFamily="18" charset="0"/>
              </a:rPr>
            </a:br>
            <a:r>
              <a:rPr lang="en-US" sz="4400" dirty="0">
                <a:latin typeface="Times New Roman" panose="02020603050405020304" pitchFamily="18" charset="0"/>
                <a:cs typeface="Times New Roman" panose="02020603050405020304" pitchFamily="18" charset="0"/>
              </a:rPr>
              <a:t>Workforce Development</a:t>
            </a:r>
          </a:p>
        </p:txBody>
      </p:sp>
      <p:sp>
        <p:nvSpPr>
          <p:cNvPr id="3" name="TextBox 2"/>
          <p:cNvSpPr txBox="1"/>
          <p:nvPr/>
        </p:nvSpPr>
        <p:spPr>
          <a:xfrm>
            <a:off x="1676401" y="6410318"/>
            <a:ext cx="83343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4425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QuILTSS Workforce Development</a:t>
            </a:r>
          </a:p>
        </p:txBody>
      </p:sp>
      <p:sp>
        <p:nvSpPr>
          <p:cNvPr id="23555" name="Content Placeholder 6"/>
          <p:cNvSpPr>
            <a:spLocks noGrp="1"/>
          </p:cNvSpPr>
          <p:nvPr>
            <p:ph idx="1"/>
          </p:nvPr>
        </p:nvSpPr>
        <p:spPr/>
        <p:txBody>
          <a:bodyPr>
            <a:normAutofit/>
          </a:bodyPr>
          <a:lstStyle/>
          <a:p>
            <a:pPr marL="0" lvl="1" indent="0" fontAlgn="base">
              <a:buNone/>
            </a:pPr>
            <a:r>
              <a:rPr lang="en-US" sz="2400" b="1" dirty="0">
                <a:solidFill>
                  <a:schemeClr val="tx2"/>
                </a:solidFill>
                <a:cs typeface="Times New Roman" panose="02020603050405020304" pitchFamily="18" charset="0"/>
              </a:rPr>
              <a:t>Where we began</a:t>
            </a:r>
            <a:endParaRPr lang="en-US" sz="2400" dirty="0">
              <a:solidFill>
                <a:schemeClr val="tx2"/>
              </a:solidFill>
              <a:cs typeface="Times New Roman" panose="02020603050405020304" pitchFamily="18" charset="0"/>
            </a:endParaRPr>
          </a:p>
          <a:p>
            <a:pPr marL="463550" lvl="1" indent="-344488">
              <a:buFont typeface="Arial" panose="020B0604020202020204" pitchFamily="34" charset="0"/>
              <a:buChar char="•"/>
            </a:pPr>
            <a:r>
              <a:rPr lang="en-US" sz="2400" dirty="0">
                <a:solidFill>
                  <a:schemeClr val="tx2"/>
                </a:solidFill>
                <a:latin typeface="Calibri" panose="020F0502020204030204" pitchFamily="34" charset="0"/>
              </a:rPr>
              <a:t>Stakeholder feedback from meetings conducted across the state identified the quality and competency of the workforce as one of the most important drivers of quality that impacts the day-to-day lives of people who receive services</a:t>
            </a:r>
          </a:p>
          <a:p>
            <a:pPr marL="463550" lvl="1" indent="-344488">
              <a:buFont typeface="Arial" panose="020B0604020202020204" pitchFamily="34" charset="0"/>
              <a:buChar char="•"/>
            </a:pPr>
            <a:r>
              <a:rPr lang="en-US" sz="2400" dirty="0">
                <a:solidFill>
                  <a:schemeClr val="tx2"/>
                </a:solidFill>
                <a:latin typeface="Calibri" panose="020F0502020204030204" pitchFamily="34" charset="0"/>
                <a:cs typeface="Times New Roman" panose="02020603050405020304" pitchFamily="18" charset="0"/>
              </a:rPr>
              <a:t>Workforce development is a foundational component of quality improvement – of value-based delivery system reform</a:t>
            </a:r>
            <a:endParaRPr lang="en-US" sz="2400" i="1" dirty="0">
              <a:solidFill>
                <a:schemeClr val="tx2"/>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2653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a:lnSpc>
                <a:spcPct val="100000"/>
              </a:lnSpc>
            </a:pPr>
            <a:r>
              <a:rPr lang="en-US" sz="4400" dirty="0"/>
              <a:t>Understanding Your Data and Workforce Strategies </a:t>
            </a:r>
            <a:br>
              <a:rPr lang="en-US" sz="4400" dirty="0"/>
            </a:br>
            <a:r>
              <a:rPr lang="en-US" sz="4400" dirty="0"/>
              <a:t>Workshop Series</a:t>
            </a:r>
            <a:endParaRPr lang="en-US" sz="4400" dirty="0">
              <a:solidFill>
                <a:srgbClr val="FF0000"/>
              </a:solidFill>
            </a:endParaRPr>
          </a:p>
        </p:txBody>
      </p:sp>
      <p:sp>
        <p:nvSpPr>
          <p:cNvPr id="6" name="TextBox 5">
            <a:extLst>
              <a:ext uri="{FF2B5EF4-FFF2-40B4-BE49-F238E27FC236}">
                <a16:creationId xmlns:a16="http://schemas.microsoft.com/office/drawing/2014/main" id="{40CFCA21-BF0C-4218-BEDE-2F4D409D18C4}"/>
              </a:ext>
            </a:extLst>
          </p:cNvPr>
          <p:cNvSpPr txBox="1"/>
          <p:nvPr/>
        </p:nvSpPr>
        <p:spPr>
          <a:xfrm>
            <a:off x="818146" y="5289731"/>
            <a:ext cx="535164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Calibri"/>
              </a:rPr>
              <a:t>tenncare.ici.umn.edu</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4" descr="A picture containing outdoor, person, fence, person&#10;&#10;Description automatically generated">
            <a:extLst>
              <a:ext uri="{FF2B5EF4-FFF2-40B4-BE49-F238E27FC236}">
                <a16:creationId xmlns:a16="http://schemas.microsoft.com/office/drawing/2014/main" id="{10DBDCB0-7D32-4CD1-9494-93A01A6EA1D3}"/>
              </a:ext>
            </a:extLst>
          </p:cNvPr>
          <p:cNvPicPr>
            <a:picLocks noChangeAspect="1"/>
          </p:cNvPicPr>
          <p:nvPr/>
        </p:nvPicPr>
        <p:blipFill>
          <a:blip r:embed="rId3"/>
          <a:stretch>
            <a:fillRect/>
          </a:stretch>
        </p:blipFill>
        <p:spPr>
          <a:xfrm>
            <a:off x="6575910" y="919709"/>
            <a:ext cx="5617903" cy="3152996"/>
          </a:xfrm>
          <a:prstGeom prst="rect">
            <a:avLst/>
          </a:prstGeom>
        </p:spPr>
      </p:pic>
      <p:sp>
        <p:nvSpPr>
          <p:cNvPr id="4" name="Rectangle 3">
            <a:extLst>
              <a:ext uri="{FF2B5EF4-FFF2-40B4-BE49-F238E27FC236}">
                <a16:creationId xmlns:a16="http://schemas.microsoft.com/office/drawing/2014/main" id="{4A82BEDF-BF3C-40AD-BE7B-E4BA27110016}"/>
              </a:ext>
            </a:extLst>
          </p:cNvPr>
          <p:cNvSpPr/>
          <p:nvPr/>
        </p:nvSpPr>
        <p:spPr>
          <a:xfrm>
            <a:off x="6564086" y="5026479"/>
            <a:ext cx="5333999" cy="911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Presenter's name and affiliation</a:t>
            </a:r>
          </a:p>
        </p:txBody>
      </p:sp>
    </p:spTree>
    <p:extLst>
      <p:ext uri="{BB962C8B-B14F-4D97-AF65-F5344CB8AC3E}">
        <p14:creationId xmlns:p14="http://schemas.microsoft.com/office/powerpoint/2010/main" val="3461692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8751" y="1295400"/>
            <a:ext cx="3962400" cy="4800600"/>
          </a:xfrm>
          <a:ln w="38100">
            <a:solidFill>
              <a:schemeClr val="tx2"/>
            </a:solidFill>
          </a:ln>
        </p:spPr>
        <p:txBody>
          <a:bodyPr>
            <a:normAutofit fontScale="85000" lnSpcReduction="10000"/>
          </a:bodyPr>
          <a:lstStyle/>
          <a:p>
            <a:pPr marL="0" indent="0" algn="ctr">
              <a:buNone/>
            </a:pPr>
            <a:r>
              <a:rPr lang="en-US" sz="2600" b="1" dirty="0">
                <a:solidFill>
                  <a:srgbClr val="C00000"/>
                </a:solidFill>
                <a:effectLst>
                  <a:outerShdw blurRad="38100" dist="38100" dir="2700000" algn="tl">
                    <a:srgbClr val="000000">
                      <a:alpha val="43137"/>
                    </a:srgbClr>
                  </a:outerShdw>
                </a:effectLst>
              </a:rPr>
              <a:t>Better</a:t>
            </a:r>
            <a:r>
              <a:rPr lang="en-US" sz="2600" b="1" dirty="0">
                <a:solidFill>
                  <a:srgbClr val="105594"/>
                </a:solidFill>
              </a:rPr>
              <a:t> </a:t>
            </a:r>
            <a:r>
              <a:rPr lang="en-US" sz="2600" b="1" dirty="0">
                <a:solidFill>
                  <a:schemeClr val="tx2"/>
                </a:solidFill>
              </a:rPr>
              <a:t>for Workforce </a:t>
            </a:r>
          </a:p>
          <a:p>
            <a:pPr marL="0" indent="0">
              <a:buNone/>
            </a:pPr>
            <a:br>
              <a:rPr lang="en-US" sz="1100" b="1" dirty="0">
                <a:solidFill>
                  <a:srgbClr val="105594"/>
                </a:solidFill>
              </a:rPr>
            </a:br>
            <a:br>
              <a:rPr lang="en-US" sz="1100" b="1" dirty="0">
                <a:solidFill>
                  <a:srgbClr val="105594"/>
                </a:solidFill>
              </a:rPr>
            </a:br>
            <a:endParaRPr lang="en-US" sz="1100" b="1" dirty="0">
              <a:solidFill>
                <a:srgbClr val="105594"/>
              </a:solidFill>
            </a:endParaRPr>
          </a:p>
          <a:p>
            <a:pPr marL="166688" indent="-166688">
              <a:buClr>
                <a:srgbClr val="C00000"/>
              </a:buClr>
            </a:pPr>
            <a:r>
              <a:rPr lang="en-US" sz="1900" dirty="0">
                <a:solidFill>
                  <a:schemeClr val="tx2"/>
                </a:solidFill>
              </a:rPr>
              <a:t>Opportunity to both learn and earn acquiring </a:t>
            </a:r>
            <a:r>
              <a:rPr lang="en-US" sz="1900" b="1" dirty="0">
                <a:solidFill>
                  <a:schemeClr val="tx2"/>
                </a:solidFill>
              </a:rPr>
              <a:t>shorter term credentials </a:t>
            </a:r>
            <a:r>
              <a:rPr lang="en-US" sz="1900" dirty="0">
                <a:solidFill>
                  <a:schemeClr val="tx2"/>
                </a:solidFill>
              </a:rPr>
              <a:t>with clear labor market value</a:t>
            </a:r>
          </a:p>
          <a:p>
            <a:pPr marL="166688" indent="-166688">
              <a:buClr>
                <a:srgbClr val="C00000"/>
              </a:buClr>
            </a:pPr>
            <a:r>
              <a:rPr lang="en-US" sz="1900" dirty="0">
                <a:solidFill>
                  <a:schemeClr val="tx2"/>
                </a:solidFill>
              </a:rPr>
              <a:t>Portable credentials </a:t>
            </a:r>
            <a:r>
              <a:rPr lang="en-US" sz="1900" b="1" dirty="0">
                <a:solidFill>
                  <a:schemeClr val="tx2"/>
                </a:solidFill>
              </a:rPr>
              <a:t>across providers, programs, and service settings</a:t>
            </a:r>
          </a:p>
          <a:p>
            <a:pPr marL="166688" indent="-166688">
              <a:buClr>
                <a:srgbClr val="C00000"/>
              </a:buClr>
            </a:pPr>
            <a:r>
              <a:rPr lang="en-US" sz="1900" dirty="0">
                <a:solidFill>
                  <a:schemeClr val="tx2"/>
                </a:solidFill>
              </a:rPr>
              <a:t>Earn college credit and certificate; apply toward degree program—</a:t>
            </a:r>
            <a:r>
              <a:rPr lang="en-US" sz="1900" b="1" dirty="0">
                <a:solidFill>
                  <a:schemeClr val="tx2"/>
                </a:solidFill>
              </a:rPr>
              <a:t>education path </a:t>
            </a:r>
            <a:r>
              <a:rPr lang="en-US" sz="1900" dirty="0">
                <a:solidFill>
                  <a:schemeClr val="tx2"/>
                </a:solidFill>
              </a:rPr>
              <a:t>for direct support professionals</a:t>
            </a:r>
          </a:p>
          <a:p>
            <a:pPr marL="166688" indent="-166688">
              <a:buClr>
                <a:srgbClr val="C00000"/>
              </a:buClr>
            </a:pPr>
            <a:r>
              <a:rPr lang="en-US" sz="1900" dirty="0">
                <a:solidFill>
                  <a:schemeClr val="tx2"/>
                </a:solidFill>
              </a:rPr>
              <a:t>Build competencies to access </a:t>
            </a:r>
            <a:r>
              <a:rPr lang="en-US" sz="1900" b="1" dirty="0">
                <a:solidFill>
                  <a:schemeClr val="tx2"/>
                </a:solidFill>
              </a:rPr>
              <a:t>higher wages </a:t>
            </a:r>
            <a:r>
              <a:rPr lang="en-US" sz="1900" dirty="0">
                <a:solidFill>
                  <a:schemeClr val="tx2"/>
                </a:solidFill>
              </a:rPr>
              <a:t>and advanced jobs—</a:t>
            </a:r>
            <a:r>
              <a:rPr lang="en-US" sz="1900" b="1" dirty="0">
                <a:solidFill>
                  <a:schemeClr val="tx2"/>
                </a:solidFill>
              </a:rPr>
              <a:t>career path </a:t>
            </a:r>
            <a:r>
              <a:rPr lang="en-US" sz="1900" dirty="0">
                <a:solidFill>
                  <a:schemeClr val="tx2"/>
                </a:solidFill>
              </a:rPr>
              <a:t>for direct support professionals</a:t>
            </a:r>
          </a:p>
          <a:p>
            <a:pPr marL="166688" indent="-166688">
              <a:buClr>
                <a:srgbClr val="C00000"/>
              </a:buClr>
            </a:pPr>
            <a:r>
              <a:rPr lang="en-US" sz="1900" dirty="0">
                <a:solidFill>
                  <a:schemeClr val="tx2"/>
                </a:solidFill>
              </a:rPr>
              <a:t>Learning </a:t>
            </a:r>
            <a:r>
              <a:rPr lang="en-US" sz="1900" b="1" u="sng" dirty="0">
                <a:solidFill>
                  <a:schemeClr val="tx2"/>
                </a:solidFill>
              </a:rPr>
              <a:t>and</a:t>
            </a:r>
            <a:r>
              <a:rPr lang="en-US" sz="1900" b="1" dirty="0">
                <a:solidFill>
                  <a:schemeClr val="tx2"/>
                </a:solidFill>
              </a:rPr>
              <a:t> relationship </a:t>
            </a:r>
            <a:r>
              <a:rPr lang="en-US" sz="1900" dirty="0">
                <a:solidFill>
                  <a:schemeClr val="tx2"/>
                </a:solidFill>
              </a:rPr>
              <a:t>management system matches worker with coach/mentors/career planning support</a:t>
            </a:r>
          </a:p>
          <a:p>
            <a:endParaRPr lang="en-US" dirty="0"/>
          </a:p>
          <a:p>
            <a:pPr marL="0" indent="0">
              <a:buNone/>
            </a:pPr>
            <a:endParaRPr lang="en-US" dirty="0"/>
          </a:p>
          <a:p>
            <a:endParaRPr lang="en-US" dirty="0"/>
          </a:p>
        </p:txBody>
      </p:sp>
      <p:sp>
        <p:nvSpPr>
          <p:cNvPr id="5" name="Content Placeholder 2"/>
          <p:cNvSpPr txBox="1">
            <a:spLocks/>
          </p:cNvSpPr>
          <p:nvPr/>
        </p:nvSpPr>
        <p:spPr>
          <a:xfrm>
            <a:off x="6248400" y="1295400"/>
            <a:ext cx="3962400" cy="4800600"/>
          </a:xfrm>
          <a:prstGeom prst="rect">
            <a:avLst/>
          </a:prstGeom>
          <a:ln w="38100">
            <a:solidFill>
              <a:schemeClr val="tx2"/>
            </a:solidFill>
          </a:ln>
        </p:spPr>
        <p:txBody>
          <a:bodyPr vert="horz" lIns="91440" tIns="45720" rIns="91440" bIns="45720" rtlCol="0">
            <a:normAutofit fontScale="62500" lnSpcReduction="20000"/>
          </a:bodyPr>
          <a:lstStyle>
            <a:lvl1pPr marL="342900" indent="-342900" algn="l" defTabSz="914400" rtl="0" eaLnBrk="1" latinLnBrk="0" hangingPunct="1">
              <a:spcBef>
                <a:spcPct val="20000"/>
              </a:spcBef>
              <a:buClr>
                <a:srgbClr val="E71B1B"/>
              </a:buClr>
              <a:buFont typeface="Arial" panose="020B0604020202020204" pitchFamily="34" charset="0"/>
              <a:buChar char="•"/>
              <a:defRPr sz="1800" kern="1200">
                <a:solidFill>
                  <a:schemeClr val="accent5"/>
                </a:solidFill>
                <a:latin typeface="Open Sans"/>
                <a:ea typeface="+mn-ea"/>
                <a:cs typeface="Open Sans"/>
              </a:defRPr>
            </a:lvl1pPr>
            <a:lvl2pPr marL="742950" indent="-285750" algn="l" defTabSz="914400" rtl="0" eaLnBrk="1" latinLnBrk="0" hangingPunct="1">
              <a:spcBef>
                <a:spcPct val="20000"/>
              </a:spcBef>
              <a:buClr>
                <a:srgbClr val="E71B1B"/>
              </a:buClr>
              <a:buFont typeface="Calibri" panose="020F0502020204030204" pitchFamily="34" charset="0"/>
              <a:buChar char="▫"/>
              <a:defRPr sz="1600" kern="1200">
                <a:solidFill>
                  <a:schemeClr val="accent5"/>
                </a:solidFill>
                <a:latin typeface="Open Sans"/>
                <a:ea typeface="+mn-ea"/>
                <a:cs typeface="Open Sans"/>
              </a:defRPr>
            </a:lvl2pPr>
            <a:lvl3pPr marL="1143000" indent="-228600" algn="l" defTabSz="914400" rtl="0" eaLnBrk="1" latinLnBrk="0" hangingPunct="1">
              <a:spcBef>
                <a:spcPct val="20000"/>
              </a:spcBef>
              <a:buClr>
                <a:srgbClr val="E71B1B"/>
              </a:buClr>
              <a:buFont typeface="Calibri" panose="020F0502020204030204" pitchFamily="34" charset="0"/>
              <a:buChar char="–"/>
              <a:defRPr sz="1400" kern="1200">
                <a:solidFill>
                  <a:schemeClr val="accent5"/>
                </a:solidFill>
                <a:latin typeface="Open Sans"/>
                <a:ea typeface="+mn-ea"/>
                <a:cs typeface="Open Sans"/>
              </a:defRPr>
            </a:lvl3pPr>
            <a:lvl4pPr marL="1600200" indent="-228600" algn="l" defTabSz="914400" rtl="0" eaLnBrk="1" latinLnBrk="0" hangingPunct="1">
              <a:spcBef>
                <a:spcPct val="20000"/>
              </a:spcBef>
              <a:buClr>
                <a:srgbClr val="E71B1B"/>
              </a:buClr>
              <a:buFont typeface="Wingdings" panose="05000000000000000000" pitchFamily="2" charset="2"/>
              <a:buChar char="§"/>
              <a:defRPr sz="1200" kern="1200">
                <a:solidFill>
                  <a:schemeClr val="accent5"/>
                </a:solidFill>
                <a:latin typeface="Open Sans"/>
                <a:ea typeface="+mn-ea"/>
                <a:cs typeface="Open Sans"/>
              </a:defRPr>
            </a:lvl4pPr>
            <a:lvl5pPr marL="2057400" indent="-228600" algn="l" defTabSz="914400" rtl="0" eaLnBrk="1" latinLnBrk="0" hangingPunct="1">
              <a:spcBef>
                <a:spcPct val="20000"/>
              </a:spcBef>
              <a:buClr>
                <a:srgbClr val="E71B1B"/>
              </a:buClr>
              <a:buFont typeface="Arial" pitchFamily="34" charset="0"/>
              <a:buChar char="»"/>
              <a:defRPr sz="1200" kern="1200">
                <a:solidFill>
                  <a:schemeClr val="accent5"/>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E71B1B"/>
              </a:buClr>
              <a:buSzTx/>
              <a:buFont typeface="Arial" panose="020B0604020202020204" pitchFamily="34" charset="0"/>
              <a:buNone/>
              <a:tabLst/>
              <a:defRPr/>
            </a:pP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mn-ea"/>
              </a:rPr>
              <a:t>Better</a:t>
            </a:r>
            <a:r>
              <a:rPr kumimoji="0" lang="en-US" sz="3800" b="1" i="0" u="none" strike="noStrike" kern="1200" cap="none" spc="0" normalizeH="0" baseline="0" noProof="0" dirty="0">
                <a:ln>
                  <a:noFill/>
                </a:ln>
                <a:solidFill>
                  <a:srgbClr val="1F497D"/>
                </a:solidFill>
                <a:effectLst/>
                <a:uLnTx/>
                <a:uFillTx/>
                <a:latin typeface="Calibri" panose="020F0502020204030204" pitchFamily="34" charset="0"/>
                <a:ea typeface="+mn-ea"/>
              </a:rPr>
              <a:t> for Members </a:t>
            </a:r>
            <a:br>
              <a:rPr kumimoji="0" lang="en-US" sz="3800" b="1" i="0" u="none" strike="noStrike" kern="1200" cap="none" spc="0" normalizeH="0" baseline="0" noProof="0" dirty="0">
                <a:ln>
                  <a:noFill/>
                </a:ln>
                <a:solidFill>
                  <a:srgbClr val="1F497D"/>
                </a:solidFill>
                <a:effectLst/>
                <a:uLnTx/>
                <a:uFillTx/>
                <a:latin typeface="Calibri" panose="020F0502020204030204" pitchFamily="34" charset="0"/>
                <a:ea typeface="+mn-ea"/>
              </a:rPr>
            </a:br>
            <a:r>
              <a:rPr kumimoji="0" lang="en-US" sz="3800" b="1" i="0" u="none" strike="noStrike" kern="1200" cap="none" spc="0" normalizeH="0" baseline="0" noProof="0" dirty="0">
                <a:ln>
                  <a:noFill/>
                </a:ln>
                <a:solidFill>
                  <a:srgbClr val="1F497D"/>
                </a:solidFill>
                <a:effectLst/>
                <a:uLnTx/>
                <a:uFillTx/>
                <a:latin typeface="Calibri" panose="020F0502020204030204" pitchFamily="34" charset="0"/>
                <a:ea typeface="+mn-ea"/>
              </a:rPr>
              <a:t>&amp; Providers</a:t>
            </a:r>
            <a:br>
              <a:rPr kumimoji="0" lang="en-US" sz="1800" b="1" i="0" u="none" strike="noStrike" kern="1200" cap="none" spc="0" normalizeH="0" baseline="0" noProof="0" dirty="0">
                <a:ln>
                  <a:noFill/>
                </a:ln>
                <a:solidFill>
                  <a:srgbClr val="1F497D"/>
                </a:solidFill>
                <a:effectLst/>
                <a:uLnTx/>
                <a:uFillTx/>
                <a:latin typeface="Open Sans"/>
                <a:ea typeface="+mn-ea"/>
              </a:rPr>
            </a:br>
            <a:endParaRPr kumimoji="0" lang="en-US" sz="2600" b="1" i="0" u="none" strike="noStrike" kern="1200" cap="none" spc="0" normalizeH="0" baseline="0" noProof="0" dirty="0">
              <a:ln>
                <a:noFill/>
              </a:ln>
              <a:solidFill>
                <a:srgbClr val="1F497D"/>
              </a:solidFill>
              <a:effectLst/>
              <a:uLnTx/>
              <a:uFillTx/>
              <a:latin typeface="Calibri" panose="020F0502020204030204" pitchFamily="34" charset="0"/>
              <a:ea typeface="+mn-ea"/>
            </a:endParaRPr>
          </a:p>
          <a:p>
            <a:pPr marL="166688" marR="0" lvl="0" indent="-166688"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900" b="0" i="0" u="none" strike="noStrike" kern="1200" cap="none" spc="0" normalizeH="0" baseline="0" noProof="0" dirty="0">
                <a:ln>
                  <a:noFill/>
                </a:ln>
                <a:solidFill>
                  <a:srgbClr val="1F497D"/>
                </a:solidFill>
                <a:effectLst/>
                <a:uLnTx/>
                <a:uFillTx/>
                <a:latin typeface="Calibri" panose="020F0502020204030204" pitchFamily="34" charset="0"/>
                <a:ea typeface="Open Sans" panose="020B0606030504020204" pitchFamily="34" charset="0"/>
                <a:cs typeface="Open Sans" panose="020B0606030504020204" pitchFamily="34" charset="0"/>
              </a:rPr>
              <a:t>Promotes delivery of </a:t>
            </a:r>
            <a:r>
              <a:rPr kumimoji="0" lang="en-US" sz="2900" b="1" i="0" u="none" strike="noStrike" kern="1200" cap="none" spc="0" normalizeH="0" baseline="0" noProof="0" dirty="0">
                <a:ln>
                  <a:noFill/>
                </a:ln>
                <a:solidFill>
                  <a:srgbClr val="1F497D"/>
                </a:solidFill>
                <a:effectLst/>
                <a:uLnTx/>
                <a:uFillTx/>
                <a:latin typeface="Calibri" panose="020F0502020204030204" pitchFamily="34" charset="0"/>
                <a:ea typeface="Open Sans" panose="020B0606030504020204" pitchFamily="34" charset="0"/>
                <a:cs typeface="Open Sans" panose="020B0606030504020204" pitchFamily="34" charset="0"/>
              </a:rPr>
              <a:t>high quality person-centered services</a:t>
            </a:r>
          </a:p>
          <a:p>
            <a:pPr marL="166688" marR="0" lvl="0" indent="-166688"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900" b="0" i="0" u="none" strike="noStrike" kern="1200" cap="none" spc="0" normalizeH="0" baseline="0" noProof="0" dirty="0">
                <a:ln>
                  <a:noFill/>
                </a:ln>
                <a:solidFill>
                  <a:srgbClr val="1F497D"/>
                </a:solidFill>
                <a:effectLst/>
                <a:uLnTx/>
                <a:uFillTx/>
                <a:latin typeface="Calibri" panose="020F0502020204030204" pitchFamily="34" charset="0"/>
                <a:ea typeface="Open Sans" panose="020B0606030504020204" pitchFamily="34" charset="0"/>
                <a:cs typeface="Open Sans" panose="020B0606030504020204" pitchFamily="34" charset="0"/>
              </a:rPr>
              <a:t>Supports </a:t>
            </a:r>
            <a:r>
              <a:rPr kumimoji="0" lang="en-US" sz="2900" b="1" i="0" u="none" strike="noStrike" kern="1200" cap="none" spc="0" normalizeH="0" baseline="0" noProof="0" dirty="0">
                <a:ln>
                  <a:noFill/>
                </a:ln>
                <a:solidFill>
                  <a:srgbClr val="1F497D"/>
                </a:solidFill>
                <a:effectLst/>
                <a:uLnTx/>
                <a:uFillTx/>
                <a:latin typeface="Calibri" panose="020F0502020204030204" pitchFamily="34" charset="0"/>
                <a:ea typeface="Open Sans" panose="020B0606030504020204" pitchFamily="34" charset="0"/>
                <a:cs typeface="Open Sans" panose="020B0606030504020204" pitchFamily="34" charset="0"/>
              </a:rPr>
              <a:t>competency</a:t>
            </a:r>
            <a:r>
              <a:rPr kumimoji="0" lang="en-US" sz="2900" b="0" i="0" u="none" strike="noStrike" kern="1200" cap="none" spc="0" normalizeH="0" baseline="0" noProof="0" dirty="0">
                <a:ln>
                  <a:noFill/>
                </a:ln>
                <a:solidFill>
                  <a:srgbClr val="1F497D"/>
                </a:solidFill>
                <a:effectLst/>
                <a:uLnTx/>
                <a:uFillTx/>
                <a:latin typeface="Calibri" panose="020F0502020204030204" pitchFamily="34" charset="0"/>
                <a:ea typeface="Open Sans" panose="020B0606030504020204" pitchFamily="34" charset="0"/>
                <a:cs typeface="Open Sans" panose="020B0606030504020204" pitchFamily="34" charset="0"/>
              </a:rPr>
              <a:t> and </a:t>
            </a:r>
            <a:r>
              <a:rPr kumimoji="0" lang="en-US" sz="2900" b="1" i="0" u="none" strike="noStrike" kern="1200" cap="none" spc="0" normalizeH="0" baseline="0" noProof="0" dirty="0">
                <a:ln>
                  <a:noFill/>
                </a:ln>
                <a:solidFill>
                  <a:srgbClr val="1F497D"/>
                </a:solidFill>
                <a:effectLst/>
                <a:uLnTx/>
                <a:uFillTx/>
                <a:latin typeface="Calibri" panose="020F0502020204030204" pitchFamily="34" charset="0"/>
                <a:ea typeface="Open Sans" panose="020B0606030504020204" pitchFamily="34" charset="0"/>
                <a:cs typeface="Open Sans" panose="020B0606030504020204" pitchFamily="34" charset="0"/>
              </a:rPr>
              <a:t>continuity</a:t>
            </a:r>
            <a:r>
              <a:rPr kumimoji="0" lang="en-US" sz="2900" b="0" i="0" u="none" strike="noStrike" kern="1200" cap="none" spc="0" normalizeH="0" baseline="0" noProof="0" dirty="0">
                <a:ln>
                  <a:noFill/>
                </a:ln>
                <a:solidFill>
                  <a:srgbClr val="1F497D"/>
                </a:solidFill>
                <a:effectLst/>
                <a:uLnTx/>
                <a:uFillTx/>
                <a:latin typeface="Calibri" panose="020F0502020204030204" pitchFamily="34" charset="0"/>
                <a:ea typeface="Open Sans" panose="020B0606030504020204" pitchFamily="34" charset="0"/>
                <a:cs typeface="Open Sans" panose="020B0606030504020204" pitchFamily="34" charset="0"/>
              </a:rPr>
              <a:t> of staff for members and providers</a:t>
            </a:r>
          </a:p>
          <a:p>
            <a:pPr marL="166688" marR="0" lvl="0" indent="-166688"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900" b="1" i="0" u="none" strike="noStrike" kern="1200" cap="none" spc="0" normalizeH="0" baseline="0" noProof="0" dirty="0">
                <a:ln>
                  <a:noFill/>
                </a:ln>
                <a:solidFill>
                  <a:srgbClr val="1F497D"/>
                </a:solidFill>
                <a:effectLst/>
                <a:uLnTx/>
                <a:uFillTx/>
                <a:latin typeface="Calibri" panose="020F0502020204030204" pitchFamily="34" charset="0"/>
                <a:ea typeface="+mn-ea"/>
              </a:rPr>
              <a:t>Online registry </a:t>
            </a:r>
            <a:r>
              <a:rPr kumimoji="0" lang="en-US" sz="2900" b="0" i="0" u="none" strike="noStrike" kern="1200" cap="none" spc="0" normalizeH="0" baseline="0" noProof="0" dirty="0">
                <a:ln>
                  <a:noFill/>
                </a:ln>
                <a:solidFill>
                  <a:srgbClr val="1F497D"/>
                </a:solidFill>
                <a:effectLst/>
                <a:uLnTx/>
                <a:uFillTx/>
                <a:latin typeface="Calibri" panose="020F0502020204030204" pitchFamily="34" charset="0"/>
                <a:ea typeface="+mn-ea"/>
              </a:rPr>
              <a:t>for matching by individuals, families, providers based on needs/interests of individual</a:t>
            </a:r>
          </a:p>
          <a:p>
            <a:pPr marL="166688" marR="0" lvl="0" indent="-166688"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900" b="0" i="0" u="none" strike="noStrike" kern="1200" cap="none" spc="0" normalizeH="0" baseline="0" noProof="0" dirty="0">
                <a:ln>
                  <a:noFill/>
                </a:ln>
                <a:solidFill>
                  <a:srgbClr val="1F497D"/>
                </a:solidFill>
                <a:effectLst/>
                <a:uLnTx/>
                <a:uFillTx/>
                <a:latin typeface="Calibri" panose="020F0502020204030204" pitchFamily="34" charset="0"/>
                <a:ea typeface="+mn-ea"/>
              </a:rPr>
              <a:t>Alignment </a:t>
            </a:r>
            <a:r>
              <a:rPr kumimoji="0" lang="en-US" sz="2900" b="1" i="0" u="none" strike="noStrike" kern="1200" cap="none" spc="0" normalizeH="0" baseline="0" noProof="0" dirty="0">
                <a:ln>
                  <a:noFill/>
                </a:ln>
                <a:solidFill>
                  <a:srgbClr val="1F497D"/>
                </a:solidFill>
                <a:effectLst/>
                <a:uLnTx/>
                <a:uFillTx/>
                <a:latin typeface="Calibri" panose="020F0502020204030204" pitchFamily="34" charset="0"/>
                <a:ea typeface="+mn-ea"/>
              </a:rPr>
              <a:t>improves member experience</a:t>
            </a:r>
          </a:p>
          <a:p>
            <a:pPr marL="166688" marR="0" lvl="0" indent="-166688" algn="l"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r>
              <a:rPr kumimoji="0" lang="en-US" sz="2900" b="0" i="0" u="none" strike="noStrike" kern="1200" cap="none" spc="0" normalizeH="0" baseline="0" noProof="0" dirty="0">
                <a:ln>
                  <a:noFill/>
                </a:ln>
                <a:solidFill>
                  <a:srgbClr val="1F497D"/>
                </a:solidFill>
                <a:effectLst/>
                <a:uLnTx/>
                <a:uFillTx/>
                <a:latin typeface="Calibri" panose="020F0502020204030204" pitchFamily="34" charset="0"/>
                <a:ea typeface="Open Sans" panose="020B0606030504020204" pitchFamily="34" charset="0"/>
                <a:cs typeface="Open Sans" panose="020B0606030504020204" pitchFamily="34" charset="0"/>
              </a:rPr>
              <a:t>Agencies employing better trained and qualified staff will be </a:t>
            </a:r>
            <a:r>
              <a:rPr kumimoji="0" lang="en-US" sz="2900" b="1" i="0" u="none" strike="noStrike" kern="1200" cap="none" spc="0" normalizeH="0" baseline="0" noProof="0" dirty="0">
                <a:ln>
                  <a:noFill/>
                </a:ln>
                <a:solidFill>
                  <a:srgbClr val="1F497D"/>
                </a:solidFill>
                <a:effectLst/>
                <a:uLnTx/>
                <a:uFillTx/>
                <a:latin typeface="Calibri" panose="020F0502020204030204" pitchFamily="34" charset="0"/>
                <a:ea typeface="Open Sans" panose="020B0606030504020204" pitchFamily="34" charset="0"/>
                <a:cs typeface="Open Sans" panose="020B0606030504020204" pitchFamily="34" charset="0"/>
              </a:rPr>
              <a:t>appropriately compensated </a:t>
            </a:r>
            <a:r>
              <a:rPr kumimoji="0" lang="en-US" sz="2900" b="0" i="0" u="none" strike="noStrike" kern="1200" cap="none" spc="0" normalizeH="0" baseline="0" noProof="0" dirty="0">
                <a:ln>
                  <a:noFill/>
                </a:ln>
                <a:solidFill>
                  <a:srgbClr val="1F497D"/>
                </a:solidFill>
                <a:effectLst/>
                <a:uLnTx/>
                <a:uFillTx/>
                <a:latin typeface="Calibri" panose="020F0502020204030204" pitchFamily="34" charset="0"/>
                <a:ea typeface="Open Sans" panose="020B0606030504020204" pitchFamily="34" charset="0"/>
                <a:cs typeface="Open Sans" panose="020B0606030504020204" pitchFamily="34" charset="0"/>
              </a:rPr>
              <a:t>for the increased competency of staff and higher quality of care experienced by individuals they serve</a:t>
            </a:r>
          </a:p>
          <a:p>
            <a:pPr marL="342900" marR="0" lvl="0" indent="-342900" algn="l" defTabSz="914400" rtl="0" eaLnBrk="1" fontAlgn="auto" latinLnBrk="0" hangingPunct="1">
              <a:lnSpc>
                <a:spcPct val="100000"/>
              </a:lnSpc>
              <a:spcBef>
                <a:spcPct val="20000"/>
              </a:spcBef>
              <a:spcAft>
                <a:spcPts val="0"/>
              </a:spcAft>
              <a:buClr>
                <a:srgbClr val="E71B1B"/>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66666"/>
              </a:solidFill>
              <a:effectLst/>
              <a:uLnTx/>
              <a:uFillTx/>
              <a:latin typeface="Open Sans"/>
              <a:ea typeface="+mn-ea"/>
            </a:endParaRPr>
          </a:p>
        </p:txBody>
      </p:sp>
      <p:sp>
        <p:nvSpPr>
          <p:cNvPr id="6" name="TextBox 5"/>
          <p:cNvSpPr txBox="1"/>
          <p:nvPr/>
        </p:nvSpPr>
        <p:spPr>
          <a:xfrm>
            <a:off x="2498124" y="6104092"/>
            <a:ext cx="7315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Calibri"/>
                <a:ea typeface="+mn-ea"/>
                <a:cs typeface="+mn-cs"/>
              </a:rPr>
              <a:t>1</a:t>
            </a:r>
            <a:r>
              <a:rPr kumimoji="0" lang="en-US" sz="1200" b="0" i="0" u="none" strike="noStrike" kern="1200" cap="none" spc="0" normalizeH="0" baseline="0" noProof="0" dirty="0">
                <a:ln>
                  <a:noFill/>
                </a:ln>
                <a:solidFill>
                  <a:prstClr val="black"/>
                </a:solidFill>
                <a:effectLst/>
                <a:uLnTx/>
                <a:uFillTx/>
                <a:latin typeface="Calibri"/>
                <a:ea typeface="+mn-ea"/>
                <a:cs typeface="+mn-cs"/>
              </a:rPr>
              <a:t> for deployment through secondary, vo-tech, trade schools, community colleges, and 4-year institutions, offering portable, stackable credentials and college credit toward certificate and/or degree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66666"/>
              </a:solidFill>
              <a:effectLst/>
              <a:uLnTx/>
              <a:uFillTx/>
              <a:latin typeface="Calibri"/>
              <a:ea typeface="+mn-ea"/>
              <a:cs typeface="+mn-cs"/>
            </a:endParaRPr>
          </a:p>
        </p:txBody>
      </p:sp>
      <p:sp>
        <p:nvSpPr>
          <p:cNvPr id="7" name="Title 1"/>
          <p:cNvSpPr>
            <a:spLocks noGrp="1"/>
          </p:cNvSpPr>
          <p:nvPr>
            <p:ph type="title"/>
          </p:nvPr>
        </p:nvSpPr>
        <p:spPr>
          <a:xfrm>
            <a:off x="1981200" y="0"/>
            <a:ext cx="8229600" cy="609600"/>
          </a:xfrm>
        </p:spPr>
        <p:txBody>
          <a:bodyPr>
            <a:noAutofit/>
          </a:bodyPr>
          <a:lstStyle/>
          <a:p>
            <a:pPr algn="ctr"/>
            <a:r>
              <a:rPr lang="en-US" sz="3600" dirty="0">
                <a:latin typeface="Times New Roman" panose="02020603050405020304" pitchFamily="18" charset="0"/>
                <a:ea typeface="Open Sans" panose="020B0606030504020204" pitchFamily="34" charset="0"/>
                <a:cs typeface="Times New Roman" panose="02020603050405020304" pitchFamily="18" charset="0"/>
              </a:rPr>
              <a:t>LTSS Workforce Development </a:t>
            </a:r>
            <a:endParaRPr lang="en-US" sz="3600" dirty="0">
              <a:latin typeface="Times New Roman" panose="02020603050405020304" pitchFamily="18" charset="0"/>
              <a:cs typeface="Times New Roman" panose="02020603050405020304" pitchFamily="18" charset="0"/>
            </a:endParaRPr>
          </a:p>
        </p:txBody>
      </p:sp>
      <p:sp>
        <p:nvSpPr>
          <p:cNvPr id="8" name="Rectangle 7"/>
          <p:cNvSpPr/>
          <p:nvPr/>
        </p:nvSpPr>
        <p:spPr>
          <a:xfrm>
            <a:off x="1905000" y="533401"/>
            <a:ext cx="8305800" cy="646331"/>
          </a:xfrm>
          <a:prstGeom prst="rect">
            <a:avLst/>
          </a:prstGeom>
          <a:solidFill>
            <a:srgbClr val="C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Develop a comprehensive </a:t>
            </a:r>
            <a:r>
              <a:rPr kumimoji="0" lang="en-US" sz="1800" b="1" i="0" u="none" strike="noStrike" kern="1200" cap="none" spc="0" normalizeH="0" baseline="0" noProof="0" dirty="0">
                <a:ln>
                  <a:noFill/>
                </a:ln>
                <a:solidFill>
                  <a:prstClr val="white"/>
                </a:solidFill>
                <a:effectLst/>
                <a:uLnTx/>
                <a:uFillTx/>
                <a:latin typeface="Calibri"/>
                <a:ea typeface="+mn-ea"/>
                <a:cs typeface="+mn-cs"/>
              </a:rPr>
              <a:t>competency based</a:t>
            </a:r>
            <a:r>
              <a:rPr kumimoji="0" lang="en-US" sz="1800" b="0" i="0" u="none" strike="noStrike" kern="1200" cap="none" spc="0" normalizeH="0" baseline="0" noProof="0" dirty="0">
                <a:ln>
                  <a:noFill/>
                </a:ln>
                <a:solidFill>
                  <a:prstClr val="white"/>
                </a:solidFill>
                <a:effectLst/>
                <a:uLnTx/>
                <a:uFillTx/>
                <a:latin typeface="Calibri"/>
                <a:ea typeface="+mn-ea"/>
                <a:cs typeface="+mn-cs"/>
              </a:rPr>
              <a:t> workforce development program and credentialing registry.</a:t>
            </a:r>
            <a:r>
              <a:rPr kumimoji="0" lang="en-US" sz="1800" b="0" i="0" u="none" strike="noStrike" kern="1200" cap="none" spc="0" normalizeH="0" baseline="30000" noProof="0" dirty="0">
                <a:ln>
                  <a:noFill/>
                </a:ln>
                <a:solidFill>
                  <a:prstClr val="white"/>
                </a:solidFill>
                <a:effectLst/>
                <a:uLnTx/>
                <a:uFillTx/>
                <a:latin typeface="Calibri"/>
                <a:ea typeface="+mn-ea"/>
                <a:cs typeface="+mn-cs"/>
              </a:rPr>
              <a:t>1</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64844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 Communicati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1510117"/>
            <a:ext cx="1691254" cy="1691254"/>
          </a:xfrm>
          <a:prstGeom prst="rect">
            <a:avLst/>
          </a:prstGeom>
        </p:spPr>
      </p:pic>
      <p:pic>
        <p:nvPicPr>
          <p:cNvPr id="4" name="Picture 3" descr="03 Evaluation &amp; Observati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0296" y="4925892"/>
            <a:ext cx="1703509" cy="1703509"/>
          </a:xfrm>
          <a:prstGeom prst="rect">
            <a:avLst/>
          </a:prstGeom>
        </p:spPr>
      </p:pic>
      <p:pic>
        <p:nvPicPr>
          <p:cNvPr id="5" name="Picture 4" descr="04 Crisis Prevention &amp; Interventi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8221" y="1514013"/>
            <a:ext cx="1703509" cy="1703509"/>
          </a:xfrm>
          <a:prstGeom prst="rect">
            <a:avLst/>
          </a:prstGeom>
        </p:spPr>
      </p:pic>
      <p:pic>
        <p:nvPicPr>
          <p:cNvPr id="6" name="Picture 5" descr="05 Safety.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4668" y="4861371"/>
            <a:ext cx="1740275" cy="1740275"/>
          </a:xfrm>
          <a:prstGeom prst="rect">
            <a:avLst/>
          </a:prstGeom>
        </p:spPr>
      </p:pic>
      <p:pic>
        <p:nvPicPr>
          <p:cNvPr id="7" name="Picture 6" descr="06 Professionalism &amp; Ethics.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7893" y="3259402"/>
            <a:ext cx="1691254" cy="1691254"/>
          </a:xfrm>
          <a:prstGeom prst="rect">
            <a:avLst/>
          </a:prstGeom>
        </p:spPr>
      </p:pic>
      <p:pic>
        <p:nvPicPr>
          <p:cNvPr id="8" name="Picture 7" descr="07 Empowerment &amp;Advocacy.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0202" y="4918105"/>
            <a:ext cx="1678998" cy="1678998"/>
          </a:xfrm>
          <a:prstGeom prst="rect">
            <a:avLst/>
          </a:prstGeom>
        </p:spPr>
      </p:pic>
      <p:pic>
        <p:nvPicPr>
          <p:cNvPr id="9" name="Picture 8" descr="08 Health &amp; Wellness.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0293" y="4865264"/>
            <a:ext cx="1752530" cy="1752530"/>
          </a:xfrm>
          <a:prstGeom prst="rect">
            <a:avLst/>
          </a:prstGeom>
        </p:spPr>
      </p:pic>
      <p:pic>
        <p:nvPicPr>
          <p:cNvPr id="10" name="Picture 9" descr="09 Community Living &amp; Skills Support.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88082" y="3194884"/>
            <a:ext cx="1728018" cy="1728018"/>
          </a:xfrm>
          <a:prstGeom prst="rect">
            <a:avLst/>
          </a:prstGeom>
        </p:spPr>
      </p:pic>
      <p:pic>
        <p:nvPicPr>
          <p:cNvPr id="11" name="Picture 10" descr="10 Community Inclusion &amp; Networking.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02600" y="3198777"/>
            <a:ext cx="1740275" cy="1740275"/>
          </a:xfrm>
          <a:prstGeom prst="rect">
            <a:avLst/>
          </a:prstGeom>
        </p:spPr>
      </p:pic>
      <p:pic>
        <p:nvPicPr>
          <p:cNvPr id="12" name="Picture 11" descr="11 Cultural Competency.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74668" y="3198777"/>
            <a:ext cx="1740275" cy="1740275"/>
          </a:xfrm>
          <a:prstGeom prst="rect">
            <a:avLst/>
          </a:prstGeom>
        </p:spPr>
      </p:pic>
      <p:pic>
        <p:nvPicPr>
          <p:cNvPr id="13" name="Picture 12" descr="12 Education Training &amp; Self Development.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59093" y="1510117"/>
            <a:ext cx="1691254" cy="1691254"/>
          </a:xfrm>
          <a:prstGeom prst="rect">
            <a:avLst/>
          </a:prstGeom>
        </p:spPr>
      </p:pic>
      <p:pic>
        <p:nvPicPr>
          <p:cNvPr id="14" name="Picture 13" descr="CBEN Badges2.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87893" y="1510117"/>
            <a:ext cx="1691254" cy="1691254"/>
          </a:xfrm>
          <a:prstGeom prst="rect">
            <a:avLst/>
          </a:prstGeom>
        </p:spPr>
      </p:pic>
      <p:sp>
        <p:nvSpPr>
          <p:cNvPr id="15" name="Title 14"/>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QuILTSS Badges</a:t>
            </a:r>
          </a:p>
        </p:txBody>
      </p:sp>
    </p:spTree>
    <p:extLst>
      <p:ext uri="{BB962C8B-B14F-4D97-AF65-F5344CB8AC3E}">
        <p14:creationId xmlns:p14="http://schemas.microsoft.com/office/powerpoint/2010/main" val="2695000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QuILTSS Workforce Development</a:t>
            </a:r>
          </a:p>
        </p:txBody>
      </p:sp>
      <p:sp>
        <p:nvSpPr>
          <p:cNvPr id="23555" name="Content Placeholder 6"/>
          <p:cNvSpPr>
            <a:spLocks noGrp="1"/>
          </p:cNvSpPr>
          <p:nvPr>
            <p:ph idx="1"/>
          </p:nvPr>
        </p:nvSpPr>
        <p:spPr>
          <a:xfrm>
            <a:off x="1828800" y="1394254"/>
            <a:ext cx="8839200" cy="5562600"/>
          </a:xfrm>
        </p:spPr>
        <p:txBody>
          <a:bodyPr>
            <a:normAutofit/>
          </a:bodyPr>
          <a:lstStyle/>
          <a:p>
            <a:pPr marL="0" lvl="1" indent="0" fontAlgn="base">
              <a:buNone/>
            </a:pPr>
            <a:r>
              <a:rPr lang="en-US" sz="2400" b="1" dirty="0">
                <a:solidFill>
                  <a:schemeClr val="tx2"/>
                </a:solidFill>
                <a:cs typeface="Times New Roman" panose="02020603050405020304" pitchFamily="18" charset="0"/>
              </a:rPr>
              <a:t>7 Key Tenets</a:t>
            </a:r>
            <a:br>
              <a:rPr lang="en-US" sz="2400" b="1" dirty="0">
                <a:solidFill>
                  <a:schemeClr val="tx2"/>
                </a:solidFill>
                <a:cs typeface="Times New Roman" panose="02020603050405020304" pitchFamily="18" charset="0"/>
              </a:rPr>
            </a:br>
            <a:endParaRPr lang="en-US" sz="2400" dirty="0">
              <a:solidFill>
                <a:schemeClr val="tx2"/>
              </a:solidFill>
              <a:cs typeface="Times New Roman" panose="02020603050405020304" pitchFamily="18" charset="0"/>
            </a:endParaRPr>
          </a:p>
          <a:p>
            <a:r>
              <a:rPr lang="en-US" dirty="0">
                <a:solidFill>
                  <a:schemeClr val="tx2"/>
                </a:solidFill>
                <a:latin typeface="Calibri" panose="020F0502020204030204" pitchFamily="34" charset="0"/>
              </a:rPr>
              <a:t>Competency-Based</a:t>
            </a:r>
          </a:p>
          <a:p>
            <a:r>
              <a:rPr lang="en-US" dirty="0">
                <a:solidFill>
                  <a:schemeClr val="tx2"/>
                </a:solidFill>
                <a:latin typeface="Calibri" panose="020F0502020204030204" pitchFamily="34" charset="0"/>
              </a:rPr>
              <a:t>Require Demonstration</a:t>
            </a:r>
          </a:p>
          <a:p>
            <a:r>
              <a:rPr lang="en-US" dirty="0">
                <a:solidFill>
                  <a:schemeClr val="tx2"/>
                </a:solidFill>
                <a:latin typeface="Calibri" panose="020F0502020204030204" pitchFamily="34" charset="0"/>
              </a:rPr>
              <a:t>Micro-Credentialing System</a:t>
            </a:r>
          </a:p>
          <a:p>
            <a:r>
              <a:rPr lang="en-US" dirty="0">
                <a:solidFill>
                  <a:schemeClr val="tx2"/>
                </a:solidFill>
                <a:latin typeface="Calibri" panose="020F0502020204030204" pitchFamily="34" charset="0"/>
              </a:rPr>
              <a:t>Portability through Registry</a:t>
            </a:r>
          </a:p>
          <a:p>
            <a:r>
              <a:rPr lang="en-US" dirty="0">
                <a:solidFill>
                  <a:schemeClr val="tx2"/>
                </a:solidFill>
                <a:latin typeface="Calibri" panose="020F0502020204030204" pitchFamily="34" charset="0"/>
              </a:rPr>
              <a:t>Faculty, Coach and Mentor Supported</a:t>
            </a:r>
          </a:p>
          <a:p>
            <a:r>
              <a:rPr lang="en-US" dirty="0">
                <a:solidFill>
                  <a:schemeClr val="tx2"/>
                </a:solidFill>
                <a:latin typeface="Calibri" panose="020F0502020204030204" pitchFamily="34" charset="0"/>
              </a:rPr>
              <a:t>Clear Career and College Pathways</a:t>
            </a:r>
          </a:p>
          <a:p>
            <a:r>
              <a:rPr lang="en-US" dirty="0">
                <a:solidFill>
                  <a:schemeClr val="tx2"/>
                </a:solidFill>
                <a:latin typeface="Calibri" panose="020F0502020204030204" pitchFamily="34" charset="0"/>
              </a:rPr>
              <a:t>Credit-Bearing Framework</a:t>
            </a:r>
          </a:p>
        </p:txBody>
      </p:sp>
    </p:spTree>
    <p:extLst>
      <p:ext uri="{BB962C8B-B14F-4D97-AF65-F5344CB8AC3E}">
        <p14:creationId xmlns:p14="http://schemas.microsoft.com/office/powerpoint/2010/main" val="141134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QuILTSS Workforce Development</a:t>
            </a:r>
          </a:p>
        </p:txBody>
      </p:sp>
      <p:sp>
        <p:nvSpPr>
          <p:cNvPr id="23555" name="Content Placeholder 6"/>
          <p:cNvSpPr>
            <a:spLocks noGrp="1"/>
          </p:cNvSpPr>
          <p:nvPr>
            <p:ph idx="1"/>
          </p:nvPr>
        </p:nvSpPr>
        <p:spPr>
          <a:xfrm>
            <a:off x="1828800" y="1258327"/>
            <a:ext cx="8839200" cy="5562600"/>
          </a:xfrm>
        </p:spPr>
        <p:txBody>
          <a:bodyPr>
            <a:normAutofit/>
          </a:bodyPr>
          <a:lstStyle/>
          <a:p>
            <a:r>
              <a:rPr lang="en-US" sz="2600" dirty="0">
                <a:solidFill>
                  <a:schemeClr val="tx2"/>
                </a:solidFill>
                <a:latin typeface="Calibri" panose="020F0502020204030204" pitchFamily="34" charset="0"/>
                <a:cs typeface="Bitter"/>
              </a:rPr>
              <a:t>Connected to Governor’s higher ed priorities</a:t>
            </a:r>
          </a:p>
          <a:p>
            <a:pPr lvl="1">
              <a:buFont typeface="Lucida Grande"/>
              <a:buChar char="-"/>
            </a:pPr>
            <a:r>
              <a:rPr lang="en-US" sz="2200" i="1" dirty="0">
                <a:solidFill>
                  <a:schemeClr val="tx2"/>
                </a:solidFill>
                <a:latin typeface="Calibri" panose="020F0502020204030204" pitchFamily="34" charset="0"/>
                <a:cs typeface="Bitter"/>
              </a:rPr>
              <a:t>Drive to 55* </a:t>
            </a:r>
            <a:r>
              <a:rPr lang="en-US" sz="2200" dirty="0">
                <a:solidFill>
                  <a:schemeClr val="tx2"/>
                </a:solidFill>
                <a:latin typeface="Calibri" panose="020F0502020204030204" pitchFamily="34" charset="0"/>
                <a:cs typeface="Bitter"/>
              </a:rPr>
              <a:t>and the “Last Dollar Funding” programs</a:t>
            </a:r>
          </a:p>
          <a:p>
            <a:pPr lvl="2">
              <a:buFont typeface="Courier New"/>
              <a:buChar char="o"/>
            </a:pPr>
            <a:r>
              <a:rPr lang="en-US" sz="1900" i="1" dirty="0">
                <a:solidFill>
                  <a:schemeClr val="tx2"/>
                </a:solidFill>
                <a:latin typeface="Calibri" panose="020F0502020204030204" pitchFamily="34" charset="0"/>
                <a:cs typeface="Bitter"/>
              </a:rPr>
              <a:t>Tennessee Promise </a:t>
            </a:r>
            <a:r>
              <a:rPr lang="en-US" sz="1900" dirty="0">
                <a:solidFill>
                  <a:schemeClr val="tx2"/>
                </a:solidFill>
                <a:latin typeface="Calibri" panose="020F0502020204030204" pitchFamily="34" charset="0"/>
                <a:cs typeface="Bitter"/>
              </a:rPr>
              <a:t>and </a:t>
            </a:r>
            <a:r>
              <a:rPr lang="en-US" sz="1900" i="1" dirty="0">
                <a:solidFill>
                  <a:schemeClr val="tx2"/>
                </a:solidFill>
                <a:latin typeface="Calibri" panose="020F0502020204030204" pitchFamily="34" charset="0"/>
                <a:cs typeface="Bitter"/>
              </a:rPr>
              <a:t>Tennessee Reconnect**</a:t>
            </a:r>
            <a:endParaRPr lang="en-US" sz="1900" dirty="0">
              <a:solidFill>
                <a:schemeClr val="tx2"/>
              </a:solidFill>
              <a:latin typeface="Calibri" panose="020F0502020204030204" pitchFamily="34" charset="0"/>
              <a:cs typeface="Bitter"/>
            </a:endParaRPr>
          </a:p>
          <a:p>
            <a:r>
              <a:rPr lang="en-US" sz="2600" dirty="0">
                <a:solidFill>
                  <a:schemeClr val="tx2"/>
                </a:solidFill>
                <a:latin typeface="Calibri" panose="020F0502020204030204" pitchFamily="34" charset="0"/>
                <a:cs typeface="Bitter"/>
              </a:rPr>
              <a:t>Partnered with Tennessee Board of Regents and Tennessee Higher Education Commission</a:t>
            </a:r>
          </a:p>
          <a:p>
            <a:pPr lvl="1">
              <a:buFont typeface="Lucida Grande"/>
              <a:buChar char="-"/>
            </a:pPr>
            <a:r>
              <a:rPr lang="en-US" sz="2200" dirty="0">
                <a:solidFill>
                  <a:schemeClr val="tx2"/>
                </a:solidFill>
                <a:latin typeface="Calibri" panose="020F0502020204030204" pitchFamily="34" charset="0"/>
                <a:cs typeface="Bitter"/>
              </a:rPr>
              <a:t>Tennessee Community Colleges (CCs)</a:t>
            </a:r>
          </a:p>
          <a:p>
            <a:pPr lvl="1">
              <a:buFont typeface="Lucida Grande"/>
              <a:buChar char="-"/>
            </a:pPr>
            <a:r>
              <a:rPr lang="en-US" sz="2200" dirty="0">
                <a:solidFill>
                  <a:schemeClr val="tx2"/>
                </a:solidFill>
                <a:latin typeface="Calibri" panose="020F0502020204030204" pitchFamily="34" charset="0"/>
                <a:cs typeface="Bitter"/>
              </a:rPr>
              <a:t>Tennessee Colleges of Applied Technology (TCATs)</a:t>
            </a:r>
          </a:p>
          <a:p>
            <a:pPr>
              <a:buFont typeface="Arial"/>
              <a:buChar char="•"/>
            </a:pPr>
            <a:r>
              <a:rPr lang="en-US" sz="2600" dirty="0">
                <a:solidFill>
                  <a:schemeClr val="tx2"/>
                </a:solidFill>
                <a:latin typeface="Calibri" panose="020F0502020204030204" pitchFamily="34" charset="0"/>
                <a:cs typeface="Bitter"/>
              </a:rPr>
              <a:t>Award 18 hours of college credit and a post-secondary credential</a:t>
            </a:r>
          </a:p>
          <a:p>
            <a:pPr lvl="1">
              <a:buFont typeface="Lucida Grande"/>
              <a:buChar char="-"/>
            </a:pPr>
            <a:r>
              <a:rPr lang="en-US" sz="2200" dirty="0">
                <a:solidFill>
                  <a:schemeClr val="tx2"/>
                </a:solidFill>
                <a:latin typeface="Calibri" panose="020F0502020204030204" pitchFamily="34" charset="0"/>
                <a:cs typeface="Bitter"/>
              </a:rPr>
              <a:t>Integrates work-based learning hours</a:t>
            </a:r>
          </a:p>
          <a:p>
            <a:pPr lvl="1">
              <a:buFont typeface="Lucida Grande"/>
              <a:buChar char="-"/>
            </a:pPr>
            <a:r>
              <a:rPr lang="en-US" sz="2200" dirty="0">
                <a:solidFill>
                  <a:schemeClr val="tx2"/>
                </a:solidFill>
                <a:latin typeface="Calibri" panose="020F0502020204030204" pitchFamily="34" charset="0"/>
                <a:cs typeface="Bitter"/>
              </a:rPr>
              <a:t>Embed within a variety of degree paths including new Associates Degree</a:t>
            </a:r>
          </a:p>
        </p:txBody>
      </p:sp>
      <p:sp>
        <p:nvSpPr>
          <p:cNvPr id="4" name="TextBox 3"/>
          <p:cNvSpPr txBox="1"/>
          <p:nvPr/>
        </p:nvSpPr>
        <p:spPr>
          <a:xfrm>
            <a:off x="2667000" y="6248400"/>
            <a:ext cx="6248400" cy="553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Arial" charset="0"/>
                <a:ea typeface="+mn-ea"/>
                <a:cs typeface="Arial" charset="0"/>
              </a:rPr>
              <a:t>  *Governor-led initiative to get 55% of Tennessee’s adults with a post-secondary credential by 2025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Arial" charset="0"/>
                <a:ea typeface="+mn-ea"/>
                <a:cs typeface="Arial" charset="0"/>
              </a:rPr>
              <a:t>**Last dollar funding programs which offer up to 2 years of post-secondary education at a CC, TCAT, </a:t>
            </a:r>
            <a:br>
              <a:rPr kumimoji="0" lang="en-US" sz="1000" b="0" i="0" u="none" strike="noStrike" kern="1200" cap="none" spc="0" normalizeH="0" baseline="0" noProof="0" dirty="0">
                <a:ln>
                  <a:noFill/>
                </a:ln>
                <a:solidFill>
                  <a:prstClr val="white">
                    <a:lumMod val="50000"/>
                  </a:prstClr>
                </a:solidFill>
                <a:effectLst/>
                <a:uLnTx/>
                <a:uFillTx/>
                <a:latin typeface="Arial" charset="0"/>
                <a:ea typeface="+mn-ea"/>
                <a:cs typeface="Arial" charset="0"/>
              </a:rPr>
            </a:br>
            <a:r>
              <a:rPr kumimoji="0" lang="en-US" sz="1000" b="0" i="0" u="none" strike="noStrike" kern="1200" cap="none" spc="0" normalizeH="0" baseline="0" noProof="0" dirty="0">
                <a:ln>
                  <a:noFill/>
                </a:ln>
                <a:solidFill>
                  <a:prstClr val="white">
                    <a:lumMod val="50000"/>
                  </a:prstClr>
                </a:solidFill>
                <a:effectLst/>
                <a:uLnTx/>
                <a:uFillTx/>
                <a:latin typeface="Arial" charset="0"/>
                <a:ea typeface="+mn-ea"/>
                <a:cs typeface="Arial" charset="0"/>
              </a:rPr>
              <a:t>   or other eligible institution for students after high school or returning adult learners, respectively</a:t>
            </a:r>
          </a:p>
        </p:txBody>
      </p:sp>
    </p:spTree>
    <p:extLst>
      <p:ext uri="{BB962C8B-B14F-4D97-AF65-F5344CB8AC3E}">
        <p14:creationId xmlns:p14="http://schemas.microsoft.com/office/powerpoint/2010/main" val="2151605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Understanding Workforce Challenges</a:t>
            </a:r>
          </a:p>
        </p:txBody>
      </p:sp>
      <p:sp>
        <p:nvSpPr>
          <p:cNvPr id="23555" name="Content Placeholder 6"/>
          <p:cNvSpPr>
            <a:spLocks noGrp="1"/>
          </p:cNvSpPr>
          <p:nvPr>
            <p:ph idx="1"/>
          </p:nvPr>
        </p:nvSpPr>
        <p:spPr>
          <a:xfrm>
            <a:off x="1828800" y="1258327"/>
            <a:ext cx="8839200" cy="5562600"/>
          </a:xfrm>
        </p:spPr>
        <p:txBody>
          <a:bodyPr>
            <a:normAutofit/>
          </a:bodyPr>
          <a:lstStyle/>
          <a:p>
            <a:pPr marL="0" indent="0">
              <a:buNone/>
            </a:pPr>
            <a:r>
              <a:rPr lang="en-US" sz="2800" b="1" dirty="0">
                <a:solidFill>
                  <a:schemeClr val="tx2"/>
                </a:solidFill>
                <a:latin typeface="Calibri" panose="020F0502020204030204" pitchFamily="34" charset="0"/>
                <a:cs typeface="Bitter"/>
              </a:rPr>
              <a:t>New “Insights”:</a:t>
            </a:r>
          </a:p>
          <a:p>
            <a:pPr marL="463550" lvl="1" indent="-344488">
              <a:buFont typeface="Arial" panose="020B0604020202020204" pitchFamily="34" charset="0"/>
              <a:buChar char="•"/>
            </a:pPr>
            <a:r>
              <a:rPr lang="en-US" sz="2800" dirty="0">
                <a:solidFill>
                  <a:schemeClr val="tx2"/>
                </a:solidFill>
                <a:latin typeface="Calibri" panose="020F0502020204030204" pitchFamily="34" charset="0"/>
              </a:rPr>
              <a:t>Escalating challenges with recruitment and retention in longstanding Section 1915(c) waivers</a:t>
            </a:r>
          </a:p>
          <a:p>
            <a:pPr marL="863600" lvl="2" indent="-344488">
              <a:buFont typeface="Calibri" panose="020F0502020204030204" pitchFamily="34" charset="0"/>
              <a:buChar char="—"/>
            </a:pPr>
            <a:r>
              <a:rPr lang="en-US" sz="2800" dirty="0">
                <a:solidFill>
                  <a:schemeClr val="tx2"/>
                </a:solidFill>
                <a:latin typeface="Calibri" panose="020F0502020204030204" pitchFamily="34" charset="0"/>
              </a:rPr>
              <a:t>51% based on 2018 Staff Stability Survey (NCI)</a:t>
            </a:r>
          </a:p>
          <a:p>
            <a:pPr marL="461963" lvl="2" indent="-350838"/>
            <a:r>
              <a:rPr lang="en-US" sz="2800" dirty="0">
                <a:solidFill>
                  <a:schemeClr val="tx2"/>
                </a:solidFill>
                <a:latin typeface="Calibri" panose="020F0502020204030204" pitchFamily="34" charset="0"/>
              </a:rPr>
              <a:t>Most significant factor impacting implementation of Employment and Community First CHOICES </a:t>
            </a:r>
          </a:p>
          <a:p>
            <a:pPr marL="461963" lvl="2" indent="-350838"/>
            <a:r>
              <a:rPr lang="en-US" sz="2800" dirty="0">
                <a:solidFill>
                  <a:schemeClr val="tx2"/>
                </a:solidFill>
                <a:latin typeface="Calibri" panose="020F0502020204030204" pitchFamily="34" charset="0"/>
              </a:rPr>
              <a:t>To provide high quality services and supports, must have competent staff to deliver them</a:t>
            </a:r>
            <a:endParaRPr lang="en-US" sz="2800" dirty="0">
              <a:solidFill>
                <a:schemeClr val="tx2"/>
              </a:solidFill>
              <a:latin typeface="Calibri" panose="020F0502020204030204" pitchFamily="34" charset="0"/>
              <a:cs typeface="Times New Roman" panose="02020603050405020304" pitchFamily="18" charset="0"/>
            </a:endParaRPr>
          </a:p>
          <a:p>
            <a:endParaRPr lang="en-US" sz="2600" dirty="0">
              <a:solidFill>
                <a:schemeClr val="tx2"/>
              </a:solidFill>
              <a:latin typeface="Calibri" panose="020F0502020204030204" pitchFamily="34" charset="0"/>
              <a:cs typeface="Bitter"/>
            </a:endParaRPr>
          </a:p>
        </p:txBody>
      </p:sp>
    </p:spTree>
    <p:extLst>
      <p:ext uri="{BB962C8B-B14F-4D97-AF65-F5344CB8AC3E}">
        <p14:creationId xmlns:p14="http://schemas.microsoft.com/office/powerpoint/2010/main" val="3299211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Addressing Workforce Challenges</a:t>
            </a:r>
          </a:p>
        </p:txBody>
      </p:sp>
      <p:sp>
        <p:nvSpPr>
          <p:cNvPr id="23555" name="Content Placeholder 6"/>
          <p:cNvSpPr>
            <a:spLocks noGrp="1"/>
          </p:cNvSpPr>
          <p:nvPr>
            <p:ph idx="1"/>
          </p:nvPr>
        </p:nvSpPr>
        <p:spPr>
          <a:xfrm>
            <a:off x="1667625" y="1082377"/>
            <a:ext cx="8839200" cy="5562600"/>
          </a:xfrm>
        </p:spPr>
        <p:txBody>
          <a:bodyPr>
            <a:normAutofit fontScale="92500" lnSpcReduction="10000"/>
          </a:bodyPr>
          <a:lstStyle/>
          <a:p>
            <a:pPr marL="0" indent="0">
              <a:buNone/>
            </a:pPr>
            <a:r>
              <a:rPr lang="en-US" sz="2800" b="1" dirty="0">
                <a:solidFill>
                  <a:schemeClr val="tx2"/>
                </a:solidFill>
                <a:latin typeface="Calibri" panose="020F0502020204030204" pitchFamily="34" charset="0"/>
                <a:cs typeface="Bitter"/>
              </a:rPr>
              <a:t> New “Opportunities”:</a:t>
            </a:r>
          </a:p>
          <a:p>
            <a:pPr marL="463550" lvl="1" indent="-344488">
              <a:buFont typeface="Arial" panose="020B0604020202020204" pitchFamily="34" charset="0"/>
              <a:buChar char="•"/>
            </a:pPr>
            <a:r>
              <a:rPr lang="en-US" sz="2600" dirty="0">
                <a:latin typeface="+mn-lt"/>
              </a:rPr>
              <a:t>Design and implement additional competency-based training and education programs to align with and sustain VBP models</a:t>
            </a:r>
            <a:endParaRPr lang="en-US" sz="2600" dirty="0">
              <a:solidFill>
                <a:schemeClr val="tx2"/>
              </a:solidFill>
              <a:latin typeface="+mn-lt"/>
            </a:endParaRPr>
          </a:p>
          <a:p>
            <a:pPr marL="863600" lvl="2" indent="-344488">
              <a:buFont typeface="Calibri" panose="020F0502020204030204" pitchFamily="34" charset="0"/>
              <a:buChar char="―"/>
            </a:pPr>
            <a:r>
              <a:rPr lang="en-US" sz="2200" dirty="0">
                <a:solidFill>
                  <a:schemeClr val="tx2"/>
                </a:solidFill>
                <a:latin typeface="Calibri" panose="020F0502020204030204" pitchFamily="34" charset="0"/>
              </a:rPr>
              <a:t>Pre- and Early-Service components across LTSS programs</a:t>
            </a:r>
          </a:p>
          <a:p>
            <a:pPr marL="863600" lvl="2" indent="-344488">
              <a:buFont typeface="Calibri" panose="020F0502020204030204" pitchFamily="34" charset="0"/>
              <a:buChar char="―"/>
            </a:pPr>
            <a:r>
              <a:rPr lang="en-US" sz="2200" dirty="0">
                <a:solidFill>
                  <a:schemeClr val="tx2"/>
                </a:solidFill>
                <a:latin typeface="Calibri" panose="020F0502020204030204" pitchFamily="34" charset="0"/>
              </a:rPr>
              <a:t>Self-Direction of Health Care Tasks</a:t>
            </a:r>
          </a:p>
          <a:p>
            <a:pPr marL="1147763" lvl="3" indent="-233363">
              <a:buFont typeface="Courier New" panose="02070309020205020404" pitchFamily="49" charset="0"/>
              <a:buChar char="o"/>
            </a:pPr>
            <a:r>
              <a:rPr lang="en-US" sz="1700" dirty="0">
                <a:solidFill>
                  <a:schemeClr val="tx2"/>
                </a:solidFill>
                <a:latin typeface="Calibri" panose="020F0502020204030204" pitchFamily="34" charset="0"/>
              </a:rPr>
              <a:t>Medication Administration</a:t>
            </a:r>
          </a:p>
          <a:p>
            <a:pPr lvl="2">
              <a:buFont typeface="Courier New" panose="02070309020205020404" pitchFamily="49" charset="0"/>
              <a:buChar char="o"/>
            </a:pPr>
            <a:r>
              <a:rPr lang="en-US" sz="1700" dirty="0">
                <a:solidFill>
                  <a:schemeClr val="tx2"/>
                </a:solidFill>
                <a:latin typeface="Calibri" panose="020F0502020204030204" pitchFamily="34" charset="0"/>
              </a:rPr>
              <a:t>Respiratory Care</a:t>
            </a:r>
          </a:p>
          <a:p>
            <a:pPr lvl="2">
              <a:buFont typeface="Courier New" panose="02070309020205020404" pitchFamily="49" charset="0"/>
              <a:buChar char="o"/>
            </a:pPr>
            <a:r>
              <a:rPr lang="en-US" sz="1700" dirty="0">
                <a:solidFill>
                  <a:schemeClr val="tx2"/>
                </a:solidFill>
                <a:latin typeface="Calibri" panose="020F0502020204030204" pitchFamily="34" charset="0"/>
              </a:rPr>
              <a:t>Diabetes Management</a:t>
            </a:r>
          </a:p>
          <a:p>
            <a:pPr lvl="1"/>
            <a:r>
              <a:rPr lang="en-US" sz="2200" dirty="0">
                <a:solidFill>
                  <a:schemeClr val="tx2"/>
                </a:solidFill>
                <a:latin typeface="Calibri" panose="020F0502020204030204" pitchFamily="34" charset="0"/>
              </a:rPr>
              <a:t>A competency-based training program for employment supports staff </a:t>
            </a:r>
          </a:p>
          <a:p>
            <a:pPr lvl="1"/>
            <a:r>
              <a:rPr lang="en-US" sz="2200" dirty="0">
                <a:solidFill>
                  <a:schemeClr val="tx2"/>
                </a:solidFill>
                <a:latin typeface="Calibri" panose="020F0502020204030204" pitchFamily="34" charset="0"/>
              </a:rPr>
              <a:t>A competency-based training program on supporting people with challenging behavior support needs</a:t>
            </a:r>
          </a:p>
          <a:p>
            <a:pPr lvl="1"/>
            <a:r>
              <a:rPr lang="en-US" sz="2200" dirty="0">
                <a:solidFill>
                  <a:schemeClr val="tx2"/>
                </a:solidFill>
                <a:latin typeface="Calibri" panose="020F0502020204030204" pitchFamily="34" charset="0"/>
              </a:rPr>
              <a:t>A competency-based training program for Alzheimer’s/Dementia </a:t>
            </a:r>
          </a:p>
          <a:p>
            <a:pPr lvl="1"/>
            <a:r>
              <a:rPr lang="en-US" sz="2200" dirty="0">
                <a:solidFill>
                  <a:schemeClr val="tx2"/>
                </a:solidFill>
                <a:latin typeface="Calibri" panose="020F0502020204030204" pitchFamily="34" charset="0"/>
              </a:rPr>
              <a:t>A competency-based training program for HealthLink (behavioral health home) providers to increase their capacity to provide high quality services and achieve VBP performance expectations </a:t>
            </a:r>
          </a:p>
          <a:p>
            <a:pPr lvl="1"/>
            <a:r>
              <a:rPr lang="en-US" sz="2200" dirty="0">
                <a:solidFill>
                  <a:schemeClr val="tx2"/>
                </a:solidFill>
                <a:latin typeface="Calibri" panose="020F0502020204030204" pitchFamily="34" charset="0"/>
              </a:rPr>
              <a:t>Competency-based education for physicians on serving people with I/DD and the use of psychotropics </a:t>
            </a:r>
          </a:p>
          <a:p>
            <a:endParaRPr lang="en-US" sz="2600" dirty="0">
              <a:solidFill>
                <a:schemeClr val="tx2"/>
              </a:solidFill>
              <a:latin typeface="Calibri" panose="020F0502020204030204" pitchFamily="34" charset="0"/>
              <a:cs typeface="Bitter"/>
            </a:endParaRPr>
          </a:p>
        </p:txBody>
      </p:sp>
    </p:spTree>
    <p:extLst>
      <p:ext uri="{BB962C8B-B14F-4D97-AF65-F5344CB8AC3E}">
        <p14:creationId xmlns:p14="http://schemas.microsoft.com/office/powerpoint/2010/main" val="1061454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Addressing Workforce Challenges</a:t>
            </a:r>
          </a:p>
        </p:txBody>
      </p:sp>
      <p:sp>
        <p:nvSpPr>
          <p:cNvPr id="23555" name="Content Placeholder 6"/>
          <p:cNvSpPr>
            <a:spLocks noGrp="1"/>
          </p:cNvSpPr>
          <p:nvPr>
            <p:ph idx="1"/>
          </p:nvPr>
        </p:nvSpPr>
        <p:spPr>
          <a:xfrm>
            <a:off x="1767015" y="1171828"/>
            <a:ext cx="8839200" cy="5562600"/>
          </a:xfrm>
        </p:spPr>
        <p:txBody>
          <a:bodyPr>
            <a:normAutofit fontScale="40000" lnSpcReduction="20000"/>
          </a:bodyPr>
          <a:lstStyle/>
          <a:p>
            <a:pPr marL="0" indent="0">
              <a:buNone/>
            </a:pPr>
            <a:r>
              <a:rPr lang="en-US" sz="7000" b="1" dirty="0">
                <a:solidFill>
                  <a:schemeClr val="tx2"/>
                </a:solidFill>
                <a:latin typeface="Calibri" panose="020F0502020204030204" pitchFamily="34" charset="0"/>
                <a:cs typeface="Bitter"/>
              </a:rPr>
              <a:t>New “Opportunities”:  </a:t>
            </a:r>
            <a:r>
              <a:rPr lang="en-US" sz="7000" b="1" dirty="0">
                <a:solidFill>
                  <a:schemeClr val="tx2"/>
                </a:solidFill>
                <a:latin typeface="+mn-lt"/>
              </a:rPr>
              <a:t>A Multi-Prong Approach </a:t>
            </a:r>
            <a:br>
              <a:rPr lang="en-US" sz="6000" b="1" dirty="0">
                <a:solidFill>
                  <a:schemeClr val="tx2"/>
                </a:solidFill>
                <a:latin typeface="+mn-lt"/>
              </a:rPr>
            </a:br>
            <a:r>
              <a:rPr lang="en-US" sz="6000" b="1" dirty="0">
                <a:solidFill>
                  <a:schemeClr val="tx2"/>
                </a:solidFill>
                <a:latin typeface="+mn-lt"/>
              </a:rPr>
              <a:t>(</a:t>
            </a:r>
            <a:r>
              <a:rPr lang="en-US" sz="6000" b="1" i="1" dirty="0">
                <a:solidFill>
                  <a:schemeClr val="tx2"/>
                </a:solidFill>
                <a:latin typeface="+mn-lt"/>
              </a:rPr>
              <a:t>in addition to </a:t>
            </a:r>
            <a:r>
              <a:rPr lang="en-US" sz="6000" b="1" dirty="0">
                <a:solidFill>
                  <a:schemeClr val="tx2"/>
                </a:solidFill>
                <a:latin typeface="+mn-lt"/>
              </a:rPr>
              <a:t>competency-based training)</a:t>
            </a:r>
          </a:p>
          <a:p>
            <a:pPr marL="0" indent="0">
              <a:buNone/>
            </a:pPr>
            <a:br>
              <a:rPr lang="en-US" sz="3000" b="1" dirty="0">
                <a:solidFill>
                  <a:schemeClr val="tx2"/>
                </a:solidFill>
                <a:latin typeface="+mn-lt"/>
              </a:rPr>
            </a:br>
            <a:r>
              <a:rPr lang="en-US" sz="6000" b="1" dirty="0">
                <a:solidFill>
                  <a:schemeClr val="tx2"/>
                </a:solidFill>
                <a:latin typeface="+mn-lt"/>
              </a:rPr>
              <a:t>Workforce  Capacity-Building </a:t>
            </a:r>
            <a:r>
              <a:rPr lang="en-US" sz="6000" b="1" u="sng" dirty="0">
                <a:solidFill>
                  <a:schemeClr val="tx2"/>
                </a:solidFill>
                <a:latin typeface="+mn-lt"/>
              </a:rPr>
              <a:t>Investments</a:t>
            </a:r>
            <a:endParaRPr lang="en-US" sz="3000" b="1" u="sng" dirty="0">
              <a:solidFill>
                <a:schemeClr val="tx2"/>
              </a:solidFill>
              <a:latin typeface="+mn-lt"/>
            </a:endParaRPr>
          </a:p>
          <a:p>
            <a:r>
              <a:rPr lang="en-US" sz="5500" dirty="0">
                <a:solidFill>
                  <a:schemeClr val="tx2"/>
                </a:solidFill>
                <a:latin typeface="+mn-lt"/>
              </a:rPr>
              <a:t>Establish processes for collection/use of workforce-related data at provider and system levels to target and measure improvement efforts over time</a:t>
            </a:r>
          </a:p>
          <a:p>
            <a:pPr lvl="1">
              <a:buFont typeface="Calibri" panose="020F0502020204030204" pitchFamily="34" charset="0"/>
              <a:buChar char="—"/>
            </a:pPr>
            <a:r>
              <a:rPr lang="en-US" sz="5000" dirty="0">
                <a:solidFill>
                  <a:schemeClr val="tx2"/>
                </a:solidFill>
                <a:latin typeface="+mn-lt"/>
              </a:rPr>
              <a:t>Comprehensive statewide data analysis to target investments, track improvement over time</a:t>
            </a:r>
          </a:p>
          <a:p>
            <a:pPr lvl="1"/>
            <a:r>
              <a:rPr lang="en-US" sz="5000" dirty="0">
                <a:solidFill>
                  <a:schemeClr val="tx2"/>
                </a:solidFill>
                <a:latin typeface="+mn-lt"/>
              </a:rPr>
              <a:t>Provider-specific analysis and training/technical assistance to providers in analyzing and using their own data to guide/evaluate their organization’s efforts to address workforce issues</a:t>
            </a:r>
          </a:p>
          <a:p>
            <a:pPr lvl="0">
              <a:buClr>
                <a:srgbClr val="E87722"/>
              </a:buClr>
            </a:pPr>
            <a:r>
              <a:rPr lang="en-US" sz="5500" dirty="0">
                <a:solidFill>
                  <a:schemeClr val="tx2"/>
                </a:solidFill>
                <a:latin typeface="+mn-lt"/>
              </a:rPr>
              <a:t>Engage national experts to provide capacity-building training and technical assistance to providers to support adoption of evidence-based and best practices that have been shown to result in more effective recruitment, increased retention, and better outcomes for people served</a:t>
            </a:r>
          </a:p>
        </p:txBody>
      </p:sp>
    </p:spTree>
    <p:extLst>
      <p:ext uri="{BB962C8B-B14F-4D97-AF65-F5344CB8AC3E}">
        <p14:creationId xmlns:p14="http://schemas.microsoft.com/office/powerpoint/2010/main" val="3019982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Addressing Workforce Challenges</a:t>
            </a:r>
          </a:p>
        </p:txBody>
      </p:sp>
      <p:sp>
        <p:nvSpPr>
          <p:cNvPr id="23555" name="Content Placeholder 6"/>
          <p:cNvSpPr>
            <a:spLocks noGrp="1"/>
          </p:cNvSpPr>
          <p:nvPr>
            <p:ph idx="1"/>
          </p:nvPr>
        </p:nvSpPr>
        <p:spPr>
          <a:xfrm>
            <a:off x="1767015" y="1171828"/>
            <a:ext cx="8839200" cy="5562600"/>
          </a:xfrm>
        </p:spPr>
        <p:txBody>
          <a:bodyPr>
            <a:normAutofit fontScale="92500"/>
          </a:bodyPr>
          <a:lstStyle/>
          <a:p>
            <a:pPr marL="0" indent="0">
              <a:buNone/>
            </a:pPr>
            <a:r>
              <a:rPr lang="en-US" sz="3000" b="1" dirty="0">
                <a:solidFill>
                  <a:schemeClr val="tx2"/>
                </a:solidFill>
                <a:latin typeface="Calibri" panose="020F0502020204030204" pitchFamily="34" charset="0"/>
                <a:cs typeface="Bitter"/>
              </a:rPr>
              <a:t>New “Opportunities”:  </a:t>
            </a:r>
            <a:r>
              <a:rPr lang="en-US" sz="3000" b="1" dirty="0">
                <a:solidFill>
                  <a:schemeClr val="tx2"/>
                </a:solidFill>
                <a:latin typeface="+mn-lt"/>
              </a:rPr>
              <a:t>A Multi-Prong Approach </a:t>
            </a:r>
            <a:br>
              <a:rPr lang="en-US" sz="4000" b="1" dirty="0">
                <a:solidFill>
                  <a:schemeClr val="tx2"/>
                </a:solidFill>
                <a:latin typeface="+mn-lt"/>
              </a:rPr>
            </a:br>
            <a:r>
              <a:rPr lang="en-US" sz="2600" b="1" dirty="0">
                <a:solidFill>
                  <a:schemeClr val="tx2"/>
                </a:solidFill>
                <a:latin typeface="+mn-lt"/>
              </a:rPr>
              <a:t>(</a:t>
            </a:r>
            <a:r>
              <a:rPr lang="en-US" sz="2600" b="1" i="1" dirty="0">
                <a:solidFill>
                  <a:schemeClr val="tx2"/>
                </a:solidFill>
                <a:latin typeface="+mn-lt"/>
              </a:rPr>
              <a:t>in addition to </a:t>
            </a:r>
            <a:r>
              <a:rPr lang="en-US" sz="2600" b="1" dirty="0">
                <a:solidFill>
                  <a:schemeClr val="tx2"/>
                </a:solidFill>
                <a:latin typeface="+mn-lt"/>
              </a:rPr>
              <a:t>competency-based training)</a:t>
            </a:r>
            <a:endParaRPr lang="en-US" sz="2600" b="1" dirty="0">
              <a:solidFill>
                <a:schemeClr val="tx2"/>
              </a:solidFill>
              <a:latin typeface="Calibri" panose="020F0502020204030204" pitchFamily="34" charset="0"/>
              <a:cs typeface="Times New Roman" panose="02020603050405020304" pitchFamily="18" charset="0"/>
            </a:endParaRPr>
          </a:p>
          <a:p>
            <a:pPr marL="284163" lvl="1" indent="-171450">
              <a:buClr>
                <a:srgbClr val="E87722"/>
              </a:buClr>
              <a:buFont typeface="Arial" panose="020B0604020202020204" pitchFamily="34" charset="0"/>
              <a:buChar char="•"/>
            </a:pPr>
            <a:br>
              <a:rPr lang="en-US" sz="1000" b="1" dirty="0">
                <a:solidFill>
                  <a:schemeClr val="tx2"/>
                </a:solidFill>
              </a:rPr>
            </a:br>
            <a:endParaRPr lang="en-US" sz="100" b="1" dirty="0">
              <a:solidFill>
                <a:schemeClr val="tx2"/>
              </a:solidFill>
              <a:latin typeface="+mn-lt"/>
              <a:cs typeface="Times New Roman" panose="02020603050405020304" pitchFamily="18" charset="0"/>
            </a:endParaRPr>
          </a:p>
          <a:p>
            <a:pPr marL="112713" lvl="1" indent="344488">
              <a:buClr>
                <a:srgbClr val="E87722"/>
              </a:buClr>
              <a:buFont typeface="Arial" panose="020B0604020202020204" pitchFamily="34" charset="0"/>
              <a:buChar char="•"/>
            </a:pPr>
            <a:r>
              <a:rPr lang="en-US" sz="2600" b="1" dirty="0">
                <a:solidFill>
                  <a:schemeClr val="tx2"/>
                </a:solidFill>
                <a:latin typeface="+mn-lt"/>
                <a:cs typeface="Times New Roman" panose="02020603050405020304" pitchFamily="18" charset="0"/>
              </a:rPr>
              <a:t>Workforce </a:t>
            </a:r>
            <a:r>
              <a:rPr lang="en-US" sz="2600" b="1" u="sng" dirty="0">
                <a:solidFill>
                  <a:schemeClr val="tx2"/>
                </a:solidFill>
                <a:latin typeface="+mn-lt"/>
                <a:cs typeface="Times New Roman" panose="02020603050405020304" pitchFamily="18" charset="0"/>
              </a:rPr>
              <a:t>Incentives</a:t>
            </a:r>
            <a:r>
              <a:rPr lang="en-US" sz="2600" dirty="0">
                <a:solidFill>
                  <a:schemeClr val="tx2"/>
                </a:solidFill>
                <a:latin typeface="+mn-lt"/>
                <a:cs typeface="Times New Roman" panose="02020603050405020304" pitchFamily="18" charset="0"/>
              </a:rPr>
              <a:t> in the form of increased wages for higher </a:t>
            </a:r>
            <a:br>
              <a:rPr lang="en-US" sz="2600" dirty="0">
                <a:solidFill>
                  <a:schemeClr val="tx2"/>
                </a:solidFill>
                <a:latin typeface="+mn-lt"/>
                <a:cs typeface="Times New Roman" panose="02020603050405020304" pitchFamily="18" charset="0"/>
              </a:rPr>
            </a:br>
            <a:r>
              <a:rPr lang="en-US" sz="2600" dirty="0">
                <a:solidFill>
                  <a:schemeClr val="tx2"/>
                </a:solidFill>
                <a:latin typeface="+mn-lt"/>
                <a:cs typeface="Times New Roman" panose="02020603050405020304" pitchFamily="18" charset="0"/>
              </a:rPr>
              <a:t>     levels of competency, i.e., training/certification, and tenure</a:t>
            </a:r>
            <a:endParaRPr lang="en-US" sz="2600" b="1" u="sng" dirty="0">
              <a:solidFill>
                <a:schemeClr val="tx2"/>
              </a:solidFill>
              <a:latin typeface="+mn-lt"/>
              <a:cs typeface="Times New Roman" panose="02020603050405020304" pitchFamily="18" charset="0"/>
            </a:endParaRPr>
          </a:p>
          <a:p>
            <a:pPr marL="112713" lvl="1" indent="344488">
              <a:buClr>
                <a:srgbClr val="E87722"/>
              </a:buClr>
              <a:buFont typeface="Arial" panose="020B0604020202020204" pitchFamily="34" charset="0"/>
              <a:buChar char="•"/>
            </a:pPr>
            <a:r>
              <a:rPr lang="en-US" sz="2600" b="1" dirty="0">
                <a:solidFill>
                  <a:schemeClr val="tx2"/>
                </a:solidFill>
                <a:latin typeface="+mn-lt"/>
                <a:cs typeface="Times New Roman" panose="02020603050405020304" pitchFamily="18" charset="0"/>
              </a:rPr>
              <a:t>Provider </a:t>
            </a:r>
            <a:r>
              <a:rPr lang="en-US" sz="2600" b="1" u="sng" dirty="0">
                <a:solidFill>
                  <a:schemeClr val="tx2"/>
                </a:solidFill>
                <a:latin typeface="+mn-lt"/>
                <a:cs typeface="Times New Roman" panose="02020603050405020304" pitchFamily="18" charset="0"/>
              </a:rPr>
              <a:t>Incentives</a:t>
            </a:r>
            <a:r>
              <a:rPr lang="en-US" sz="2600" b="1" dirty="0">
                <a:solidFill>
                  <a:schemeClr val="tx2"/>
                </a:solidFill>
                <a:latin typeface="+mn-lt"/>
                <a:cs typeface="Times New Roman" panose="02020603050405020304" pitchFamily="18" charset="0"/>
              </a:rPr>
              <a:t> for </a:t>
            </a:r>
            <a:r>
              <a:rPr lang="en-US" sz="2600" b="1" i="1" u="sng" dirty="0">
                <a:solidFill>
                  <a:schemeClr val="tx2"/>
                </a:solidFill>
                <a:latin typeface="+mn-lt"/>
                <a:cs typeface="Times New Roman" panose="02020603050405020304" pitchFamily="18" charset="0"/>
              </a:rPr>
              <a:t>practices</a:t>
            </a:r>
            <a:r>
              <a:rPr lang="en-US" sz="2600" b="1" dirty="0">
                <a:solidFill>
                  <a:schemeClr val="tx2"/>
                </a:solidFill>
                <a:latin typeface="+mn-lt"/>
                <a:cs typeface="Times New Roman" panose="02020603050405020304" pitchFamily="18" charset="0"/>
              </a:rPr>
              <a:t> that will lead to desired </a:t>
            </a:r>
            <a:br>
              <a:rPr lang="en-US" sz="2600" b="1" dirty="0">
                <a:solidFill>
                  <a:schemeClr val="tx2"/>
                </a:solidFill>
                <a:latin typeface="+mn-lt"/>
                <a:cs typeface="Times New Roman" panose="02020603050405020304" pitchFamily="18" charset="0"/>
              </a:rPr>
            </a:br>
            <a:r>
              <a:rPr lang="en-US" sz="2600" b="1" dirty="0">
                <a:solidFill>
                  <a:schemeClr val="tx2"/>
                </a:solidFill>
                <a:latin typeface="+mn-lt"/>
                <a:cs typeface="Times New Roman" panose="02020603050405020304" pitchFamily="18" charset="0"/>
              </a:rPr>
              <a:t>     </a:t>
            </a:r>
            <a:r>
              <a:rPr lang="en-US" sz="2600" b="1" i="1" u="sng" dirty="0">
                <a:solidFill>
                  <a:schemeClr val="tx2"/>
                </a:solidFill>
                <a:latin typeface="+mn-lt"/>
                <a:cs typeface="Times New Roman" panose="02020603050405020304" pitchFamily="18" charset="0"/>
              </a:rPr>
              <a:t>outcomes</a:t>
            </a:r>
            <a:r>
              <a:rPr lang="en-US" sz="2600" b="1" dirty="0">
                <a:solidFill>
                  <a:schemeClr val="tx2"/>
                </a:solidFill>
                <a:latin typeface="+mn-lt"/>
                <a:cs typeface="Times New Roman" panose="02020603050405020304" pitchFamily="18" charset="0"/>
              </a:rPr>
              <a:t>:</a:t>
            </a:r>
          </a:p>
          <a:p>
            <a:pPr marL="855663" lvl="2" indent="-342900">
              <a:buClr>
                <a:srgbClr val="E87722"/>
              </a:buClr>
              <a:buFont typeface="Calibri" panose="020F0502020204030204" pitchFamily="34" charset="0"/>
              <a:buChar char="—"/>
            </a:pPr>
            <a:r>
              <a:rPr lang="en-US" sz="2200" dirty="0">
                <a:solidFill>
                  <a:schemeClr val="tx2"/>
                </a:solidFill>
                <a:latin typeface="+mn-lt"/>
                <a:cs typeface="Times New Roman" panose="02020603050405020304" pitchFamily="18" charset="0"/>
              </a:rPr>
              <a:t>Data collection, reporting, and use at the provider level</a:t>
            </a:r>
          </a:p>
          <a:p>
            <a:pPr marL="855663" lvl="2" indent="-342900">
              <a:buClr>
                <a:srgbClr val="E87722"/>
              </a:buClr>
              <a:buFont typeface="Calibri" panose="020F0502020204030204" pitchFamily="34" charset="0"/>
              <a:buChar char="—"/>
            </a:pPr>
            <a:r>
              <a:rPr lang="en-US" sz="2200" dirty="0">
                <a:solidFill>
                  <a:schemeClr val="tx2"/>
                </a:solidFill>
                <a:latin typeface="+mn-lt"/>
                <a:cs typeface="Times New Roman" panose="02020603050405020304" pitchFamily="18" charset="0"/>
              </a:rPr>
              <a:t>Adoption of evidence-based and best practice approaches to workforce recruitment/retention and organization culture/business model changes</a:t>
            </a:r>
            <a:endParaRPr lang="en-US" sz="2200" dirty="0">
              <a:solidFill>
                <a:schemeClr val="tx2"/>
              </a:solidFill>
              <a:latin typeface="+mn-lt"/>
            </a:endParaRPr>
          </a:p>
          <a:p>
            <a:pPr marL="342900" lvl="1" indent="-342900">
              <a:buFont typeface="Arial" panose="020B0604020202020204" pitchFamily="34" charset="0"/>
              <a:buChar char="•"/>
            </a:pPr>
            <a:r>
              <a:rPr lang="en-US" sz="2600" b="1" dirty="0">
                <a:solidFill>
                  <a:schemeClr val="tx2"/>
                </a:solidFill>
                <a:latin typeface="+mn-lt"/>
              </a:rPr>
              <a:t>Transition to financial incentives for specific workforce and quality of life </a:t>
            </a:r>
            <a:r>
              <a:rPr lang="en-US" sz="2600" b="1" i="1" dirty="0">
                <a:solidFill>
                  <a:schemeClr val="tx2"/>
                </a:solidFill>
                <a:latin typeface="+mn-lt"/>
              </a:rPr>
              <a:t>outcomes</a:t>
            </a:r>
            <a:r>
              <a:rPr lang="en-US" sz="2600" b="1" dirty="0">
                <a:solidFill>
                  <a:schemeClr val="tx2"/>
                </a:solidFill>
                <a:latin typeface="+mn-lt"/>
              </a:rPr>
              <a:t> </a:t>
            </a:r>
            <a:r>
              <a:rPr lang="en-US" sz="2600" dirty="0">
                <a:solidFill>
                  <a:schemeClr val="tx2"/>
                </a:solidFill>
                <a:latin typeface="+mn-lt"/>
              </a:rPr>
              <a:t>once practices expected to result in the outcomes have been effectively adopted</a:t>
            </a:r>
          </a:p>
          <a:p>
            <a:r>
              <a:rPr lang="en-US" sz="2600" b="1" dirty="0">
                <a:solidFill>
                  <a:schemeClr val="tx2"/>
                </a:solidFill>
                <a:latin typeface="+mn-lt"/>
              </a:rPr>
              <a:t>Outcomes for persons served will be ultimate measure</a:t>
            </a:r>
          </a:p>
          <a:p>
            <a:pPr lvl="0">
              <a:buClr>
                <a:srgbClr val="E87722"/>
              </a:buClr>
            </a:pP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8545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Addressing Workforce Challenges</a:t>
            </a:r>
          </a:p>
        </p:txBody>
      </p:sp>
      <p:sp>
        <p:nvSpPr>
          <p:cNvPr id="23555" name="Content Placeholder 6"/>
          <p:cNvSpPr>
            <a:spLocks noGrp="1"/>
          </p:cNvSpPr>
          <p:nvPr>
            <p:ph idx="1"/>
          </p:nvPr>
        </p:nvSpPr>
        <p:spPr>
          <a:xfrm>
            <a:off x="1767015" y="1171828"/>
            <a:ext cx="8839200" cy="5562600"/>
          </a:xfrm>
        </p:spPr>
        <p:txBody>
          <a:bodyPr>
            <a:normAutofit/>
          </a:bodyPr>
          <a:lstStyle/>
          <a:p>
            <a:pPr marL="0" indent="0">
              <a:buNone/>
            </a:pPr>
            <a:r>
              <a:rPr lang="en-US" sz="3000" b="1" dirty="0">
                <a:solidFill>
                  <a:schemeClr val="tx2"/>
                </a:solidFill>
                <a:latin typeface="Calibri" panose="020F0502020204030204" pitchFamily="34" charset="0"/>
                <a:cs typeface="Bitter"/>
              </a:rPr>
              <a:t>New “Opportunities”:  </a:t>
            </a:r>
            <a:r>
              <a:rPr lang="en-US" sz="3000" b="1" dirty="0">
                <a:solidFill>
                  <a:schemeClr val="tx2"/>
                </a:solidFill>
                <a:latin typeface="+mn-lt"/>
              </a:rPr>
              <a:t>A Multi-Prong Approach </a:t>
            </a:r>
            <a:br>
              <a:rPr lang="en-US" sz="4000" b="1" dirty="0">
                <a:solidFill>
                  <a:schemeClr val="tx2"/>
                </a:solidFill>
                <a:latin typeface="+mn-lt"/>
              </a:rPr>
            </a:b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4" name="Text Placeholder 3"/>
          <p:cNvSpPr txBox="1">
            <a:spLocks/>
          </p:cNvSpPr>
          <p:nvPr/>
        </p:nvSpPr>
        <p:spPr>
          <a:xfrm>
            <a:off x="1752600" y="1944130"/>
            <a:ext cx="3201924" cy="13151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bg2"/>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chemeClr val="bg2"/>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chemeClr val="bg2"/>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chemeClr val="bg2"/>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chemeClr val="bg2"/>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FF0F00"/>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1B365D"/>
                </a:solidFill>
                <a:effectLst/>
                <a:uLnTx/>
                <a:uFillTx/>
                <a:latin typeface="Open Sans" panose="020B0606030504020204" pitchFamily="34" charset="0"/>
              </a:rPr>
              <a:t>Competency-Based TRAINING Program</a:t>
            </a:r>
          </a:p>
        </p:txBody>
      </p:sp>
      <p:sp>
        <p:nvSpPr>
          <p:cNvPr id="5" name="Text Placeholder 5"/>
          <p:cNvSpPr txBox="1">
            <a:spLocks/>
          </p:cNvSpPr>
          <p:nvPr/>
        </p:nvSpPr>
        <p:spPr>
          <a:xfrm>
            <a:off x="7391400" y="1944131"/>
            <a:ext cx="3060192" cy="138675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FF0000"/>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1B365D"/>
                </a:solidFill>
                <a:effectLst/>
                <a:uLnTx/>
                <a:uFillTx/>
                <a:latin typeface="Calibri"/>
                <a:ea typeface="+mn-ea"/>
                <a:cs typeface="+mn-cs"/>
              </a:rPr>
              <a:t>Non-Recurring INVESTMENT in Capacity- Building Supports</a:t>
            </a:r>
          </a:p>
        </p:txBody>
      </p:sp>
      <p:pic>
        <p:nvPicPr>
          <p:cNvPr id="7" name="Picture 4" descr="Image result for image 3 legged stoo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511365"/>
            <a:ext cx="2057400" cy="2322780"/>
          </a:xfrm>
          <a:prstGeom prst="rect">
            <a:avLst/>
          </a:prstGeom>
          <a:noFill/>
          <a:extLst>
            <a:ext uri="{909E8E84-426E-40DD-AFC4-6F175D3DCCD1}">
              <a14:hiddenFill xmlns:a14="http://schemas.microsoft.com/office/drawing/2010/main">
                <a:solidFill>
                  <a:srgbClr val="FFFFFF"/>
                </a:solidFill>
              </a14:hiddenFill>
            </a:ext>
          </a:extLst>
        </p:spPr>
      </p:pic>
      <p:sp>
        <p:nvSpPr>
          <p:cNvPr id="8" name="Cross 7"/>
          <p:cNvSpPr/>
          <p:nvPr/>
        </p:nvSpPr>
        <p:spPr>
          <a:xfrm>
            <a:off x="3429000" y="4052580"/>
            <a:ext cx="533400" cy="533400"/>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Cross 8"/>
          <p:cNvSpPr/>
          <p:nvPr/>
        </p:nvSpPr>
        <p:spPr>
          <a:xfrm>
            <a:off x="8229600" y="4084983"/>
            <a:ext cx="533400" cy="533400"/>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 Placeholder 5"/>
          <p:cNvSpPr txBox="1">
            <a:spLocks/>
          </p:cNvSpPr>
          <p:nvPr/>
        </p:nvSpPr>
        <p:spPr>
          <a:xfrm>
            <a:off x="4486314" y="4800600"/>
            <a:ext cx="3060192" cy="1219200"/>
          </a:xfrm>
          <a:prstGeom prst="rect">
            <a:avLst/>
          </a:prstGeom>
        </p:spPr>
        <p:txBody>
          <a:bodyPr vert="horz" lIns="91440" tIns="45720" rIns="91440" bIns="45720" rtlCol="0" anchor="ctr">
            <a:normAutofit/>
          </a:bodyPr>
          <a:lstStyle>
            <a:lvl1pPr marL="0" indent="0" algn="ctr" defTabSz="457200" rtl="0" eaLnBrk="0" fontAlgn="base" hangingPunct="0">
              <a:spcBef>
                <a:spcPct val="20000"/>
              </a:spcBef>
              <a:spcAft>
                <a:spcPct val="0"/>
              </a:spcAft>
              <a:buFont typeface="Arial" charset="0"/>
              <a:buNone/>
              <a:defRPr sz="2400" b="0" i="0" kern="1200">
                <a:solidFill>
                  <a:schemeClr val="tx2"/>
                </a:solidFill>
                <a:latin typeface="+mj-lt"/>
                <a:ea typeface="ＭＳ Ｐゴシック" pitchFamily="19" charset="-128"/>
                <a:cs typeface="ＭＳ Ｐゴシック" pitchFamily="19" charset="-128"/>
              </a:defRPr>
            </a:lvl1pPr>
            <a:lvl2pPr marL="457200" indent="0" algn="l" defTabSz="457200" rtl="0" eaLnBrk="0" fontAlgn="base" hangingPunct="0">
              <a:spcBef>
                <a:spcPct val="20000"/>
              </a:spcBef>
              <a:spcAft>
                <a:spcPct val="0"/>
              </a:spcAft>
              <a:buFont typeface="Arial" charset="0"/>
              <a:buNone/>
              <a:defRPr sz="2000" b="1" kern="1200">
                <a:solidFill>
                  <a:schemeClr val="tx1"/>
                </a:solidFill>
                <a:latin typeface="+mn-lt"/>
                <a:ea typeface="ＭＳ Ｐゴシック" pitchFamily="19" charset="-128"/>
                <a:cs typeface="+mn-cs"/>
              </a:defRPr>
            </a:lvl2pPr>
            <a:lvl3pPr marL="914400" indent="0" algn="l" defTabSz="457200" rtl="0" eaLnBrk="0" fontAlgn="base" hangingPunct="0">
              <a:spcBef>
                <a:spcPct val="20000"/>
              </a:spcBef>
              <a:spcAft>
                <a:spcPct val="0"/>
              </a:spcAft>
              <a:buFont typeface="Arial" charset="0"/>
              <a:buNone/>
              <a:defRPr sz="1800" b="1" kern="1200">
                <a:solidFill>
                  <a:schemeClr val="tx1"/>
                </a:solidFill>
                <a:latin typeface="+mn-lt"/>
                <a:ea typeface="ＭＳ Ｐゴシック" pitchFamily="19" charset="-128"/>
                <a:cs typeface="+mn-cs"/>
              </a:defRPr>
            </a:lvl3pPr>
            <a:lvl4pPr marL="1371600" indent="0" algn="l" defTabSz="457200" rtl="0" eaLnBrk="0" fontAlgn="base" hangingPunct="0">
              <a:spcBef>
                <a:spcPct val="20000"/>
              </a:spcBef>
              <a:spcAft>
                <a:spcPct val="0"/>
              </a:spcAft>
              <a:buFont typeface="Arial" charset="0"/>
              <a:buNone/>
              <a:defRPr sz="1600" b="1" kern="1200">
                <a:solidFill>
                  <a:schemeClr val="tx1"/>
                </a:solidFill>
                <a:latin typeface="+mn-lt"/>
                <a:ea typeface="ＭＳ Ｐゴシック" pitchFamily="19" charset="-128"/>
                <a:cs typeface="+mn-cs"/>
              </a:defRPr>
            </a:lvl4pPr>
            <a:lvl5pPr marL="1828800" indent="0" algn="l" defTabSz="457200" rtl="0" eaLnBrk="0" fontAlgn="base" hangingPunct="0">
              <a:spcBef>
                <a:spcPct val="20000"/>
              </a:spcBef>
              <a:spcAft>
                <a:spcPct val="0"/>
              </a:spcAft>
              <a:buFont typeface="Arial" charset="0"/>
              <a:buNone/>
              <a:defRPr sz="1600" b="1" kern="1200">
                <a:solidFill>
                  <a:schemeClr val="tx1"/>
                </a:solidFill>
                <a:latin typeface="+mn-lt"/>
                <a:ea typeface="ＭＳ Ｐゴシック" pitchFamily="19" charset="-128"/>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defRPr/>
            </a:pPr>
            <a:r>
              <a:rPr kumimoji="0" lang="en-US" sz="2400" b="1" i="0" u="none" strike="noStrike" kern="1200" cap="none" spc="0" normalizeH="0" baseline="0" noProof="0" dirty="0">
                <a:ln>
                  <a:noFill/>
                </a:ln>
                <a:solidFill>
                  <a:srgbClr val="1B365D"/>
                </a:solidFill>
                <a:effectLst/>
                <a:uLnTx/>
                <a:uFillTx/>
                <a:latin typeface="Calibri"/>
                <a:ea typeface="ＭＳ Ｐゴシック" pitchFamily="19" charset="-128"/>
              </a:rPr>
              <a:t>Aligned Financial INCENTIVES</a:t>
            </a:r>
          </a:p>
        </p:txBody>
      </p:sp>
    </p:spTree>
    <p:extLst>
      <p:ext uri="{BB962C8B-B14F-4D97-AF65-F5344CB8AC3E}">
        <p14:creationId xmlns:p14="http://schemas.microsoft.com/office/powerpoint/2010/main" val="3081156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QuILTSS Workforce Development</a:t>
            </a:r>
          </a:p>
        </p:txBody>
      </p:sp>
      <p:sp>
        <p:nvSpPr>
          <p:cNvPr id="23555" name="Content Placeholder 6"/>
          <p:cNvSpPr>
            <a:spLocks noGrp="1"/>
          </p:cNvSpPr>
          <p:nvPr>
            <p:ph idx="1"/>
          </p:nvPr>
        </p:nvSpPr>
        <p:spPr>
          <a:xfrm>
            <a:off x="1709532" y="1178815"/>
            <a:ext cx="8839200" cy="5562600"/>
          </a:xfrm>
        </p:spPr>
        <p:txBody>
          <a:bodyPr>
            <a:normAutofit/>
          </a:bodyPr>
          <a:lstStyle/>
          <a:p>
            <a:pPr marL="0" indent="0">
              <a:buNone/>
            </a:pPr>
            <a:r>
              <a:rPr lang="en-US" sz="2600" b="1" dirty="0">
                <a:solidFill>
                  <a:schemeClr val="tx2"/>
                </a:solidFill>
                <a:latin typeface="Calibri" panose="020F0502020204030204" pitchFamily="34" charset="0"/>
                <a:cs typeface="Bitter"/>
              </a:rPr>
              <a:t>Status Detail</a:t>
            </a:r>
          </a:p>
          <a:p>
            <a:pPr>
              <a:buFont typeface="Wingdings" panose="05000000000000000000" pitchFamily="2" charset="2"/>
              <a:buChar char="ü"/>
            </a:pPr>
            <a:r>
              <a:rPr lang="en-US" sz="2000" dirty="0">
                <a:solidFill>
                  <a:schemeClr val="tx2"/>
                </a:solidFill>
                <a:latin typeface="Calibri" panose="020F0502020204030204" pitchFamily="34" charset="0"/>
              </a:rPr>
              <a:t>WF 2018 Survey and report complete</a:t>
            </a:r>
          </a:p>
          <a:p>
            <a:pPr>
              <a:buFont typeface="Wingdings" panose="05000000000000000000" pitchFamily="2" charset="2"/>
              <a:buChar char="ü"/>
            </a:pPr>
            <a:r>
              <a:rPr lang="en-US" sz="2000" dirty="0">
                <a:solidFill>
                  <a:schemeClr val="tx2"/>
                </a:solidFill>
                <a:latin typeface="Calibri" panose="020F0502020204030204" pitchFamily="34" charset="0"/>
              </a:rPr>
              <a:t>WF 2019 Survey  and report complete</a:t>
            </a:r>
          </a:p>
          <a:p>
            <a:r>
              <a:rPr lang="en-US" sz="2000" dirty="0">
                <a:solidFill>
                  <a:schemeClr val="tx2"/>
                </a:solidFill>
                <a:latin typeface="Calibri" panose="020F0502020204030204" pitchFamily="34" charset="0"/>
              </a:rPr>
              <a:t>Annual report includes State and Provider Level Findings Reports (descriptive statistics for key variables such as turnover, vacancy, and wages) </a:t>
            </a:r>
          </a:p>
          <a:p>
            <a:r>
              <a:rPr lang="en-US" sz="2000" dirty="0">
                <a:solidFill>
                  <a:schemeClr val="tx2"/>
                </a:solidFill>
                <a:latin typeface="Calibri" panose="020F0502020204030204" pitchFamily="34" charset="0"/>
              </a:rPr>
              <a:t>Year 1 Understanding Survey Data Training will occurred September 2019 </a:t>
            </a:r>
          </a:p>
          <a:p>
            <a:r>
              <a:rPr lang="en-US" sz="2000" dirty="0">
                <a:solidFill>
                  <a:schemeClr val="tx2"/>
                </a:solidFill>
                <a:latin typeface="Calibri" panose="020F0502020204030204" pitchFamily="34" charset="0"/>
              </a:rPr>
              <a:t>Year 2 Understanding Survey Data Training for Cohort 2 – October 2020</a:t>
            </a:r>
          </a:p>
          <a:p>
            <a:pPr lvl="1">
              <a:buFont typeface="Wingdings" panose="05000000000000000000" pitchFamily="2" charset="2"/>
              <a:buChar char="q"/>
            </a:pPr>
            <a:r>
              <a:rPr lang="en-US" dirty="0">
                <a:solidFill>
                  <a:schemeClr val="tx2"/>
                </a:solidFill>
                <a:latin typeface="Calibri" panose="020F0502020204030204" pitchFamily="34" charset="0"/>
              </a:rPr>
              <a:t>Year 1 - Three training sessions in each grand region of Tennessee helped Cohort 1 Providers understand how to best utilize their Survey Report data, including identification of workforce interventions that are provider-specific.  </a:t>
            </a:r>
          </a:p>
          <a:p>
            <a:pPr lvl="2">
              <a:buFont typeface="Courier New" panose="02070309020205020404" pitchFamily="49" charset="0"/>
              <a:buChar char="o"/>
            </a:pPr>
            <a:r>
              <a:rPr lang="en-US" sz="2000" dirty="0">
                <a:solidFill>
                  <a:schemeClr val="tx2"/>
                </a:solidFill>
                <a:latin typeface="Calibri" panose="020F0502020204030204" pitchFamily="34" charset="0"/>
              </a:rPr>
              <a:t>Understanding Survey data and methods for taking action</a:t>
            </a:r>
          </a:p>
          <a:p>
            <a:pPr lvl="2">
              <a:buFont typeface="Courier New" panose="02070309020205020404" pitchFamily="49" charset="0"/>
              <a:buChar char="o"/>
            </a:pPr>
            <a:r>
              <a:rPr lang="en-US" sz="2000" dirty="0">
                <a:solidFill>
                  <a:schemeClr val="tx2"/>
                </a:solidFill>
                <a:latin typeface="Calibri" panose="020F0502020204030204" pitchFamily="34" charset="0"/>
              </a:rPr>
              <a:t>Selecting workforce solution strategies based on data</a:t>
            </a:r>
          </a:p>
          <a:p>
            <a:pPr lvl="2">
              <a:buFont typeface="Courier New" panose="02070309020205020404" pitchFamily="49" charset="0"/>
              <a:buChar char="o"/>
            </a:pPr>
            <a:r>
              <a:rPr lang="en-US" sz="2000" dirty="0">
                <a:solidFill>
                  <a:schemeClr val="tx2"/>
                </a:solidFill>
                <a:latin typeface="Calibri" panose="020F0502020204030204" pitchFamily="34" charset="0"/>
              </a:rPr>
              <a:t>Measuring outcomes of implementation</a:t>
            </a:r>
          </a:p>
          <a:p>
            <a:pPr lvl="1">
              <a:buFont typeface="Wingdings" panose="05000000000000000000" pitchFamily="2" charset="2"/>
              <a:buChar char="q"/>
            </a:pPr>
            <a:r>
              <a:rPr lang="en-US" dirty="0">
                <a:solidFill>
                  <a:schemeClr val="tx2"/>
                </a:solidFill>
                <a:latin typeface="Calibri" panose="020F0502020204030204" pitchFamily="34" charset="0"/>
              </a:rPr>
              <a:t> Year 2 – Replicate survey, analysis, reporting, training, and technical assistance with Cohort 2 Providers</a:t>
            </a:r>
          </a:p>
          <a:p>
            <a:pPr lvl="1">
              <a:buFont typeface="Courier New" panose="02070309020205020404" pitchFamily="49" charset="0"/>
              <a:buChar char="o"/>
            </a:pPr>
            <a:endParaRPr lang="en-US" dirty="0">
              <a:solidFill>
                <a:schemeClr val="tx2"/>
              </a:solidFill>
              <a:latin typeface="Calibri" panose="020F0502020204030204" pitchFamily="34" charset="0"/>
            </a:endParaRPr>
          </a:p>
          <a:p>
            <a:pPr lvl="1">
              <a:buFont typeface="Courier New" panose="02070309020205020404" pitchFamily="49" charset="0"/>
              <a:buChar char="o"/>
            </a:pPr>
            <a:endParaRPr lang="en-US" sz="2200" dirty="0">
              <a:solidFill>
                <a:schemeClr val="tx2"/>
              </a:solidFill>
              <a:latin typeface="Calibri" panose="020F0502020204030204" pitchFamily="34" charset="0"/>
            </a:endParaRPr>
          </a:p>
          <a:p>
            <a:pPr>
              <a:buFont typeface="Courier New" panose="02070309020205020404" pitchFamily="49" charset="0"/>
              <a:buChar char="o"/>
            </a:pPr>
            <a:endParaRPr lang="en-US" dirty="0">
              <a:latin typeface="Calibri" panose="020F0502020204030204" pitchFamily="34" charset="0"/>
              <a:ea typeface="Calibri"/>
              <a:cs typeface="Times New Roman"/>
            </a:endParaRPr>
          </a:p>
        </p:txBody>
      </p:sp>
    </p:spTree>
    <p:extLst>
      <p:ext uri="{BB962C8B-B14F-4D97-AF65-F5344CB8AC3E}">
        <p14:creationId xmlns:p14="http://schemas.microsoft.com/office/powerpoint/2010/main" val="2569517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963" y="426128"/>
            <a:ext cx="5454454" cy="5747061"/>
          </a:xfrm>
        </p:spPr>
        <p:txBody>
          <a:bodyPr>
            <a:normAutofit/>
          </a:bodyPr>
          <a:lstStyle/>
          <a:p>
            <a:pPr>
              <a:lnSpc>
                <a:spcPct val="100000"/>
              </a:lnSpc>
            </a:pPr>
            <a:r>
              <a:rPr lang="en-US" sz="4000" b="1" dirty="0">
                <a:latin typeface="Open Sans Light"/>
              </a:rPr>
              <a:t>Welcome to Session 1</a:t>
            </a:r>
            <a:br>
              <a:rPr lang="en-US" sz="4000" b="1" dirty="0">
                <a:latin typeface="Open Sans Light"/>
              </a:rPr>
            </a:br>
            <a:br>
              <a:rPr lang="en-US" sz="4000" dirty="0"/>
            </a:br>
            <a:r>
              <a:rPr lang="en-US" sz="4000" dirty="0">
                <a:latin typeface="Open Sans Light"/>
              </a:rPr>
              <a:t>Getting Started: </a:t>
            </a:r>
            <a:br>
              <a:rPr lang="en-US" sz="4000" dirty="0">
                <a:latin typeface="Open Sans Light"/>
              </a:rPr>
            </a:br>
            <a:r>
              <a:rPr lang="en-US" sz="4000" dirty="0">
                <a:latin typeface="Open Sans Light"/>
              </a:rPr>
              <a:t>TN Workforce Initiative Overview and Understanding DSP Workforce Issues</a:t>
            </a:r>
            <a:endParaRPr lang="en-US" sz="4000" dirty="0">
              <a:solidFill>
                <a:srgbClr val="FF0000"/>
              </a:solidFill>
            </a:endParaRPr>
          </a:p>
        </p:txBody>
      </p:sp>
      <p:pic>
        <p:nvPicPr>
          <p:cNvPr id="3" name="Picture 3" descr="A picture containing person, indoor, table, food&#10;&#10;Description automatically generated">
            <a:extLst>
              <a:ext uri="{FF2B5EF4-FFF2-40B4-BE49-F238E27FC236}">
                <a16:creationId xmlns:a16="http://schemas.microsoft.com/office/drawing/2014/main" id="{0CE309F6-16AE-4C40-B4B4-312E86A7A337}"/>
              </a:ext>
            </a:extLst>
          </p:cNvPr>
          <p:cNvPicPr>
            <a:picLocks noChangeAspect="1"/>
          </p:cNvPicPr>
          <p:nvPr/>
        </p:nvPicPr>
        <p:blipFill rotWithShape="1">
          <a:blip r:embed="rId3"/>
          <a:srcRect l="10935" t="423" r="13163" b="211"/>
          <a:stretch/>
        </p:blipFill>
        <p:spPr>
          <a:xfrm>
            <a:off x="5846603" y="1232437"/>
            <a:ext cx="6348544" cy="4650425"/>
          </a:xfrm>
          <a:prstGeom prst="rect">
            <a:avLst/>
          </a:prstGeom>
        </p:spPr>
      </p:pic>
    </p:spTree>
    <p:extLst>
      <p:ext uri="{BB962C8B-B14F-4D97-AF65-F5344CB8AC3E}">
        <p14:creationId xmlns:p14="http://schemas.microsoft.com/office/powerpoint/2010/main" val="3706187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QuILTSS Workforce Development</a:t>
            </a:r>
          </a:p>
        </p:txBody>
      </p:sp>
      <p:sp>
        <p:nvSpPr>
          <p:cNvPr id="23555" name="Content Placeholder 6"/>
          <p:cNvSpPr>
            <a:spLocks noGrp="1"/>
          </p:cNvSpPr>
          <p:nvPr>
            <p:ph idx="1"/>
          </p:nvPr>
        </p:nvSpPr>
        <p:spPr>
          <a:xfrm>
            <a:off x="1709532" y="1178815"/>
            <a:ext cx="8839200" cy="5562600"/>
          </a:xfrm>
        </p:spPr>
        <p:txBody>
          <a:bodyPr>
            <a:normAutofit fontScale="92500" lnSpcReduction="10000"/>
          </a:bodyPr>
          <a:lstStyle/>
          <a:p>
            <a:pPr marL="0" indent="0">
              <a:buNone/>
            </a:pPr>
            <a:r>
              <a:rPr lang="en-US" sz="2600" b="1" dirty="0">
                <a:solidFill>
                  <a:schemeClr val="tx2"/>
                </a:solidFill>
                <a:latin typeface="Calibri" panose="020F0502020204030204" pitchFamily="34" charset="0"/>
                <a:cs typeface="Bitter"/>
              </a:rPr>
              <a:t>Status Detail</a:t>
            </a:r>
          </a:p>
          <a:p>
            <a:r>
              <a:rPr lang="en-US" sz="2600" dirty="0">
                <a:solidFill>
                  <a:schemeClr val="tx2"/>
                </a:solidFill>
                <a:latin typeface="Calibri" panose="020F0502020204030204" pitchFamily="34" charset="0"/>
                <a:cs typeface="Times New Roman"/>
              </a:rPr>
              <a:t>A </a:t>
            </a:r>
            <a:r>
              <a:rPr lang="en-US" sz="2600" dirty="0">
                <a:solidFill>
                  <a:schemeClr val="tx2"/>
                </a:solidFill>
                <a:latin typeface="Calibri" panose="020F0502020204030204" pitchFamily="34" charset="0"/>
              </a:rPr>
              <a:t>Workforce Data Toolkit has been developed.  The baseline Workforce Data Toolkit is used for  in-person Identified Provider training sessions. The Workforce Data Toolkit includes evidence-based tools to use for workforce solutions pertaining to the following subject matter areas</a:t>
            </a:r>
          </a:p>
          <a:p>
            <a:pPr lvl="1"/>
            <a:r>
              <a:rPr lang="en-US" sz="2200" dirty="0">
                <a:solidFill>
                  <a:schemeClr val="tx2"/>
                </a:solidFill>
                <a:latin typeface="Calibri" panose="020F0502020204030204" pitchFamily="34" charset="0"/>
              </a:rPr>
              <a:t>Tennessee specific realistic job preview</a:t>
            </a:r>
          </a:p>
          <a:p>
            <a:pPr lvl="1"/>
            <a:r>
              <a:rPr lang="en-US" sz="2200" dirty="0">
                <a:solidFill>
                  <a:schemeClr val="tx2"/>
                </a:solidFill>
                <a:latin typeface="Calibri" panose="020F0502020204030204" pitchFamily="34" charset="0"/>
              </a:rPr>
              <a:t>Tennessee specific Public Service Announcements</a:t>
            </a:r>
          </a:p>
          <a:p>
            <a:pPr lvl="1"/>
            <a:r>
              <a:rPr lang="en-US" sz="2200" dirty="0">
                <a:solidFill>
                  <a:schemeClr val="tx2"/>
                </a:solidFill>
                <a:latin typeface="Calibri" panose="020F0502020204030204" pitchFamily="34" charset="0"/>
              </a:rPr>
              <a:t>Structured behavioral interview protocols for all CMS core competency areas</a:t>
            </a:r>
          </a:p>
          <a:p>
            <a:pPr lvl="1"/>
            <a:r>
              <a:rPr lang="en-US" sz="2200" dirty="0">
                <a:solidFill>
                  <a:schemeClr val="tx2"/>
                </a:solidFill>
                <a:latin typeface="Calibri" panose="020F0502020204030204" pitchFamily="34" charset="0"/>
              </a:rPr>
              <a:t>Tennessee specific targeted marketing materials based on agreed upon markets determined by the established workforce development work group</a:t>
            </a:r>
          </a:p>
          <a:p>
            <a:pPr lvl="1"/>
            <a:r>
              <a:rPr lang="en-US" sz="2200" dirty="0">
                <a:solidFill>
                  <a:schemeClr val="tx2"/>
                </a:solidFill>
                <a:latin typeface="Calibri" panose="020F0502020204030204" pitchFamily="34" charset="0"/>
              </a:rPr>
              <a:t>Other areas as identified by the workforce group.</a:t>
            </a:r>
          </a:p>
          <a:p>
            <a:r>
              <a:rPr lang="en-US" sz="2600" dirty="0">
                <a:solidFill>
                  <a:schemeClr val="tx2"/>
                </a:solidFill>
                <a:latin typeface="Calibri" panose="020F0502020204030204" pitchFamily="34" charset="0"/>
              </a:rPr>
              <a:t>A classroom training module that teaches providers how to use the tools in the Workforce Data Toolkit has been developed and is used for each Cohort.</a:t>
            </a:r>
          </a:p>
          <a:p>
            <a:endParaRPr lang="en-US" sz="2000" dirty="0">
              <a:latin typeface="Calibri" panose="020F0502020204030204" pitchFamily="34" charset="0"/>
              <a:ea typeface="Calibri"/>
              <a:cs typeface="Times New Roman"/>
            </a:endParaRPr>
          </a:p>
          <a:p>
            <a:pPr marL="571500" lvl="2" indent="0">
              <a:lnSpc>
                <a:spcPct val="115000"/>
              </a:lnSpc>
              <a:spcBef>
                <a:spcPts val="0"/>
              </a:spcBef>
              <a:buNone/>
            </a:pPr>
            <a:endParaRPr lang="en-US" dirty="0">
              <a:latin typeface="Calibri" panose="020F0502020204030204" pitchFamily="34" charset="0"/>
              <a:ea typeface="Calibri"/>
              <a:cs typeface="Times New Roman"/>
            </a:endParaRPr>
          </a:p>
        </p:txBody>
      </p:sp>
    </p:spTree>
    <p:extLst>
      <p:ext uri="{BB962C8B-B14F-4D97-AF65-F5344CB8AC3E}">
        <p14:creationId xmlns:p14="http://schemas.microsoft.com/office/powerpoint/2010/main" val="1455882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77800"/>
            <a:ext cx="8839200" cy="825500"/>
          </a:xfrm>
        </p:spPr>
        <p:txBody>
          <a:bodyPr/>
          <a:lstStyle/>
          <a:p>
            <a:pPr>
              <a:defRPr/>
            </a:pPr>
            <a:r>
              <a:rPr lang="en-US" sz="4000" dirty="0">
                <a:latin typeface="Times New Roman" panose="02020603050405020304" pitchFamily="18" charset="0"/>
                <a:cs typeface="Times New Roman" panose="02020603050405020304" pitchFamily="18" charset="0"/>
              </a:rPr>
              <a:t>QuILTSS Workforce Development</a:t>
            </a:r>
          </a:p>
        </p:txBody>
      </p:sp>
      <p:sp>
        <p:nvSpPr>
          <p:cNvPr id="23555" name="Content Placeholder 6"/>
          <p:cNvSpPr>
            <a:spLocks noGrp="1"/>
          </p:cNvSpPr>
          <p:nvPr>
            <p:ph idx="1"/>
          </p:nvPr>
        </p:nvSpPr>
        <p:spPr>
          <a:xfrm>
            <a:off x="1709532" y="1178815"/>
            <a:ext cx="8839200" cy="5562600"/>
          </a:xfrm>
        </p:spPr>
        <p:txBody>
          <a:bodyPr>
            <a:normAutofit fontScale="62500" lnSpcReduction="20000"/>
          </a:bodyPr>
          <a:lstStyle/>
          <a:p>
            <a:pPr marL="0" indent="0">
              <a:buNone/>
            </a:pPr>
            <a:r>
              <a:rPr lang="en-US" sz="3400" b="1" dirty="0">
                <a:solidFill>
                  <a:schemeClr val="tx2"/>
                </a:solidFill>
                <a:latin typeface="Calibri" panose="020F0502020204030204" pitchFamily="34" charset="0"/>
                <a:cs typeface="Bitter"/>
              </a:rPr>
              <a:t>Status Detail</a:t>
            </a:r>
          </a:p>
          <a:p>
            <a:r>
              <a:rPr lang="en-US" sz="2900" dirty="0">
                <a:solidFill>
                  <a:schemeClr val="tx2"/>
                </a:solidFill>
                <a:latin typeface="Calibri" panose="020F0502020204030204" pitchFamily="34" charset="0"/>
              </a:rPr>
              <a:t>Post-Regional Technical Assistance to Providers will occurs in Q4 following Workforce Training. </a:t>
            </a:r>
          </a:p>
          <a:p>
            <a:pPr lvl="1"/>
            <a:r>
              <a:rPr lang="en-US" sz="2900" dirty="0">
                <a:solidFill>
                  <a:schemeClr val="tx2"/>
                </a:solidFill>
                <a:latin typeface="Calibri" panose="020F0502020204030204" pitchFamily="34" charset="0"/>
              </a:rPr>
              <a:t>In addition to Regional Training, targeted in-depth technical consulting is provided to all Identified Providers in</a:t>
            </a:r>
            <a:r>
              <a:rPr lang="en-US" sz="2900" b="1" dirty="0">
                <a:solidFill>
                  <a:schemeClr val="tx2"/>
                </a:solidFill>
                <a:latin typeface="Calibri" panose="020F0502020204030204" pitchFamily="34" charset="0"/>
              </a:rPr>
              <a:t> three separate phases/cohorts </a:t>
            </a:r>
            <a:r>
              <a:rPr lang="en-US" sz="2900" dirty="0">
                <a:solidFill>
                  <a:schemeClr val="tx2"/>
                </a:solidFill>
                <a:latin typeface="Calibri" panose="020F0502020204030204" pitchFamily="34" charset="0"/>
              </a:rPr>
              <a:t>to help Providers understand Survey Report data, develop an action plan, and implement workforce solution strategies</a:t>
            </a:r>
          </a:p>
          <a:p>
            <a:pPr lvl="2">
              <a:buFont typeface="Courier New" panose="02070309020205020404" pitchFamily="49" charset="0"/>
              <a:buChar char="o"/>
            </a:pPr>
            <a:r>
              <a:rPr lang="en-US" sz="2700" b="1" dirty="0">
                <a:solidFill>
                  <a:schemeClr val="tx2"/>
                </a:solidFill>
                <a:latin typeface="Calibri" panose="020F0502020204030204" pitchFamily="34" charset="0"/>
              </a:rPr>
              <a:t>Phase 1/Cohort 1 completed year-long technical consultation October 2020 with their first Tennessee Community of Practice meetings</a:t>
            </a:r>
          </a:p>
          <a:p>
            <a:r>
              <a:rPr lang="en-US" sz="2900" dirty="0">
                <a:solidFill>
                  <a:schemeClr val="tx2"/>
                </a:solidFill>
                <a:latin typeface="Calibri" panose="020F0502020204030204" pitchFamily="34" charset="0"/>
              </a:rPr>
              <a:t>Workforce Coaches were identified and trained in Q2 2020 to conduct Post-Regional Training and assist Identified Providers in understanding the Workforce Data Toolkit</a:t>
            </a:r>
          </a:p>
          <a:p>
            <a:pPr lvl="1"/>
            <a:r>
              <a:rPr lang="en-US" sz="2900" dirty="0">
                <a:solidFill>
                  <a:schemeClr val="tx2"/>
                </a:solidFill>
                <a:latin typeface="Calibri" panose="020F0502020204030204" pitchFamily="34" charset="0"/>
              </a:rPr>
              <a:t>A Workforce Coach will be matched with an assigned mentor for one full Phase of Post-Regional Training. Once the Workforce Coach completes an initial phase of mentoring, the Workforce Coach shall serve in a co-trainer role with the mentor</a:t>
            </a:r>
          </a:p>
          <a:p>
            <a:r>
              <a:rPr lang="en-US" sz="2900" dirty="0">
                <a:solidFill>
                  <a:schemeClr val="tx2"/>
                </a:solidFill>
                <a:latin typeface="Calibri" panose="020F0502020204030204" pitchFamily="34" charset="0"/>
              </a:rPr>
              <a:t>Building Capacity in Tennessee.</a:t>
            </a:r>
          </a:p>
          <a:p>
            <a:pPr lvl="1"/>
            <a:r>
              <a:rPr lang="en-US" sz="2900" dirty="0">
                <a:solidFill>
                  <a:schemeClr val="tx2"/>
                </a:solidFill>
                <a:latin typeface="Calibri" panose="020F0502020204030204" pitchFamily="34" charset="0"/>
              </a:rPr>
              <a:t>Following an initial phase of mentorship, and a subsequent phase of co-training, the Workforce Coach shall function as a TA Consultant and conduct Post-Regional Training and provide Workforce Data Toolkit guidance independent from the mentor</a:t>
            </a:r>
          </a:p>
          <a:p>
            <a:endParaRPr lang="en-US" sz="2000" dirty="0">
              <a:latin typeface="Calibri" panose="020F0502020204030204" pitchFamily="34" charset="0"/>
              <a:ea typeface="Calibri"/>
              <a:cs typeface="Times New Roman"/>
            </a:endParaRPr>
          </a:p>
          <a:p>
            <a:pPr marL="571500" lvl="2" indent="0">
              <a:lnSpc>
                <a:spcPct val="115000"/>
              </a:lnSpc>
              <a:spcBef>
                <a:spcPts val="0"/>
              </a:spcBef>
              <a:buNone/>
            </a:pPr>
            <a:endParaRPr lang="en-US" dirty="0">
              <a:latin typeface="Calibri" panose="020F0502020204030204" pitchFamily="34" charset="0"/>
              <a:ea typeface="Calibri"/>
              <a:cs typeface="Times New Roman"/>
            </a:endParaRPr>
          </a:p>
        </p:txBody>
      </p:sp>
    </p:spTree>
    <p:extLst>
      <p:ext uri="{BB962C8B-B14F-4D97-AF65-F5344CB8AC3E}">
        <p14:creationId xmlns:p14="http://schemas.microsoft.com/office/powerpoint/2010/main" val="1879434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Project Activities</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Annual Workforce Survey </a:t>
            </a:r>
          </a:p>
          <a:p>
            <a:r>
              <a:rPr lang="en-US" dirty="0">
                <a:latin typeface="Open Sans Light"/>
              </a:rPr>
              <a:t>TN DSP Workforce Toolkit</a:t>
            </a:r>
          </a:p>
          <a:p>
            <a:r>
              <a:rPr lang="en-US" dirty="0">
                <a:latin typeface="Open Sans Light"/>
              </a:rPr>
              <a:t>Customized TN-Specific Workforce Tools for Recruitment, Selection, and Retention</a:t>
            </a:r>
          </a:p>
          <a:p>
            <a:r>
              <a:rPr lang="en-US" dirty="0"/>
              <a:t>Training and Consultation on DSP Workforce Strategies</a:t>
            </a:r>
          </a:p>
          <a:p>
            <a:r>
              <a:rPr lang="en-US" dirty="0"/>
              <a:t>TN Workforce Coaches Training</a:t>
            </a:r>
          </a:p>
          <a:p>
            <a:r>
              <a:rPr lang="en-US" dirty="0"/>
              <a:t>Regional Workforce Communities of Practice</a:t>
            </a:r>
          </a:p>
        </p:txBody>
      </p:sp>
    </p:spTree>
    <p:extLst>
      <p:ext uri="{BB962C8B-B14F-4D97-AF65-F5344CB8AC3E}">
        <p14:creationId xmlns:p14="http://schemas.microsoft.com/office/powerpoint/2010/main" val="3362043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pen Sans Light"/>
              </a:rPr>
              <a:t>Annual Survey – Quick Snapshot</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747622" y="1825625"/>
            <a:ext cx="3362755" cy="4351338"/>
          </a:xfrm>
          <a:ln w="19050">
            <a:solidFill>
              <a:schemeClr val="tx1"/>
            </a:solidFill>
          </a:ln>
        </p:spPr>
      </p:pic>
      <p:sp>
        <p:nvSpPr>
          <p:cNvPr id="6" name="Content Placeholder 5"/>
          <p:cNvSpPr>
            <a:spLocks noGrp="1"/>
          </p:cNvSpPr>
          <p:nvPr>
            <p:ph sz="half" idx="2"/>
          </p:nvPr>
        </p:nvSpPr>
        <p:spPr/>
        <p:txBody>
          <a:bodyPr vert="horz" lIns="91440" tIns="45720" rIns="91440" bIns="45720" rtlCol="0" anchor="t">
            <a:normAutofit/>
          </a:bodyPr>
          <a:lstStyle/>
          <a:p>
            <a:r>
              <a:rPr lang="en-US" dirty="0">
                <a:latin typeface="Open Sans Light"/>
              </a:rPr>
              <a:t>12-month calendar year timeframe</a:t>
            </a:r>
          </a:p>
          <a:p>
            <a:pPr marL="285750" indent="-285750"/>
            <a:r>
              <a:rPr lang="en-US" dirty="0"/>
              <a:t>2018 (47 organizations)</a:t>
            </a:r>
          </a:p>
          <a:p>
            <a:pPr marL="285750" indent="-285750"/>
            <a:r>
              <a:rPr lang="en-US" dirty="0"/>
              <a:t>2019 (75 organizations)</a:t>
            </a:r>
          </a:p>
          <a:p>
            <a:pPr marL="285750" indent="-285750"/>
            <a:r>
              <a:rPr lang="en-US" i="1" dirty="0"/>
              <a:t>Upcoming</a:t>
            </a:r>
            <a:r>
              <a:rPr lang="en-US" dirty="0"/>
              <a:t> </a:t>
            </a:r>
            <a:r>
              <a:rPr lang="en-US" i="1" dirty="0"/>
              <a:t>2020 (early 2021)</a:t>
            </a:r>
          </a:p>
          <a:p>
            <a:endParaRPr lang="en-US" dirty="0"/>
          </a:p>
          <a:p>
            <a:r>
              <a:rPr lang="en-US" dirty="0">
                <a:latin typeface="Open Sans Light"/>
              </a:rPr>
              <a:t>Changes made in year 2 from feedback</a:t>
            </a:r>
          </a:p>
          <a:p>
            <a:endParaRPr lang="en-US" dirty="0"/>
          </a:p>
        </p:txBody>
      </p:sp>
    </p:spTree>
    <p:extLst>
      <p:ext uri="{BB962C8B-B14F-4D97-AF65-F5344CB8AC3E}">
        <p14:creationId xmlns:p14="http://schemas.microsoft.com/office/powerpoint/2010/main" val="2647362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 Self-Assessment Workbook</a:t>
            </a:r>
          </a:p>
        </p:txBody>
      </p:sp>
      <p:sp>
        <p:nvSpPr>
          <p:cNvPr id="3" name="Content Placeholder 2"/>
          <p:cNvSpPr>
            <a:spLocks noGrp="1"/>
          </p:cNvSpPr>
          <p:nvPr>
            <p:ph idx="1"/>
          </p:nvPr>
        </p:nvSpPr>
        <p:spPr/>
        <p:txBody>
          <a:bodyPr>
            <a:normAutofit fontScale="92500"/>
          </a:bodyPr>
          <a:lstStyle/>
          <a:p>
            <a:pPr marL="0" indent="0">
              <a:buNone/>
            </a:pPr>
            <a:r>
              <a:rPr lang="en-US" dirty="0"/>
              <a:t>Purpose:  </a:t>
            </a:r>
          </a:p>
          <a:p>
            <a:pPr marL="0" indent="0">
              <a:buNone/>
            </a:pPr>
            <a:r>
              <a:rPr lang="en-US" sz="2400" i="1" dirty="0"/>
              <a:t>To identify areas of strengths and areas of needed improvement in your respective organizations to build capacity to address direct support workforce issues.</a:t>
            </a:r>
          </a:p>
          <a:p>
            <a:pPr marL="0" indent="0">
              <a:buNone/>
            </a:pPr>
            <a:endParaRPr lang="en-US" dirty="0"/>
          </a:p>
          <a:p>
            <a:pPr marL="0" indent="0">
              <a:buNone/>
            </a:pPr>
            <a:r>
              <a:rPr lang="en-US" dirty="0"/>
              <a:t>Key Sections:</a:t>
            </a:r>
          </a:p>
          <a:p>
            <a:pPr marL="514350" indent="-514350">
              <a:buFont typeface="+mj-lt"/>
              <a:buAutoNum type="alphaUcPeriod"/>
            </a:pPr>
            <a:r>
              <a:rPr lang="en-US" sz="2400" dirty="0"/>
              <a:t>Organization Key Information</a:t>
            </a:r>
          </a:p>
          <a:p>
            <a:pPr marL="514350" indent="-514350">
              <a:buFont typeface="+mj-lt"/>
              <a:buAutoNum type="alphaUcPeriod"/>
            </a:pPr>
            <a:r>
              <a:rPr lang="en-US" sz="2400" dirty="0"/>
              <a:t>Self-Assessment</a:t>
            </a:r>
          </a:p>
          <a:p>
            <a:pPr marL="514350" indent="-514350">
              <a:buFont typeface="+mj-lt"/>
              <a:buAutoNum type="alphaUcPeriod"/>
            </a:pPr>
            <a:r>
              <a:rPr lang="en-US" sz="2400" dirty="0"/>
              <a:t>Moving Towards Improvement</a:t>
            </a:r>
          </a:p>
          <a:p>
            <a:pPr marL="514350" indent="-514350">
              <a:buFont typeface="+mj-lt"/>
              <a:buAutoNum type="alphaUcPeriod"/>
            </a:pPr>
            <a:r>
              <a:rPr lang="en-US" sz="2400" dirty="0"/>
              <a:t>Tools and Additional Resources</a:t>
            </a:r>
          </a:p>
          <a:p>
            <a:pPr marL="0" indent="0">
              <a:buNone/>
            </a:pPr>
            <a:endParaRPr lang="en-US" dirty="0"/>
          </a:p>
        </p:txBody>
      </p:sp>
    </p:spTree>
    <p:extLst>
      <p:ext uri="{BB962C8B-B14F-4D97-AF65-F5344CB8AC3E}">
        <p14:creationId xmlns:p14="http://schemas.microsoft.com/office/powerpoint/2010/main" val="3963821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Cohort 2 Overview </a:t>
            </a:r>
          </a:p>
        </p:txBody>
      </p:sp>
      <p:sp>
        <p:nvSpPr>
          <p:cNvPr id="7" name="Text Placeholder 6"/>
          <p:cNvSpPr>
            <a:spLocks noGrp="1"/>
          </p:cNvSpPr>
          <p:nvPr>
            <p:ph type="body" idx="1"/>
          </p:nvPr>
        </p:nvSpPr>
        <p:spPr/>
        <p:txBody>
          <a:bodyPr/>
          <a:lstStyle/>
          <a:p>
            <a:r>
              <a:rPr lang="en-US" dirty="0"/>
              <a:t>Training and Workforce Consultation</a:t>
            </a:r>
          </a:p>
        </p:txBody>
      </p:sp>
    </p:spTree>
    <p:extLst>
      <p:ext uri="{BB962C8B-B14F-4D97-AF65-F5344CB8AC3E}">
        <p14:creationId xmlns:p14="http://schemas.microsoft.com/office/powerpoint/2010/main" val="1667856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5342" y="656651"/>
          <a:ext cx="11523402" cy="6095393"/>
        </p:xfrm>
        <a:graphic>
          <a:graphicData uri="http://schemas.openxmlformats.org/drawingml/2006/table">
            <a:tbl>
              <a:tblPr firstRow="1" bandRow="1">
                <a:tableStyleId>{5C22544A-7EE6-4342-B048-85BDC9FD1C3A}</a:tableStyleId>
              </a:tblPr>
              <a:tblGrid>
                <a:gridCol w="16462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577902">
                  <a:extLst>
                    <a:ext uri="{9D8B030D-6E8A-4147-A177-3AD203B41FA5}">
                      <a16:colId xmlns:a16="http://schemas.microsoft.com/office/drawing/2014/main" val="20002"/>
                    </a:ext>
                  </a:extLst>
                </a:gridCol>
                <a:gridCol w="1646200">
                  <a:extLst>
                    <a:ext uri="{9D8B030D-6E8A-4147-A177-3AD203B41FA5}">
                      <a16:colId xmlns:a16="http://schemas.microsoft.com/office/drawing/2014/main" val="20003"/>
                    </a:ext>
                  </a:extLst>
                </a:gridCol>
                <a:gridCol w="1646200">
                  <a:extLst>
                    <a:ext uri="{9D8B030D-6E8A-4147-A177-3AD203B41FA5}">
                      <a16:colId xmlns:a16="http://schemas.microsoft.com/office/drawing/2014/main" val="20004"/>
                    </a:ext>
                  </a:extLst>
                </a:gridCol>
                <a:gridCol w="1646200">
                  <a:extLst>
                    <a:ext uri="{9D8B030D-6E8A-4147-A177-3AD203B41FA5}">
                      <a16:colId xmlns:a16="http://schemas.microsoft.com/office/drawing/2014/main" val="20005"/>
                    </a:ext>
                  </a:extLst>
                </a:gridCol>
                <a:gridCol w="1646200">
                  <a:extLst>
                    <a:ext uri="{9D8B030D-6E8A-4147-A177-3AD203B41FA5}">
                      <a16:colId xmlns:a16="http://schemas.microsoft.com/office/drawing/2014/main" val="20006"/>
                    </a:ext>
                  </a:extLst>
                </a:gridCol>
              </a:tblGrid>
              <a:tr h="5079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SEPTEMBER 2020</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OCTOBER 2020</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NOVEMBER –DECEMBER 2020</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JANUARY –FEBRUARY 2021</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MARCH–APRIL 2021</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MAY–JULY 2021</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AUGUST 2021 </a:t>
                      </a:r>
                      <a:br>
                        <a:rPr lang="en-US" sz="1200" b="0" i="0" kern="1200" dirty="0">
                          <a:solidFill>
                            <a:srgbClr val="FFFFFF"/>
                          </a:solidFill>
                          <a:effectLst/>
                          <a:latin typeface="Open Sans Light"/>
                          <a:ea typeface="Open Sans Light" charset="0"/>
                          <a:cs typeface="Open Sans Light" charset="0"/>
                        </a:rPr>
                      </a:br>
                      <a:r>
                        <a:rPr lang="en-US" sz="1200" b="0" i="0" kern="1200" dirty="0">
                          <a:solidFill>
                            <a:schemeClr val="lt1"/>
                          </a:solidFill>
                          <a:effectLst/>
                          <a:latin typeface="Open Sans Light"/>
                          <a:ea typeface="Open Sans Light" charset="0"/>
                          <a:cs typeface="Open Sans Light" charset="0"/>
                        </a:rPr>
                        <a:t>and beyond</a:t>
                      </a:r>
                    </a:p>
                  </a:txBody>
                  <a:tcPr anchor="ctr">
                    <a:solidFill>
                      <a:srgbClr val="4C768C"/>
                    </a:solidFill>
                  </a:tcPr>
                </a:tc>
                <a:extLst>
                  <a:ext uri="{0D108BD9-81ED-4DB2-BD59-A6C34878D82A}">
                    <a16:rowId xmlns:a16="http://schemas.microsoft.com/office/drawing/2014/main" val="10000"/>
                  </a:ext>
                </a:extLst>
              </a:tr>
              <a:tr h="5587444">
                <a:tc>
                  <a:txBody>
                    <a:bodyPr/>
                    <a:lstStyle/>
                    <a:p>
                      <a:pPr marL="115888" indent="-107950">
                        <a:lnSpc>
                          <a:spcPct val="100000"/>
                        </a:lnSpc>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Email with 2019 profile, invitation to view pre-kickoff webinar</a:t>
                      </a:r>
                    </a:p>
                    <a:p>
                      <a:pPr marL="115888" indent="-107950">
                        <a:lnSpc>
                          <a:spcPct val="100000"/>
                        </a:lnSpc>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Identify key contacts, potential team members</a:t>
                      </a:r>
                    </a:p>
                    <a:p>
                      <a:pPr marL="115888" indent="-107950">
                        <a:lnSpc>
                          <a:spcPct val="100000"/>
                        </a:lnSpc>
                        <a:spcAft>
                          <a:spcPts val="400"/>
                        </a:spcAft>
                        <a:buFont typeface="Arial" charset="0"/>
                        <a:buChar char="•"/>
                        <a:tabLst/>
                      </a:pPr>
                      <a:endParaRPr lang="en-US" sz="1200" b="0" i="0" kern="1200" dirty="0">
                        <a:solidFill>
                          <a:schemeClr val="dk1"/>
                        </a:solidFill>
                        <a:effectLst/>
                        <a:latin typeface="Open Sans Light" charset="0"/>
                        <a:ea typeface="Open Sans Light" charset="0"/>
                        <a:cs typeface="Open Sans Light" charset="0"/>
                      </a:endParaRPr>
                    </a:p>
                    <a:p>
                      <a:pPr marL="171450" indent="-171450">
                        <a:buFont typeface="Arial" charset="0"/>
                        <a:buChar char="•"/>
                      </a:pPr>
                      <a:endParaRPr lang="en-US" sz="1200" b="0" i="0" dirty="0">
                        <a:latin typeface="Open Sans Light" charset="0"/>
                        <a:ea typeface="Open Sans Light" charset="0"/>
                        <a:cs typeface="Open Sans Light" charset="0"/>
                      </a:endParaRPr>
                    </a:p>
                  </a:txBody>
                  <a:tcPr>
                    <a:lnR w="3175" cap="flat" cmpd="sng" algn="ctr">
                      <a:solidFill>
                        <a:schemeClr val="tx1"/>
                      </a:solidFill>
                      <a:prstDash val="solid"/>
                      <a:round/>
                      <a:headEnd type="none" w="med" len="med"/>
                      <a:tailEnd type="none" w="med" len="med"/>
                    </a:lnR>
                    <a:lnTlToBr w="12700" cmpd="sng">
                      <a:noFill/>
                      <a:prstDash val="solid"/>
                    </a:lnTlToBr>
                    <a:noFill/>
                  </a:tcPr>
                </a:tc>
                <a:tc>
                  <a:txBody>
                    <a:bodyPr/>
                    <a:lstStyle/>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Kickoff workshops</a:t>
                      </a:r>
                      <a:r>
                        <a:rPr lang="en-US" sz="1200" b="0" i="0" kern="1200" baseline="0" dirty="0">
                          <a:solidFill>
                            <a:schemeClr val="dk1"/>
                          </a:solidFill>
                          <a:effectLst/>
                          <a:latin typeface="Open Sans Light" charset="0"/>
                          <a:ea typeface="Open Sans Light" charset="0"/>
                          <a:cs typeface="Open Sans Light" charset="0"/>
                        </a:rPr>
                        <a:t> on </a:t>
                      </a:r>
                      <a:r>
                        <a:rPr lang="en-US" sz="1200" b="0" i="0" kern="1200" dirty="0">
                          <a:solidFill>
                            <a:schemeClr val="dk1"/>
                          </a:solidFill>
                          <a:effectLst/>
                          <a:latin typeface="Open Sans Light" charset="0"/>
                          <a:ea typeface="Open Sans Light" charset="0"/>
                          <a:cs typeface="Open Sans Light" charset="0"/>
                        </a:rPr>
                        <a:t>Understanding your data and Workforce</a:t>
                      </a:r>
                      <a:r>
                        <a:rPr lang="en-US" sz="1200" b="0" i="0" kern="1200" baseline="0" dirty="0">
                          <a:solidFill>
                            <a:schemeClr val="dk1"/>
                          </a:solidFill>
                          <a:effectLst/>
                          <a:latin typeface="Open Sans Light" charset="0"/>
                          <a:ea typeface="Open Sans Light" charset="0"/>
                          <a:cs typeface="Open Sans Light" charset="0"/>
                        </a:rPr>
                        <a:t> </a:t>
                      </a:r>
                      <a:r>
                        <a:rPr lang="en-US" sz="1200" b="0" i="0" kern="1200" dirty="0">
                          <a:solidFill>
                            <a:schemeClr val="dk1"/>
                          </a:solidFill>
                          <a:effectLst/>
                          <a:latin typeface="Open Sans Light" charset="0"/>
                          <a:ea typeface="Open Sans Light" charset="0"/>
                          <a:cs typeface="Open Sans Light" charset="0"/>
                        </a:rPr>
                        <a:t>Toolkit overview</a:t>
                      </a: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Start Self-Assessment</a:t>
                      </a:r>
                      <a:r>
                        <a:rPr lang="en-US" sz="1200" b="0" i="0" kern="1200" baseline="0" dirty="0">
                          <a:solidFill>
                            <a:schemeClr val="dk1"/>
                          </a:solidFill>
                          <a:effectLst/>
                          <a:latin typeface="Open Sans Light" charset="0"/>
                          <a:ea typeface="Open Sans Light" charset="0"/>
                          <a:cs typeface="Open Sans Light" charset="0"/>
                        </a:rPr>
                        <a:t> Workbook</a:t>
                      </a:r>
                      <a:endParaRPr lang="en-US" sz="1200" b="0" i="0" kern="1200" dirty="0">
                        <a:solidFill>
                          <a:schemeClr val="dk1"/>
                        </a:solidFill>
                        <a:effectLst/>
                        <a:latin typeface="Open Sans Light" charset="0"/>
                        <a:ea typeface="Open Sans Light" charset="0"/>
                        <a:cs typeface="Open Sans Light" charset="0"/>
                      </a:endParaRP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Select level of consultation (begins)</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Start using an action plan</a:t>
                      </a:r>
                    </a:p>
                    <a:p>
                      <a:pPr marL="171450" indent="-171450">
                        <a:buFont typeface="Arial" charset="0"/>
                        <a:buChar char="•"/>
                      </a:pPr>
                      <a:endParaRPr lang="en-US" sz="1200" b="0" i="0" dirty="0">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Kickoff workshops</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Review Assessment results</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Complete Self-Assessment Workbook</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View webinars and review toolkit (begins)</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Confirm organizational readiness (begins)</a:t>
                      </a:r>
                    </a:p>
                    <a:p>
                      <a:pPr marL="171450" indent="-171450">
                        <a:buFont typeface="Arial" charset="0"/>
                        <a:buChar char="•"/>
                      </a:pPr>
                      <a:endParaRPr lang="en-US" sz="1200" b="0" i="0" dirty="0">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Organization Level Meetings via Zoom Video Conference or Conference Call</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Participate in Year</a:t>
                      </a:r>
                      <a:r>
                        <a:rPr lang="en-US" sz="1200" b="0" i="0" kern="1200" baseline="0" dirty="0">
                          <a:solidFill>
                            <a:schemeClr val="dk1"/>
                          </a:solidFill>
                          <a:effectLst/>
                          <a:latin typeface="Open Sans Light" charset="0"/>
                          <a:ea typeface="Open Sans Light" charset="0"/>
                          <a:cs typeface="Open Sans Light" charset="0"/>
                        </a:rPr>
                        <a:t> 3 2020</a:t>
                      </a:r>
                      <a:r>
                        <a:rPr lang="en-US" sz="1200" b="0" i="0" kern="1200" dirty="0">
                          <a:solidFill>
                            <a:schemeClr val="dk1"/>
                          </a:solidFill>
                          <a:effectLst/>
                          <a:latin typeface="Open Sans Light" charset="0"/>
                          <a:ea typeface="Open Sans Light" charset="0"/>
                          <a:cs typeface="Open Sans Light" charset="0"/>
                        </a:rPr>
                        <a:t> Survey (begins)</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Organization Team implement the strategy (begins)</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Participate</a:t>
                      </a:r>
                      <a:r>
                        <a:rPr lang="en-US" sz="1200" b="0" i="0" kern="1200" baseline="0" dirty="0">
                          <a:solidFill>
                            <a:schemeClr val="dk1"/>
                          </a:solidFill>
                          <a:effectLst/>
                          <a:latin typeface="Open Sans Light" charset="0"/>
                          <a:ea typeface="Open Sans Light" charset="0"/>
                          <a:cs typeface="Open Sans Light" charset="0"/>
                        </a:rPr>
                        <a:t> in Regional Community of Practice</a:t>
                      </a:r>
                      <a:endParaRPr lang="en-US" sz="1200" b="0" i="0" kern="1200" dirty="0">
                        <a:solidFill>
                          <a:schemeClr val="dk1"/>
                        </a:solidFill>
                        <a:effectLst/>
                        <a:latin typeface="Open Sans Light" charset="0"/>
                        <a:ea typeface="Open Sans Light" charset="0"/>
                        <a:cs typeface="Open Sans Light" charset="0"/>
                      </a:endParaRPr>
                    </a:p>
                    <a:p>
                      <a:pPr marL="171450" indent="-171450">
                        <a:buFont typeface="Arial" charset="0"/>
                        <a:buChar char="•"/>
                      </a:pPr>
                      <a:endParaRPr lang="en-US" sz="1200" b="0" i="0" dirty="0">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Organization Level Meetings via Zoom Video Conference or Conference Call</a:t>
                      </a:r>
                    </a:p>
                    <a:p>
                      <a:pPr marL="171450" indent="-171450">
                        <a:buFont typeface="Arial" charset="0"/>
                        <a:buChar char="•"/>
                      </a:pPr>
                      <a:r>
                        <a:rPr lang="en-US" sz="1200" b="0" i="0" dirty="0">
                          <a:latin typeface="Open Sans Light" charset="0"/>
                          <a:ea typeface="Open Sans Light" charset="0"/>
                          <a:cs typeface="Open Sans Light" charset="0"/>
                        </a:rPr>
                        <a:t>Participate</a:t>
                      </a:r>
                      <a:r>
                        <a:rPr lang="en-US" sz="1200" b="0" i="0" baseline="0" dirty="0">
                          <a:latin typeface="Open Sans Light" charset="0"/>
                          <a:ea typeface="Open Sans Light" charset="0"/>
                          <a:cs typeface="Open Sans Light" charset="0"/>
                        </a:rPr>
                        <a:t> in Regional Community of Practice</a:t>
                      </a:r>
                      <a:endParaRPr lang="en-US" sz="1200" b="0" i="0" dirty="0">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Organization Level Meetings via Zoom Video Conference or Conference Call</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Participation in Community of Practice</a:t>
                      </a:r>
                    </a:p>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baseline="0" dirty="0">
                          <a:solidFill>
                            <a:schemeClr val="dk1"/>
                          </a:solidFill>
                          <a:effectLst/>
                          <a:latin typeface="Open Sans Light" charset="0"/>
                          <a:ea typeface="Open Sans Light" charset="0"/>
                          <a:cs typeface="Open Sans Light" charset="0"/>
                        </a:rPr>
                        <a:t>Year 3 2020 Survey Results</a:t>
                      </a:r>
                      <a:endParaRPr lang="en-US" sz="1200" b="0" i="0" kern="1200" dirty="0">
                        <a:solidFill>
                          <a:schemeClr val="dk1"/>
                        </a:solidFill>
                        <a:effectLst/>
                        <a:latin typeface="Open Sans Light" charset="0"/>
                        <a:ea typeface="Open Sans Light" charset="0"/>
                        <a:cs typeface="Open Sans Light" charset="0"/>
                      </a:endParaRPr>
                    </a:p>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Participate in webinar to review Year 3 – 2020 Survey</a:t>
                      </a:r>
                      <a:r>
                        <a:rPr lang="en-US" sz="1200" b="0" i="0" kern="1200" baseline="0" dirty="0">
                          <a:solidFill>
                            <a:schemeClr val="dk1"/>
                          </a:solidFill>
                          <a:effectLst/>
                          <a:latin typeface="Open Sans Light" charset="0"/>
                          <a:ea typeface="Open Sans Light" charset="0"/>
                          <a:cs typeface="Open Sans Light" charset="0"/>
                        </a:rPr>
                        <a:t> Organizational Profile</a:t>
                      </a:r>
                      <a:endParaRPr lang="en-US" sz="1200" b="0" i="0" kern="1200" dirty="0">
                        <a:solidFill>
                          <a:schemeClr val="dk1"/>
                        </a:solidFill>
                        <a:effectLst/>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1"/>
                  </a:ext>
                </a:extLst>
              </a:tr>
            </a:tbl>
          </a:graphicData>
        </a:graphic>
      </p:graphicFrame>
      <p:sp>
        <p:nvSpPr>
          <p:cNvPr id="5" name="Right Arrow 4"/>
          <p:cNvSpPr/>
          <p:nvPr/>
        </p:nvSpPr>
        <p:spPr>
          <a:xfrm>
            <a:off x="440612" y="3688519"/>
            <a:ext cx="3401962" cy="469957"/>
          </a:xfrm>
          <a:prstGeom prst="rightArrow">
            <a:avLst/>
          </a:prstGeom>
          <a:solidFill>
            <a:srgbClr val="B3D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Open Sans" charset="0"/>
                <a:ea typeface="Open Sans" charset="0"/>
                <a:cs typeface="Open Sans" charset="0"/>
              </a:rPr>
              <a:t>Step 1: Identify and assess the problem</a:t>
            </a:r>
          </a:p>
        </p:txBody>
      </p:sp>
      <p:sp>
        <p:nvSpPr>
          <p:cNvPr id="6" name="Right Arrow 5"/>
          <p:cNvSpPr/>
          <p:nvPr/>
        </p:nvSpPr>
        <p:spPr>
          <a:xfrm>
            <a:off x="1889478" y="4079855"/>
            <a:ext cx="3556040" cy="457200"/>
          </a:xfrm>
          <a:prstGeom prst="rightArrow">
            <a:avLst/>
          </a:prstGeom>
          <a:solidFill>
            <a:srgbClr val="A8D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Open Sans" charset="0"/>
                <a:ea typeface="Open Sans" charset="0"/>
                <a:cs typeface="Open Sans" charset="0"/>
              </a:rPr>
              <a:t>Step 2: Select an Intervention Strategy</a:t>
            </a:r>
          </a:p>
        </p:txBody>
      </p:sp>
      <p:sp>
        <p:nvSpPr>
          <p:cNvPr id="7" name="Right Arrow 6"/>
          <p:cNvSpPr/>
          <p:nvPr/>
        </p:nvSpPr>
        <p:spPr>
          <a:xfrm>
            <a:off x="3755442" y="4471190"/>
            <a:ext cx="4994548" cy="457200"/>
          </a:xfrm>
          <a:prstGeom prst="rightArrow">
            <a:avLst/>
          </a:prstGeom>
          <a:solidFill>
            <a:srgbClr val="E2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Open Sans" charset="0"/>
                <a:ea typeface="Open Sans" charset="0"/>
                <a:cs typeface="Open Sans" charset="0"/>
              </a:rPr>
              <a:t>Step 3: Identify components of the strategy</a:t>
            </a:r>
          </a:p>
        </p:txBody>
      </p:sp>
      <p:sp>
        <p:nvSpPr>
          <p:cNvPr id="8" name="Right Arrow 7"/>
          <p:cNvSpPr/>
          <p:nvPr/>
        </p:nvSpPr>
        <p:spPr>
          <a:xfrm>
            <a:off x="3755442" y="4916690"/>
            <a:ext cx="4994548" cy="457200"/>
          </a:xfrm>
          <a:prstGeom prst="rightArrow">
            <a:avLst/>
          </a:prstGeom>
          <a:solidFill>
            <a:srgbClr val="F8E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Open Sans" charset="0"/>
                <a:ea typeface="Open Sans" charset="0"/>
                <a:cs typeface="Open Sans" charset="0"/>
              </a:rPr>
              <a:t>Step 4: Identify barriers to Implementation</a:t>
            </a:r>
          </a:p>
        </p:txBody>
      </p:sp>
      <p:sp>
        <p:nvSpPr>
          <p:cNvPr id="9" name="Right Arrow 8"/>
          <p:cNvSpPr/>
          <p:nvPr/>
        </p:nvSpPr>
        <p:spPr>
          <a:xfrm>
            <a:off x="3755442" y="5304513"/>
            <a:ext cx="4994548" cy="457200"/>
          </a:xfrm>
          <a:prstGeom prst="rightArrow">
            <a:avLst/>
          </a:prstGeom>
          <a:solidFill>
            <a:srgbClr val="FF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Open Sans" charset="0"/>
                <a:ea typeface="Open Sans" charset="0"/>
                <a:cs typeface="Open Sans" charset="0"/>
              </a:rPr>
              <a:t>Step 5: Identify support for the strategy</a:t>
            </a:r>
          </a:p>
        </p:txBody>
      </p:sp>
      <p:sp>
        <p:nvSpPr>
          <p:cNvPr id="11" name="Right Arrow 10"/>
          <p:cNvSpPr/>
          <p:nvPr/>
        </p:nvSpPr>
        <p:spPr>
          <a:xfrm>
            <a:off x="5220567" y="5603065"/>
            <a:ext cx="6676463" cy="534771"/>
          </a:xfrm>
          <a:prstGeom prst="rightArrow">
            <a:avLst/>
          </a:prstGeom>
          <a:solidFill>
            <a:srgbClr val="B3D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Open Sans" charset="0"/>
                <a:ea typeface="Open Sans" charset="0"/>
                <a:cs typeface="Open Sans" charset="0"/>
              </a:rPr>
              <a:t>Step 6: Set goals, measure progress &amp; establish a time frame</a:t>
            </a:r>
          </a:p>
        </p:txBody>
      </p:sp>
      <p:sp>
        <p:nvSpPr>
          <p:cNvPr id="12" name="Right Arrow 11"/>
          <p:cNvSpPr/>
          <p:nvPr/>
        </p:nvSpPr>
        <p:spPr>
          <a:xfrm>
            <a:off x="6075492" y="5994400"/>
            <a:ext cx="5821538" cy="492424"/>
          </a:xfrm>
          <a:prstGeom prst="rightArrow">
            <a:avLst/>
          </a:prstGeom>
          <a:solidFill>
            <a:srgbClr val="A8D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Open Sans" charset="0"/>
                <a:ea typeface="Open Sans" charset="0"/>
                <a:cs typeface="Open Sans" charset="0"/>
              </a:rPr>
              <a:t>Step 7: Implement the strategy</a:t>
            </a:r>
          </a:p>
        </p:txBody>
      </p:sp>
      <p:sp>
        <p:nvSpPr>
          <p:cNvPr id="13" name="Right Arrow 12"/>
          <p:cNvSpPr/>
          <p:nvPr/>
        </p:nvSpPr>
        <p:spPr>
          <a:xfrm>
            <a:off x="7565442" y="6370522"/>
            <a:ext cx="4331589" cy="487477"/>
          </a:xfrm>
          <a:prstGeom prst="rightArrow">
            <a:avLst/>
          </a:prstGeom>
          <a:solidFill>
            <a:srgbClr val="E2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Open Sans" charset="0"/>
                <a:ea typeface="Open Sans" charset="0"/>
                <a:cs typeface="Open Sans" charset="0"/>
              </a:rPr>
              <a:t>Step 8: Evaluate success</a:t>
            </a:r>
          </a:p>
        </p:txBody>
      </p:sp>
      <p:sp>
        <p:nvSpPr>
          <p:cNvPr id="14" name="Title 2"/>
          <p:cNvSpPr txBox="1">
            <a:spLocks/>
          </p:cNvSpPr>
          <p:nvPr/>
        </p:nvSpPr>
        <p:spPr>
          <a:xfrm>
            <a:off x="367569" y="138458"/>
            <a:ext cx="10933994" cy="60118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a:lstStyle>
          <a:p>
            <a:r>
              <a:rPr lang="en-US" sz="3600" dirty="0"/>
              <a:t>Workforce Initiative Timeline-Cohort 2</a:t>
            </a:r>
          </a:p>
        </p:txBody>
      </p:sp>
    </p:spTree>
    <p:extLst>
      <p:ext uri="{BB962C8B-B14F-4D97-AF65-F5344CB8AC3E}">
        <p14:creationId xmlns:p14="http://schemas.microsoft.com/office/powerpoint/2010/main" val="3351674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a:xfrm>
            <a:off x="766314" y="508898"/>
            <a:ext cx="10702505" cy="1325563"/>
          </a:xfrm>
        </p:spPr>
        <p:txBody>
          <a:bodyPr/>
          <a:lstStyle/>
          <a:p>
            <a:r>
              <a:rPr lang="en-US" sz="3600" dirty="0">
                <a:latin typeface="Open Sans Light"/>
              </a:rPr>
              <a:t>8 Steps for Implementation – Workforce Strategies</a:t>
            </a:r>
          </a:p>
        </p:txBody>
      </p:sp>
      <p:sp>
        <p:nvSpPr>
          <p:cNvPr id="5" name="TextBox 4">
            <a:extLst>
              <a:ext uri="{FF2B5EF4-FFF2-40B4-BE49-F238E27FC236}">
                <a16:creationId xmlns:a16="http://schemas.microsoft.com/office/drawing/2014/main" id="{25ED8B8F-CA01-CD4D-A160-37A2C6ADE4DE}"/>
              </a:ext>
            </a:extLst>
          </p:cNvPr>
          <p:cNvSpPr txBox="1"/>
          <p:nvPr/>
        </p:nvSpPr>
        <p:spPr>
          <a:xfrm>
            <a:off x="9184943" y="6127234"/>
            <a:ext cx="25521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grpSp>
        <p:nvGrpSpPr>
          <p:cNvPr id="21" name="Group 20"/>
          <p:cNvGrpSpPr/>
          <p:nvPr/>
        </p:nvGrpSpPr>
        <p:grpSpPr>
          <a:xfrm>
            <a:off x="838201" y="3677924"/>
            <a:ext cx="2440349" cy="2129708"/>
            <a:chOff x="838201" y="3677924"/>
            <a:chExt cx="2440349" cy="2129708"/>
          </a:xfrm>
        </p:grpSpPr>
        <p:sp>
          <p:nvSpPr>
            <p:cNvPr id="6" name="L-Shape 5"/>
            <p:cNvSpPr/>
            <p:nvPr/>
          </p:nvSpPr>
          <p:spPr>
            <a:xfrm rot="5400000">
              <a:off x="1324114" y="3858077"/>
              <a:ext cx="1463642" cy="2435467"/>
            </a:xfrm>
            <a:prstGeom prst="corner">
              <a:avLst>
                <a:gd name="adj1" fmla="val 16120"/>
                <a:gd name="adj2" fmla="val 16110"/>
              </a:avLst>
            </a:prstGeom>
            <a:solidFill>
              <a:srgbClr val="4C768C"/>
            </a:solidFill>
            <a:ln>
              <a:solidFill>
                <a:srgbClr val="4C768C"/>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7" name="Triangle 6"/>
            <p:cNvSpPr/>
            <p:nvPr/>
          </p:nvSpPr>
          <p:spPr>
            <a:xfrm>
              <a:off x="2863691" y="367877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4" name="TextBox 3"/>
            <p:cNvSpPr txBox="1"/>
            <p:nvPr/>
          </p:nvSpPr>
          <p:spPr>
            <a:xfrm>
              <a:off x="945032" y="3677924"/>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1</a:t>
              </a:r>
            </a:p>
          </p:txBody>
        </p:sp>
        <p:sp>
          <p:nvSpPr>
            <p:cNvPr id="16" name="TextBox 15"/>
            <p:cNvSpPr txBox="1"/>
            <p:nvPr/>
          </p:nvSpPr>
          <p:spPr>
            <a:xfrm>
              <a:off x="1100369" y="4633735"/>
              <a:ext cx="2096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and assess the problem</a:t>
              </a:r>
            </a:p>
          </p:txBody>
        </p:sp>
      </p:grpSp>
      <p:grpSp>
        <p:nvGrpSpPr>
          <p:cNvPr id="22" name="Group 21"/>
          <p:cNvGrpSpPr/>
          <p:nvPr/>
        </p:nvGrpSpPr>
        <p:grpSpPr>
          <a:xfrm>
            <a:off x="3508617" y="3012710"/>
            <a:ext cx="2461637" cy="2128857"/>
            <a:chOff x="3508617" y="3012710"/>
            <a:chExt cx="2461637" cy="2128857"/>
          </a:xfrm>
        </p:grpSpPr>
        <p:sp>
          <p:nvSpPr>
            <p:cNvPr id="8" name="L-Shape 7"/>
            <p:cNvSpPr/>
            <p:nvPr/>
          </p:nvSpPr>
          <p:spPr>
            <a:xfrm rot="5400000">
              <a:off x="4015819" y="3192012"/>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9" name="Triangle 8"/>
            <p:cNvSpPr/>
            <p:nvPr/>
          </p:nvSpPr>
          <p:spPr>
            <a:xfrm>
              <a:off x="5555395" y="3012710"/>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3" name="TextBox 12"/>
            <p:cNvSpPr txBox="1"/>
            <p:nvPr/>
          </p:nvSpPr>
          <p:spPr>
            <a:xfrm>
              <a:off x="3508617" y="30776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2</a:t>
              </a:r>
            </a:p>
          </p:txBody>
        </p:sp>
        <p:sp>
          <p:nvSpPr>
            <p:cNvPr id="17" name="TextBox 16"/>
            <p:cNvSpPr txBox="1"/>
            <p:nvPr/>
          </p:nvSpPr>
          <p:spPr>
            <a:xfrm>
              <a:off x="3791966" y="3920385"/>
              <a:ext cx="2096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Select an intervention strategy</a:t>
              </a:r>
            </a:p>
          </p:txBody>
        </p:sp>
      </p:grpSp>
      <p:grpSp>
        <p:nvGrpSpPr>
          <p:cNvPr id="23" name="Group 22"/>
          <p:cNvGrpSpPr/>
          <p:nvPr/>
        </p:nvGrpSpPr>
        <p:grpSpPr>
          <a:xfrm>
            <a:off x="6221610" y="2341516"/>
            <a:ext cx="2546648" cy="2133986"/>
            <a:chOff x="6221610" y="2341516"/>
            <a:chExt cx="2546648" cy="2133986"/>
          </a:xfrm>
        </p:grpSpPr>
        <p:sp>
          <p:nvSpPr>
            <p:cNvPr id="10" name="L-Shape 9"/>
            <p:cNvSpPr/>
            <p:nvPr/>
          </p:nvSpPr>
          <p:spPr>
            <a:xfrm rot="5400000">
              <a:off x="6707523" y="2525947"/>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 name="Triangle 10"/>
            <p:cNvSpPr/>
            <p:nvPr/>
          </p:nvSpPr>
          <p:spPr>
            <a:xfrm>
              <a:off x="8247100" y="234664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4" name="TextBox 13"/>
            <p:cNvSpPr txBox="1"/>
            <p:nvPr/>
          </p:nvSpPr>
          <p:spPr>
            <a:xfrm>
              <a:off x="6221610" y="23415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3</a:t>
              </a:r>
            </a:p>
          </p:txBody>
        </p:sp>
        <p:sp>
          <p:nvSpPr>
            <p:cNvPr id="18" name="TextBox 17"/>
            <p:cNvSpPr txBox="1"/>
            <p:nvPr/>
          </p:nvSpPr>
          <p:spPr>
            <a:xfrm>
              <a:off x="6481035" y="3263218"/>
              <a:ext cx="22872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components of the strategy</a:t>
              </a:r>
            </a:p>
          </p:txBody>
        </p:sp>
      </p:grpSp>
      <p:grpSp>
        <p:nvGrpSpPr>
          <p:cNvPr id="24" name="Group 23"/>
          <p:cNvGrpSpPr/>
          <p:nvPr/>
        </p:nvGrpSpPr>
        <p:grpSpPr>
          <a:xfrm>
            <a:off x="8814076" y="1690688"/>
            <a:ext cx="2534707" cy="2118750"/>
            <a:chOff x="8814076" y="1690688"/>
            <a:chExt cx="2534707" cy="2118750"/>
          </a:xfrm>
        </p:grpSpPr>
        <p:sp>
          <p:nvSpPr>
            <p:cNvPr id="12" name="L-Shape 11"/>
            <p:cNvSpPr/>
            <p:nvPr/>
          </p:nvSpPr>
          <p:spPr>
            <a:xfrm rot="5400000">
              <a:off x="9399228" y="1859883"/>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TextBox 14"/>
            <p:cNvSpPr txBox="1"/>
            <p:nvPr/>
          </p:nvSpPr>
          <p:spPr>
            <a:xfrm>
              <a:off x="8814076" y="1690688"/>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4</a:t>
              </a:r>
            </a:p>
          </p:txBody>
        </p:sp>
        <p:sp>
          <p:nvSpPr>
            <p:cNvPr id="19" name="TextBox 18"/>
            <p:cNvSpPr txBox="1"/>
            <p:nvPr/>
          </p:nvSpPr>
          <p:spPr>
            <a:xfrm>
              <a:off x="9165007" y="2614304"/>
              <a:ext cx="21837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barriers to implementation</a:t>
              </a:r>
            </a:p>
          </p:txBody>
        </p:sp>
      </p:grpSp>
    </p:spTree>
    <p:extLst>
      <p:ext uri="{BB962C8B-B14F-4D97-AF65-F5344CB8AC3E}">
        <p14:creationId xmlns:p14="http://schemas.microsoft.com/office/powerpoint/2010/main" val="295868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0-#ppt_w/2"/>
                                          </p:val>
                                        </p:tav>
                                        <p:tav tm="100000">
                                          <p:val>
                                            <p:strVal val="#ppt_x"/>
                                          </p:val>
                                        </p:tav>
                                      </p:tavLst>
                                    </p:anim>
                                    <p:anim calcmode="lin" valueType="num">
                                      <p:cBhvr additive="base">
                                        <p:cTn id="8" dur="2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0-#ppt_w/2"/>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a:xfrm>
            <a:off x="593785" y="365125"/>
            <a:ext cx="10745638" cy="1325563"/>
          </a:xfrm>
        </p:spPr>
        <p:txBody>
          <a:bodyPr/>
          <a:lstStyle/>
          <a:p>
            <a:r>
              <a:rPr lang="en-US" sz="3600" dirty="0">
                <a:latin typeface="Open Sans Light"/>
              </a:rPr>
              <a:t>8 Steps for Implementation – Workforce Strategies</a:t>
            </a:r>
            <a:endParaRPr lang="en-US" dirty="0">
              <a:latin typeface="Open Sans Light"/>
            </a:endParaRPr>
          </a:p>
        </p:txBody>
      </p:sp>
      <p:sp>
        <p:nvSpPr>
          <p:cNvPr id="4" name="TextBox 3">
            <a:extLst>
              <a:ext uri="{FF2B5EF4-FFF2-40B4-BE49-F238E27FC236}">
                <a16:creationId xmlns:a16="http://schemas.microsoft.com/office/drawing/2014/main" id="{2BF1BCAA-0B56-8649-9C21-12F456D5CA42}"/>
              </a:ext>
            </a:extLst>
          </p:cNvPr>
          <p:cNvSpPr txBox="1"/>
          <p:nvPr/>
        </p:nvSpPr>
        <p:spPr>
          <a:xfrm>
            <a:off x="9184943" y="6127234"/>
            <a:ext cx="25521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grpSp>
        <p:nvGrpSpPr>
          <p:cNvPr id="20" name="Group 19"/>
          <p:cNvGrpSpPr/>
          <p:nvPr/>
        </p:nvGrpSpPr>
        <p:grpSpPr>
          <a:xfrm>
            <a:off x="838201" y="3677924"/>
            <a:ext cx="2440349" cy="2129708"/>
            <a:chOff x="838201" y="3677924"/>
            <a:chExt cx="2440349" cy="2129708"/>
          </a:xfrm>
        </p:grpSpPr>
        <p:sp>
          <p:nvSpPr>
            <p:cNvPr id="5" name="L-Shape 4"/>
            <p:cNvSpPr/>
            <p:nvPr/>
          </p:nvSpPr>
          <p:spPr>
            <a:xfrm rot="5400000">
              <a:off x="1324114" y="3858077"/>
              <a:ext cx="1463642" cy="2435467"/>
            </a:xfrm>
            <a:prstGeom prst="corner">
              <a:avLst>
                <a:gd name="adj1" fmla="val 16120"/>
                <a:gd name="adj2" fmla="val 16110"/>
              </a:avLst>
            </a:prstGeom>
            <a:solidFill>
              <a:srgbClr val="4C768C"/>
            </a:solidFill>
            <a:ln>
              <a:solidFill>
                <a:srgbClr val="4C768C"/>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6" name="Triangle 5"/>
            <p:cNvSpPr/>
            <p:nvPr/>
          </p:nvSpPr>
          <p:spPr>
            <a:xfrm>
              <a:off x="2863691" y="367877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2" name="TextBox 11"/>
            <p:cNvSpPr txBox="1"/>
            <p:nvPr/>
          </p:nvSpPr>
          <p:spPr>
            <a:xfrm>
              <a:off x="945032" y="3677924"/>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5</a:t>
              </a:r>
            </a:p>
          </p:txBody>
        </p:sp>
        <p:sp>
          <p:nvSpPr>
            <p:cNvPr id="16" name="TextBox 15"/>
            <p:cNvSpPr txBox="1"/>
            <p:nvPr/>
          </p:nvSpPr>
          <p:spPr>
            <a:xfrm>
              <a:off x="1089218" y="4601041"/>
              <a:ext cx="20964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support for the strategy</a:t>
              </a:r>
            </a:p>
          </p:txBody>
        </p:sp>
      </p:grpSp>
      <p:grpSp>
        <p:nvGrpSpPr>
          <p:cNvPr id="21" name="Group 20"/>
          <p:cNvGrpSpPr/>
          <p:nvPr/>
        </p:nvGrpSpPr>
        <p:grpSpPr>
          <a:xfrm>
            <a:off x="3508617" y="3012710"/>
            <a:ext cx="2714383" cy="2238900"/>
            <a:chOff x="3508617" y="3012710"/>
            <a:chExt cx="2714383" cy="2238900"/>
          </a:xfrm>
        </p:grpSpPr>
        <p:sp>
          <p:nvSpPr>
            <p:cNvPr id="7" name="L-Shape 6"/>
            <p:cNvSpPr/>
            <p:nvPr/>
          </p:nvSpPr>
          <p:spPr>
            <a:xfrm rot="5400000">
              <a:off x="4015819" y="3192012"/>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8" name="Triangle 7"/>
            <p:cNvSpPr/>
            <p:nvPr/>
          </p:nvSpPr>
          <p:spPr>
            <a:xfrm>
              <a:off x="5555395" y="3012710"/>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3" name="TextBox 12"/>
            <p:cNvSpPr txBox="1"/>
            <p:nvPr/>
          </p:nvSpPr>
          <p:spPr>
            <a:xfrm>
              <a:off x="3508617" y="30776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6</a:t>
              </a:r>
            </a:p>
          </p:txBody>
        </p:sp>
        <p:sp>
          <p:nvSpPr>
            <p:cNvPr id="17" name="TextBox 16"/>
            <p:cNvSpPr txBox="1"/>
            <p:nvPr/>
          </p:nvSpPr>
          <p:spPr>
            <a:xfrm>
              <a:off x="3780024" y="3928171"/>
              <a:ext cx="2442976" cy="13234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Open Sans"/>
                  <a:ea typeface="Open Sans" charset="0"/>
                  <a:cs typeface="Open Sans" charset="0"/>
                </a:rPr>
                <a:t>Set goals, </a:t>
              </a:r>
              <a:br>
                <a:rPr lang="en-US" sz="2000" b="0" i="0" u="none" strike="noStrike" kern="1200" cap="none" spc="0" normalizeH="0" baseline="0" noProof="0" dirty="0">
                  <a:ln>
                    <a:noFill/>
                  </a:ln>
                  <a:effectLst/>
                  <a:uLnTx/>
                  <a:uFillTx/>
                  <a:latin typeface="Open Sans" charset="0"/>
                  <a:ea typeface="Open Sans" charset="0"/>
                  <a:cs typeface="Open Sans" charset="0"/>
                </a:rPr>
              </a:br>
              <a:r>
                <a:rPr kumimoji="0" lang="en-US" sz="2000" b="0" i="0" u="none" strike="noStrike" kern="1200" cap="none" spc="0" normalizeH="0" baseline="0" noProof="0" dirty="0">
                  <a:ln>
                    <a:noFill/>
                  </a:ln>
                  <a:effectLst/>
                  <a:uLnTx/>
                  <a:uFillTx/>
                  <a:latin typeface="Open Sans"/>
                  <a:ea typeface="Open Sans" charset="0"/>
                  <a:cs typeface="Open Sans" charset="0"/>
                </a:rPr>
                <a:t>measure progress</a:t>
              </a:r>
              <a:r>
                <a:rPr lang="en-US" sz="2000" dirty="0">
                  <a:latin typeface="Open Sans"/>
                  <a:ea typeface="Open Sans" charset="0"/>
                  <a:cs typeface="Open Sans" charset="0"/>
                </a:rPr>
                <a:t>,</a:t>
              </a:r>
              <a:r>
                <a:rPr kumimoji="0" lang="en-US" sz="2000" b="0" i="0" u="none" strike="noStrike" kern="1200" cap="none" spc="0" normalizeH="0" baseline="0" noProof="0" dirty="0">
                  <a:ln>
                    <a:noFill/>
                  </a:ln>
                  <a:effectLst/>
                  <a:uLnTx/>
                  <a:uFillTx/>
                  <a:latin typeface="Open Sans"/>
                  <a:ea typeface="Open Sans" charset="0"/>
                  <a:cs typeface="Open Sans" charset="0"/>
                </a:rPr>
                <a:t> &amp; establish a time frame</a:t>
              </a:r>
            </a:p>
          </p:txBody>
        </p:sp>
      </p:grpSp>
      <p:grpSp>
        <p:nvGrpSpPr>
          <p:cNvPr id="22" name="Group 21"/>
          <p:cNvGrpSpPr/>
          <p:nvPr/>
        </p:nvGrpSpPr>
        <p:grpSpPr>
          <a:xfrm>
            <a:off x="6221610" y="2341516"/>
            <a:ext cx="2440349" cy="2133986"/>
            <a:chOff x="6221610" y="2341516"/>
            <a:chExt cx="2440349" cy="2133986"/>
          </a:xfrm>
        </p:grpSpPr>
        <p:sp>
          <p:nvSpPr>
            <p:cNvPr id="9" name="L-Shape 8"/>
            <p:cNvSpPr/>
            <p:nvPr/>
          </p:nvSpPr>
          <p:spPr>
            <a:xfrm rot="5400000">
              <a:off x="6707523" y="2525947"/>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0" name="Triangle 9"/>
            <p:cNvSpPr/>
            <p:nvPr/>
          </p:nvSpPr>
          <p:spPr>
            <a:xfrm>
              <a:off x="8247100" y="234664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4" name="TextBox 13"/>
            <p:cNvSpPr txBox="1"/>
            <p:nvPr/>
          </p:nvSpPr>
          <p:spPr>
            <a:xfrm>
              <a:off x="6221610" y="23415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7</a:t>
              </a:r>
            </a:p>
          </p:txBody>
        </p:sp>
        <p:sp>
          <p:nvSpPr>
            <p:cNvPr id="18" name="TextBox 17"/>
            <p:cNvSpPr txBox="1"/>
            <p:nvPr/>
          </p:nvSpPr>
          <p:spPr>
            <a:xfrm>
              <a:off x="6479237" y="3264036"/>
              <a:ext cx="21778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Implement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the strategy</a:t>
              </a:r>
            </a:p>
          </p:txBody>
        </p:sp>
      </p:grpSp>
      <p:grpSp>
        <p:nvGrpSpPr>
          <p:cNvPr id="23" name="Group 22"/>
          <p:cNvGrpSpPr/>
          <p:nvPr/>
        </p:nvGrpSpPr>
        <p:grpSpPr>
          <a:xfrm>
            <a:off x="8814076" y="1690688"/>
            <a:ext cx="2534706" cy="2118750"/>
            <a:chOff x="8814076" y="1690688"/>
            <a:chExt cx="2534706" cy="2118750"/>
          </a:xfrm>
        </p:grpSpPr>
        <p:sp>
          <p:nvSpPr>
            <p:cNvPr id="11" name="L-Shape 10"/>
            <p:cNvSpPr/>
            <p:nvPr/>
          </p:nvSpPr>
          <p:spPr>
            <a:xfrm rot="5400000">
              <a:off x="9399228" y="1859883"/>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TextBox 14"/>
            <p:cNvSpPr txBox="1"/>
            <p:nvPr/>
          </p:nvSpPr>
          <p:spPr>
            <a:xfrm>
              <a:off x="8814076" y="1690688"/>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8</a:t>
              </a:r>
            </a:p>
          </p:txBody>
        </p:sp>
        <p:sp>
          <p:nvSpPr>
            <p:cNvPr id="19" name="TextBox 18"/>
            <p:cNvSpPr txBox="1"/>
            <p:nvPr/>
          </p:nvSpPr>
          <p:spPr>
            <a:xfrm>
              <a:off x="9173792" y="2615325"/>
              <a:ext cx="20709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Evaluate success</a:t>
              </a:r>
            </a:p>
          </p:txBody>
        </p:sp>
      </p:grpSp>
    </p:spTree>
    <p:extLst>
      <p:ext uri="{BB962C8B-B14F-4D97-AF65-F5344CB8AC3E}">
        <p14:creationId xmlns:p14="http://schemas.microsoft.com/office/powerpoint/2010/main" val="326037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pen Sans Light"/>
              </a:rPr>
              <a:t>Menu of Technical Assistance – </a:t>
            </a:r>
            <a:r>
              <a:rPr lang="en-US" dirty="0">
                <a:solidFill>
                  <a:srgbClr val="00B0F0"/>
                </a:solidFill>
                <a:latin typeface="Open Sans Light"/>
              </a:rPr>
              <a:t>Option A</a:t>
            </a:r>
          </a:p>
        </p:txBody>
      </p:sp>
      <p:sp>
        <p:nvSpPr>
          <p:cNvPr id="3" name="Content Placeholder 2"/>
          <p:cNvSpPr>
            <a:spLocks noGrp="1"/>
          </p:cNvSpPr>
          <p:nvPr>
            <p:ph idx="1"/>
          </p:nvPr>
        </p:nvSpPr>
        <p:spPr/>
        <p:txBody>
          <a:bodyPr vert="horz" lIns="91440" tIns="45720" rIns="91440" bIns="45720" rtlCol="0" anchor="t">
            <a:normAutofit/>
          </a:bodyPr>
          <a:lstStyle/>
          <a:p>
            <a:pPr lvl="1"/>
            <a:r>
              <a:rPr lang="en-US" sz="2800" dirty="0">
                <a:latin typeface="Open Sans Light"/>
              </a:rPr>
              <a:t>Regular monthly individualized consultation on implementing workforce strategies </a:t>
            </a:r>
            <a:r>
              <a:rPr lang="en-US" sz="2800">
                <a:latin typeface="Open Sans Light"/>
              </a:rPr>
              <a:t>scheduled</a:t>
            </a:r>
            <a:r>
              <a:rPr lang="en-US" sz="2800" dirty="0">
                <a:latin typeface="Open Sans Light"/>
              </a:rPr>
              <a:t> by the UMN </a:t>
            </a:r>
            <a:r>
              <a:rPr lang="en-US" sz="2800">
                <a:latin typeface="Open Sans Light"/>
              </a:rPr>
              <a:t>workforce consultants and TN Regional Coaches</a:t>
            </a:r>
          </a:p>
          <a:p>
            <a:pPr lvl="1"/>
            <a:endParaRPr lang="en-US" sz="2800" dirty="0"/>
          </a:p>
          <a:p>
            <a:pPr lvl="1"/>
            <a:r>
              <a:rPr lang="en-US" sz="2800">
                <a:latin typeface="Open Sans Light"/>
              </a:rPr>
              <a:t>Full access to online Tennessee Workforce Toolkit</a:t>
            </a:r>
          </a:p>
          <a:p>
            <a:pPr lvl="1"/>
            <a:endParaRPr lang="en-US" sz="2800" dirty="0"/>
          </a:p>
          <a:p>
            <a:pPr lvl="1"/>
            <a:r>
              <a:rPr lang="en-US" sz="2800" dirty="0"/>
              <a:t>Participate in Regional Workforce Community of Practice</a:t>
            </a:r>
          </a:p>
          <a:p>
            <a:endParaRPr lang="en-US" dirty="0"/>
          </a:p>
        </p:txBody>
      </p:sp>
    </p:spTree>
    <p:extLst>
      <p:ext uri="{BB962C8B-B14F-4D97-AF65-F5344CB8AC3E}">
        <p14:creationId xmlns:p14="http://schemas.microsoft.com/office/powerpoint/2010/main" val="794986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053"/>
            <a:ext cx="10515600" cy="1088118"/>
          </a:xfrm>
        </p:spPr>
        <p:txBody>
          <a:bodyPr/>
          <a:lstStyle/>
          <a:p>
            <a:r>
              <a:rPr lang="en-US" dirty="0"/>
              <a:t>Using  Zoom</a:t>
            </a:r>
            <a:endParaRPr lang="en-US" dirty="0">
              <a:solidFill>
                <a:srgbClr val="FF0000"/>
              </a:solidFill>
            </a:endParaRPr>
          </a:p>
        </p:txBody>
      </p:sp>
      <p:sp>
        <p:nvSpPr>
          <p:cNvPr id="3" name="Content Placeholder 2"/>
          <p:cNvSpPr>
            <a:spLocks noGrp="1"/>
          </p:cNvSpPr>
          <p:nvPr>
            <p:ph idx="1"/>
          </p:nvPr>
        </p:nvSpPr>
        <p:spPr>
          <a:xfrm>
            <a:off x="838200" y="1058177"/>
            <a:ext cx="10515600" cy="5289301"/>
          </a:xfrm>
        </p:spPr>
        <p:txBody>
          <a:bodyPr vert="horz" lIns="91440" tIns="45720" rIns="91440" bIns="45720" rtlCol="0" anchor="t">
            <a:normAutofit/>
          </a:bodyPr>
          <a:lstStyle/>
          <a:p>
            <a:r>
              <a:rPr lang="en-US" sz="3200" dirty="0">
                <a:latin typeface="Calibri Light" panose="020F0302020204030204" pitchFamily="34" charset="0"/>
                <a:cs typeface="Calibri Light" panose="020F0302020204030204" pitchFamily="34" charset="0"/>
              </a:rPr>
              <a:t>Name yourself </a:t>
            </a:r>
          </a:p>
          <a:p>
            <a:pPr lvl="1"/>
            <a:r>
              <a:rPr lang="en-US" sz="2800" dirty="0">
                <a:latin typeface="Calibri Light" panose="020F0302020204030204" pitchFamily="34" charset="0"/>
                <a:cs typeface="Calibri Light" panose="020F0302020204030204" pitchFamily="34" charset="0"/>
              </a:rPr>
              <a:t>First name</a:t>
            </a:r>
          </a:p>
          <a:p>
            <a:pPr lvl="1"/>
            <a:r>
              <a:rPr lang="en-US" sz="2800" dirty="0">
                <a:latin typeface="Calibri Light" panose="020F0302020204030204" pitchFamily="34" charset="0"/>
                <a:cs typeface="Calibri Light" panose="020F0302020204030204" pitchFamily="34" charset="0"/>
              </a:rPr>
              <a:t>Name of your organization</a:t>
            </a:r>
          </a:p>
          <a:p>
            <a:r>
              <a:rPr lang="en-US" sz="3200" dirty="0">
                <a:latin typeface="Calibri Light" panose="020F0302020204030204" pitchFamily="34" charset="0"/>
                <a:cs typeface="Calibri Light" panose="020F0302020204030204" pitchFamily="34" charset="0"/>
              </a:rPr>
              <a:t>Use Chat for questions or comments.</a:t>
            </a:r>
          </a:p>
          <a:p>
            <a:r>
              <a:rPr lang="en-US" sz="3200" dirty="0">
                <a:latin typeface="Calibri Light" panose="020F0302020204030204" pitchFamily="34" charset="0"/>
                <a:cs typeface="Calibri Light" panose="020F0302020204030204" pitchFamily="34" charset="0"/>
              </a:rPr>
              <a:t>Please keep your Microphone off unless you're speaking. </a:t>
            </a:r>
          </a:p>
          <a:p>
            <a:r>
              <a:rPr lang="en-US" sz="3200" dirty="0">
                <a:latin typeface="Calibri Light" panose="020F0302020204030204" pitchFamily="34" charset="0"/>
                <a:cs typeface="Calibri Light" panose="020F0302020204030204" pitchFamily="34" charset="0"/>
              </a:rPr>
              <a:t>Keep your Camera on if you are comfortable and able. </a:t>
            </a:r>
          </a:p>
          <a:p>
            <a:r>
              <a:rPr lang="en-US" sz="3200" dirty="0">
                <a:latin typeface="Calibri Light" panose="020F0302020204030204" pitchFamily="34" charset="0"/>
                <a:cs typeface="Calibri Light" panose="020F0302020204030204" pitchFamily="34" charset="0"/>
              </a:rPr>
              <a:t>Live Script is available.</a:t>
            </a:r>
          </a:p>
          <a:p>
            <a:r>
              <a:rPr lang="en-US" sz="3200" dirty="0">
                <a:latin typeface="Calibri Light" panose="020F0302020204030204" pitchFamily="34" charset="0"/>
                <a:cs typeface="Calibri Light" panose="020F0302020204030204" pitchFamily="34" charset="0"/>
              </a:rPr>
              <a:t>You may use Reactions such as thumbs up throughout.</a:t>
            </a:r>
          </a:p>
          <a:p>
            <a:r>
              <a:rPr lang="en-US" sz="3200" dirty="0">
                <a:latin typeface="Calibri Light"/>
                <a:cs typeface="Calibri Light"/>
              </a:rPr>
              <a:t>Thank you for being understanding of colleagues. </a:t>
            </a:r>
            <a:endParaRPr lang="en-US" sz="3200" dirty="0">
              <a:latin typeface="Calibri Light" panose="020F0302020204030204" pitchFamily="34" charset="0"/>
              <a:cs typeface="Calibri Light" panose="020F0302020204030204" pitchFamily="34" charset="0"/>
            </a:endParaRPr>
          </a:p>
        </p:txBody>
      </p:sp>
      <p:sp>
        <p:nvSpPr>
          <p:cNvPr id="4" name="Oval Callout 3"/>
          <p:cNvSpPr/>
          <p:nvPr/>
        </p:nvSpPr>
        <p:spPr>
          <a:xfrm>
            <a:off x="7090610" y="1502064"/>
            <a:ext cx="1592826" cy="1288461"/>
          </a:xfrm>
          <a:prstGeom prst="wedgeEllipseCallout">
            <a:avLst/>
          </a:prstGeom>
          <a:solidFill>
            <a:srgbClr val="288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Chat</a:t>
            </a:r>
            <a:endParaRPr lang="en-US" dirty="0"/>
          </a:p>
        </p:txBody>
      </p:sp>
    </p:spTree>
    <p:extLst>
      <p:ext uri="{BB962C8B-B14F-4D97-AF65-F5344CB8AC3E}">
        <p14:creationId xmlns:p14="http://schemas.microsoft.com/office/powerpoint/2010/main" val="1900760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pen Sans Light"/>
              </a:rPr>
              <a:t>Menu of Technical Assistance – </a:t>
            </a:r>
            <a:r>
              <a:rPr lang="en-US" dirty="0">
                <a:solidFill>
                  <a:srgbClr val="00B0F0"/>
                </a:solidFill>
                <a:latin typeface="Open Sans Light"/>
              </a:rPr>
              <a:t>Option B</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Consultation from UMN workforce consultants upon request</a:t>
            </a:r>
          </a:p>
          <a:p>
            <a:endParaRPr lang="en-US" dirty="0"/>
          </a:p>
          <a:p>
            <a:r>
              <a:rPr lang="en-US" dirty="0"/>
              <a:t>Full access to online TN Workforce Toolkit </a:t>
            </a:r>
          </a:p>
          <a:p>
            <a:endParaRPr lang="en-US" dirty="0"/>
          </a:p>
          <a:p>
            <a:r>
              <a:rPr lang="en-US" dirty="0">
                <a:latin typeface="Open Sans Light"/>
              </a:rPr>
              <a:t>Option to participate in the Regional Workforce Community of </a:t>
            </a:r>
            <a:r>
              <a:rPr lang="en-US">
                <a:latin typeface="Open Sans Light"/>
              </a:rPr>
              <a:t>Practice</a:t>
            </a:r>
          </a:p>
          <a:p>
            <a:endParaRPr lang="en-US" dirty="0"/>
          </a:p>
        </p:txBody>
      </p:sp>
    </p:spTree>
    <p:extLst>
      <p:ext uri="{BB962C8B-B14F-4D97-AF65-F5344CB8AC3E}">
        <p14:creationId xmlns:p14="http://schemas.microsoft.com/office/powerpoint/2010/main" val="2744349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pen Sans Light"/>
              </a:rPr>
              <a:t>Menu of Technical Assistance – </a:t>
            </a:r>
            <a:r>
              <a:rPr lang="en-US" dirty="0">
                <a:solidFill>
                  <a:srgbClr val="00B0F0"/>
                </a:solidFill>
                <a:latin typeface="Open Sans Light"/>
              </a:rPr>
              <a:t>Option C</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Access to online TN Workforce Toolkit</a:t>
            </a:r>
          </a:p>
          <a:p>
            <a:endParaRPr lang="en-US" dirty="0"/>
          </a:p>
          <a:p>
            <a:r>
              <a:rPr lang="en-US" dirty="0">
                <a:latin typeface="Open Sans Light"/>
              </a:rPr>
              <a:t>Option to participate in the Regional Workforce Community of Practice</a:t>
            </a:r>
          </a:p>
          <a:p>
            <a:endParaRPr lang="en-US" dirty="0"/>
          </a:p>
        </p:txBody>
      </p:sp>
    </p:spTree>
    <p:extLst>
      <p:ext uri="{BB962C8B-B14F-4D97-AF65-F5344CB8AC3E}">
        <p14:creationId xmlns:p14="http://schemas.microsoft.com/office/powerpoint/2010/main" val="1567509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DE1B0E-95A4-4D01-96EC-5A8C56789213}"/>
              </a:ext>
            </a:extLst>
          </p:cNvPr>
          <p:cNvSpPr>
            <a:spLocks noGrp="1"/>
          </p:cNvSpPr>
          <p:nvPr>
            <p:ph idx="1"/>
          </p:nvPr>
        </p:nvSpPr>
        <p:spPr/>
        <p:txBody>
          <a:bodyPr vert="horz" lIns="91440" tIns="45720" rIns="91440" bIns="45720" rtlCol="0" anchor="t">
            <a:normAutofit/>
          </a:bodyPr>
          <a:lstStyle/>
          <a:p>
            <a:pPr lvl="1"/>
            <a:r>
              <a:rPr lang="en-US" sz="2800" dirty="0">
                <a:cs typeface="Calibri Light"/>
              </a:rPr>
              <a:t>What is one thing that caught your attention about the overview? </a:t>
            </a:r>
          </a:p>
          <a:p>
            <a:pPr lvl="1"/>
            <a:r>
              <a:rPr lang="en-US" sz="2800" dirty="0">
                <a:cs typeface="Calibri Light"/>
              </a:rPr>
              <a:t>What is most exciting?</a:t>
            </a:r>
          </a:p>
          <a:p>
            <a:pPr lvl="1"/>
            <a:r>
              <a:rPr lang="en-US" sz="2800" dirty="0">
                <a:cs typeface="Calibri Light"/>
              </a:rPr>
              <a:t>What concerns you?</a:t>
            </a:r>
          </a:p>
          <a:p>
            <a:pPr lvl="1"/>
            <a:r>
              <a:rPr lang="en-US" sz="2800" dirty="0">
                <a:cs typeface="Calibri Light"/>
              </a:rPr>
              <a:t>What is something you want to know more about? </a:t>
            </a:r>
          </a:p>
        </p:txBody>
      </p:sp>
      <p:sp>
        <p:nvSpPr>
          <p:cNvPr id="2" name="Title 1">
            <a:extLst>
              <a:ext uri="{FF2B5EF4-FFF2-40B4-BE49-F238E27FC236}">
                <a16:creationId xmlns:a16="http://schemas.microsoft.com/office/drawing/2014/main" id="{94CD97C4-B111-44A0-A429-39ABB7D4572F}"/>
              </a:ext>
            </a:extLst>
          </p:cNvPr>
          <p:cNvSpPr>
            <a:spLocks noGrp="1"/>
          </p:cNvSpPr>
          <p:nvPr>
            <p:ph type="title"/>
          </p:nvPr>
        </p:nvSpPr>
        <p:spPr>
          <a:xfrm>
            <a:off x="841471" y="413179"/>
            <a:ext cx="3627012" cy="455213"/>
          </a:xfrm>
        </p:spPr>
        <p:txBody>
          <a:bodyPr>
            <a:normAutofit fontScale="90000"/>
          </a:bodyPr>
          <a:lstStyle/>
          <a:p>
            <a:r>
              <a:rPr lang="en-US" sz="2400" b="1" dirty="0">
                <a:cs typeface="Calibri Light"/>
              </a:rPr>
              <a:t>Breakout Conversation </a:t>
            </a:r>
            <a:endParaRPr lang="en-US" sz="2400" b="1" dirty="0"/>
          </a:p>
        </p:txBody>
      </p:sp>
    </p:spTree>
    <p:extLst>
      <p:ext uri="{BB962C8B-B14F-4D97-AF65-F5344CB8AC3E}">
        <p14:creationId xmlns:p14="http://schemas.microsoft.com/office/powerpoint/2010/main" val="4245476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Stretch Break</a:t>
            </a:r>
          </a:p>
        </p:txBody>
      </p:sp>
      <p:sp>
        <p:nvSpPr>
          <p:cNvPr id="5" name="Text Placeholder 4"/>
          <p:cNvSpPr>
            <a:spLocks noGrp="1"/>
          </p:cNvSpPr>
          <p:nvPr>
            <p:ph type="body" idx="1"/>
          </p:nvPr>
        </p:nvSpPr>
        <p:spPr/>
        <p:txBody>
          <a:bodyPr vert="horz" lIns="91440" tIns="45720" rIns="91440" bIns="45720" rtlCol="0" anchor="t">
            <a:normAutofit/>
          </a:bodyPr>
          <a:lstStyle/>
          <a:p>
            <a:r>
              <a:rPr lang="en-US" dirty="0">
                <a:latin typeface="Open Sans Light"/>
              </a:rPr>
              <a:t>Take 5 minutes to stretch and refresh.</a:t>
            </a:r>
          </a:p>
        </p:txBody>
      </p:sp>
    </p:spTree>
    <p:extLst>
      <p:ext uri="{BB962C8B-B14F-4D97-AF65-F5344CB8AC3E}">
        <p14:creationId xmlns:p14="http://schemas.microsoft.com/office/powerpoint/2010/main" val="1090111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Open Sans Light" panose="020B0306030504020204"/>
                <a:cs typeface="Calibri" panose="020F0502020204030204"/>
              </a:rPr>
              <a:t>Understanding DSP Workforce Issues</a:t>
            </a:r>
            <a:endParaRPr lang="en-US" dirty="0">
              <a:solidFill>
                <a:srgbClr val="000000"/>
              </a:solidFill>
              <a:latin typeface="Open Sans Light"/>
              <a:cs typeface="Calibri"/>
            </a:endParaRPr>
          </a:p>
        </p:txBody>
      </p:sp>
      <p:sp>
        <p:nvSpPr>
          <p:cNvPr id="6" name="Text Placeholder 5"/>
          <p:cNvSpPr>
            <a:spLocks noGrp="1"/>
          </p:cNvSpPr>
          <p:nvPr>
            <p:ph type="body" idx="1"/>
          </p:nvPr>
        </p:nvSpPr>
        <p:spPr/>
        <p:txBody>
          <a:bodyPr/>
          <a:lstStyle/>
          <a:p>
            <a:r>
              <a:rPr lang="en-US" dirty="0"/>
              <a:t>Workforce is the Key to Quality</a:t>
            </a:r>
          </a:p>
        </p:txBody>
      </p:sp>
    </p:spTree>
    <p:extLst>
      <p:ext uri="{BB962C8B-B14F-4D97-AF65-F5344CB8AC3E}">
        <p14:creationId xmlns:p14="http://schemas.microsoft.com/office/powerpoint/2010/main" val="2712274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Photo of a man and woman from the shoulders up side by side. Both have casual smiles on their faces. The man wears glasses. ">
            <a:extLst>
              <a:ext uri="{FF2B5EF4-FFF2-40B4-BE49-F238E27FC236}">
                <a16:creationId xmlns:a16="http://schemas.microsoft.com/office/drawing/2014/main" id="{C47ECB72-EA06-294D-8BBF-86928ADEB380}"/>
              </a:ext>
            </a:extLst>
          </p:cNvPr>
          <p:cNvSpPr/>
          <p:nvPr/>
        </p:nvSpPr>
        <p:spPr>
          <a:xfrm>
            <a:off x="709930" y="2420700"/>
            <a:ext cx="3633470" cy="3746499"/>
          </a:xfrm>
          <a:prstGeom prst="ellipse">
            <a:avLst/>
          </a:prstGeom>
          <a:blipFill dpi="0" rotWithShape="1">
            <a:blip r:embed="rId3"/>
            <a:srcRect/>
            <a:stretch>
              <a:fillRect l="-24968" t="22" r="-34338" b="22"/>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09E90CA8-D141-ED42-8768-B02328878E9E}"/>
              </a:ext>
            </a:extLst>
          </p:cNvPr>
          <p:cNvCxnSpPr>
            <a:cxnSpLocks/>
          </p:cNvCxnSpPr>
          <p:nvPr/>
        </p:nvCxnSpPr>
        <p:spPr>
          <a:xfrm>
            <a:off x="5232400" y="3771900"/>
            <a:ext cx="1066800" cy="0"/>
          </a:xfrm>
          <a:prstGeom prst="straightConnector1">
            <a:avLst/>
          </a:prstGeom>
          <a:ln w="158750">
            <a:solidFill>
              <a:srgbClr val="0D506C"/>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F021B16-3FF9-3D4E-89C7-4493DDA184F0}"/>
              </a:ext>
            </a:extLst>
          </p:cNvPr>
          <p:cNvSpPr txBox="1"/>
          <p:nvPr/>
        </p:nvSpPr>
        <p:spPr>
          <a:xfrm>
            <a:off x="920261" y="313593"/>
            <a:ext cx="10947400" cy="2062103"/>
          </a:xfrm>
          <a:prstGeom prst="rect">
            <a:avLst/>
          </a:prstGeom>
          <a:noFill/>
        </p:spPr>
        <p:txBody>
          <a:bodyPr wrap="square" lIns="91440" tIns="45720" rIns="91440" bIns="45720" rtlCol="0" anchor="t">
            <a:spAutoFit/>
          </a:bodyPr>
          <a:lstStyle/>
          <a:p>
            <a:r>
              <a:rPr lang="en-US" sz="3200" dirty="0">
                <a:solidFill>
                  <a:srgbClr val="941100"/>
                </a:solidFill>
              </a:rPr>
              <a:t>                                               Intersection</a:t>
            </a:r>
          </a:p>
          <a:p>
            <a:endParaRPr lang="en-US" sz="3200" dirty="0">
              <a:solidFill>
                <a:srgbClr val="941100"/>
              </a:solidFill>
            </a:endParaRPr>
          </a:p>
          <a:p>
            <a:r>
              <a:rPr lang="en-US" sz="3200" dirty="0"/>
              <a:t> Direct Support Workforce                            Quality Long-Term          							Services and Supports</a:t>
            </a:r>
          </a:p>
        </p:txBody>
      </p:sp>
      <p:pic>
        <p:nvPicPr>
          <p:cNvPr id="5" name="Picture 4" descr="graphic symbol of the National Quality Forum Framework for Home and Community Based Services Outcome Measurement. Each box in the graphic contains words. 1. person centered service planning and coordination, 2) service delivery and effectiveness, equity, system performance and accountability, consumer leadership in system development, choice and control, human and legal rights, community inclusion, holistic health and functioning and workforce.">
            <a:extLst>
              <a:ext uri="{FF2B5EF4-FFF2-40B4-BE49-F238E27FC236}">
                <a16:creationId xmlns:a16="http://schemas.microsoft.com/office/drawing/2014/main" id="{8A99AD7D-D60D-5A40-AC04-27FDB5404398}"/>
              </a:ext>
            </a:extLst>
          </p:cNvPr>
          <p:cNvPicPr>
            <a:picLocks noChangeAspect="1"/>
          </p:cNvPicPr>
          <p:nvPr/>
        </p:nvPicPr>
        <p:blipFill>
          <a:blip r:embed="rId4"/>
          <a:stretch>
            <a:fillRect/>
          </a:stretch>
        </p:blipFill>
        <p:spPr>
          <a:xfrm>
            <a:off x="6565900" y="2250831"/>
            <a:ext cx="5497852" cy="3661098"/>
          </a:xfrm>
          <a:prstGeom prst="rect">
            <a:avLst/>
          </a:prstGeom>
        </p:spPr>
      </p:pic>
    </p:spTree>
    <p:extLst>
      <p:ext uri="{BB962C8B-B14F-4D97-AF65-F5344CB8AC3E}">
        <p14:creationId xmlns:p14="http://schemas.microsoft.com/office/powerpoint/2010/main" val="1674116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ulti colored graphic symbol in shape of an oval with an arrow coming out the lower right side pointing to the word workforce.">
            <a:extLst>
              <a:ext uri="{FF2B5EF4-FFF2-40B4-BE49-F238E27FC236}">
                <a16:creationId xmlns:a16="http://schemas.microsoft.com/office/drawing/2014/main" id="{7302C630-265A-004D-B4EA-468C55851E41}"/>
              </a:ext>
            </a:extLst>
          </p:cNvPr>
          <p:cNvPicPr>
            <a:picLocks noChangeAspect="1"/>
          </p:cNvPicPr>
          <p:nvPr/>
        </p:nvPicPr>
        <p:blipFill>
          <a:blip r:embed="rId3"/>
          <a:stretch>
            <a:fillRect/>
          </a:stretch>
        </p:blipFill>
        <p:spPr>
          <a:xfrm>
            <a:off x="265180" y="1443280"/>
            <a:ext cx="4721944" cy="3419614"/>
          </a:xfrm>
          <a:prstGeom prst="rect">
            <a:avLst/>
          </a:prstGeom>
        </p:spPr>
      </p:pic>
      <p:sp>
        <p:nvSpPr>
          <p:cNvPr id="19" name="TextBox 18">
            <a:extLst>
              <a:ext uri="{FF2B5EF4-FFF2-40B4-BE49-F238E27FC236}">
                <a16:creationId xmlns:a16="http://schemas.microsoft.com/office/drawing/2014/main" id="{099D6BB8-B7BA-E14E-9BDE-D38FB3200F63}"/>
              </a:ext>
            </a:extLst>
          </p:cNvPr>
          <p:cNvSpPr txBox="1"/>
          <p:nvPr/>
        </p:nvSpPr>
        <p:spPr>
          <a:xfrm>
            <a:off x="6273800" y="3412455"/>
            <a:ext cx="5626100" cy="1323439"/>
          </a:xfrm>
          <a:prstGeom prst="rect">
            <a:avLst/>
          </a:prstGeom>
          <a:noFill/>
        </p:spPr>
        <p:txBody>
          <a:bodyPr wrap="square" rtlCol="0">
            <a:spAutoFit/>
          </a:bodyPr>
          <a:lstStyle/>
          <a:p>
            <a:r>
              <a:rPr lang="en-US" sz="80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Workforce</a:t>
            </a:r>
          </a:p>
        </p:txBody>
      </p:sp>
      <p:sp>
        <p:nvSpPr>
          <p:cNvPr id="20" name="Shape 19">
            <a:extLst>
              <a:ext uri="{FF2B5EF4-FFF2-40B4-BE49-F238E27FC236}">
                <a16:creationId xmlns:a16="http://schemas.microsoft.com/office/drawing/2014/main" id="{2CA0AE85-1502-1549-88A1-A3594FA7390C}"/>
              </a:ext>
            </a:extLst>
          </p:cNvPr>
          <p:cNvSpPr/>
          <p:nvPr/>
        </p:nvSpPr>
        <p:spPr>
          <a:xfrm rot="9791443" flipH="1">
            <a:off x="2705653" y="2622193"/>
            <a:ext cx="3305455" cy="2305142"/>
          </a:xfrm>
          <a:prstGeom prst="swooshArrow">
            <a:avLst>
              <a:gd name="adj1" fmla="val 16310"/>
              <a:gd name="adj2" fmla="val 31370"/>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ectangle 4">
            <a:extLst>
              <a:ext uri="{FF2B5EF4-FFF2-40B4-BE49-F238E27FC236}">
                <a16:creationId xmlns:a16="http://schemas.microsoft.com/office/drawing/2014/main" id="{1B590233-B3E7-F242-9FC6-8D767E554799}"/>
              </a:ext>
            </a:extLst>
          </p:cNvPr>
          <p:cNvSpPr/>
          <p:nvPr/>
        </p:nvSpPr>
        <p:spPr>
          <a:xfrm>
            <a:off x="0" y="6591392"/>
            <a:ext cx="6862046" cy="266608"/>
          </a:xfrm>
          <a:prstGeom prst="rect">
            <a:avLst/>
          </a:prstGeom>
          <a:solidFill>
            <a:srgbClr val="FFCC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C5013BA-40F9-0542-9A01-16E7639877B5}"/>
              </a:ext>
            </a:extLst>
          </p:cNvPr>
          <p:cNvSpPr/>
          <p:nvPr/>
        </p:nvSpPr>
        <p:spPr>
          <a:xfrm>
            <a:off x="11916872" y="6591392"/>
            <a:ext cx="275128" cy="278746"/>
          </a:xfrm>
          <a:prstGeom prst="rect">
            <a:avLst/>
          </a:prstGeom>
          <a:solidFill>
            <a:srgbClr val="FFCC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861041A-4253-D345-BD2B-ABCF78FFEA95}"/>
              </a:ext>
            </a:extLst>
          </p:cNvPr>
          <p:cNvPicPr>
            <a:picLocks noChangeAspect="1"/>
          </p:cNvPicPr>
          <p:nvPr/>
        </p:nvPicPr>
        <p:blipFill>
          <a:blip r:embed="rId4"/>
          <a:stretch>
            <a:fillRect/>
          </a:stretch>
        </p:blipFill>
        <p:spPr>
          <a:xfrm>
            <a:off x="6983427" y="6626926"/>
            <a:ext cx="4847129" cy="210745"/>
          </a:xfrm>
          <a:prstGeom prst="rect">
            <a:avLst/>
          </a:prstGeom>
        </p:spPr>
      </p:pic>
    </p:spTree>
    <p:extLst>
      <p:ext uri="{BB962C8B-B14F-4D97-AF65-F5344CB8AC3E}">
        <p14:creationId xmlns:p14="http://schemas.microsoft.com/office/powerpoint/2010/main" val="1754335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normAutofit/>
          </a:bodyPr>
          <a:lstStyle/>
          <a:p>
            <a:r>
              <a:rPr lang="en-US" sz="4000" b="0" dirty="0">
                <a:latin typeface="+mj-lt"/>
                <a:ea typeface="ＭＳ Ｐゴシック" charset="0"/>
                <a:cs typeface="ＭＳ Ｐゴシック" charset="0"/>
              </a:rPr>
              <a:t>Who are we talking about? </a:t>
            </a:r>
          </a:p>
        </p:txBody>
      </p:sp>
      <p:sp>
        <p:nvSpPr>
          <p:cNvPr id="2" name="Content Placeholder 1"/>
          <p:cNvSpPr>
            <a:spLocks noGrp="1"/>
          </p:cNvSpPr>
          <p:nvPr>
            <p:ph sz="half" idx="1"/>
          </p:nvPr>
        </p:nvSpPr>
        <p:spPr/>
        <p:txBody>
          <a:bodyPr vert="horz" lIns="91440" tIns="45720" rIns="91440" bIns="45720" rtlCol="0" anchor="t">
            <a:normAutofit/>
          </a:bodyPr>
          <a:lstStyle/>
          <a:p>
            <a:r>
              <a:rPr lang="en-US" dirty="0">
                <a:latin typeface="Arial" charset="0"/>
                <a:ea typeface="ＭＳ Ｐゴシック" charset="0"/>
                <a:cs typeface="ＭＳ Ｐゴシック" charset="0"/>
              </a:rPr>
              <a:t>Direct Support Professionals</a:t>
            </a:r>
          </a:p>
          <a:p>
            <a:pPr lvl="1"/>
            <a:r>
              <a:rPr lang="en-US">
                <a:latin typeface="Arial"/>
                <a:ea typeface="ＭＳ Ｐゴシック"/>
                <a:cs typeface="ＭＳ Ｐゴシック" charset="0"/>
              </a:rPr>
              <a:t>personal care attendant </a:t>
            </a:r>
            <a:endParaRPr lang="en-US" dirty="0">
              <a:latin typeface="Arial" charset="0"/>
              <a:ea typeface="ＭＳ Ｐゴシック" charset="0"/>
              <a:cs typeface="ＭＳ Ｐゴシック" charset="0"/>
            </a:endParaRPr>
          </a:p>
          <a:p>
            <a:pPr lvl="1"/>
            <a:r>
              <a:rPr lang="en-US" dirty="0">
                <a:latin typeface="Arial" charset="0"/>
                <a:ea typeface="ＭＳ Ｐゴシック" charset="0"/>
                <a:cs typeface="ＭＳ Ｐゴシック" charset="0"/>
              </a:rPr>
              <a:t>direct care worker</a:t>
            </a:r>
          </a:p>
          <a:p>
            <a:pPr lvl="1"/>
            <a:r>
              <a:rPr lang="en-US" dirty="0">
                <a:latin typeface="Arial" charset="0"/>
                <a:ea typeface="ＭＳ Ｐゴシック" charset="0"/>
                <a:cs typeface="ＭＳ Ｐゴシック" charset="0"/>
              </a:rPr>
              <a:t>direct support staff </a:t>
            </a:r>
          </a:p>
          <a:p>
            <a:pPr lvl="1"/>
            <a:r>
              <a:rPr lang="en-US" dirty="0">
                <a:latin typeface="Arial" charset="0"/>
                <a:ea typeface="ＭＳ Ｐゴシック" charset="0"/>
                <a:cs typeface="ＭＳ Ｐゴシック" charset="0"/>
              </a:rPr>
              <a:t>community living specialist </a:t>
            </a:r>
          </a:p>
          <a:p>
            <a:pPr lvl="1"/>
            <a:r>
              <a:rPr lang="en-US" dirty="0">
                <a:latin typeface="Arial" charset="0"/>
                <a:ea typeface="ＭＳ Ｐゴシック" charset="0"/>
                <a:cs typeface="ＭＳ Ｐゴシック" charset="0"/>
              </a:rPr>
              <a:t>job coach </a:t>
            </a:r>
          </a:p>
          <a:p>
            <a:pPr lvl="1"/>
            <a:r>
              <a:rPr lang="en-US" dirty="0">
                <a:latin typeface="Arial" charset="0"/>
                <a:ea typeface="ＭＳ Ｐゴシック" charset="0"/>
                <a:cs typeface="ＭＳ Ｐゴシック" charset="0"/>
              </a:rPr>
              <a:t>employment specialist </a:t>
            </a:r>
          </a:p>
          <a:p>
            <a:pPr lvl="1"/>
            <a:r>
              <a:rPr lang="en-US" dirty="0">
                <a:latin typeface="Arial"/>
                <a:ea typeface="ＭＳ Ｐゴシック"/>
                <a:cs typeface="ＭＳ Ｐゴシック" charset="0"/>
              </a:rPr>
              <a:t>etc</a:t>
            </a:r>
            <a:r>
              <a:rPr lang="en-US">
                <a:latin typeface="Arial"/>
                <a:ea typeface="ＭＳ Ｐゴシック"/>
                <a:cs typeface="ＭＳ Ｐゴシック" charset="0"/>
              </a:rPr>
              <a:t>.</a:t>
            </a:r>
          </a:p>
          <a:p>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543969"/>
            <a:ext cx="5181600" cy="2914650"/>
          </a:xfrm>
        </p:spPr>
      </p:pic>
    </p:spTree>
    <p:extLst>
      <p:ext uri="{BB962C8B-B14F-4D97-AF65-F5344CB8AC3E}">
        <p14:creationId xmlns:p14="http://schemas.microsoft.com/office/powerpoint/2010/main" val="24579031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15551"/>
            <a:ext cx="10515600" cy="5461412"/>
          </a:xfrm>
        </p:spPr>
        <p:txBody>
          <a:bodyPr vert="horz" lIns="91440" tIns="45720" rIns="91440" bIns="45720" rtlCol="0" anchor="t">
            <a:normAutofit/>
          </a:bodyPr>
          <a:lstStyle/>
          <a:p>
            <a:pPr marL="0" indent="0">
              <a:buNone/>
            </a:pPr>
            <a:endParaRPr lang="en-US" dirty="0"/>
          </a:p>
          <a:p>
            <a:endParaRPr lang="en-US" dirty="0"/>
          </a:p>
          <a:p>
            <a:endParaRPr lang="en-US" dirty="0"/>
          </a:p>
        </p:txBody>
      </p:sp>
      <p:pic>
        <p:nvPicPr>
          <p:cNvPr id="2" name="WvWNyVp_JPM"/>
          <p:cNvPicPr>
            <a:picLocks noRot="1" noChangeAspect="1"/>
          </p:cNvPicPr>
          <p:nvPr>
            <a:videoFile r:link="rId1"/>
          </p:nvPr>
        </p:nvPicPr>
        <p:blipFill>
          <a:blip r:embed="rId4"/>
          <a:stretch>
            <a:fillRect/>
          </a:stretch>
        </p:blipFill>
        <p:spPr>
          <a:xfrm>
            <a:off x="593785" y="533833"/>
            <a:ext cx="10986655" cy="6179994"/>
          </a:xfrm>
          <a:prstGeom prst="rect">
            <a:avLst/>
          </a:prstGeom>
        </p:spPr>
      </p:pic>
    </p:spTree>
    <p:extLst>
      <p:ext uri="{BB962C8B-B14F-4D97-AF65-F5344CB8AC3E}">
        <p14:creationId xmlns:p14="http://schemas.microsoft.com/office/powerpoint/2010/main" val="39779809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8989" y="0"/>
            <a:ext cx="10515600" cy="1325563"/>
          </a:xfrm>
        </p:spPr>
        <p:txBody>
          <a:bodyPr>
            <a:normAutofit/>
          </a:bodyPr>
          <a:lstStyle/>
          <a:p>
            <a:r>
              <a:rPr lang="en-US" sz="3600" b="0" dirty="0">
                <a:solidFill>
                  <a:schemeClr val="tx2"/>
                </a:solidFill>
              </a:rPr>
              <a:t>DSP Scope of Practice</a:t>
            </a:r>
            <a:r>
              <a:rPr lang="en-US" sz="3600" dirty="0">
                <a:solidFill>
                  <a:schemeClr val="tx2"/>
                </a:solidFill>
              </a:rPr>
              <a:t> </a:t>
            </a:r>
            <a:r>
              <a:rPr lang="en-US" sz="3600" b="0" dirty="0">
                <a:solidFill>
                  <a:schemeClr val="tx2"/>
                </a:solidFill>
              </a:rPr>
              <a:t> - </a:t>
            </a:r>
            <a:r>
              <a:rPr lang="en-US" sz="3600">
                <a:solidFill>
                  <a:schemeClr val="tx2"/>
                </a:solidFill>
              </a:rPr>
              <a:t>Multidisciplinary</a:t>
            </a:r>
            <a:endParaRPr lang="en-US" sz="3600" b="0" dirty="0">
              <a:solidFill>
                <a:schemeClr val="tx2"/>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11957" y="1417542"/>
            <a:ext cx="6207155" cy="4774419"/>
          </a:xfrm>
          <a:prstGeom prst="rect">
            <a:avLst/>
          </a:prstGeom>
        </p:spPr>
      </p:pic>
    </p:spTree>
    <p:extLst>
      <p:ext uri="{BB962C8B-B14F-4D97-AF65-F5344CB8AC3E}">
        <p14:creationId xmlns:p14="http://schemas.microsoft.com/office/powerpoint/2010/main" val="3319924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&amp; Introductions</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447065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erson that is standing in the snow&#10;&#10;Description automatically generated">
            <a:extLst>
              <a:ext uri="{FF2B5EF4-FFF2-40B4-BE49-F238E27FC236}">
                <a16:creationId xmlns:a16="http://schemas.microsoft.com/office/drawing/2014/main" id="{C45E886B-52B5-4D50-A743-1F58C15A1A44}"/>
              </a:ext>
            </a:extLst>
          </p:cNvPr>
          <p:cNvPicPr>
            <a:picLocks noChangeAspect="1"/>
          </p:cNvPicPr>
          <p:nvPr/>
        </p:nvPicPr>
        <p:blipFill>
          <a:blip r:embed="rId3"/>
          <a:stretch>
            <a:fillRect/>
          </a:stretch>
        </p:blipFill>
        <p:spPr>
          <a:xfrm>
            <a:off x="-9993" y="-3279"/>
            <a:ext cx="12211987" cy="6877049"/>
          </a:xfrm>
          <a:prstGeom prst="rect">
            <a:avLst/>
          </a:prstGeom>
        </p:spPr>
      </p:pic>
      <p:pic>
        <p:nvPicPr>
          <p:cNvPr id="4" name="Picture 15" descr="Logo&#10;&#10;Description automatically generated">
            <a:extLst>
              <a:ext uri="{FF2B5EF4-FFF2-40B4-BE49-F238E27FC236}">
                <a16:creationId xmlns:a16="http://schemas.microsoft.com/office/drawing/2014/main" id="{60209DE2-E352-414A-AF4D-113D533B1AE9}"/>
              </a:ext>
            </a:extLst>
          </p:cNvPr>
          <p:cNvPicPr>
            <a:picLocks noChangeAspect="1"/>
          </p:cNvPicPr>
          <p:nvPr/>
        </p:nvPicPr>
        <p:blipFill>
          <a:blip r:embed="rId4"/>
          <a:stretch>
            <a:fillRect/>
          </a:stretch>
        </p:blipFill>
        <p:spPr>
          <a:xfrm>
            <a:off x="7009976" y="5863284"/>
            <a:ext cx="2743200" cy="754380"/>
          </a:xfrm>
          <a:prstGeom prst="rect">
            <a:avLst/>
          </a:prstGeom>
        </p:spPr>
      </p:pic>
      <p:sp>
        <p:nvSpPr>
          <p:cNvPr id="6" name="TextBox 5">
            <a:extLst>
              <a:ext uri="{FF2B5EF4-FFF2-40B4-BE49-F238E27FC236}">
                <a16:creationId xmlns:a16="http://schemas.microsoft.com/office/drawing/2014/main" id="{D762130D-8CAD-45B6-BA52-156630A1FF16}"/>
              </a:ext>
            </a:extLst>
          </p:cNvPr>
          <p:cNvSpPr txBox="1"/>
          <p:nvPr/>
        </p:nvSpPr>
        <p:spPr>
          <a:xfrm>
            <a:off x="10444135" y="6032889"/>
            <a:ext cx="169019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t>SOURCE: PHI (2018). For detailed citations and information about PHI's research methodology, please contact info@phinational.org</a:t>
            </a:r>
            <a:endParaRPr lang="en-US" sz="800" b="1" dirty="0">
              <a:cs typeface="Calibri"/>
            </a:endParaRPr>
          </a:p>
        </p:txBody>
      </p:sp>
      <p:sp>
        <p:nvSpPr>
          <p:cNvPr id="5" name="Oval 4">
            <a:extLst>
              <a:ext uri="{FF2B5EF4-FFF2-40B4-BE49-F238E27FC236}">
                <a16:creationId xmlns:a16="http://schemas.microsoft.com/office/drawing/2014/main" id="{5B3AF8FA-DEB4-40A3-BDE3-69D26C4E116D}"/>
              </a:ext>
            </a:extLst>
          </p:cNvPr>
          <p:cNvSpPr/>
          <p:nvPr/>
        </p:nvSpPr>
        <p:spPr>
          <a:xfrm>
            <a:off x="517642" y="1907711"/>
            <a:ext cx="1436075" cy="1436075"/>
          </a:xfrm>
          <a:prstGeom prst="ellipse">
            <a:avLst/>
          </a:prstGeom>
          <a:solidFill>
            <a:srgbClr val="00B3AB"/>
          </a:solidFill>
          <a:effectLst>
            <a:outerShdw blurRad="25400" dist="38100" dir="7200000" sx="99000" sy="99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a:solidFill>
                  <a:prstClr val="white"/>
                </a:solidFill>
              </a:rPr>
              <a:t>87%</a:t>
            </a:r>
          </a:p>
          <a:p>
            <a:pPr lvl="0">
              <a:defRPr/>
            </a:pPr>
            <a:r>
              <a:rPr lang="en-US" sz="1100" dirty="0">
                <a:solidFill>
                  <a:prstClr val="white"/>
                </a:solidFill>
              </a:rPr>
              <a:t>WOMEN</a:t>
            </a:r>
          </a:p>
        </p:txBody>
      </p:sp>
      <p:sp>
        <p:nvSpPr>
          <p:cNvPr id="7" name="Oval 6">
            <a:extLst>
              <a:ext uri="{FF2B5EF4-FFF2-40B4-BE49-F238E27FC236}">
                <a16:creationId xmlns:a16="http://schemas.microsoft.com/office/drawing/2014/main" id="{5B3AF8FA-DEB4-40A3-BDE3-69D26C4E116D}"/>
              </a:ext>
            </a:extLst>
          </p:cNvPr>
          <p:cNvSpPr/>
          <p:nvPr/>
        </p:nvSpPr>
        <p:spPr>
          <a:xfrm>
            <a:off x="517641" y="3521250"/>
            <a:ext cx="1436075" cy="1436075"/>
          </a:xfrm>
          <a:prstGeom prst="ellipse">
            <a:avLst/>
          </a:prstGeom>
          <a:solidFill>
            <a:srgbClr val="E4AA02"/>
          </a:solidFill>
          <a:effectLst>
            <a:outerShdw blurRad="25400" dist="38100" dir="7200000" sx="99000" sy="99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a:solidFill>
                  <a:prstClr val="white"/>
                </a:solidFill>
              </a:rPr>
              <a:t>60%</a:t>
            </a:r>
          </a:p>
          <a:p>
            <a:pPr lvl="0">
              <a:defRPr/>
            </a:pPr>
            <a:r>
              <a:rPr lang="en-US" sz="1100" dirty="0">
                <a:solidFill>
                  <a:prstClr val="white"/>
                </a:solidFill>
              </a:rPr>
              <a:t>PEOPLE OF COLOR</a:t>
            </a:r>
          </a:p>
        </p:txBody>
      </p:sp>
      <p:sp>
        <p:nvSpPr>
          <p:cNvPr id="8" name="Oval 7">
            <a:extLst>
              <a:ext uri="{FF2B5EF4-FFF2-40B4-BE49-F238E27FC236}">
                <a16:creationId xmlns:a16="http://schemas.microsoft.com/office/drawing/2014/main" id="{5B3AF8FA-DEB4-40A3-BDE3-69D26C4E116D}"/>
              </a:ext>
            </a:extLst>
          </p:cNvPr>
          <p:cNvSpPr/>
          <p:nvPr/>
        </p:nvSpPr>
        <p:spPr>
          <a:xfrm>
            <a:off x="2108934" y="3521250"/>
            <a:ext cx="1436075" cy="1436075"/>
          </a:xfrm>
          <a:prstGeom prst="ellipse">
            <a:avLst/>
          </a:prstGeom>
          <a:solidFill>
            <a:srgbClr val="E17C02"/>
          </a:solidFill>
          <a:effectLst>
            <a:outerShdw blurRad="25400" dist="38100" dir="7200000" sx="99000" sy="99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a:solidFill>
                  <a:prstClr val="white"/>
                </a:solidFill>
              </a:rPr>
              <a:t>47</a:t>
            </a:r>
          </a:p>
          <a:p>
            <a:pPr lvl="0">
              <a:defRPr/>
            </a:pPr>
            <a:r>
              <a:rPr lang="en-US" sz="1100" dirty="0">
                <a:solidFill>
                  <a:prstClr val="white"/>
                </a:solidFill>
              </a:rPr>
              <a:t>MEDIAN AGE</a:t>
            </a:r>
          </a:p>
        </p:txBody>
      </p:sp>
      <p:sp>
        <p:nvSpPr>
          <p:cNvPr id="9" name="Oval 8">
            <a:extLst>
              <a:ext uri="{FF2B5EF4-FFF2-40B4-BE49-F238E27FC236}">
                <a16:creationId xmlns:a16="http://schemas.microsoft.com/office/drawing/2014/main" id="{5B3AF8FA-DEB4-40A3-BDE3-69D26C4E116D}"/>
              </a:ext>
            </a:extLst>
          </p:cNvPr>
          <p:cNvSpPr/>
          <p:nvPr/>
        </p:nvSpPr>
        <p:spPr>
          <a:xfrm>
            <a:off x="2174230" y="1950435"/>
            <a:ext cx="1436075" cy="1436075"/>
          </a:xfrm>
          <a:prstGeom prst="ellipse">
            <a:avLst/>
          </a:prstGeom>
          <a:solidFill>
            <a:schemeClr val="accent1"/>
          </a:solidFill>
          <a:effectLst>
            <a:outerShdw blurRad="25400" dist="38100" dir="7200000" sx="99000" sy="99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a:solidFill>
                  <a:prstClr val="white"/>
                </a:solidFill>
              </a:rPr>
              <a:t>50%</a:t>
            </a:r>
          </a:p>
          <a:p>
            <a:pPr lvl="0">
              <a:defRPr/>
            </a:pPr>
            <a:r>
              <a:rPr lang="en-US" sz="1100" dirty="0">
                <a:solidFill>
                  <a:prstClr val="white"/>
                </a:solidFill>
              </a:rPr>
              <a:t>PUBLIC ASSISTANCE</a:t>
            </a:r>
          </a:p>
        </p:txBody>
      </p:sp>
      <p:sp>
        <p:nvSpPr>
          <p:cNvPr id="10" name="Oval 9">
            <a:extLst>
              <a:ext uri="{FF2B5EF4-FFF2-40B4-BE49-F238E27FC236}">
                <a16:creationId xmlns:a16="http://schemas.microsoft.com/office/drawing/2014/main" id="{5B3AF8FA-DEB4-40A3-BDE3-69D26C4E116D}"/>
              </a:ext>
            </a:extLst>
          </p:cNvPr>
          <p:cNvSpPr/>
          <p:nvPr/>
        </p:nvSpPr>
        <p:spPr>
          <a:xfrm>
            <a:off x="1307330" y="4871134"/>
            <a:ext cx="1436075" cy="1436075"/>
          </a:xfrm>
          <a:prstGeom prst="ellipse">
            <a:avLst/>
          </a:prstGeom>
          <a:solidFill>
            <a:srgbClr val="7030A0"/>
          </a:solidFill>
          <a:effectLst>
            <a:outerShdw blurRad="25400" dist="38100" dir="7200000" sx="99000" sy="99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a:solidFill>
                  <a:prstClr val="white"/>
                </a:solidFill>
              </a:rPr>
              <a:t>29%</a:t>
            </a:r>
          </a:p>
          <a:p>
            <a:pPr lvl="0">
              <a:defRPr/>
            </a:pPr>
            <a:r>
              <a:rPr lang="en-US" sz="1100" dirty="0">
                <a:solidFill>
                  <a:prstClr val="white"/>
                </a:solidFill>
              </a:rPr>
              <a:t>IMMIGRANTS</a:t>
            </a:r>
          </a:p>
        </p:txBody>
      </p:sp>
      <p:sp>
        <p:nvSpPr>
          <p:cNvPr id="3" name="Rectangle 2"/>
          <p:cNvSpPr/>
          <p:nvPr/>
        </p:nvSpPr>
        <p:spPr>
          <a:xfrm>
            <a:off x="-9993" y="428595"/>
            <a:ext cx="10148403" cy="1223010"/>
          </a:xfrm>
          <a:prstGeom prst="rect">
            <a:avLst/>
          </a:prstGeom>
          <a:gradFill flip="none" rotWithShape="1">
            <a:gsLst>
              <a:gs pos="54000">
                <a:srgbClr val="002060">
                  <a:alpha val="70000"/>
                </a:srgbClr>
              </a:gs>
              <a:gs pos="82000">
                <a:schemeClr val="accent1">
                  <a:lumMod val="30000"/>
                  <a:lumOff val="7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04014" y="549574"/>
            <a:ext cx="7289049" cy="907941"/>
          </a:xfrm>
          <a:prstGeom prst="rect">
            <a:avLst/>
          </a:prstGeom>
          <a:noFill/>
        </p:spPr>
        <p:txBody>
          <a:bodyPr wrap="square" rtlCol="0">
            <a:spAutoFit/>
          </a:bodyPr>
          <a:lstStyle/>
          <a:p>
            <a:r>
              <a:rPr lang="en-US" sz="2100" b="1" dirty="0">
                <a:solidFill>
                  <a:schemeClr val="bg1"/>
                </a:solidFill>
              </a:rPr>
              <a:t>An Increasingly </a:t>
            </a:r>
            <a:r>
              <a:rPr lang="en-US" sz="2100" b="1" dirty="0">
                <a:solidFill>
                  <a:srgbClr val="E4AA02"/>
                </a:solidFill>
              </a:rPr>
              <a:t>Diverse</a:t>
            </a:r>
            <a:r>
              <a:rPr lang="en-US" sz="2100" b="1" dirty="0">
                <a:solidFill>
                  <a:schemeClr val="bg1"/>
                </a:solidFill>
              </a:rPr>
              <a:t> Home Care Workforce</a:t>
            </a:r>
          </a:p>
          <a:p>
            <a:r>
              <a:rPr lang="en-US" sz="1600" dirty="0">
                <a:solidFill>
                  <a:schemeClr val="bg1"/>
                </a:solidFill>
              </a:rPr>
              <a:t>The typical home care worker is a woman in her 40s — many are </a:t>
            </a:r>
            <a:br>
              <a:rPr lang="en-US" sz="1600" dirty="0">
                <a:solidFill>
                  <a:schemeClr val="bg1"/>
                </a:solidFill>
              </a:rPr>
            </a:br>
            <a:r>
              <a:rPr lang="en-US" sz="1600" dirty="0">
                <a:solidFill>
                  <a:schemeClr val="bg1"/>
                </a:solidFill>
              </a:rPr>
              <a:t>immigrants and/or older women of color. The demographics are changing.</a:t>
            </a:r>
          </a:p>
        </p:txBody>
      </p:sp>
    </p:spTree>
    <p:extLst>
      <p:ext uri="{BB962C8B-B14F-4D97-AF65-F5344CB8AC3E}">
        <p14:creationId xmlns:p14="http://schemas.microsoft.com/office/powerpoint/2010/main" val="3598408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Open Sans Light" panose="020B0306030504020204"/>
              </a:rPr>
              <a:t>Defining the Workforce Issues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70757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latin typeface="Open Sans Light"/>
              </a:rPr>
              <a:t>Factors </a:t>
            </a:r>
            <a:r>
              <a:rPr lang="en-US" sz="4000" dirty="0">
                <a:latin typeface="Open Sans Light"/>
              </a:rPr>
              <a:t>Influencing</a:t>
            </a:r>
            <a:r>
              <a:rPr lang="en-US" sz="4000" b="0" dirty="0">
                <a:latin typeface="Open Sans Light"/>
              </a:rPr>
              <a:t> </a:t>
            </a:r>
            <a:r>
              <a:rPr lang="en-US" sz="4000" dirty="0">
                <a:latin typeface="Open Sans Light"/>
              </a:rPr>
              <a:t>the Crisis</a:t>
            </a:r>
            <a:endParaRPr lang="en-US" sz="4000" b="0" dirty="0">
              <a:latin typeface="Open Sans Light"/>
            </a:endParaRPr>
          </a:p>
        </p:txBody>
      </p:sp>
      <p:graphicFrame>
        <p:nvGraphicFramePr>
          <p:cNvPr id="3" name="Content Placeholder 2">
            <a:extLst>
              <a:ext uri="{FF2B5EF4-FFF2-40B4-BE49-F238E27FC236}">
                <a16:creationId xmlns:a16="http://schemas.microsoft.com/office/drawing/2014/main" id="{FA4CE3FB-E574-0946-A00B-BB6D7C4C1BB6}"/>
              </a:ext>
            </a:extLst>
          </p:cNvPr>
          <p:cNvGraphicFramePr>
            <a:graphicFrameLocks noGrp="1"/>
          </p:cNvGraphicFramePr>
          <p:nvPr>
            <p:ph idx="1"/>
            <p:extLst>
              <p:ext uri="{D42A27DB-BD31-4B8C-83A1-F6EECF244321}">
                <p14:modId xmlns:p14="http://schemas.microsoft.com/office/powerpoint/2010/main" val="237408599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5087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5C904-389A-3946-BF7A-41E0C3280B6C}"/>
              </a:ext>
            </a:extLst>
          </p:cNvPr>
          <p:cNvPicPr>
            <a:picLocks noChangeAspect="1"/>
          </p:cNvPicPr>
          <p:nvPr/>
        </p:nvPicPr>
        <p:blipFill>
          <a:blip r:embed="rId3"/>
          <a:stretch>
            <a:fillRect/>
          </a:stretch>
        </p:blipFill>
        <p:spPr>
          <a:xfrm>
            <a:off x="1583073" y="1161440"/>
            <a:ext cx="8686800" cy="4883112"/>
          </a:xfrm>
          <a:prstGeom prst="rect">
            <a:avLst/>
          </a:prstGeom>
        </p:spPr>
      </p:pic>
      <p:pic>
        <p:nvPicPr>
          <p:cNvPr id="4" name="Picture 2" descr="PHI">
            <a:extLst>
              <a:ext uri="{FF2B5EF4-FFF2-40B4-BE49-F238E27FC236}">
                <a16:creationId xmlns:a16="http://schemas.microsoft.com/office/drawing/2014/main" id="{9708F790-8429-0E43-BCE3-3A2E8DD4EC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0754" y="5639471"/>
            <a:ext cx="2615183" cy="719176"/>
          </a:xfrm>
          <a:prstGeom prst="rect">
            <a:avLst/>
          </a:prstGeom>
          <a:solidFill>
            <a:schemeClr val="tx1"/>
          </a:solidFill>
          <a:ln w="63500">
            <a:solidFill>
              <a:schemeClr val="tx1"/>
            </a:solidFill>
          </a:ln>
        </p:spPr>
      </p:pic>
      <p:sp>
        <p:nvSpPr>
          <p:cNvPr id="5" name="TextBox 4">
            <a:extLst>
              <a:ext uri="{FF2B5EF4-FFF2-40B4-BE49-F238E27FC236}">
                <a16:creationId xmlns:a16="http://schemas.microsoft.com/office/drawing/2014/main" id="{DAE51B83-D48F-014C-9185-EC0641840B92}"/>
              </a:ext>
            </a:extLst>
          </p:cNvPr>
          <p:cNvSpPr txBox="1"/>
          <p:nvPr/>
        </p:nvSpPr>
        <p:spPr>
          <a:xfrm>
            <a:off x="1959430" y="4486307"/>
            <a:ext cx="856923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pen Sans Semibold"/>
                <a:ea typeface="+mn-ea"/>
                <a:cs typeface="+mn-cs"/>
              </a:rPr>
              <a:t>Increasing need for direct support workers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pen Sans Semibold"/>
                <a:ea typeface="+mn-ea"/>
                <a:cs typeface="+mn-cs"/>
              </a:rPr>
              <a:t>Largest occupational groups </a:t>
            </a:r>
          </a:p>
        </p:txBody>
      </p:sp>
      <p:sp>
        <p:nvSpPr>
          <p:cNvPr id="2" name="TextBox 1"/>
          <p:cNvSpPr txBox="1"/>
          <p:nvPr/>
        </p:nvSpPr>
        <p:spPr>
          <a:xfrm>
            <a:off x="1585851" y="391885"/>
            <a:ext cx="87207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Open Sans Light"/>
              </a:rPr>
              <a:t>Growth in DSP Workforce</a:t>
            </a:r>
          </a:p>
        </p:txBody>
      </p:sp>
    </p:spTree>
    <p:extLst>
      <p:ext uri="{BB962C8B-B14F-4D97-AF65-F5344CB8AC3E}">
        <p14:creationId xmlns:p14="http://schemas.microsoft.com/office/powerpoint/2010/main" val="30619142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4181" y="6211669"/>
            <a:ext cx="9163638" cy="646331"/>
          </a:xfrm>
          <a:prstGeom prst="rect">
            <a:avLst/>
          </a:prstGeom>
          <a:noFill/>
        </p:spPr>
        <p:txBody>
          <a:bodyPr wrap="square" rtlCol="0">
            <a:spAutoFit/>
          </a:bodyPr>
          <a:lstStyle/>
          <a:p>
            <a:r>
              <a:rPr lang="en-US" dirty="0"/>
              <a:t>From: </a:t>
            </a:r>
            <a:r>
              <a:rPr lang="en-US" dirty="0">
                <a:hlinkClick r:id="rId3"/>
              </a:rPr>
              <a:t>Occupational Projections for Direct-Care Workers 2012–2022 </a:t>
            </a:r>
            <a:endParaRPr lang="en-US" dirty="0"/>
          </a:p>
          <a:p>
            <a:endParaRPr lang="en-US" dirty="0"/>
          </a:p>
        </p:txBody>
      </p:sp>
      <p:sp>
        <p:nvSpPr>
          <p:cNvPr id="6" name="Title 5"/>
          <p:cNvSpPr>
            <a:spLocks noGrp="1"/>
          </p:cNvSpPr>
          <p:nvPr>
            <p:ph type="title" idx="4294967295"/>
          </p:nvPr>
        </p:nvSpPr>
        <p:spPr>
          <a:xfrm>
            <a:off x="451687" y="192437"/>
            <a:ext cx="9863190" cy="1320818"/>
          </a:xfrm>
        </p:spPr>
        <p:txBody>
          <a:bodyPr>
            <a:normAutofit/>
          </a:bodyPr>
          <a:lstStyle/>
          <a:p>
            <a:r>
              <a:rPr lang="en-US" dirty="0"/>
              <a:t>Direct Support Workers</a:t>
            </a:r>
          </a:p>
        </p:txBody>
      </p:sp>
      <p:graphicFrame>
        <p:nvGraphicFramePr>
          <p:cNvPr id="9" name="Chart 8" descr="Graph of Largest Occupational Groups in the US 2020 &#10;Direct Care Workers 4,999,100&#10;Retail Salespersons 4,968,400&#10;Teachers from K to 12th Grade 3, 902,000&#10;Cahsiers 3,667,000&#10;Law Enforcement &amp; public Safety Workers 3,612,000&#10;Fast Food &amp; Counter Workers 3,553,000&#10;Registered Nurses 3,449.300&#10;" title="Graph"/>
          <p:cNvGraphicFramePr>
            <a:graphicFrameLocks/>
          </p:cNvGraphicFramePr>
          <p:nvPr/>
        </p:nvGraphicFramePr>
        <p:xfrm>
          <a:off x="1180117" y="1669108"/>
          <a:ext cx="8938794" cy="4260334"/>
        </p:xfrm>
        <a:graphic>
          <a:graphicData uri="http://schemas.openxmlformats.org/drawingml/2006/chart">
            <c:chart xmlns:c="http://schemas.openxmlformats.org/drawingml/2006/chart" xmlns:r="http://schemas.openxmlformats.org/officeDocument/2006/relationships" r:id="rId4"/>
          </a:graphicData>
        </a:graphic>
      </p:graphicFrame>
      <p:pic>
        <p:nvPicPr>
          <p:cNvPr id="6146" name="Picture 2" descr="PH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2318" y="274638"/>
            <a:ext cx="2615183" cy="719176"/>
          </a:xfrm>
          <a:prstGeom prst="rect">
            <a:avLst/>
          </a:prstGeom>
          <a:solidFill>
            <a:schemeClr val="tx1"/>
          </a:solidFill>
          <a:ln w="63500">
            <a:solidFill>
              <a:schemeClr val="tx1"/>
            </a:solidFill>
          </a:ln>
        </p:spPr>
      </p:pic>
    </p:spTree>
    <p:extLst>
      <p:ext uri="{BB962C8B-B14F-4D97-AF65-F5344CB8AC3E}">
        <p14:creationId xmlns:p14="http://schemas.microsoft.com/office/powerpoint/2010/main" val="481286957"/>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6F7B-A617-7E4D-9648-62D225372208}"/>
              </a:ext>
            </a:extLst>
          </p:cNvPr>
          <p:cNvSpPr>
            <a:spLocks noGrp="1"/>
          </p:cNvSpPr>
          <p:nvPr>
            <p:ph type="title" idx="4294967295"/>
          </p:nvPr>
        </p:nvSpPr>
        <p:spPr>
          <a:xfrm>
            <a:off x="457200" y="380144"/>
            <a:ext cx="10515600" cy="732694"/>
          </a:xfrm>
        </p:spPr>
        <p:txBody>
          <a:bodyPr/>
          <a:lstStyle/>
          <a:p>
            <a:r>
              <a:rPr lang="en-US" dirty="0"/>
              <a:t>Number of DSPs in U.S. </a:t>
            </a:r>
          </a:p>
        </p:txBody>
      </p:sp>
      <p:graphicFrame>
        <p:nvGraphicFramePr>
          <p:cNvPr id="10" name="Content Placeholder 9"/>
          <p:cNvGraphicFramePr>
            <a:graphicFrameLocks noGrp="1"/>
          </p:cNvGraphicFramePr>
          <p:nvPr>
            <p:ph sz="quarter" idx="4294967295"/>
          </p:nvPr>
        </p:nvGraphicFramePr>
        <p:xfrm>
          <a:off x="457200" y="1483172"/>
          <a:ext cx="9144000" cy="438943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130502" y="5981334"/>
            <a:ext cx="7975600" cy="523220"/>
          </a:xfrm>
          <a:prstGeom prst="rect">
            <a:avLst/>
          </a:prstGeom>
          <a:noFill/>
        </p:spPr>
        <p:txBody>
          <a:bodyPr wrap="square" rtlCol="0">
            <a:spAutoFit/>
          </a:bodyPr>
          <a:lstStyle/>
          <a:p>
            <a:r>
              <a:rPr lang="en-US" sz="1400" dirty="0"/>
              <a:t>PHI. “Workforce Data Center.” Last modified December 17, 2018. </a:t>
            </a:r>
          </a:p>
          <a:p>
            <a:r>
              <a:rPr lang="en-US" sz="1400" dirty="0">
                <a:hlinkClick r:id="rId4"/>
              </a:rPr>
              <a:t>https://phinational.org/policy-research/workforce-data-center/</a:t>
            </a:r>
            <a:r>
              <a:rPr lang="en-US" sz="1400" dirty="0"/>
              <a:t> </a:t>
            </a:r>
          </a:p>
        </p:txBody>
      </p:sp>
      <p:pic>
        <p:nvPicPr>
          <p:cNvPr id="9" name="Picture 2" descr="PH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2318" y="274638"/>
            <a:ext cx="2615183" cy="719176"/>
          </a:xfrm>
          <a:prstGeom prst="rect">
            <a:avLst/>
          </a:prstGeom>
          <a:solidFill>
            <a:schemeClr val="tx1"/>
          </a:solidFill>
          <a:ln w="63500">
            <a:solidFill>
              <a:schemeClr val="tx1"/>
            </a:solidFill>
          </a:ln>
        </p:spPr>
      </p:pic>
    </p:spTree>
    <p:extLst>
      <p:ext uri="{BB962C8B-B14F-4D97-AF65-F5344CB8AC3E}">
        <p14:creationId xmlns:p14="http://schemas.microsoft.com/office/powerpoint/2010/main" val="17317852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389" y="365125"/>
            <a:ext cx="11478883" cy="1325563"/>
          </a:xfrm>
        </p:spPr>
        <p:txBody>
          <a:bodyPr>
            <a:normAutofit/>
          </a:bodyPr>
          <a:lstStyle/>
          <a:p>
            <a:r>
              <a:rPr lang="en-US" sz="4000" dirty="0">
                <a:latin typeface="Open Sans Light"/>
              </a:rPr>
              <a:t>U.S. Unemployment Rate Over Time 2007–2019 </a:t>
            </a:r>
            <a:endParaRPr lang="en-US" sz="4000" dirty="0"/>
          </a:p>
        </p:txBody>
      </p:sp>
      <p:pic>
        <p:nvPicPr>
          <p:cNvPr id="3" name="Picture 2" descr="ttps://lh3.googleusercontent.com/WNPC2ugxsJI1WrHNprzHz9jDk_oWVXHj2U7wXJyB6LRnez6YruwPhtt1EEmcvJY2OAtx2lP"/>
          <p:cNvPicPr/>
          <p:nvPr/>
        </p:nvPicPr>
        <p:blipFill>
          <a:blip r:embed="rId3">
            <a:extLst>
              <a:ext uri="{28A0092B-C50C-407E-A947-70E740481C1C}">
                <a14:useLocalDpi xmlns:a14="http://schemas.microsoft.com/office/drawing/2010/main"/>
              </a:ext>
            </a:extLst>
          </a:blip>
          <a:srcRect/>
          <a:stretch>
            <a:fillRect/>
          </a:stretch>
        </p:blipFill>
        <p:spPr bwMode="auto">
          <a:xfrm>
            <a:off x="1981200" y="1850344"/>
            <a:ext cx="8229600" cy="3978956"/>
          </a:xfrm>
          <a:prstGeom prst="rect">
            <a:avLst/>
          </a:prstGeom>
          <a:noFill/>
          <a:ln>
            <a:noFill/>
          </a:ln>
        </p:spPr>
      </p:pic>
      <p:sp>
        <p:nvSpPr>
          <p:cNvPr id="5" name="TextBox 4">
            <a:extLst>
              <a:ext uri="{FF2B5EF4-FFF2-40B4-BE49-F238E27FC236}">
                <a16:creationId xmlns:a16="http://schemas.microsoft.com/office/drawing/2014/main" id="{8FCDF0EA-2856-7A46-B40A-F98E5E0DE425}"/>
              </a:ext>
            </a:extLst>
          </p:cNvPr>
          <p:cNvSpPr txBox="1"/>
          <p:nvPr/>
        </p:nvSpPr>
        <p:spPr>
          <a:xfrm>
            <a:off x="9716914" y="3839822"/>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2018 4%</a:t>
            </a:r>
          </a:p>
        </p:txBody>
      </p:sp>
      <p:sp>
        <p:nvSpPr>
          <p:cNvPr id="6" name="TextBox 5">
            <a:extLst>
              <a:ext uri="{FF2B5EF4-FFF2-40B4-BE49-F238E27FC236}">
                <a16:creationId xmlns:a16="http://schemas.microsoft.com/office/drawing/2014/main" id="{5FFD9300-5108-4C49-A9B5-5916DC2D8ECD}"/>
              </a:ext>
            </a:extLst>
          </p:cNvPr>
          <p:cNvSpPr txBox="1"/>
          <p:nvPr/>
        </p:nvSpPr>
        <p:spPr>
          <a:xfrm>
            <a:off x="10704685" y="4049730"/>
            <a:ext cx="121539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2019  3.7%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2594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2534" y="4871185"/>
            <a:ext cx="48770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From: </a:t>
            </a:r>
            <a:r>
              <a:rPr kumimoji="0" lang="en-US" sz="1200" b="0" i="0" u="none" strike="noStrike" kern="1200" cap="none" spc="0" normalizeH="0" baseline="0" noProof="0" dirty="0" err="1">
                <a:ln>
                  <a:noFill/>
                </a:ln>
                <a:solidFill>
                  <a:prstClr val="black"/>
                </a:solidFill>
                <a:effectLst/>
                <a:uLnTx/>
                <a:uFillTx/>
                <a:latin typeface="Calibri"/>
                <a:ea typeface="+mn-ea"/>
                <a:cs typeface="+mn-cs"/>
                <a:hlinkClick r:id="rId3"/>
              </a:rPr>
              <a:t>Grarph</a:t>
            </a: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3"/>
              </a:rPr>
              <a:t> from PHI Data Brief Here's How we </a:t>
            </a:r>
            <a:r>
              <a:rPr kumimoji="0" lang="en-US" sz="1200" b="0" i="0" u="none" strike="noStrike" kern="1200" cap="none" spc="0" normalizeH="0" baseline="0" noProof="0" dirty="0" err="1">
                <a:ln>
                  <a:noFill/>
                </a:ln>
                <a:solidFill>
                  <a:prstClr val="black"/>
                </a:solidFill>
                <a:effectLst/>
                <a:uLnTx/>
                <a:uFillTx/>
                <a:latin typeface="Calibri"/>
                <a:ea typeface="+mn-ea"/>
                <a:cs typeface="+mn-cs"/>
                <a:hlinkClick r:id="rId3"/>
              </a:rPr>
              <a:t>Acheive</a:t>
            </a: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3"/>
              </a:rPr>
              <a:t> a Strong Economy: Invest in Direct Care Workers</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Source: U.S. Bureau of Labor Statistics (BLS), Current Employment Statistics (CES). 2017. Employment, Hours, and Earnings - National. https://www.bls.gov/ces/; analysis by PHI (October 4, 2017). </a:t>
            </a:r>
          </a:p>
        </p:txBody>
      </p:sp>
      <p:sp>
        <p:nvSpPr>
          <p:cNvPr id="5" name="TextBox 4">
            <a:extLst>
              <a:ext uri="{FF2B5EF4-FFF2-40B4-BE49-F238E27FC236}">
                <a16:creationId xmlns:a16="http://schemas.microsoft.com/office/drawing/2014/main" id="{CD5C238F-DB61-6C40-867D-95D356E8979B}"/>
              </a:ext>
            </a:extLst>
          </p:cNvPr>
          <p:cNvSpPr txBox="1"/>
          <p:nvPr/>
        </p:nvSpPr>
        <p:spPr>
          <a:xfrm>
            <a:off x="8056225" y="2196444"/>
            <a:ext cx="2752628"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 million+ direct care jobs (54% growth)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 in 6 new jobs in U.S. was in LTSS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4/5 new jobs were in home care</a:t>
            </a:r>
          </a:p>
        </p:txBody>
      </p:sp>
      <p:pic>
        <p:nvPicPr>
          <p:cNvPr id="4" name="Picture 3" descr="LTSS and U.S. economy 2007-2017&#10;Long-Term Care 2007 0%&#10;Long Term Care 2017 31%&#10;Total US economy 2007 0%&#10;Total US economy 2017 6%&#10;" title="Graph">
            <a:extLst>
              <a:ext uri="{FF2B5EF4-FFF2-40B4-BE49-F238E27FC236}">
                <a16:creationId xmlns:a16="http://schemas.microsoft.com/office/drawing/2014/main" id="{16163FBF-6AEC-F543-9DEF-894CE1B53932}"/>
              </a:ext>
            </a:extLst>
          </p:cNvPr>
          <p:cNvPicPr>
            <a:picLocks noChangeAspect="1"/>
          </p:cNvPicPr>
          <p:nvPr/>
        </p:nvPicPr>
        <p:blipFill>
          <a:blip r:embed="rId4"/>
          <a:stretch>
            <a:fillRect/>
          </a:stretch>
        </p:blipFill>
        <p:spPr>
          <a:xfrm>
            <a:off x="577903" y="1594079"/>
            <a:ext cx="6217082" cy="4462020"/>
          </a:xfrm>
          <a:prstGeom prst="rect">
            <a:avLst/>
          </a:prstGeom>
        </p:spPr>
      </p:pic>
      <p:pic>
        <p:nvPicPr>
          <p:cNvPr id="8" name="Picture 2" descr="PH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2318" y="274638"/>
            <a:ext cx="2615183" cy="719176"/>
          </a:xfrm>
          <a:prstGeom prst="rect">
            <a:avLst/>
          </a:prstGeom>
          <a:solidFill>
            <a:schemeClr val="tx1"/>
          </a:solidFill>
          <a:ln w="63500">
            <a:solidFill>
              <a:schemeClr val="tx1"/>
            </a:solidFill>
          </a:ln>
        </p:spPr>
      </p:pic>
      <p:sp>
        <p:nvSpPr>
          <p:cNvPr id="2" name="Title 1">
            <a:extLst>
              <a:ext uri="{FF2B5EF4-FFF2-40B4-BE49-F238E27FC236}">
                <a16:creationId xmlns:a16="http://schemas.microsoft.com/office/drawing/2014/main" id="{5DA8FD91-A318-DF4E-8F56-2F6AAF12A942}"/>
              </a:ext>
            </a:extLst>
          </p:cNvPr>
          <p:cNvSpPr>
            <a:spLocks noGrp="1"/>
          </p:cNvSpPr>
          <p:nvPr>
            <p:ph type="title"/>
          </p:nvPr>
        </p:nvSpPr>
        <p:spPr>
          <a:xfrm>
            <a:off x="933122" y="385763"/>
            <a:ext cx="9249103" cy="1161728"/>
          </a:xfrm>
        </p:spPr>
        <p:txBody>
          <a:bodyPr>
            <a:normAutofit/>
          </a:bodyPr>
          <a:lstStyle/>
          <a:p>
            <a:r>
              <a:rPr lang="en-US" dirty="0">
                <a:solidFill>
                  <a:schemeClr val="tx1"/>
                </a:solidFill>
                <a:latin typeface="Open Sans Light"/>
              </a:rPr>
              <a:t>LTSS and U.S. Economy </a:t>
            </a:r>
            <a:br>
              <a:rPr lang="en-US" dirty="0">
                <a:solidFill>
                  <a:schemeClr val="tx1"/>
                </a:solidFill>
                <a:latin typeface="Open Sans Light"/>
              </a:rPr>
            </a:br>
            <a:r>
              <a:rPr lang="en-US" dirty="0">
                <a:solidFill>
                  <a:schemeClr val="tx1"/>
                </a:solidFill>
                <a:latin typeface="Open Sans Light"/>
              </a:rPr>
              <a:t>2007-2017</a:t>
            </a:r>
          </a:p>
        </p:txBody>
      </p:sp>
    </p:spTree>
    <p:extLst>
      <p:ext uri="{BB962C8B-B14F-4D97-AF65-F5344CB8AC3E}">
        <p14:creationId xmlns:p14="http://schemas.microsoft.com/office/powerpoint/2010/main" val="2808884167"/>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45528" y="5743576"/>
            <a:ext cx="6355885" cy="830997"/>
          </a:xfrm>
          <a:prstGeom prst="rect">
            <a:avLst/>
          </a:prstGeom>
          <a:noFill/>
        </p:spPr>
        <p:txBody>
          <a:bodyPr wrap="square" rtlCol="0">
            <a:spAutoFit/>
          </a:bodyPr>
          <a:lstStyle/>
          <a:p>
            <a:pPr lvl="0"/>
            <a:r>
              <a:rPr lang="en-US" sz="1600" dirty="0">
                <a:solidFill>
                  <a:prstClr val="black"/>
                </a:solidFill>
              </a:rPr>
              <a:t>PHI, 2012 for 2010 and 2020 and for 2015: PHI. “Workforce Data Center.” Last modified November 10, 2017. </a:t>
            </a:r>
          </a:p>
          <a:p>
            <a:pPr lvl="0"/>
            <a:r>
              <a:rPr lang="en-US" sz="1600" dirty="0">
                <a:solidFill>
                  <a:prstClr val="black"/>
                </a:solidFill>
                <a:hlinkClick r:id="rId3"/>
              </a:rPr>
              <a:t>https://phinational.org/policy-research/workforce-data-center/</a:t>
            </a:r>
            <a:endParaRPr lang="en-US" sz="1600" dirty="0">
              <a:solidFill>
                <a:prstClr val="black"/>
              </a:solidFill>
            </a:endParaRPr>
          </a:p>
        </p:txBody>
      </p:sp>
      <p:sp>
        <p:nvSpPr>
          <p:cNvPr id="8" name="Title 7" hidden="1"/>
          <p:cNvSpPr>
            <a:spLocks noGrp="1"/>
          </p:cNvSpPr>
          <p:nvPr>
            <p:ph type="title" idx="4294967295"/>
          </p:nvPr>
        </p:nvSpPr>
        <p:spPr>
          <a:xfrm>
            <a:off x="0" y="365125"/>
            <a:ext cx="10515600" cy="1325563"/>
          </a:xfrm>
        </p:spPr>
        <p:txBody>
          <a:bodyPr>
            <a:normAutofit/>
          </a:bodyPr>
          <a:lstStyle/>
          <a:p>
            <a:r>
              <a:rPr lang="en-US" dirty="0"/>
              <a:t>Projected Aging of the Direct-Care </a:t>
            </a:r>
            <a:r>
              <a:rPr lang="en-US" dirty="0" err="1"/>
              <a:t>Workforice</a:t>
            </a:r>
            <a:r>
              <a:rPr lang="en-US" dirty="0"/>
              <a:t> in United States</a:t>
            </a:r>
          </a:p>
        </p:txBody>
      </p:sp>
      <p:graphicFrame>
        <p:nvGraphicFramePr>
          <p:cNvPr id="6" name="Chart 5"/>
          <p:cNvGraphicFramePr>
            <a:graphicFrameLocks/>
          </p:cNvGraphicFramePr>
          <p:nvPr>
            <p:extLst>
              <p:ext uri="{D42A27DB-BD31-4B8C-83A1-F6EECF244321}">
                <p14:modId xmlns:p14="http://schemas.microsoft.com/office/powerpoint/2010/main" val="3601711457"/>
              </p:ext>
            </p:extLst>
          </p:nvPr>
        </p:nvGraphicFramePr>
        <p:xfrm>
          <a:off x="1607343" y="611981"/>
          <a:ext cx="9144000" cy="48387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40989137"/>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latin typeface="Open Sans Light" panose="020B0306030504020204"/>
              </a:rPr>
              <a:t>Workforce Conditions that Deter Entry into the Profession</a:t>
            </a:r>
            <a:r>
              <a:rPr lang="en-US" sz="3200" dirty="0"/>
              <a:t> </a:t>
            </a:r>
            <a:endParaRPr lang="en-US" sz="3200" dirty="0">
              <a:cs typeface="Calibri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15" y="1110846"/>
            <a:ext cx="11644719" cy="5326840"/>
          </a:xfrm>
          <a:prstGeom prst="rect">
            <a:avLst/>
          </a:prstGeom>
        </p:spPr>
      </p:pic>
      <p:sp>
        <p:nvSpPr>
          <p:cNvPr id="3" name="TextBox 2">
            <a:extLst>
              <a:ext uri="{FF2B5EF4-FFF2-40B4-BE49-F238E27FC236}">
                <a16:creationId xmlns:a16="http://schemas.microsoft.com/office/drawing/2014/main" id="{F3BE4C7A-118A-5849-877F-F0C9DEA324B5}"/>
              </a:ext>
            </a:extLst>
          </p:cNvPr>
          <p:cNvSpPr txBox="1"/>
          <p:nvPr/>
        </p:nvSpPr>
        <p:spPr>
          <a:xfrm>
            <a:off x="3334870" y="6253020"/>
            <a:ext cx="7775708" cy="369332"/>
          </a:xfrm>
          <a:prstGeom prst="rect">
            <a:avLst/>
          </a:prstGeom>
          <a:noFill/>
        </p:spPr>
        <p:txBody>
          <a:bodyPr wrap="square" rtlCol="0">
            <a:spAutoFit/>
          </a:bodyPr>
          <a:lstStyle/>
          <a:p>
            <a:r>
              <a:rPr lang="en-US" dirty="0"/>
              <a:t>Source: President’s Committee for People with Intellectual Disabilities, 2017 </a:t>
            </a:r>
          </a:p>
        </p:txBody>
      </p:sp>
    </p:spTree>
    <p:extLst>
      <p:ext uri="{BB962C8B-B14F-4D97-AF65-F5344CB8AC3E}">
        <p14:creationId xmlns:p14="http://schemas.microsoft.com/office/powerpoint/2010/main" val="2597222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 – TennCare &amp; TNCO</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dirty="0"/>
              <a:t>TennCare</a:t>
            </a:r>
            <a:r>
              <a:rPr lang="en-US" dirty="0">
                <a:solidFill>
                  <a:srgbClr val="FF0000"/>
                </a:solidFill>
              </a:rPr>
              <a:t>  </a:t>
            </a:r>
          </a:p>
          <a:p>
            <a:pPr marL="0" indent="0">
              <a:buNone/>
            </a:pPr>
            <a:r>
              <a:rPr lang="en-US" i="1" dirty="0"/>
              <a:t>Patty  </a:t>
            </a:r>
            <a:r>
              <a:rPr lang="en-US" i="1" dirty="0" err="1"/>
              <a:t>Killingsworth</a:t>
            </a:r>
            <a:r>
              <a:rPr lang="en-US" i="1" dirty="0"/>
              <a:t> </a:t>
            </a:r>
          </a:p>
          <a:p>
            <a:pPr marL="0" indent="0">
              <a:buNone/>
            </a:pPr>
            <a:r>
              <a:rPr lang="en-US" i="1" dirty="0"/>
              <a:t>Shannon </a:t>
            </a:r>
            <a:r>
              <a:rPr lang="en-US" i="1" dirty="0" err="1"/>
              <a:t>Nehus</a:t>
            </a:r>
            <a:endParaRPr lang="en-US" i="1" dirty="0"/>
          </a:p>
          <a:p>
            <a:pPr marL="0" indent="0">
              <a:buNone/>
            </a:pPr>
            <a:endParaRPr lang="en-US" dirty="0">
              <a:solidFill>
                <a:srgbClr val="FF0000"/>
              </a:solidFill>
            </a:endParaRPr>
          </a:p>
          <a:p>
            <a:pPr marL="0" indent="0">
              <a:buNone/>
            </a:pPr>
            <a:endParaRPr lang="en-US" dirty="0">
              <a:solidFill>
                <a:srgbClr val="FF0000"/>
              </a:solidFill>
            </a:endParaRPr>
          </a:p>
          <a:p>
            <a:pPr marL="0" indent="0">
              <a:buNone/>
            </a:pPr>
            <a:r>
              <a:rPr lang="en-US" dirty="0"/>
              <a:t>TNCO</a:t>
            </a:r>
          </a:p>
          <a:p>
            <a:pPr marL="0" indent="0">
              <a:buNone/>
            </a:pPr>
            <a:r>
              <a:rPr lang="en-US" i="1" dirty="0"/>
              <a:t>Robin Atwood</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970464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Shape 326"/>
          <p:cNvPicPr preferRelativeResize="0"/>
          <p:nvPr/>
        </p:nvPicPr>
        <p:blipFill rotWithShape="1">
          <a:blip r:embed="rId3">
            <a:alphaModFix/>
          </a:blip>
          <a:srcRect/>
          <a:stretch/>
        </p:blipFill>
        <p:spPr>
          <a:xfrm>
            <a:off x="1684812" y="477829"/>
            <a:ext cx="8869362" cy="5884862"/>
          </a:xfrm>
          <a:prstGeom prst="rect">
            <a:avLst/>
          </a:prstGeom>
          <a:noFill/>
          <a:ln>
            <a:noFill/>
          </a:ln>
        </p:spPr>
      </p:pic>
      <p:pic>
        <p:nvPicPr>
          <p:cNvPr id="327" name="Shape 32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20000">
            <a:off x="9047466" y="851621"/>
            <a:ext cx="1355463" cy="1417693"/>
          </a:xfrm>
          <a:prstGeom prst="rect">
            <a:avLst/>
          </a:prstGeom>
          <a:noFill/>
          <a:ln>
            <a:noFill/>
          </a:ln>
        </p:spPr>
      </p:pic>
      <p:sp>
        <p:nvSpPr>
          <p:cNvPr id="329" name="Shape 329"/>
          <p:cNvSpPr txBox="1"/>
          <p:nvPr/>
        </p:nvSpPr>
        <p:spPr>
          <a:xfrm rot="180000">
            <a:off x="9160415" y="1016633"/>
            <a:ext cx="1255428" cy="854821"/>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2000" b="0" i="0" u="none" strike="noStrike" kern="1200" cap="none" spc="0" normalizeH="0" baseline="0" noProof="0" dirty="0">
                <a:ln>
                  <a:noFill/>
                </a:ln>
                <a:solidFill>
                  <a:prstClr val="black"/>
                </a:solidFill>
                <a:effectLst/>
                <a:uLnTx/>
                <a:uFillTx/>
                <a:latin typeface="Arial"/>
                <a:ea typeface="Arial"/>
                <a:cs typeface="Arial"/>
                <a:sym typeface="Arial"/>
              </a:rPr>
              <a:t>Work </a:t>
            </a:r>
            <a:br>
              <a:rPr kumimoji="0" lang="en-US" sz="2000" b="0" i="0" u="none" strike="noStrike" kern="1200" cap="none" spc="0" normalizeH="0" baseline="0" noProof="0" dirty="0">
                <a:ln>
                  <a:noFill/>
                </a:ln>
                <a:solidFill>
                  <a:prstClr val="black"/>
                </a:solidFill>
                <a:effectLst/>
                <a:uLnTx/>
                <a:uFillTx/>
                <a:latin typeface="Arial"/>
                <a:ea typeface="Arial"/>
                <a:cs typeface="Arial"/>
                <a:sym typeface="Arial"/>
              </a:rPr>
            </a:br>
            <a:r>
              <a:rPr kumimoji="0" lang="en-US" sz="2000" b="0" i="0" u="none" strike="noStrike" kern="1200" cap="none" spc="0" normalizeH="0" baseline="0" noProof="0" dirty="0">
                <a:ln>
                  <a:noFill/>
                </a:ln>
                <a:solidFill>
                  <a:prstClr val="black"/>
                </a:solidFill>
                <a:effectLst/>
                <a:uLnTx/>
                <a:uFillTx/>
                <a:latin typeface="Arial"/>
                <a:ea typeface="Arial"/>
                <a:cs typeface="Arial"/>
                <a:sym typeface="Arial"/>
              </a:rPr>
              <a:t>well with others</a:t>
            </a:r>
          </a:p>
        </p:txBody>
      </p:sp>
      <p:sp>
        <p:nvSpPr>
          <p:cNvPr id="330" name="Shape 330"/>
          <p:cNvSpPr txBox="1"/>
          <p:nvPr/>
        </p:nvSpPr>
        <p:spPr>
          <a:xfrm>
            <a:off x="5410200" y="2057401"/>
            <a:ext cx="914400" cy="400049"/>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ct val="25000"/>
              <a:buFontTx/>
              <a:buNone/>
              <a:tabLst/>
              <a:defRPr/>
            </a:pP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Teach</a:t>
            </a:r>
          </a:p>
        </p:txBody>
      </p:sp>
      <p:pic>
        <p:nvPicPr>
          <p:cNvPr id="331" name="Shape 33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11112" y="683205"/>
            <a:ext cx="1536003" cy="1356233"/>
          </a:xfrm>
          <a:prstGeom prst="rect">
            <a:avLst/>
          </a:prstGeom>
          <a:noFill/>
          <a:ln>
            <a:noFill/>
          </a:ln>
        </p:spPr>
      </p:pic>
      <p:sp>
        <p:nvSpPr>
          <p:cNvPr id="332" name="Shape 332"/>
          <p:cNvSpPr txBox="1"/>
          <p:nvPr/>
        </p:nvSpPr>
        <p:spPr>
          <a:xfrm rot="-300000">
            <a:off x="1828799" y="838200"/>
            <a:ext cx="1497012" cy="70802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Specialized </a:t>
            </a:r>
          </a:p>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knowledge</a:t>
            </a:r>
          </a:p>
        </p:txBody>
      </p:sp>
      <p:pic>
        <p:nvPicPr>
          <p:cNvPr id="333" name="Shape 33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360000">
            <a:off x="7394576" y="1981200"/>
            <a:ext cx="1701799" cy="1758950"/>
          </a:xfrm>
          <a:prstGeom prst="rect">
            <a:avLst/>
          </a:prstGeom>
          <a:noFill/>
          <a:ln>
            <a:noFill/>
          </a:ln>
        </p:spPr>
      </p:pic>
      <p:sp>
        <p:nvSpPr>
          <p:cNvPr id="334" name="Shape 334"/>
          <p:cNvSpPr txBox="1">
            <a:spLocks noGrp="1"/>
          </p:cNvSpPr>
          <p:nvPr>
            <p:ph type="title" idx="4294967295"/>
          </p:nvPr>
        </p:nvSpPr>
        <p:spPr>
          <a:xfrm>
            <a:off x="1500851" y="68485"/>
            <a:ext cx="9090950" cy="646113"/>
          </a:xfrm>
          <a:prstGeom prst="rect">
            <a:avLst/>
          </a:prstGeom>
          <a:noFill/>
          <a:ln>
            <a:noFill/>
          </a:ln>
        </p:spPr>
        <p:txBody>
          <a:bodyPr vert="horz" lIns="91425" tIns="45700" rIns="91425" bIns="45700" rtlCol="0" anchor="ctr" anchorCtr="0">
            <a:noAutofit/>
          </a:bodyPr>
          <a:lstStyle/>
          <a:p>
            <a:pPr algn="ctr">
              <a:lnSpc>
                <a:spcPct val="100000"/>
              </a:lnSpc>
              <a:spcBef>
                <a:spcPts val="0"/>
              </a:spcBef>
              <a:buClr>
                <a:srgbClr val="0F3F59"/>
              </a:buClr>
              <a:buSzPct val="25000"/>
            </a:pPr>
            <a:r>
              <a:rPr lang="en-US" sz="3600" b="0" dirty="0">
                <a:latin typeface="Open Sans Light" panose="020B0306030504020204"/>
                <a:ea typeface="Arial"/>
                <a:cs typeface="Arial"/>
                <a:sym typeface="Arial"/>
              </a:rPr>
              <a:t>High Expectation </a:t>
            </a:r>
            <a:r>
              <a:rPr lang="en-US" sz="3600" dirty="0">
                <a:latin typeface="Open Sans Light" panose="020B0306030504020204"/>
                <a:ea typeface="Arial"/>
                <a:cs typeface="Arial"/>
                <a:sym typeface="Arial"/>
              </a:rPr>
              <a:t>D</a:t>
            </a:r>
            <a:r>
              <a:rPr lang="en-US" sz="3600" b="0" dirty="0">
                <a:latin typeface="Open Sans Light" panose="020B0306030504020204"/>
                <a:ea typeface="Arial"/>
                <a:cs typeface="Arial"/>
                <a:sym typeface="Arial"/>
              </a:rPr>
              <a:t>iscrepancy</a:t>
            </a:r>
          </a:p>
        </p:txBody>
      </p:sp>
      <p:sp>
        <p:nvSpPr>
          <p:cNvPr id="335" name="Shape 335"/>
          <p:cNvSpPr txBox="1"/>
          <p:nvPr/>
        </p:nvSpPr>
        <p:spPr>
          <a:xfrm rot="-660000">
            <a:off x="7626350" y="2244725"/>
            <a:ext cx="1295400" cy="101599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End shift neat &amp; tidy</a:t>
            </a:r>
          </a:p>
        </p:txBody>
      </p:sp>
      <p:pic>
        <p:nvPicPr>
          <p:cNvPr id="336" name="Shape 33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20000">
            <a:off x="2017712" y="4832351"/>
            <a:ext cx="1701800" cy="1760537"/>
          </a:xfrm>
          <a:prstGeom prst="rect">
            <a:avLst/>
          </a:prstGeom>
          <a:noFill/>
          <a:ln>
            <a:noFill/>
          </a:ln>
        </p:spPr>
      </p:pic>
      <p:sp>
        <p:nvSpPr>
          <p:cNvPr id="337" name="Shape 337"/>
          <p:cNvSpPr txBox="1"/>
          <p:nvPr/>
        </p:nvSpPr>
        <p:spPr>
          <a:xfrm rot="300000">
            <a:off x="2165350" y="5241926"/>
            <a:ext cx="1382712" cy="769937"/>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Culturally</a:t>
            </a:r>
            <a:r>
              <a:rPr kumimoji="0" lang="en-US" sz="2400" b="0" i="0" u="none" strike="noStrike" kern="1200" cap="none" spc="0" normalizeH="0" baseline="0" noProof="0">
                <a:ln>
                  <a:noFill/>
                </a:ln>
                <a:solidFill>
                  <a:prstClr val="black"/>
                </a:solidFill>
                <a:effectLst/>
                <a:uLnTx/>
                <a:uFillTx/>
                <a:latin typeface="Arial"/>
                <a:ea typeface="Arial"/>
                <a:cs typeface="Arial"/>
                <a:sym typeface="Arial"/>
              </a:rPr>
              <a:t> </a:t>
            </a:r>
            <a:br>
              <a:rPr kumimoji="0" lang="en-US" sz="2400" b="0" i="0" u="none" strike="noStrike" kern="1200" cap="none" spc="0" normalizeH="0" baseline="0" noProof="0">
                <a:ln>
                  <a:noFill/>
                </a:ln>
                <a:solidFill>
                  <a:prstClr val="black"/>
                </a:solidFill>
                <a:effectLst/>
                <a:uLnTx/>
                <a:uFillTx/>
                <a:latin typeface="Arial"/>
                <a:ea typeface="Arial"/>
                <a:cs typeface="Arial"/>
                <a:sym typeface="Arial"/>
              </a:rPr>
            </a:b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competent</a:t>
            </a:r>
          </a:p>
        </p:txBody>
      </p:sp>
      <p:pic>
        <p:nvPicPr>
          <p:cNvPr id="338" name="Shape 33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20000">
            <a:off x="1601787" y="3003550"/>
            <a:ext cx="1701800" cy="1760537"/>
          </a:xfrm>
          <a:prstGeom prst="rect">
            <a:avLst/>
          </a:prstGeom>
          <a:noFill/>
          <a:ln>
            <a:noFill/>
          </a:ln>
        </p:spPr>
      </p:pic>
      <p:pic>
        <p:nvPicPr>
          <p:cNvPr id="339" name="Shape 33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20000">
            <a:off x="8723311" y="2851150"/>
            <a:ext cx="1701800" cy="1760537"/>
          </a:xfrm>
          <a:prstGeom prst="rect">
            <a:avLst/>
          </a:prstGeom>
          <a:noFill/>
          <a:ln>
            <a:noFill/>
          </a:ln>
        </p:spPr>
      </p:pic>
      <p:pic>
        <p:nvPicPr>
          <p:cNvPr id="340" name="Shape 34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80000">
            <a:off x="8723313" y="4603749"/>
            <a:ext cx="1701799" cy="1760536"/>
          </a:xfrm>
          <a:prstGeom prst="rect">
            <a:avLst/>
          </a:prstGeom>
          <a:noFill/>
          <a:ln>
            <a:noFill/>
          </a:ln>
        </p:spPr>
      </p:pic>
      <p:pic>
        <p:nvPicPr>
          <p:cNvPr id="341" name="Shape 34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20000">
            <a:off x="4075112" y="4959350"/>
            <a:ext cx="1701800" cy="1758950"/>
          </a:xfrm>
          <a:prstGeom prst="rect">
            <a:avLst/>
          </a:prstGeom>
          <a:noFill/>
          <a:ln>
            <a:noFill/>
          </a:ln>
        </p:spPr>
      </p:pic>
      <p:pic>
        <p:nvPicPr>
          <p:cNvPr id="342" name="Shape 34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840000">
            <a:off x="2401888" y="1936750"/>
            <a:ext cx="1701799" cy="1758950"/>
          </a:xfrm>
          <a:prstGeom prst="rect">
            <a:avLst/>
          </a:prstGeom>
          <a:noFill/>
          <a:ln>
            <a:noFill/>
          </a:ln>
        </p:spPr>
      </p:pic>
      <p:sp>
        <p:nvSpPr>
          <p:cNvPr id="343" name="Shape 343"/>
          <p:cNvSpPr txBox="1"/>
          <p:nvPr/>
        </p:nvSpPr>
        <p:spPr>
          <a:xfrm rot="540000">
            <a:off x="2509837" y="2052638"/>
            <a:ext cx="1535111" cy="132397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Comply with </a:t>
            </a:r>
            <a:br>
              <a:rPr kumimoji="0" lang="en-US" sz="2000" b="0" i="0" u="none" strike="noStrike" kern="1200" cap="none" spc="0" normalizeH="0" baseline="0" noProof="0">
                <a:ln>
                  <a:noFill/>
                </a:ln>
                <a:solidFill>
                  <a:prstClr val="black"/>
                </a:solidFill>
                <a:effectLst/>
                <a:uLnTx/>
                <a:uFillTx/>
                <a:latin typeface="Arial"/>
                <a:ea typeface="Arial"/>
                <a:cs typeface="Arial"/>
                <a:sym typeface="Arial"/>
              </a:rPr>
            </a:b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rules and regulations</a:t>
            </a:r>
          </a:p>
        </p:txBody>
      </p:sp>
      <p:sp>
        <p:nvSpPr>
          <p:cNvPr id="344" name="Shape 344"/>
          <p:cNvSpPr txBox="1"/>
          <p:nvPr/>
        </p:nvSpPr>
        <p:spPr>
          <a:xfrm rot="240000">
            <a:off x="1676399" y="3581399"/>
            <a:ext cx="1600200" cy="40005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Document</a:t>
            </a:r>
          </a:p>
        </p:txBody>
      </p:sp>
      <p:pic>
        <p:nvPicPr>
          <p:cNvPr id="345" name="Shape 34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019801" y="4876801"/>
            <a:ext cx="1701799" cy="1760537"/>
          </a:xfrm>
          <a:prstGeom prst="rect">
            <a:avLst/>
          </a:prstGeom>
          <a:noFill/>
          <a:ln>
            <a:noFill/>
          </a:ln>
        </p:spPr>
      </p:pic>
      <p:sp>
        <p:nvSpPr>
          <p:cNvPr id="346" name="Shape 346"/>
          <p:cNvSpPr txBox="1"/>
          <p:nvPr/>
        </p:nvSpPr>
        <p:spPr>
          <a:xfrm rot="-300000">
            <a:off x="6121400" y="5310187"/>
            <a:ext cx="1371600" cy="70802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Problem-</a:t>
            </a:r>
            <a:br>
              <a:rPr kumimoji="0" lang="en-US" sz="2000" b="0" i="0" u="none" strike="noStrike" kern="1200" cap="none" spc="0" normalizeH="0" baseline="0" noProof="0">
                <a:ln>
                  <a:noFill/>
                </a:ln>
                <a:solidFill>
                  <a:prstClr val="black"/>
                </a:solidFill>
                <a:effectLst/>
                <a:uLnTx/>
                <a:uFillTx/>
                <a:latin typeface="Arial"/>
                <a:ea typeface="Arial"/>
                <a:cs typeface="Arial"/>
                <a:sym typeface="Arial"/>
              </a:rPr>
            </a:b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solve</a:t>
            </a:r>
          </a:p>
        </p:txBody>
      </p:sp>
      <p:pic>
        <p:nvPicPr>
          <p:cNvPr id="347" name="Shape 34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960000">
            <a:off x="3048000" y="3657599"/>
            <a:ext cx="1701800" cy="1760536"/>
          </a:xfrm>
          <a:prstGeom prst="rect">
            <a:avLst/>
          </a:prstGeom>
          <a:noFill/>
          <a:ln>
            <a:noFill/>
          </a:ln>
        </p:spPr>
      </p:pic>
      <p:sp>
        <p:nvSpPr>
          <p:cNvPr id="348" name="Shape 348"/>
          <p:cNvSpPr txBox="1"/>
          <p:nvPr/>
        </p:nvSpPr>
        <p:spPr>
          <a:xfrm rot="-1320000">
            <a:off x="3059113" y="3986211"/>
            <a:ext cx="1539875" cy="76993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Support</a:t>
            </a:r>
            <a:r>
              <a:rPr kumimoji="0" lang="en-US" sz="2400" b="0" i="0" u="none" strike="noStrike" kern="1200" cap="none" spc="0" normalizeH="0" baseline="0" noProof="0">
                <a:ln>
                  <a:noFill/>
                </a:ln>
                <a:solidFill>
                  <a:prstClr val="black"/>
                </a:solidFill>
                <a:effectLst/>
                <a:uLnTx/>
                <a:uFillTx/>
                <a:latin typeface="Arial"/>
                <a:ea typeface="Arial"/>
                <a:cs typeface="Arial"/>
                <a:sym typeface="Arial"/>
              </a:rPr>
              <a:t> </a:t>
            </a:r>
          </a:p>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choice</a:t>
            </a:r>
          </a:p>
        </p:txBody>
      </p:sp>
      <p:sp>
        <p:nvSpPr>
          <p:cNvPr id="349" name="Shape 349"/>
          <p:cNvSpPr txBox="1"/>
          <p:nvPr/>
        </p:nvSpPr>
        <p:spPr>
          <a:xfrm rot="300000">
            <a:off x="4187825" y="5327650"/>
            <a:ext cx="1492249" cy="70802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Respect </a:t>
            </a:r>
          </a:p>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rights</a:t>
            </a:r>
          </a:p>
        </p:txBody>
      </p:sp>
      <p:sp>
        <p:nvSpPr>
          <p:cNvPr id="350" name="Shape 350"/>
          <p:cNvSpPr txBox="1"/>
          <p:nvPr/>
        </p:nvSpPr>
        <p:spPr>
          <a:xfrm rot="180000">
            <a:off x="8867775" y="3168649"/>
            <a:ext cx="1535111" cy="10160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Maintain </a:t>
            </a:r>
            <a:br>
              <a:rPr kumimoji="0" lang="en-US" sz="2000" b="0" i="0" u="none" strike="noStrike" kern="1200" cap="none" spc="0" normalizeH="0" baseline="0" noProof="0">
                <a:ln>
                  <a:noFill/>
                </a:ln>
                <a:solidFill>
                  <a:prstClr val="black"/>
                </a:solidFill>
                <a:effectLst/>
                <a:uLnTx/>
                <a:uFillTx/>
                <a:latin typeface="Arial"/>
                <a:ea typeface="Arial"/>
                <a:cs typeface="Arial"/>
                <a:sym typeface="Arial"/>
              </a:rPr>
            </a:b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health </a:t>
            </a:r>
            <a:br>
              <a:rPr kumimoji="0" lang="en-US" sz="2000" b="0" i="0" u="none" strike="noStrike" kern="1200" cap="none" spc="0" normalizeH="0" baseline="0" noProof="0">
                <a:ln>
                  <a:noFill/>
                </a:ln>
                <a:solidFill>
                  <a:prstClr val="black"/>
                </a:solidFill>
                <a:effectLst/>
                <a:uLnTx/>
                <a:uFillTx/>
                <a:latin typeface="Arial"/>
                <a:ea typeface="Arial"/>
                <a:cs typeface="Arial"/>
                <a:sym typeface="Arial"/>
              </a:rPr>
            </a:b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&amp; safety</a:t>
            </a:r>
          </a:p>
        </p:txBody>
      </p:sp>
      <p:sp>
        <p:nvSpPr>
          <p:cNvPr id="351" name="Shape 351"/>
          <p:cNvSpPr txBox="1"/>
          <p:nvPr/>
        </p:nvSpPr>
        <p:spPr>
          <a:xfrm rot="-840000">
            <a:off x="8980487" y="5003800"/>
            <a:ext cx="1184274" cy="708024"/>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Person-</a:t>
            </a:r>
          </a:p>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centered</a:t>
            </a:r>
          </a:p>
        </p:txBody>
      </p:sp>
      <p:pic>
        <p:nvPicPr>
          <p:cNvPr id="352" name="Shape 35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20000">
            <a:off x="6970711" y="3841751"/>
            <a:ext cx="1701800" cy="1760537"/>
          </a:xfrm>
          <a:prstGeom prst="rect">
            <a:avLst/>
          </a:prstGeom>
          <a:noFill/>
          <a:ln>
            <a:noFill/>
          </a:ln>
        </p:spPr>
      </p:pic>
      <p:sp>
        <p:nvSpPr>
          <p:cNvPr id="353" name="Shape 353"/>
          <p:cNvSpPr txBox="1"/>
          <p:nvPr/>
        </p:nvSpPr>
        <p:spPr>
          <a:xfrm rot="240000">
            <a:off x="7277100" y="4175125"/>
            <a:ext cx="1068386" cy="70802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Medical </a:t>
            </a:r>
            <a:br>
              <a:rPr kumimoji="0" lang="en-US" sz="2000" b="0" i="0" u="none" strike="noStrike" kern="1200" cap="none" spc="0" normalizeH="0" baseline="0" noProof="0">
                <a:ln>
                  <a:noFill/>
                </a:ln>
                <a:solidFill>
                  <a:prstClr val="black"/>
                </a:solidFill>
                <a:effectLst/>
                <a:uLnTx/>
                <a:uFillTx/>
                <a:latin typeface="Arial"/>
                <a:ea typeface="Arial"/>
                <a:cs typeface="Arial"/>
                <a:sym typeface="Arial"/>
              </a:rPr>
            </a:b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support</a:t>
            </a:r>
          </a:p>
        </p:txBody>
      </p:sp>
    </p:spTree>
    <p:extLst>
      <p:ext uri="{BB962C8B-B14F-4D97-AF65-F5344CB8AC3E}">
        <p14:creationId xmlns:p14="http://schemas.microsoft.com/office/powerpoint/2010/main" val="16285293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60"/>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0F3F59"/>
              </a:buClr>
              <a:buSzPts val="700"/>
            </a:pPr>
            <a:r>
              <a:rPr lang="en-US" b="0" dirty="0">
                <a:latin typeface="Open Sans"/>
                <a:ea typeface="Open Sans"/>
                <a:cs typeface="Open Sans"/>
                <a:sym typeface="Open Sans"/>
              </a:rPr>
              <a:t>DSP = I</a:t>
            </a:r>
            <a:r>
              <a:rPr lang="en-US" b="0" i="0" u="none" strike="noStrike" cap="none" dirty="0">
                <a:latin typeface="Open Sans"/>
                <a:ea typeface="Open Sans"/>
                <a:cs typeface="Open Sans"/>
                <a:sym typeface="Open Sans"/>
              </a:rPr>
              <a:t>solated and </a:t>
            </a:r>
            <a:r>
              <a:rPr lang="en-US" dirty="0">
                <a:latin typeface="Open Sans"/>
                <a:ea typeface="Open Sans"/>
                <a:cs typeface="Open Sans"/>
                <a:sym typeface="Open Sans"/>
              </a:rPr>
              <a:t>Alone</a:t>
            </a:r>
            <a:endParaRPr b="0" i="0" u="none" strike="noStrike" cap="none" dirty="0">
              <a:latin typeface="Open Sans"/>
              <a:ea typeface="Open Sans"/>
              <a:cs typeface="Open Sans"/>
              <a:sym typeface="Open Sans"/>
            </a:endParaRPr>
          </a:p>
        </p:txBody>
      </p:sp>
      <p:pic>
        <p:nvPicPr>
          <p:cNvPr id="899" name="Google Shape;899;p60"/>
          <p:cNvPicPr preferRelativeResize="0"/>
          <p:nvPr/>
        </p:nvPicPr>
        <p:blipFill rotWithShape="1">
          <a:blip r:embed="rId3">
            <a:alphaModFix/>
          </a:blip>
          <a:srcRect t="2665"/>
          <a:stretch/>
        </p:blipFill>
        <p:spPr>
          <a:xfrm>
            <a:off x="2096259" y="1500554"/>
            <a:ext cx="8556110" cy="4923692"/>
          </a:xfrm>
          <a:prstGeom prst="rect">
            <a:avLst/>
          </a:prstGeom>
          <a:noFill/>
          <a:ln>
            <a:noFill/>
          </a:ln>
        </p:spPr>
      </p:pic>
    </p:spTree>
    <p:extLst>
      <p:ext uri="{BB962C8B-B14F-4D97-AF65-F5344CB8AC3E}">
        <p14:creationId xmlns:p14="http://schemas.microsoft.com/office/powerpoint/2010/main" val="2344730907"/>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4139-5881-0145-AB6B-78A513400CE7}"/>
              </a:ext>
            </a:extLst>
          </p:cNvPr>
          <p:cNvSpPr>
            <a:spLocks noGrp="1"/>
          </p:cNvSpPr>
          <p:nvPr>
            <p:ph type="title"/>
          </p:nvPr>
        </p:nvSpPr>
        <p:spPr/>
        <p:txBody>
          <a:bodyPr/>
          <a:lstStyle/>
          <a:p>
            <a:r>
              <a:rPr lang="en-US" dirty="0"/>
              <a:t>DSPs = Tired and Often Overworked</a:t>
            </a:r>
          </a:p>
        </p:txBody>
      </p:sp>
      <p:pic>
        <p:nvPicPr>
          <p:cNvPr id="4" name="Picture 3">
            <a:extLst>
              <a:ext uri="{FF2B5EF4-FFF2-40B4-BE49-F238E27FC236}">
                <a16:creationId xmlns:a16="http://schemas.microsoft.com/office/drawing/2014/main" id="{09A523AB-E3DC-5E40-8D32-A5DC41A2D392}"/>
              </a:ext>
            </a:extLst>
          </p:cNvPr>
          <p:cNvPicPr>
            <a:picLocks noChangeAspect="1"/>
          </p:cNvPicPr>
          <p:nvPr/>
        </p:nvPicPr>
        <p:blipFill>
          <a:blip r:embed="rId3"/>
          <a:stretch>
            <a:fillRect/>
          </a:stretch>
        </p:blipFill>
        <p:spPr>
          <a:xfrm>
            <a:off x="426886" y="2148080"/>
            <a:ext cx="4762741" cy="3490253"/>
          </a:xfrm>
          <a:prstGeom prst="rect">
            <a:avLst/>
          </a:prstGeom>
        </p:spPr>
      </p:pic>
      <p:pic>
        <p:nvPicPr>
          <p:cNvPr id="6" name="Picture 5">
            <a:extLst>
              <a:ext uri="{FF2B5EF4-FFF2-40B4-BE49-F238E27FC236}">
                <a16:creationId xmlns:a16="http://schemas.microsoft.com/office/drawing/2014/main" id="{3609CDA4-41DC-4643-B802-9E747D5A2F2C}"/>
              </a:ext>
            </a:extLst>
          </p:cNvPr>
          <p:cNvPicPr>
            <a:picLocks noChangeAspect="1"/>
          </p:cNvPicPr>
          <p:nvPr/>
        </p:nvPicPr>
        <p:blipFill>
          <a:blip r:embed="rId4"/>
          <a:stretch>
            <a:fillRect/>
          </a:stretch>
        </p:blipFill>
        <p:spPr>
          <a:xfrm>
            <a:off x="5189628" y="2076264"/>
            <a:ext cx="6318432" cy="3562069"/>
          </a:xfrm>
          <a:prstGeom prst="rect">
            <a:avLst/>
          </a:prstGeom>
        </p:spPr>
      </p:pic>
    </p:spTree>
    <p:extLst>
      <p:ext uri="{BB962C8B-B14F-4D97-AF65-F5344CB8AC3E}">
        <p14:creationId xmlns:p14="http://schemas.microsoft.com/office/powerpoint/2010/main" val="26783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latin typeface="+mn-lt"/>
              </a:rPr>
              <a:t>Three primary advocacy messages </a:t>
            </a:r>
            <a:r>
              <a:rPr lang="en-US" dirty="0">
                <a:latin typeface="+mn-lt"/>
              </a:rPr>
              <a:t>in the past </a:t>
            </a:r>
            <a:r>
              <a:rPr lang="en-US" b="0" dirty="0">
                <a:latin typeface="+mn-lt"/>
              </a:rPr>
              <a:t>30 years</a:t>
            </a:r>
            <a:r>
              <a:rPr lang="is-IS" b="0" dirty="0">
                <a:latin typeface="+mn-lt"/>
              </a:rPr>
              <a:t>…</a:t>
            </a:r>
            <a:r>
              <a:rPr lang="en-US" dirty="0">
                <a:latin typeface="+mn-lt"/>
              </a:rPr>
              <a:t> </a:t>
            </a:r>
            <a:endParaRPr lang="en-US" b="0" dirty="0">
              <a:latin typeface="+mn-lt"/>
            </a:endParaRPr>
          </a:p>
        </p:txBody>
      </p:sp>
      <p:sp>
        <p:nvSpPr>
          <p:cNvPr id="4" name="Content Placeholder 3"/>
          <p:cNvSpPr>
            <a:spLocks noGrp="1"/>
          </p:cNvSpPr>
          <p:nvPr>
            <p:ph idx="1"/>
          </p:nvPr>
        </p:nvSpPr>
        <p:spPr/>
        <p:txBody>
          <a:bodyPr/>
          <a:lstStyle/>
          <a:p>
            <a:pPr marL="514350" indent="-514350">
              <a:buSzPct val="100000"/>
              <a:buFont typeface="+mj-lt"/>
              <a:buAutoNum type="arabicPeriod"/>
            </a:pPr>
            <a:r>
              <a:rPr lang="en-US" dirty="0"/>
              <a:t>DSPs deserve increase wages because they do critical and important work for vulnerable citizens</a:t>
            </a:r>
          </a:p>
          <a:p>
            <a:pPr marL="514350" indent="-514350">
              <a:buSzPct val="100000"/>
              <a:buFont typeface="+mj-lt"/>
              <a:buAutoNum type="arabicPeriod"/>
            </a:pPr>
            <a:r>
              <a:rPr lang="en-US" dirty="0"/>
              <a:t>Private sector DSPs deserve increased wages because it is unfair that they make on average $2-3/hour less than DSPs who work in public run facilities</a:t>
            </a:r>
          </a:p>
          <a:p>
            <a:pPr marL="514350" indent="-514350">
              <a:buSzPct val="100000"/>
              <a:buFont typeface="+mj-lt"/>
              <a:buAutoNum type="arabicPeriod"/>
            </a:pPr>
            <a:r>
              <a:rPr lang="en-US" dirty="0"/>
              <a:t>Increase provider rates so they can increase wages</a:t>
            </a:r>
          </a:p>
          <a:p>
            <a:endParaRPr lang="en-US" dirty="0"/>
          </a:p>
        </p:txBody>
      </p:sp>
    </p:spTree>
    <p:extLst>
      <p:ext uri="{BB962C8B-B14F-4D97-AF65-F5344CB8AC3E}">
        <p14:creationId xmlns:p14="http://schemas.microsoft.com/office/powerpoint/2010/main" val="41068641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774C-10DA-AA4C-AC8D-41E802674F46}"/>
              </a:ext>
            </a:extLst>
          </p:cNvPr>
          <p:cNvSpPr>
            <a:spLocks noGrp="1"/>
          </p:cNvSpPr>
          <p:nvPr>
            <p:ph type="title"/>
          </p:nvPr>
        </p:nvSpPr>
        <p:spPr/>
        <p:txBody>
          <a:bodyPr/>
          <a:lstStyle/>
          <a:p>
            <a:r>
              <a:rPr lang="en-US" dirty="0"/>
              <a:t>Effects of DSP Workforce Challenges </a:t>
            </a:r>
          </a:p>
        </p:txBody>
      </p:sp>
      <p:sp>
        <p:nvSpPr>
          <p:cNvPr id="5" name="Text Placeholder 4"/>
          <p:cNvSpPr>
            <a:spLocks noGrp="1"/>
          </p:cNvSpPr>
          <p:nvPr>
            <p:ph type="body" idx="1"/>
          </p:nvPr>
        </p:nvSpPr>
        <p:spPr/>
        <p:txBody>
          <a:bodyPr>
            <a:normAutofit/>
          </a:bodyPr>
          <a:lstStyle/>
          <a:p>
            <a:r>
              <a:rPr lang="en-US" dirty="0"/>
              <a:t>DSPs, Individuals Supported, Families, Organizations, Systems</a:t>
            </a:r>
          </a:p>
          <a:p>
            <a:endParaRPr lang="en-US" dirty="0"/>
          </a:p>
        </p:txBody>
      </p:sp>
    </p:spTree>
    <p:extLst>
      <p:ext uri="{BB962C8B-B14F-4D97-AF65-F5344CB8AC3E}">
        <p14:creationId xmlns:p14="http://schemas.microsoft.com/office/powerpoint/2010/main" val="23001663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Direct Support Professionals</a:t>
            </a:r>
          </a:p>
        </p:txBody>
      </p:sp>
      <p:sp>
        <p:nvSpPr>
          <p:cNvPr id="3" name="Content Placeholder 2"/>
          <p:cNvSpPr>
            <a:spLocks noGrp="1"/>
          </p:cNvSpPr>
          <p:nvPr>
            <p:ph sz="half" idx="1"/>
          </p:nvPr>
        </p:nvSpPr>
        <p:spPr>
          <a:prstGeom prst="rect">
            <a:avLst/>
          </a:prstGeom>
        </p:spPr>
        <p:txBody>
          <a:bodyPr vert="horz" lIns="91440" tIns="45720" rIns="91440" bIns="45720" rtlCol="0" anchor="t">
            <a:normAutofit/>
          </a:bodyPr>
          <a:lstStyle/>
          <a:p>
            <a:r>
              <a:rPr lang="en-US" dirty="0"/>
              <a:t>High stress/burnout</a:t>
            </a:r>
          </a:p>
          <a:p>
            <a:r>
              <a:rPr lang="en-US" dirty="0">
                <a:latin typeface="Open Sans Light"/>
              </a:rPr>
              <a:t>Working 2-3 jobs</a:t>
            </a:r>
          </a:p>
          <a:p>
            <a:r>
              <a:rPr lang="en-US" dirty="0"/>
              <a:t>Injury</a:t>
            </a:r>
          </a:p>
          <a:p>
            <a:r>
              <a:rPr lang="en-US" dirty="0"/>
              <a:t>Poverty</a:t>
            </a:r>
          </a:p>
        </p:txBody>
      </p:sp>
      <p:pic>
        <p:nvPicPr>
          <p:cNvPr id="6" name="Content Placeholder 5" descr="Psychological stress - Wikipedia"/>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35077" y="1373371"/>
            <a:ext cx="3725203" cy="3725203"/>
          </a:xfrm>
        </p:spPr>
      </p:pic>
    </p:spTree>
    <p:extLst>
      <p:ext uri="{BB962C8B-B14F-4D97-AF65-F5344CB8AC3E}">
        <p14:creationId xmlns:p14="http://schemas.microsoft.com/office/powerpoint/2010/main" val="41163340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0" dirty="0">
                <a:latin typeface="Open Sans Light"/>
              </a:rPr>
              <a:t>Individuals Who </a:t>
            </a:r>
            <a:r>
              <a:rPr lang="en-US" sz="4000" dirty="0">
                <a:latin typeface="Open Sans Light"/>
              </a:rPr>
              <a:t>R</a:t>
            </a:r>
            <a:r>
              <a:rPr lang="en-US" sz="4000" b="0" dirty="0">
                <a:latin typeface="Open Sans Light"/>
              </a:rPr>
              <a:t>eceive LTSS</a:t>
            </a:r>
          </a:p>
        </p:txBody>
      </p:sp>
      <p:sp>
        <p:nvSpPr>
          <p:cNvPr id="5" name="Content Placeholder 4"/>
          <p:cNvSpPr>
            <a:spLocks noGrp="1"/>
          </p:cNvSpPr>
          <p:nvPr>
            <p:ph sz="half" idx="1"/>
          </p:nvPr>
        </p:nvSpPr>
        <p:spPr>
          <a:prstGeom prst="rect">
            <a:avLst/>
          </a:prstGeom>
        </p:spPr>
        <p:txBody>
          <a:bodyPr vert="horz" lIns="91440" tIns="45720" rIns="91440" bIns="45720" rtlCol="0" anchor="t">
            <a:normAutofit/>
          </a:bodyPr>
          <a:lstStyle/>
          <a:p>
            <a:r>
              <a:rPr lang="en-US" dirty="0">
                <a:latin typeface="Open Sans Light"/>
              </a:rPr>
              <a:t>Health, safety, and well-being risks</a:t>
            </a:r>
          </a:p>
          <a:p>
            <a:r>
              <a:rPr lang="en-US" dirty="0"/>
              <a:t>Lack of growth and development </a:t>
            </a:r>
          </a:p>
          <a:p>
            <a:pPr lvl="1"/>
            <a:r>
              <a:rPr lang="en-US" dirty="0">
                <a:latin typeface="Open Sans Light"/>
              </a:rPr>
              <a:t>Relationship-based profession</a:t>
            </a:r>
          </a:p>
          <a:p>
            <a:r>
              <a:rPr lang="en-US" dirty="0"/>
              <a:t>Fewer opportunities for inclusion and participation</a:t>
            </a:r>
          </a:p>
          <a:p>
            <a:pPr marL="0" indent="0">
              <a:buNone/>
            </a:pPr>
            <a:endParaRPr lang="en-US"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543969"/>
            <a:ext cx="5181600" cy="2914650"/>
          </a:xfrm>
        </p:spPr>
      </p:pic>
    </p:spTree>
    <p:extLst>
      <p:ext uri="{BB962C8B-B14F-4D97-AF65-F5344CB8AC3E}">
        <p14:creationId xmlns:p14="http://schemas.microsoft.com/office/powerpoint/2010/main" val="23626123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latin typeface="Open Sans Light" panose="020B0306030504020204"/>
              </a:rPr>
              <a:t>Families</a:t>
            </a:r>
          </a:p>
        </p:txBody>
      </p:sp>
      <p:sp>
        <p:nvSpPr>
          <p:cNvPr id="3" name="Content Placeholder 2"/>
          <p:cNvSpPr>
            <a:spLocks noGrp="1"/>
          </p:cNvSpPr>
          <p:nvPr>
            <p:ph sz="half" idx="1"/>
          </p:nvPr>
        </p:nvSpPr>
        <p:spPr>
          <a:prstGeom prst="rect">
            <a:avLst/>
          </a:prstGeom>
        </p:spPr>
        <p:txBody>
          <a:bodyPr>
            <a:normAutofit/>
          </a:bodyPr>
          <a:lstStyle/>
          <a:p>
            <a:r>
              <a:rPr lang="en-US" dirty="0"/>
              <a:t>Worried about access and quality</a:t>
            </a:r>
          </a:p>
          <a:p>
            <a:r>
              <a:rPr lang="en-US" dirty="0"/>
              <a:t>Unable to keep jobs or accept promotions</a:t>
            </a:r>
          </a:p>
          <a:p>
            <a:r>
              <a:rPr lang="en-US" dirty="0"/>
              <a:t>Family member at home longer</a:t>
            </a:r>
          </a:p>
          <a:p>
            <a:r>
              <a:rPr lang="en-US" dirty="0"/>
              <a:t>Stress and related health issues</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74094"/>
            <a:ext cx="5181600" cy="3454400"/>
          </a:xfrm>
        </p:spPr>
      </p:pic>
    </p:spTree>
    <p:extLst>
      <p:ext uri="{BB962C8B-B14F-4D97-AF65-F5344CB8AC3E}">
        <p14:creationId xmlns:p14="http://schemas.microsoft.com/office/powerpoint/2010/main" val="17081253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t>Organizations</a:t>
            </a:r>
          </a:p>
        </p:txBody>
      </p:sp>
      <p:sp>
        <p:nvSpPr>
          <p:cNvPr id="3" name="Content Placeholder 2"/>
          <p:cNvSpPr>
            <a:spLocks noGrp="1"/>
          </p:cNvSpPr>
          <p:nvPr>
            <p:ph sz="half" idx="1"/>
          </p:nvPr>
        </p:nvSpPr>
        <p:spPr>
          <a:prstGeom prst="rect">
            <a:avLst/>
          </a:prstGeom>
        </p:spPr>
        <p:txBody>
          <a:bodyPr vert="horz" lIns="91440" tIns="45720" rIns="91440" bIns="45720" rtlCol="0" anchor="t">
            <a:normAutofit/>
          </a:bodyPr>
          <a:lstStyle/>
          <a:p>
            <a:r>
              <a:rPr lang="en-US" dirty="0"/>
              <a:t>Focus on getting people in</a:t>
            </a:r>
          </a:p>
          <a:p>
            <a:pPr lvl="1"/>
            <a:r>
              <a:rPr lang="en-US" dirty="0"/>
              <a:t>Lowering expectations of qualifications</a:t>
            </a:r>
          </a:p>
          <a:p>
            <a:r>
              <a:rPr lang="en-US" dirty="0">
                <a:latin typeface="Open Sans Light"/>
              </a:rPr>
              <a:t>Supervisors in crisis management vs mentoring and supervision</a:t>
            </a:r>
          </a:p>
          <a:p>
            <a:r>
              <a:rPr lang="en-US" dirty="0"/>
              <a:t>Risks and high costs of injury</a:t>
            </a:r>
          </a:p>
        </p:txBody>
      </p:sp>
      <p:pic>
        <p:nvPicPr>
          <p:cNvPr id="11" name="Content Placeholder 10"/>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543969"/>
            <a:ext cx="5181600" cy="2914650"/>
          </a:xfrm>
        </p:spPr>
      </p:pic>
    </p:spTree>
    <p:extLst>
      <p:ext uri="{BB962C8B-B14F-4D97-AF65-F5344CB8AC3E}">
        <p14:creationId xmlns:p14="http://schemas.microsoft.com/office/powerpoint/2010/main" val="29942766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prstGeom prst="rect">
            <a:avLst/>
          </a:prstGeom>
          <a:noFill/>
          <a:ln>
            <a:noFill/>
          </a:ln>
        </p:spPr>
        <p:txBody>
          <a:bodyPr vert="horz" lIns="91425" tIns="45700" rIns="91425" bIns="45700" rtlCol="0" anchor="ctr" anchorCtr="0">
            <a:noAutofit/>
          </a:bodyPr>
          <a:lstStyle/>
          <a:p>
            <a:pPr>
              <a:lnSpc>
                <a:spcPct val="100000"/>
              </a:lnSpc>
              <a:spcBef>
                <a:spcPts val="0"/>
              </a:spcBef>
              <a:buClr>
                <a:srgbClr val="0F3F59"/>
              </a:buClr>
              <a:buSzPct val="25000"/>
            </a:pPr>
            <a:r>
              <a:rPr lang="en-US" sz="4000" b="0" dirty="0">
                <a:latin typeface="Open Sans Light" panose="020B0306030504020204"/>
                <a:ea typeface="Open Sans" panose="020B0606030504020204"/>
                <a:sym typeface="Open Sans"/>
              </a:rPr>
              <a:t>Impact of Staff </a:t>
            </a:r>
            <a:r>
              <a:rPr lang="en-US" sz="4000" dirty="0">
                <a:latin typeface="Open Sans Light" panose="020B0306030504020204"/>
                <a:ea typeface="Open Sans"/>
                <a:sym typeface="Open Sans"/>
              </a:rPr>
              <a:t>T</a:t>
            </a:r>
            <a:r>
              <a:rPr lang="en-US" sz="4000" b="0" dirty="0">
                <a:latin typeface="Open Sans Light" panose="020B0306030504020204"/>
                <a:ea typeface="Open Sans"/>
                <a:sym typeface="Open Sans"/>
              </a:rPr>
              <a:t>urnover on UMN Intervention </a:t>
            </a:r>
            <a:r>
              <a:rPr lang="en-US" sz="4000" dirty="0">
                <a:latin typeface="Open Sans Light" panose="020B0306030504020204"/>
                <a:ea typeface="Open Sans"/>
                <a:sym typeface="Open Sans"/>
              </a:rPr>
              <a:t>I</a:t>
            </a:r>
            <a:r>
              <a:rPr lang="en-US" sz="4000" b="0" dirty="0">
                <a:latin typeface="Open Sans Light" panose="020B0306030504020204"/>
                <a:ea typeface="Open Sans"/>
                <a:sym typeface="Open Sans"/>
              </a:rPr>
              <a:t>mplementation </a:t>
            </a:r>
            <a:r>
              <a:rPr lang="en-US" sz="4000" dirty="0">
                <a:latin typeface="Open Sans Light" panose="020B0306030504020204"/>
                <a:ea typeface="Open Sans"/>
                <a:sym typeface="Open Sans"/>
              </a:rPr>
              <a:t>S</a:t>
            </a:r>
            <a:r>
              <a:rPr lang="en-US" sz="4000" b="0" dirty="0">
                <a:latin typeface="Open Sans Light" panose="020B0306030504020204"/>
                <a:ea typeface="Open Sans"/>
                <a:sym typeface="Open Sans"/>
              </a:rPr>
              <a:t>tudies</a:t>
            </a:r>
          </a:p>
        </p:txBody>
      </p:sp>
      <p:sp>
        <p:nvSpPr>
          <p:cNvPr id="253" name="Shape 253"/>
          <p:cNvSpPr txBox="1">
            <a:spLocks noGrp="1"/>
          </p:cNvSpPr>
          <p:nvPr>
            <p:ph idx="1"/>
          </p:nvPr>
        </p:nvSpPr>
        <p:spPr>
          <a:xfrm>
            <a:off x="838200" y="1940643"/>
            <a:ext cx="10515600" cy="4236320"/>
          </a:xfrm>
          <a:prstGeom prst="rect">
            <a:avLst/>
          </a:prstGeom>
          <a:noFill/>
          <a:ln>
            <a:noFill/>
          </a:ln>
        </p:spPr>
        <p:txBody>
          <a:bodyPr vert="horz" lIns="91425" tIns="45700" rIns="91425" bIns="45700" rtlCol="0" anchor="t" anchorCtr="0">
            <a:noAutofit/>
          </a:bodyPr>
          <a:lstStyle/>
          <a:p>
            <a:pPr marL="457200" indent="-457200">
              <a:lnSpc>
                <a:spcPct val="100000"/>
              </a:lnSpc>
              <a:spcBef>
                <a:spcPts val="0"/>
              </a:spcBef>
              <a:buClr>
                <a:srgbClr val="636469"/>
              </a:buClr>
              <a:buSzPct val="100000"/>
              <a:buFont typeface="Arial"/>
              <a:buChar char="•"/>
            </a:pPr>
            <a:r>
              <a:rPr lang="en-US" dirty="0">
                <a:solidFill>
                  <a:schemeClr val="dk1"/>
                </a:solidFill>
                <a:latin typeface="Open Sans Light"/>
                <a:ea typeface="Open Sans"/>
                <a:cs typeface="Open Sans"/>
                <a:sym typeface="Open Sans"/>
              </a:rPr>
              <a:t>Active Support </a:t>
            </a:r>
            <a:r>
              <a:rPr lang="en-US" sz="2000" dirty="0">
                <a:solidFill>
                  <a:schemeClr val="dk1"/>
                </a:solidFill>
                <a:latin typeface="Open Sans Light"/>
                <a:ea typeface="Open Sans"/>
                <a:cs typeface="Open Sans"/>
                <a:sym typeface="Open Sans"/>
              </a:rPr>
              <a:t>(Larson, </a:t>
            </a:r>
            <a:r>
              <a:rPr lang="en-US" sz="2000" dirty="0">
                <a:latin typeface="Open Sans Light"/>
                <a:ea typeface="Open Sans"/>
                <a:cs typeface="Open Sans"/>
                <a:sym typeface="Open Sans"/>
              </a:rPr>
              <a:t>Tichá</a:t>
            </a:r>
            <a:r>
              <a:rPr lang="en-US" sz="2000" dirty="0">
                <a:solidFill>
                  <a:schemeClr val="dk1"/>
                </a:solidFill>
                <a:latin typeface="Open Sans Light"/>
                <a:ea typeface="Open Sans"/>
                <a:cs typeface="Open Sans"/>
                <a:sym typeface="Open Sans"/>
              </a:rPr>
              <a:t>, &amp; Qian, 2014)</a:t>
            </a:r>
          </a:p>
          <a:p>
            <a:pPr marL="457200" indent="-457200">
              <a:lnSpc>
                <a:spcPct val="100000"/>
              </a:lnSpc>
              <a:spcBef>
                <a:spcPts val="560"/>
              </a:spcBef>
              <a:buClr>
                <a:srgbClr val="636469"/>
              </a:buClr>
              <a:buSzPct val="100000"/>
              <a:buFont typeface="Arial"/>
              <a:buChar char="•"/>
            </a:pPr>
            <a:r>
              <a:rPr lang="en-US" dirty="0">
                <a:solidFill>
                  <a:schemeClr val="dk1"/>
                </a:solidFill>
                <a:latin typeface="Open Sans Light"/>
                <a:ea typeface="Open Sans"/>
                <a:cs typeface="Open Sans"/>
                <a:sym typeface="Open Sans"/>
              </a:rPr>
              <a:t>Self-Determination </a:t>
            </a:r>
            <a:r>
              <a:rPr lang="en-US" sz="2000" dirty="0">
                <a:solidFill>
                  <a:schemeClr val="dk1"/>
                </a:solidFill>
                <a:latin typeface="Open Sans Light"/>
                <a:ea typeface="Open Sans"/>
                <a:cs typeface="Open Sans"/>
                <a:sym typeface="Open Sans"/>
              </a:rPr>
              <a:t>(Abery &amp; </a:t>
            </a:r>
            <a:r>
              <a:rPr lang="en-US" sz="2000" dirty="0">
                <a:latin typeface="Open Sans Light"/>
                <a:ea typeface="Open Sans"/>
                <a:cs typeface="Open Sans"/>
                <a:sym typeface="Open Sans"/>
              </a:rPr>
              <a:t>Tichá</a:t>
            </a:r>
            <a:r>
              <a:rPr lang="en-US" sz="2000" dirty="0">
                <a:solidFill>
                  <a:schemeClr val="dk1"/>
                </a:solidFill>
                <a:latin typeface="Open Sans Light"/>
                <a:ea typeface="Open Sans"/>
                <a:cs typeface="Open Sans"/>
                <a:sym typeface="Open Sans"/>
              </a:rPr>
              <a:t>, 2014)</a:t>
            </a:r>
            <a:endParaRPr lang="en-US" sz="2000" dirty="0">
              <a:solidFill>
                <a:schemeClr val="dk1"/>
              </a:solidFill>
              <a:latin typeface="Open Sans Light"/>
              <a:ea typeface="Open Sans"/>
              <a:cs typeface="Open Sans"/>
            </a:endParaRPr>
          </a:p>
          <a:p>
            <a:pPr marL="457200" indent="-457200">
              <a:lnSpc>
                <a:spcPct val="100000"/>
              </a:lnSpc>
              <a:spcBef>
                <a:spcPts val="560"/>
              </a:spcBef>
              <a:buClr>
                <a:srgbClr val="636469"/>
              </a:buClr>
              <a:buSzPct val="100000"/>
              <a:buFont typeface="Arial"/>
              <a:buChar char="•"/>
            </a:pPr>
            <a:r>
              <a:rPr lang="en-US" dirty="0">
                <a:solidFill>
                  <a:schemeClr val="dk1"/>
                </a:solidFill>
                <a:latin typeface="Open Sans Light"/>
                <a:ea typeface="Open Sans"/>
                <a:cs typeface="Open Sans"/>
                <a:sym typeface="Open Sans"/>
              </a:rPr>
              <a:t>Comprehensive Training </a:t>
            </a:r>
            <a:r>
              <a:rPr lang="en-US" sz="2000" dirty="0">
                <a:solidFill>
                  <a:schemeClr val="dk1"/>
                </a:solidFill>
                <a:latin typeface="Open Sans Light"/>
                <a:ea typeface="Open Sans"/>
                <a:cs typeface="Open Sans"/>
                <a:sym typeface="Open Sans"/>
              </a:rPr>
              <a:t>(Hewitt, Nord, &amp; </a:t>
            </a:r>
            <a:r>
              <a:rPr lang="en-US" sz="2000" dirty="0" err="1">
                <a:solidFill>
                  <a:schemeClr val="dk1"/>
                </a:solidFill>
                <a:latin typeface="Open Sans Light"/>
                <a:ea typeface="Open Sans"/>
                <a:cs typeface="Open Sans"/>
                <a:sym typeface="Open Sans"/>
              </a:rPr>
              <a:t>Bogenshutz</a:t>
            </a:r>
            <a:r>
              <a:rPr lang="en-US" sz="2000" dirty="0">
                <a:solidFill>
                  <a:schemeClr val="dk1"/>
                </a:solidFill>
                <a:latin typeface="Open Sans Light"/>
                <a:ea typeface="Open Sans"/>
                <a:cs typeface="Open Sans"/>
                <a:sym typeface="Open Sans"/>
              </a:rPr>
              <a:t>, 2014)</a:t>
            </a:r>
            <a:endParaRPr lang="en-US" sz="2000" dirty="0">
              <a:solidFill>
                <a:schemeClr val="dk1"/>
              </a:solidFill>
              <a:latin typeface="Open Sans Light"/>
              <a:ea typeface="Open Sans"/>
              <a:cs typeface="Open Sans"/>
            </a:endParaRPr>
          </a:p>
          <a:p>
            <a:pPr marL="457200" indent="-457200">
              <a:lnSpc>
                <a:spcPct val="100000"/>
              </a:lnSpc>
              <a:spcBef>
                <a:spcPts val="560"/>
              </a:spcBef>
              <a:buClr>
                <a:srgbClr val="636469"/>
              </a:buClr>
              <a:buSzPct val="100000"/>
              <a:buFont typeface="Arial"/>
              <a:buChar char="•"/>
            </a:pPr>
            <a:r>
              <a:rPr lang="en-US" dirty="0">
                <a:solidFill>
                  <a:schemeClr val="dk1"/>
                </a:solidFill>
                <a:latin typeface="Open Sans Light"/>
                <a:ea typeface="Open Sans"/>
                <a:cs typeface="Open Sans"/>
                <a:sym typeface="Open Sans"/>
              </a:rPr>
              <a:t>Participatory Planning and Decision-Making Group (PPDM) </a:t>
            </a:r>
            <a:r>
              <a:rPr lang="en-US" sz="2000" dirty="0">
                <a:solidFill>
                  <a:schemeClr val="dk1"/>
                </a:solidFill>
                <a:latin typeface="Open Sans Light"/>
                <a:ea typeface="Open Sans"/>
                <a:cs typeface="Open Sans"/>
                <a:sym typeface="Open Sans"/>
              </a:rPr>
              <a:t>(Abery, </a:t>
            </a:r>
            <a:r>
              <a:rPr lang="en-US" sz="2000" dirty="0">
                <a:latin typeface="Open Sans Light"/>
                <a:ea typeface="Open Sans"/>
                <a:cs typeface="Open Sans"/>
                <a:sym typeface="Open Sans"/>
              </a:rPr>
              <a:t>Tichá</a:t>
            </a:r>
            <a:r>
              <a:rPr lang="en-US" sz="2000" dirty="0">
                <a:solidFill>
                  <a:schemeClr val="dk1"/>
                </a:solidFill>
                <a:latin typeface="Open Sans Light"/>
                <a:ea typeface="Open Sans"/>
                <a:cs typeface="Open Sans"/>
                <a:sym typeface="Open Sans"/>
              </a:rPr>
              <a:t>, &amp; Qian, 2015)</a:t>
            </a:r>
            <a:endParaRPr lang="en-US" sz="2000" dirty="0">
              <a:solidFill>
                <a:schemeClr val="dk1"/>
              </a:solidFill>
              <a:latin typeface="Open Sans Light"/>
              <a:ea typeface="Open Sans"/>
              <a:cs typeface="Open Sans"/>
            </a:endParaRPr>
          </a:p>
          <a:p>
            <a:pPr marL="0" indent="0">
              <a:spcBef>
                <a:spcPts val="0"/>
              </a:spcBef>
              <a:buNone/>
            </a:pPr>
            <a:endParaRPr sz="2000"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606305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334" y="439110"/>
            <a:ext cx="10515600" cy="1325563"/>
          </a:xfrm>
        </p:spPr>
        <p:txBody>
          <a:bodyPr>
            <a:normAutofit/>
          </a:bodyPr>
          <a:lstStyle/>
          <a:p>
            <a:pPr algn="ctr"/>
            <a:r>
              <a:rPr lang="en-US">
                <a:latin typeface="Open Sans Light"/>
              </a:rPr>
              <a:t>Meet Your U of M Workforce Consultants</a:t>
            </a:r>
            <a:br>
              <a:rPr lang="en-US" dirty="0"/>
            </a:br>
            <a:endParaRPr lang="en-US" dirty="0">
              <a:solidFill>
                <a:srgbClr val="FF0000"/>
              </a:solidFill>
            </a:endParaRP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endParaRPr lang="en-US" dirty="0"/>
          </a:p>
          <a:p>
            <a:endParaRPr lang="en-US" dirty="0"/>
          </a:p>
          <a:p>
            <a:pPr marL="0" indent="0">
              <a:buNone/>
            </a:pP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447" t="1087" r="1596" b="20652"/>
          <a:stretch/>
        </p:blipFill>
        <p:spPr>
          <a:xfrm>
            <a:off x="4246427" y="4148946"/>
            <a:ext cx="1734329" cy="2197311"/>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9500" t="-1015" r="12980" b="1523"/>
          <a:stretch/>
        </p:blipFill>
        <p:spPr>
          <a:xfrm>
            <a:off x="8812022" y="1156621"/>
            <a:ext cx="1741115" cy="2195118"/>
          </a:xfrm>
          <a:prstGeom prst="rect">
            <a:avLst/>
          </a:prstGeom>
        </p:spPr>
      </p:pic>
      <p:sp>
        <p:nvSpPr>
          <p:cNvPr id="14" name="TextBox 13"/>
          <p:cNvSpPr txBox="1"/>
          <p:nvPr/>
        </p:nvSpPr>
        <p:spPr>
          <a:xfrm>
            <a:off x="760085" y="3753693"/>
            <a:ext cx="2740664" cy="369332"/>
          </a:xfrm>
          <a:prstGeom prst="rect">
            <a:avLst/>
          </a:prstGeom>
          <a:noFill/>
        </p:spPr>
        <p:txBody>
          <a:bodyPr wrap="square" lIns="91440" tIns="45720" rIns="91440" bIns="45720" rtlCol="0" anchor="t">
            <a:spAutoFit/>
          </a:bodyPr>
          <a:lstStyle/>
          <a:p>
            <a:pPr algn="ctr"/>
            <a:r>
              <a:rPr lang="en-US" b="1" dirty="0"/>
              <a:t>West Region</a:t>
            </a:r>
          </a:p>
        </p:txBody>
      </p:sp>
      <p:sp>
        <p:nvSpPr>
          <p:cNvPr id="16" name="TextBox 15"/>
          <p:cNvSpPr txBox="1"/>
          <p:nvPr/>
        </p:nvSpPr>
        <p:spPr>
          <a:xfrm>
            <a:off x="8933317" y="3783725"/>
            <a:ext cx="2617694" cy="369332"/>
          </a:xfrm>
          <a:prstGeom prst="rect">
            <a:avLst/>
          </a:prstGeom>
          <a:noFill/>
        </p:spPr>
        <p:txBody>
          <a:bodyPr wrap="square" lIns="91440" tIns="45720" rIns="91440" bIns="45720" rtlCol="0" anchor="t">
            <a:spAutoFit/>
          </a:bodyPr>
          <a:lstStyle/>
          <a:p>
            <a:pPr algn="ctr"/>
            <a:r>
              <a:rPr lang="en-US" b="1" dirty="0"/>
              <a:t>East Region</a:t>
            </a:r>
            <a:endParaRPr lang="en-US" b="1" dirty="0">
              <a:cs typeface="Calibri"/>
            </a:endParaRPr>
          </a:p>
        </p:txBody>
      </p:sp>
      <p:sp>
        <p:nvSpPr>
          <p:cNvPr id="17" name="TextBox 16"/>
          <p:cNvSpPr txBox="1"/>
          <p:nvPr/>
        </p:nvSpPr>
        <p:spPr>
          <a:xfrm>
            <a:off x="5032487" y="3793204"/>
            <a:ext cx="2435275" cy="369332"/>
          </a:xfrm>
          <a:prstGeom prst="rect">
            <a:avLst/>
          </a:prstGeom>
          <a:noFill/>
        </p:spPr>
        <p:txBody>
          <a:bodyPr wrap="square" lIns="91440" tIns="45720" rIns="91440" bIns="45720" rtlCol="0" anchor="t">
            <a:spAutoFit/>
          </a:bodyPr>
          <a:lstStyle/>
          <a:p>
            <a:pPr algn="ctr"/>
            <a:r>
              <a:rPr lang="en-US" b="1" dirty="0"/>
              <a:t>Middle Region</a:t>
            </a:r>
            <a:endParaRPr lang="en-US" b="1" dirty="0">
              <a:cs typeface="Calibri"/>
            </a:endParaRPr>
          </a:p>
        </p:txBody>
      </p:sp>
      <p:sp>
        <p:nvSpPr>
          <p:cNvPr id="19" name="TextBox 18"/>
          <p:cNvSpPr txBox="1"/>
          <p:nvPr/>
        </p:nvSpPr>
        <p:spPr>
          <a:xfrm>
            <a:off x="6418851" y="3380775"/>
            <a:ext cx="1710793" cy="369332"/>
          </a:xfrm>
          <a:prstGeom prst="rect">
            <a:avLst/>
          </a:prstGeom>
          <a:noFill/>
        </p:spPr>
        <p:txBody>
          <a:bodyPr wrap="square" rtlCol="0">
            <a:spAutoFit/>
          </a:bodyPr>
          <a:lstStyle/>
          <a:p>
            <a:r>
              <a:rPr lang="en-US" dirty="0"/>
              <a:t>Sandy Pettingell</a:t>
            </a:r>
          </a:p>
        </p:txBody>
      </p:sp>
      <p:sp>
        <p:nvSpPr>
          <p:cNvPr id="20" name="TextBox 19"/>
          <p:cNvSpPr txBox="1"/>
          <p:nvPr/>
        </p:nvSpPr>
        <p:spPr>
          <a:xfrm>
            <a:off x="9057874" y="3362227"/>
            <a:ext cx="1253299" cy="369332"/>
          </a:xfrm>
          <a:prstGeom prst="rect">
            <a:avLst/>
          </a:prstGeom>
          <a:noFill/>
        </p:spPr>
        <p:txBody>
          <a:bodyPr wrap="square" rtlCol="0">
            <a:spAutoFit/>
          </a:bodyPr>
          <a:lstStyle/>
          <a:p>
            <a:pPr algn="ctr"/>
            <a:r>
              <a:rPr lang="en-US" dirty="0"/>
              <a:t>Bill Tapp</a:t>
            </a:r>
          </a:p>
        </p:txBody>
      </p:sp>
      <p:sp>
        <p:nvSpPr>
          <p:cNvPr id="21" name="TextBox 20"/>
          <p:cNvSpPr txBox="1"/>
          <p:nvPr/>
        </p:nvSpPr>
        <p:spPr>
          <a:xfrm>
            <a:off x="707913" y="6358104"/>
            <a:ext cx="3155577" cy="369332"/>
          </a:xfrm>
          <a:prstGeom prst="rect">
            <a:avLst/>
          </a:prstGeom>
          <a:noFill/>
        </p:spPr>
        <p:txBody>
          <a:bodyPr wrap="square" rtlCol="0">
            <a:spAutoFit/>
          </a:bodyPr>
          <a:lstStyle/>
          <a:p>
            <a:r>
              <a:rPr lang="en-US" dirty="0"/>
              <a:t>Julie Kramme &amp; Chet Tschetter</a:t>
            </a:r>
          </a:p>
        </p:txBody>
      </p:sp>
      <p:sp>
        <p:nvSpPr>
          <p:cNvPr id="22" name="TextBox 21"/>
          <p:cNvSpPr txBox="1"/>
          <p:nvPr/>
        </p:nvSpPr>
        <p:spPr>
          <a:xfrm>
            <a:off x="4557886" y="6319203"/>
            <a:ext cx="2952377" cy="369332"/>
          </a:xfrm>
          <a:prstGeom prst="rect">
            <a:avLst/>
          </a:prstGeom>
          <a:noFill/>
        </p:spPr>
        <p:txBody>
          <a:bodyPr wrap="square" rtlCol="0">
            <a:spAutoFit/>
          </a:bodyPr>
          <a:lstStyle/>
          <a:p>
            <a:r>
              <a:rPr lang="en-US" dirty="0"/>
              <a:t>Claire Benway &amp; Sarah Hall</a:t>
            </a:r>
          </a:p>
        </p:txBody>
      </p:sp>
      <p:sp>
        <p:nvSpPr>
          <p:cNvPr id="23" name="TextBox 22"/>
          <p:cNvSpPr txBox="1"/>
          <p:nvPr/>
        </p:nvSpPr>
        <p:spPr>
          <a:xfrm>
            <a:off x="8399950" y="6312353"/>
            <a:ext cx="3049714" cy="369332"/>
          </a:xfrm>
          <a:prstGeom prst="rect">
            <a:avLst/>
          </a:prstGeom>
          <a:noFill/>
        </p:spPr>
        <p:txBody>
          <a:bodyPr wrap="square" rtlCol="0">
            <a:spAutoFit/>
          </a:bodyPr>
          <a:lstStyle/>
          <a:p>
            <a:r>
              <a:rPr lang="en-US" dirty="0"/>
              <a:t>Megan Sanders  &amp; Mark Olson</a:t>
            </a:r>
          </a:p>
        </p:txBody>
      </p:sp>
      <p:sp>
        <p:nvSpPr>
          <p:cNvPr id="13" name="Rectangle 12"/>
          <p:cNvSpPr/>
          <p:nvPr/>
        </p:nvSpPr>
        <p:spPr>
          <a:xfrm>
            <a:off x="1769489" y="3347918"/>
            <a:ext cx="1419177" cy="386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Amy Hewitt</a:t>
            </a:r>
          </a:p>
        </p:txBody>
      </p:sp>
      <p:sp>
        <p:nvSpPr>
          <p:cNvPr id="15" name="AutoShape 2" descr="https://mail.google.com/mail/u/0?ui=2&amp;ik=5a96e29755&amp;attid=0.2&amp;permmsgid=msg-f:1673751021158187347&amp;th=173a5baf9294c153&amp;view=fimg&amp;sz=s0-l75-ft&amp;attbid=ANGjdJ_TlYcegExsfHAf_Ac5z3f5QTVl7DI5QSLSn5-BM5_s5tVu38T7noknLh4CWQowOj_nSWjxFz2Mx-mYYpWQzsqIAE0KeHWylAtXn0x0BdzuA_r6ssY4noIHyic&amp;disp=emb&amp;realattid=173a5ba213828b6a40d2"/>
          <p:cNvSpPr>
            <a:spLocks noChangeAspect="1" noChangeArrowheads="1"/>
          </p:cNvSpPr>
          <p:nvPr/>
        </p:nvSpPr>
        <p:spPr bwMode="auto">
          <a:xfrm>
            <a:off x="268696" y="53475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r="8800" b="-948"/>
          <a:stretch/>
        </p:blipFill>
        <p:spPr>
          <a:xfrm>
            <a:off x="10064725" y="4148946"/>
            <a:ext cx="1737297" cy="2196546"/>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8260" b="1588"/>
          <a:stretch/>
        </p:blipFill>
        <p:spPr>
          <a:xfrm>
            <a:off x="1610539" y="1167827"/>
            <a:ext cx="1735932" cy="2192641"/>
          </a:xfrm>
          <a:prstGeom prst="rect">
            <a:avLst/>
          </a:prstGeom>
        </p:spPr>
      </p:pic>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l="625" t="8547" r="2475" b="7761"/>
          <a:stretch/>
        </p:blipFill>
        <p:spPr>
          <a:xfrm>
            <a:off x="4014769" y="1156621"/>
            <a:ext cx="1739527" cy="2192822"/>
          </a:xfrm>
          <a:prstGeom prst="rect">
            <a:avLst/>
          </a:prstGeom>
        </p:spPr>
      </p:pic>
      <p:sp>
        <p:nvSpPr>
          <p:cNvPr id="5" name="TextBox 4"/>
          <p:cNvSpPr txBox="1"/>
          <p:nvPr/>
        </p:nvSpPr>
        <p:spPr>
          <a:xfrm>
            <a:off x="4247720" y="3382568"/>
            <a:ext cx="1231993" cy="369332"/>
          </a:xfrm>
          <a:prstGeom prst="rect">
            <a:avLst/>
          </a:prstGeom>
          <a:noFill/>
        </p:spPr>
        <p:txBody>
          <a:bodyPr wrap="square" rtlCol="0">
            <a:spAutoFit/>
          </a:bodyPr>
          <a:lstStyle/>
          <a:p>
            <a:r>
              <a:rPr lang="en-US" dirty="0"/>
              <a:t>Barb Kleist</a:t>
            </a:r>
          </a:p>
        </p:txBody>
      </p:sp>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t="1594" r="6602" b="20382"/>
          <a:stretch/>
        </p:blipFill>
        <p:spPr>
          <a:xfrm>
            <a:off x="8173664" y="4148946"/>
            <a:ext cx="1739103" cy="2194550"/>
          </a:xfrm>
          <a:prstGeom prst="rect">
            <a:avLst/>
          </a:prstGeom>
        </p:spPr>
      </p:pic>
      <p:pic>
        <p:nvPicPr>
          <p:cNvPr id="6" name="Picture 8" descr="A close up of a person&#10;&#10;Description automatically generated">
            <a:extLst>
              <a:ext uri="{FF2B5EF4-FFF2-40B4-BE49-F238E27FC236}">
                <a16:creationId xmlns:a16="http://schemas.microsoft.com/office/drawing/2014/main" id="{D13BC562-8C8A-42D5-AF68-E0CEAE263710}"/>
              </a:ext>
            </a:extLst>
          </p:cNvPr>
          <p:cNvPicPr>
            <a:picLocks noChangeAspect="1"/>
          </p:cNvPicPr>
          <p:nvPr/>
        </p:nvPicPr>
        <p:blipFill rotWithShape="1">
          <a:blip r:embed="rId9"/>
          <a:srcRect r="1586" b="-800"/>
          <a:stretch/>
        </p:blipFill>
        <p:spPr>
          <a:xfrm>
            <a:off x="374545" y="4148946"/>
            <a:ext cx="1647875" cy="2199549"/>
          </a:xfrm>
          <a:prstGeom prst="rect">
            <a:avLst/>
          </a:prstGeom>
        </p:spPr>
      </p:pic>
      <p:pic>
        <p:nvPicPr>
          <p:cNvPr id="10" name="Picture 23" descr="A person wearing glasses and smiling at the camera&#10;&#10;Description automatically generated">
            <a:extLst>
              <a:ext uri="{FF2B5EF4-FFF2-40B4-BE49-F238E27FC236}">
                <a16:creationId xmlns:a16="http://schemas.microsoft.com/office/drawing/2014/main" id="{1BC3A48F-DA2D-4A99-83C3-196356843174}"/>
              </a:ext>
            </a:extLst>
          </p:cNvPr>
          <p:cNvPicPr>
            <a:picLocks noChangeAspect="1"/>
          </p:cNvPicPr>
          <p:nvPr/>
        </p:nvPicPr>
        <p:blipFill>
          <a:blip r:embed="rId10"/>
          <a:stretch>
            <a:fillRect/>
          </a:stretch>
        </p:blipFill>
        <p:spPr>
          <a:xfrm>
            <a:off x="2176033" y="4182564"/>
            <a:ext cx="1747520" cy="2169160"/>
          </a:xfrm>
          <a:prstGeom prst="rect">
            <a:avLst/>
          </a:prstGeom>
        </p:spPr>
      </p:pic>
      <p:pic>
        <p:nvPicPr>
          <p:cNvPr id="9" name="Picture 17" descr="A person smiling for the camera&#10;&#10;Description automatically generated">
            <a:extLst>
              <a:ext uri="{FF2B5EF4-FFF2-40B4-BE49-F238E27FC236}">
                <a16:creationId xmlns:a16="http://schemas.microsoft.com/office/drawing/2014/main" id="{D3C2A78E-C09B-44AB-B6C0-9BFFC1DD5FC4}"/>
              </a:ext>
            </a:extLst>
          </p:cNvPr>
          <p:cNvPicPr>
            <a:picLocks noChangeAspect="1"/>
          </p:cNvPicPr>
          <p:nvPr/>
        </p:nvPicPr>
        <p:blipFill>
          <a:blip r:embed="rId11"/>
          <a:stretch>
            <a:fillRect/>
          </a:stretch>
        </p:blipFill>
        <p:spPr>
          <a:xfrm>
            <a:off x="6136342" y="4160152"/>
            <a:ext cx="1745877" cy="2185148"/>
          </a:xfrm>
          <a:prstGeom prst="rect">
            <a:avLst/>
          </a:prstGeom>
        </p:spPr>
      </p:pic>
      <p:pic>
        <p:nvPicPr>
          <p:cNvPr id="24" name="Picture 27" descr="A person smiling for the camera&#10;&#10;Description automatically generated">
            <a:extLst>
              <a:ext uri="{FF2B5EF4-FFF2-40B4-BE49-F238E27FC236}">
                <a16:creationId xmlns:a16="http://schemas.microsoft.com/office/drawing/2014/main" id="{E49EDB2E-475F-4D9F-95A8-C9076F48316B}"/>
              </a:ext>
            </a:extLst>
          </p:cNvPr>
          <p:cNvPicPr>
            <a:picLocks noChangeAspect="1"/>
          </p:cNvPicPr>
          <p:nvPr/>
        </p:nvPicPr>
        <p:blipFill rotWithShape="1">
          <a:blip r:embed="rId12"/>
          <a:srcRect r="1873" b="589"/>
          <a:stretch/>
        </p:blipFill>
        <p:spPr>
          <a:xfrm>
            <a:off x="6418998" y="1156621"/>
            <a:ext cx="1735147" cy="2194564"/>
          </a:xfrm>
          <a:prstGeom prst="rect">
            <a:avLst/>
          </a:prstGeom>
        </p:spPr>
      </p:pic>
    </p:spTree>
    <p:extLst>
      <p:ext uri="{BB962C8B-B14F-4D97-AF65-F5344CB8AC3E}">
        <p14:creationId xmlns:p14="http://schemas.microsoft.com/office/powerpoint/2010/main" val="9488057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Addressing Workforce Challenges</a:t>
            </a:r>
          </a:p>
        </p:txBody>
      </p:sp>
      <p:sp>
        <p:nvSpPr>
          <p:cNvPr id="3" name="Text Placeholder 2"/>
          <p:cNvSpPr>
            <a:spLocks noGrp="1"/>
          </p:cNvSpPr>
          <p:nvPr>
            <p:ph type="body" idx="1"/>
          </p:nvPr>
        </p:nvSpPr>
        <p:spPr/>
        <p:txBody>
          <a:bodyPr/>
          <a:lstStyle/>
          <a:p>
            <a:r>
              <a:rPr lang="en-US" dirty="0"/>
              <a:t>Taking Action to Improve Workforce Outcomes</a:t>
            </a:r>
          </a:p>
        </p:txBody>
      </p:sp>
    </p:spTree>
    <p:extLst>
      <p:ext uri="{BB962C8B-B14F-4D97-AF65-F5344CB8AC3E}">
        <p14:creationId xmlns:p14="http://schemas.microsoft.com/office/powerpoint/2010/main" val="13107668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latin typeface="Open Sans Light"/>
              </a:rPr>
              <a:t>Importance of </a:t>
            </a:r>
            <a:r>
              <a:rPr lang="en-US" dirty="0">
                <a:latin typeface="Open Sans Light"/>
              </a:rPr>
              <a:t>Data</a:t>
            </a:r>
            <a:endParaRPr lang="en-US" b="0" dirty="0"/>
          </a:p>
        </p:txBody>
      </p:sp>
      <p:sp>
        <p:nvSpPr>
          <p:cNvPr id="4" name="Content Placeholder 3"/>
          <p:cNvSpPr>
            <a:spLocks noGrp="1"/>
          </p:cNvSpPr>
          <p:nvPr>
            <p:ph idx="1"/>
          </p:nvPr>
        </p:nvSpPr>
        <p:spPr/>
        <p:txBody>
          <a:bodyPr vert="horz" lIns="91440" tIns="45720" rIns="91440" bIns="45720" rtlCol="0" anchor="t">
            <a:normAutofit/>
          </a:bodyPr>
          <a:lstStyle/>
          <a:p>
            <a:r>
              <a:rPr lang="en-US" dirty="0"/>
              <a:t>Legislative advocacy</a:t>
            </a:r>
          </a:p>
          <a:p>
            <a:r>
              <a:rPr lang="en-US" dirty="0">
                <a:latin typeface="Open Sans Light"/>
              </a:rPr>
              <a:t>Separate information accurately about DSPs who work with specific populations or service types</a:t>
            </a:r>
            <a:endParaRPr lang="en-US" dirty="0"/>
          </a:p>
          <a:p>
            <a:r>
              <a:rPr lang="en-US" dirty="0"/>
              <a:t>Make informed policy and practice decisions</a:t>
            </a:r>
          </a:p>
          <a:p>
            <a:r>
              <a:rPr lang="en-US" dirty="0"/>
              <a:t>Create wage scales within organizations</a:t>
            </a:r>
          </a:p>
          <a:p>
            <a:r>
              <a:rPr lang="en-US" dirty="0">
                <a:latin typeface="Open Sans Light"/>
              </a:rPr>
              <a:t>Other reasons?</a:t>
            </a:r>
            <a:endParaRPr lang="en-US" dirty="0"/>
          </a:p>
          <a:p>
            <a:endParaRPr lang="en-US" dirty="0"/>
          </a:p>
        </p:txBody>
      </p:sp>
    </p:spTree>
    <p:extLst>
      <p:ext uri="{BB962C8B-B14F-4D97-AF65-F5344CB8AC3E}">
        <p14:creationId xmlns:p14="http://schemas.microsoft.com/office/powerpoint/2010/main" val="10684721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cliff Headsho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60982" y="1604309"/>
            <a:ext cx="3065463"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0" name="Rectangle 3"/>
          <p:cNvSpPr>
            <a:spLocks noGrp="1" noChangeArrowheads="1"/>
          </p:cNvSpPr>
          <p:nvPr>
            <p:ph type="title"/>
          </p:nvPr>
        </p:nvSpPr>
        <p:spPr>
          <a:xfrm>
            <a:off x="615347" y="523630"/>
            <a:ext cx="11435976" cy="1201947"/>
          </a:xfrm>
        </p:spPr>
        <p:txBody>
          <a:bodyPr>
            <a:normAutofit fontScale="90000"/>
          </a:bodyPr>
          <a:lstStyle/>
          <a:p>
            <a:r>
              <a:rPr lang="en-US" dirty="0">
                <a:solidFill>
                  <a:schemeClr val="tx1"/>
                </a:solidFill>
                <a:latin typeface="Open Sans Light"/>
              </a:rPr>
              <a:t>Recruitment &amp; Retention: </a:t>
            </a:r>
            <a:br>
              <a:rPr lang="en-US" dirty="0">
                <a:solidFill>
                  <a:schemeClr val="tx1"/>
                </a:solidFill>
                <a:latin typeface="Open Sans Light"/>
              </a:rPr>
            </a:br>
            <a:r>
              <a:rPr lang="en-US" dirty="0">
                <a:solidFill>
                  <a:schemeClr val="tx1"/>
                </a:solidFill>
                <a:latin typeface="Open Sans Light"/>
              </a:rPr>
              <a:t>A Self-Advocate Perspective</a:t>
            </a:r>
            <a:endParaRPr lang="en-US" dirty="0">
              <a:solidFill>
                <a:schemeClr val="tx1"/>
              </a:solidFill>
            </a:endParaRPr>
          </a:p>
        </p:txBody>
      </p:sp>
      <p:sp>
        <p:nvSpPr>
          <p:cNvPr id="53251" name="Rectangle 4"/>
          <p:cNvSpPr>
            <a:spLocks noGrp="1" noChangeArrowheads="1"/>
          </p:cNvSpPr>
          <p:nvPr>
            <p:ph type="body" sz="half" idx="2"/>
          </p:nvPr>
        </p:nvSpPr>
        <p:spPr>
          <a:xfrm>
            <a:off x="380884" y="2094097"/>
            <a:ext cx="6777317" cy="4236197"/>
          </a:xfrm>
        </p:spPr>
        <p:txBody>
          <a:bodyPr vert="horz" lIns="91440" tIns="45720" rIns="91440" bIns="45720" rtlCol="0" anchor="t">
            <a:normAutofit fontScale="85000" lnSpcReduction="10000"/>
          </a:bodyPr>
          <a:lstStyle/>
          <a:p>
            <a:r>
              <a:rPr lang="en-US" dirty="0"/>
              <a:t>We want staff who show up on time and help us get the stuff done we need to get done.</a:t>
            </a:r>
          </a:p>
          <a:p>
            <a:endParaRPr lang="en-US" dirty="0"/>
          </a:p>
          <a:p>
            <a:r>
              <a:rPr lang="en-US" dirty="0"/>
              <a:t>We want people who are paid enough to stay so they like what they are doing.</a:t>
            </a:r>
          </a:p>
          <a:p>
            <a:endParaRPr lang="en-US" dirty="0"/>
          </a:p>
          <a:p>
            <a:r>
              <a:rPr lang="en-US" dirty="0">
                <a:latin typeface="Open Sans Light"/>
              </a:rPr>
              <a:t>We want people who respect us and are respected for what they do and the pay they earn.</a:t>
            </a:r>
          </a:p>
          <a:p>
            <a:pPr marL="0" indent="0">
              <a:buNone/>
            </a:pPr>
            <a:r>
              <a:rPr lang="en-US" sz="1200" dirty="0">
                <a:latin typeface="Open Sans Light"/>
              </a:rPr>
              <a:t>		</a:t>
            </a:r>
            <a:endParaRPr lang="en-US" sz="1900" dirty="0"/>
          </a:p>
          <a:p>
            <a:pPr marL="0" indent="0" algn="r">
              <a:buNone/>
            </a:pPr>
            <a:r>
              <a:rPr lang="en-US" sz="1200" dirty="0">
                <a:latin typeface="Open Sans Light"/>
              </a:rPr>
              <a:t>			</a:t>
            </a:r>
            <a:r>
              <a:rPr lang="en-US" sz="1900" dirty="0">
                <a:latin typeface="Open Sans Light"/>
              </a:rPr>
              <a:t>Source: IMPACT, 2008</a:t>
            </a:r>
            <a:endParaRPr lang="en-US" sz="1900" dirty="0"/>
          </a:p>
        </p:txBody>
      </p:sp>
      <p:pic>
        <p:nvPicPr>
          <p:cNvPr id="10" name="Picture Placeholder 9">
            <a:extLst>
              <a:ext uri="{FF2B5EF4-FFF2-40B4-BE49-F238E27FC236}">
                <a16:creationId xmlns:a16="http://schemas.microsoft.com/office/drawing/2014/main" id="{937264A8-F428-7D46-A405-F61FC6DA0121}"/>
              </a:ext>
            </a:extLst>
          </p:cNvPr>
          <p:cNvPicPr>
            <a:picLocks noGrp="1" noChangeAspect="1"/>
          </p:cNvPicPr>
          <p:nvPr>
            <p:ph type="pic" sz="quarter" idx="10"/>
          </p:nvPr>
        </p:nvPicPr>
        <p:blipFill>
          <a:blip r:embed="rId4"/>
          <a:srcRect t="11364" b="11364"/>
          <a:stretch>
            <a:fillRect/>
          </a:stretch>
        </p:blipFill>
        <p:spPr>
          <a:xfrm>
            <a:off x="7401859" y="1446158"/>
            <a:ext cx="4383741" cy="4357594"/>
          </a:xfrm>
        </p:spPr>
      </p:pic>
      <p:sp>
        <p:nvSpPr>
          <p:cNvPr id="53252" name="Text Box 5"/>
          <p:cNvSpPr txBox="1">
            <a:spLocks noChangeArrowheads="1"/>
          </p:cNvSpPr>
          <p:nvPr/>
        </p:nvSpPr>
        <p:spPr bwMode="auto">
          <a:xfrm>
            <a:off x="7562882" y="5961903"/>
            <a:ext cx="473669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Cliff </a:t>
            </a:r>
            <a:r>
              <a:rPr lang="en-US" sz="18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Poetz</a:t>
            </a:r>
            <a:r>
              <a:rPr lang="en-US"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 Advocacy Leader</a:t>
            </a:r>
          </a:p>
        </p:txBody>
      </p:sp>
    </p:spTree>
    <p:extLst>
      <p:ext uri="{BB962C8B-B14F-4D97-AF65-F5344CB8AC3E}">
        <p14:creationId xmlns:p14="http://schemas.microsoft.com/office/powerpoint/2010/main" val="1351965312"/>
      </p:ext>
    </p:extLst>
  </p:cSld>
  <p:clrMapOvr>
    <a:masterClrMapping/>
  </p:clrMapOvr>
  <p:transition spd="slow" advClick="0">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769540"/>
            <a:ext cx="8610600" cy="609600"/>
          </a:xfrm>
        </p:spPr>
        <p:txBody>
          <a:bodyPr>
            <a:noAutofit/>
          </a:bodyPr>
          <a:lstStyle/>
          <a:p>
            <a:r>
              <a:rPr lang="en-US" b="1" dirty="0">
                <a:solidFill>
                  <a:schemeClr val="accent1">
                    <a:lumMod val="50000"/>
                  </a:schemeClr>
                </a:solidFill>
              </a:rPr>
              <a:t>Understanding the Problem(s)</a:t>
            </a:r>
          </a:p>
        </p:txBody>
      </p:sp>
      <p:graphicFrame>
        <p:nvGraphicFramePr>
          <p:cNvPr id="4" name="Content Placeholder 3">
            <a:extLst>
              <a:ext uri="{FF2B5EF4-FFF2-40B4-BE49-F238E27FC236}">
                <a16:creationId xmlns:a16="http://schemas.microsoft.com/office/drawing/2014/main" id="{7A6704CD-A382-3043-A786-9E5B2931A804}"/>
              </a:ext>
            </a:extLst>
          </p:cNvPr>
          <p:cNvGraphicFramePr>
            <a:graphicFrameLocks noGrp="1"/>
          </p:cNvGraphicFramePr>
          <p:nvPr>
            <p:ph idx="1"/>
          </p:nvPr>
        </p:nvGraphicFramePr>
        <p:xfrm>
          <a:off x="711200" y="1379140"/>
          <a:ext cx="86106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8670758" y="4928268"/>
            <a:ext cx="3061856" cy="1651000"/>
          </a:xfrm>
          <a:prstGeom prst="rect">
            <a:avLst/>
          </a:prstGeom>
        </p:spPr>
      </p:pic>
    </p:spTree>
    <p:extLst>
      <p:ext uri="{BB962C8B-B14F-4D97-AF65-F5344CB8AC3E}">
        <p14:creationId xmlns:p14="http://schemas.microsoft.com/office/powerpoint/2010/main" val="38500882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52EFFD-657A-D14A-9804-29319EA554C1}"/>
              </a:ext>
            </a:extLst>
          </p:cNvPr>
          <p:cNvPicPr>
            <a:picLocks noChangeAspect="1"/>
          </p:cNvPicPr>
          <p:nvPr/>
        </p:nvPicPr>
        <p:blipFill>
          <a:blip r:embed="rId3"/>
          <a:stretch>
            <a:fillRect/>
          </a:stretch>
        </p:blipFill>
        <p:spPr>
          <a:xfrm>
            <a:off x="1594339" y="487469"/>
            <a:ext cx="9144000" cy="1587500"/>
          </a:xfrm>
          <a:prstGeom prst="rect">
            <a:avLst/>
          </a:prstGeom>
        </p:spPr>
      </p:pic>
      <p:sp>
        <p:nvSpPr>
          <p:cNvPr id="3" name="Content Placeholder 2"/>
          <p:cNvSpPr>
            <a:spLocks noGrp="1"/>
          </p:cNvSpPr>
          <p:nvPr>
            <p:ph idx="1"/>
          </p:nvPr>
        </p:nvSpPr>
        <p:spPr>
          <a:xfrm>
            <a:off x="806938" y="2177318"/>
            <a:ext cx="10963032" cy="4193769"/>
          </a:xfrm>
        </p:spPr>
        <p:txBody>
          <a:bodyPr vert="horz" lIns="91440" tIns="45720" rIns="91440" bIns="45720" rtlCol="0" anchor="t">
            <a:normAutofit fontScale="77500" lnSpcReduction="20000"/>
          </a:bodyPr>
          <a:lstStyle/>
          <a:p>
            <a:pPr marL="514350" indent="-514350">
              <a:buFont typeface="+mj-lt"/>
              <a:buAutoNum type="arabicPeriod"/>
            </a:pPr>
            <a:r>
              <a:rPr lang="en-US" dirty="0"/>
              <a:t>Ensure that others know who DSPs are, what they do, and why they are important</a:t>
            </a:r>
          </a:p>
          <a:p>
            <a:pPr marL="514350" indent="-514350">
              <a:buFont typeface="+mj-lt"/>
              <a:buAutoNum type="arabicPeriod"/>
            </a:pPr>
            <a:r>
              <a:rPr lang="en-US" dirty="0"/>
              <a:t>Improve DSP identity, respect, and recognition</a:t>
            </a:r>
          </a:p>
          <a:p>
            <a:pPr marL="514350" indent="-514350">
              <a:buFont typeface="+mj-lt"/>
              <a:buAutoNum type="arabicPeriod"/>
            </a:pPr>
            <a:r>
              <a:rPr lang="en-US" dirty="0"/>
              <a:t>Create an occupational title in BLS</a:t>
            </a:r>
          </a:p>
          <a:p>
            <a:pPr marL="514350" indent="-514350">
              <a:buFont typeface="+mj-lt"/>
              <a:buAutoNum type="arabicPeriod"/>
            </a:pPr>
            <a:r>
              <a:rPr lang="en-US" dirty="0">
                <a:latin typeface="Open Sans Light"/>
              </a:rPr>
              <a:t>Fund use of competency-based training models that result in credentialed or certified staff with wage increase</a:t>
            </a:r>
          </a:p>
          <a:p>
            <a:pPr marL="514350" indent="-514350">
              <a:buFont typeface="+mj-lt"/>
              <a:buAutoNum type="arabicPeriod"/>
            </a:pPr>
            <a:r>
              <a:rPr lang="en-US" dirty="0"/>
              <a:t>Develop industry specific pipeline programs</a:t>
            </a:r>
          </a:p>
          <a:p>
            <a:pPr marL="514350" indent="-514350">
              <a:buFont typeface="+mj-lt"/>
              <a:buAutoNum type="arabicPeriod"/>
            </a:pPr>
            <a:r>
              <a:rPr lang="en-US" dirty="0">
                <a:latin typeface="Open Sans Light"/>
              </a:rPr>
              <a:t>Gather comprehensive data at site, organization, state, and national levels</a:t>
            </a:r>
          </a:p>
          <a:p>
            <a:pPr marL="514350" indent="-514350">
              <a:buFont typeface="+mj-lt"/>
              <a:buAutoNum type="arabicPeriod"/>
            </a:pPr>
            <a:r>
              <a:rPr lang="en-US" dirty="0"/>
              <a:t>Provide and use evidence-based interventions</a:t>
            </a:r>
          </a:p>
          <a:p>
            <a:pPr marL="514350" indent="-514350">
              <a:buFont typeface="+mj-lt"/>
              <a:buAutoNum type="arabicPeriod"/>
            </a:pPr>
            <a:r>
              <a:rPr lang="en-US" dirty="0"/>
              <a:t>Promote increased use of self-directed options</a:t>
            </a:r>
          </a:p>
          <a:p>
            <a:pPr marL="514350" indent="-514350">
              <a:buFont typeface="+mj-lt"/>
              <a:buAutoNum type="arabicPeriod"/>
            </a:pPr>
            <a:r>
              <a:rPr lang="en-US" dirty="0"/>
              <a:t>Increase use of technology-enhanced supports</a:t>
            </a:r>
          </a:p>
          <a:p>
            <a:endParaRPr lang="en-US" dirty="0"/>
          </a:p>
        </p:txBody>
      </p:sp>
      <p:sp>
        <p:nvSpPr>
          <p:cNvPr id="7" name="TextBox 6">
            <a:extLst>
              <a:ext uri="{FF2B5EF4-FFF2-40B4-BE49-F238E27FC236}">
                <a16:creationId xmlns:a16="http://schemas.microsoft.com/office/drawing/2014/main" id="{EA2E26AD-D434-8E4F-8A99-5858C58B01D4}"/>
              </a:ext>
            </a:extLst>
          </p:cNvPr>
          <p:cNvSpPr txBox="1"/>
          <p:nvPr/>
        </p:nvSpPr>
        <p:spPr>
          <a:xfrm>
            <a:off x="7484473" y="6180458"/>
            <a:ext cx="4371710" cy="461665"/>
          </a:xfrm>
          <a:prstGeom prst="rect">
            <a:avLst/>
          </a:prstGeom>
          <a:noFill/>
        </p:spPr>
        <p:txBody>
          <a:bodyPr wrap="none" lIns="91440" tIns="45720" rIns="91440" bIns="45720" rtlCol="0" anchor="t">
            <a:spAutoFit/>
          </a:bodyPr>
          <a:lstStyle/>
          <a:p>
            <a:pPr>
              <a:buClr>
                <a:srgbClr val="000000"/>
              </a:buClr>
              <a:defRPr/>
            </a:pPr>
            <a:r>
              <a:rPr lang="en-US" sz="1200" kern="0" dirty="0">
                <a:solidFill>
                  <a:srgbClr val="000000"/>
                </a:solidFill>
                <a:latin typeface="Arial"/>
                <a:cs typeface="Arial"/>
                <a:sym typeface="Arial"/>
              </a:rPr>
              <a:t>Source: Amy Hewitt (UMN RTC/CL), Joe </a:t>
            </a:r>
            <a:r>
              <a:rPr lang="en-US" sz="1200" kern="0" dirty="0" err="1">
                <a:solidFill>
                  <a:srgbClr val="000000"/>
                </a:solidFill>
                <a:latin typeface="Arial"/>
                <a:cs typeface="Arial"/>
                <a:sym typeface="Arial"/>
              </a:rPr>
              <a:t>MacBeth</a:t>
            </a:r>
            <a:r>
              <a:rPr lang="en-US" sz="1200" kern="0" dirty="0">
                <a:solidFill>
                  <a:srgbClr val="000000"/>
                </a:solidFill>
                <a:latin typeface="Arial"/>
                <a:cs typeface="Arial"/>
                <a:sym typeface="Arial"/>
              </a:rPr>
              <a:t> (NADSP), </a:t>
            </a:r>
          </a:p>
          <a:p>
            <a:pPr>
              <a:buClr>
                <a:srgbClr val="000000"/>
              </a:buClr>
              <a:defRPr/>
            </a:pPr>
            <a:r>
              <a:rPr lang="en-US" sz="1200" kern="0" dirty="0">
                <a:solidFill>
                  <a:srgbClr val="000000"/>
                </a:solidFill>
                <a:latin typeface="Arial"/>
                <a:cs typeface="Arial"/>
                <a:sym typeface="Arial"/>
              </a:rPr>
              <a:t>Barbara Merrill (ANCOR), &amp; Barb Kleist (UMN RTC/CL), 2018</a:t>
            </a:r>
            <a:endParaRPr lang="en-US" sz="1200" kern="0" dirty="0">
              <a:solidFill>
                <a:srgbClr val="000000"/>
              </a:solidFill>
              <a:latin typeface="Arial"/>
              <a:cs typeface="Arial"/>
            </a:endParaRPr>
          </a:p>
        </p:txBody>
      </p:sp>
    </p:spTree>
    <p:extLst>
      <p:ext uri="{BB962C8B-B14F-4D97-AF65-F5344CB8AC3E}">
        <p14:creationId xmlns:p14="http://schemas.microsoft.com/office/powerpoint/2010/main" val="10991964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Poll Question # 2 - Which action do you think is the most important in helping your organization address workforce challenges? </a:t>
            </a:r>
          </a:p>
        </p:txBody>
      </p:sp>
      <p:sp>
        <p:nvSpPr>
          <p:cNvPr id="4" name="Content Placeholder 3"/>
          <p:cNvSpPr>
            <a:spLocks noGrp="1"/>
          </p:cNvSpPr>
          <p:nvPr>
            <p:ph idx="1"/>
          </p:nvPr>
        </p:nvSpPr>
        <p:spPr>
          <a:xfrm>
            <a:off x="838200" y="1825625"/>
            <a:ext cx="10767204" cy="4569424"/>
          </a:xfrm>
        </p:spPr>
        <p:txBody>
          <a:bodyPr vert="horz" lIns="91440" tIns="45720" rIns="91440" bIns="45720" rtlCol="0" anchor="t">
            <a:normAutofit fontScale="92500"/>
          </a:bodyPr>
          <a:lstStyle/>
          <a:p>
            <a:pPr>
              <a:buFont typeface="Wingdings" panose="05000000000000000000" pitchFamily="2" charset="2"/>
              <a:buChar char="q"/>
            </a:pPr>
            <a:r>
              <a:rPr lang="en-US" sz="2400" dirty="0"/>
              <a:t>Ensure that others know who DSPs are, what they do, and why they are important</a:t>
            </a:r>
          </a:p>
          <a:p>
            <a:pPr>
              <a:buFont typeface="Wingdings" panose="05000000000000000000" pitchFamily="2" charset="2"/>
              <a:buChar char="q"/>
            </a:pPr>
            <a:r>
              <a:rPr lang="en-US" sz="2400" dirty="0"/>
              <a:t>Improve DSP identity, respect, and recognition</a:t>
            </a:r>
          </a:p>
          <a:p>
            <a:pPr>
              <a:buFont typeface="Wingdings" panose="05000000000000000000" pitchFamily="2" charset="2"/>
              <a:buChar char="q"/>
            </a:pPr>
            <a:r>
              <a:rPr lang="en-US" sz="2400" dirty="0"/>
              <a:t>Create an occupational title in BLS</a:t>
            </a:r>
          </a:p>
          <a:p>
            <a:pPr>
              <a:buFont typeface="Wingdings" panose="05000000000000000000" pitchFamily="2" charset="2"/>
              <a:buChar char="q"/>
            </a:pPr>
            <a:r>
              <a:rPr lang="en-US" sz="2400" dirty="0">
                <a:latin typeface="Open Sans Light"/>
              </a:rPr>
              <a:t>Fund use of competency-based training models that result in credentialed or certified staff with wage increase</a:t>
            </a:r>
          </a:p>
          <a:p>
            <a:pPr>
              <a:buFont typeface="Wingdings" panose="05000000000000000000" pitchFamily="2" charset="2"/>
              <a:buChar char="q"/>
            </a:pPr>
            <a:r>
              <a:rPr lang="en-US" sz="2400" dirty="0"/>
              <a:t>Develop industry specific pipeline programs</a:t>
            </a:r>
          </a:p>
          <a:p>
            <a:pPr>
              <a:buFont typeface="Wingdings" panose="05000000000000000000" pitchFamily="2" charset="2"/>
              <a:buChar char="q"/>
            </a:pPr>
            <a:r>
              <a:rPr lang="en-US" sz="2400" dirty="0"/>
              <a:t>Gather comprehensive data at site, organization, state, and national levels</a:t>
            </a:r>
          </a:p>
          <a:p>
            <a:pPr>
              <a:buFont typeface="Wingdings" panose="05000000000000000000" pitchFamily="2" charset="2"/>
              <a:buChar char="q"/>
            </a:pPr>
            <a:r>
              <a:rPr lang="en-US" sz="2400" dirty="0"/>
              <a:t>Provide and use evidence-based interventions</a:t>
            </a:r>
          </a:p>
          <a:p>
            <a:pPr>
              <a:buFont typeface="Wingdings" panose="05000000000000000000" pitchFamily="2" charset="2"/>
              <a:buChar char="q"/>
            </a:pPr>
            <a:r>
              <a:rPr lang="en-US" sz="2400" dirty="0"/>
              <a:t>Promote increased use of self-directed options</a:t>
            </a:r>
          </a:p>
          <a:p>
            <a:pPr>
              <a:buFont typeface="Wingdings" panose="05000000000000000000" pitchFamily="2" charset="2"/>
              <a:buChar char="q"/>
            </a:pPr>
            <a:r>
              <a:rPr lang="en-US" sz="2400" dirty="0"/>
              <a:t>Increase use of technology-enhanced supports</a:t>
            </a:r>
          </a:p>
          <a:p>
            <a:pPr>
              <a:buFont typeface="Wingdings" panose="05000000000000000000" pitchFamily="2" charset="2"/>
              <a:buChar char="q"/>
            </a:pPr>
            <a:endParaRPr lang="en-US" dirty="0"/>
          </a:p>
        </p:txBody>
      </p:sp>
    </p:spTree>
    <p:extLst>
      <p:ext uri="{BB962C8B-B14F-4D97-AF65-F5344CB8AC3E}">
        <p14:creationId xmlns:p14="http://schemas.microsoft.com/office/powerpoint/2010/main" val="24103455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8904C-BF1B-2942-8A24-B3AE6CABF3A5}"/>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4E69F433-E5D4-4140-A0B5-C956B5D504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365125"/>
            <a:ext cx="10450123" cy="6365359"/>
          </a:xfrm>
        </p:spPr>
      </p:pic>
      <p:sp>
        <p:nvSpPr>
          <p:cNvPr id="3" name="Rectangle 2"/>
          <p:cNvSpPr/>
          <p:nvPr/>
        </p:nvSpPr>
        <p:spPr>
          <a:xfrm>
            <a:off x="9135123" y="6072326"/>
            <a:ext cx="2752077" cy="5415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z.umn.edu/</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InvaluableDSPs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5426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61F0FBA-EBA2-5445-A5E1-52E26A3D29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4054" y="293238"/>
            <a:ext cx="10377859" cy="6568548"/>
          </a:xfrm>
        </p:spPr>
      </p:pic>
    </p:spTree>
    <p:extLst>
      <p:ext uri="{BB962C8B-B14F-4D97-AF65-F5344CB8AC3E}">
        <p14:creationId xmlns:p14="http://schemas.microsoft.com/office/powerpoint/2010/main" val="16458316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DE1B0E-95A4-4D01-96EC-5A8C56789213}"/>
              </a:ext>
            </a:extLst>
          </p:cNvPr>
          <p:cNvSpPr>
            <a:spLocks noGrp="1"/>
          </p:cNvSpPr>
          <p:nvPr>
            <p:ph idx="1"/>
          </p:nvPr>
        </p:nvSpPr>
        <p:spPr/>
        <p:txBody>
          <a:bodyPr vert="horz" lIns="91440" tIns="45720" rIns="91440" bIns="45720" rtlCol="0" anchor="t">
            <a:normAutofit/>
          </a:bodyPr>
          <a:lstStyle/>
          <a:p>
            <a:pPr lvl="1"/>
            <a:r>
              <a:rPr lang="en-US" sz="2800" dirty="0">
                <a:cs typeface="Calibri Light"/>
              </a:rPr>
              <a:t>What did you hear that was an “Ah-Ha” moment? </a:t>
            </a:r>
          </a:p>
          <a:p>
            <a:pPr lvl="1"/>
            <a:r>
              <a:rPr lang="en-US" sz="2800" dirty="0">
                <a:cs typeface="Calibri Light"/>
              </a:rPr>
              <a:t>What is something you want to know more about? </a:t>
            </a:r>
          </a:p>
        </p:txBody>
      </p:sp>
      <p:sp>
        <p:nvSpPr>
          <p:cNvPr id="2" name="Title 1">
            <a:extLst>
              <a:ext uri="{FF2B5EF4-FFF2-40B4-BE49-F238E27FC236}">
                <a16:creationId xmlns:a16="http://schemas.microsoft.com/office/drawing/2014/main" id="{94CD97C4-B111-44A0-A429-39ABB7D4572F}"/>
              </a:ext>
            </a:extLst>
          </p:cNvPr>
          <p:cNvSpPr>
            <a:spLocks noGrp="1"/>
          </p:cNvSpPr>
          <p:nvPr>
            <p:ph type="title"/>
          </p:nvPr>
        </p:nvSpPr>
        <p:spPr>
          <a:xfrm>
            <a:off x="841470" y="384424"/>
            <a:ext cx="3937564" cy="541478"/>
          </a:xfrm>
        </p:spPr>
        <p:txBody>
          <a:bodyPr>
            <a:normAutofit/>
          </a:bodyPr>
          <a:lstStyle/>
          <a:p>
            <a:r>
              <a:rPr lang="en-US" sz="2300" b="1" dirty="0">
                <a:latin typeface="Open Sans"/>
                <a:cs typeface="Calibri Light"/>
              </a:rPr>
              <a:t>Breakout Conversation </a:t>
            </a:r>
            <a:endParaRPr lang="en-US" sz="2300" b="1"/>
          </a:p>
        </p:txBody>
      </p:sp>
    </p:spTree>
    <p:extLst>
      <p:ext uri="{BB962C8B-B14F-4D97-AF65-F5344CB8AC3E}">
        <p14:creationId xmlns:p14="http://schemas.microsoft.com/office/powerpoint/2010/main" val="14660623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pen Sans Light"/>
              </a:rPr>
              <a:t>What’s Next</a:t>
            </a:r>
            <a:endParaRPr lang="en-US" dirty="0"/>
          </a:p>
        </p:txBody>
      </p:sp>
      <p:sp>
        <p:nvSpPr>
          <p:cNvPr id="3" name="Content Placeholder 2"/>
          <p:cNvSpPr>
            <a:spLocks noGrp="1"/>
          </p:cNvSpPr>
          <p:nvPr>
            <p:ph idx="1"/>
          </p:nvPr>
        </p:nvSpPr>
        <p:spPr/>
        <p:txBody>
          <a:bodyPr vert="horz" lIns="91440" tIns="45720" rIns="91440" bIns="45720" rtlCol="0" anchor="t">
            <a:normAutofit lnSpcReduction="10000"/>
          </a:bodyPr>
          <a:lstStyle/>
          <a:p>
            <a:pPr marL="0" indent="0">
              <a:buNone/>
            </a:pPr>
            <a:r>
              <a:rPr lang="en-US" b="1" dirty="0">
                <a:latin typeface="Open Sans Light"/>
                <a:cs typeface="Calibri" panose="020F0502020204030204"/>
              </a:rPr>
              <a:t>Session 2</a:t>
            </a:r>
            <a:endParaRPr lang="en-US" dirty="0">
              <a:cs typeface="Calibri"/>
            </a:endParaRPr>
          </a:p>
          <a:p>
            <a:pPr marL="0" indent="0">
              <a:buNone/>
            </a:pPr>
            <a:r>
              <a:rPr lang="en-US" dirty="0">
                <a:latin typeface="Open Sans Light"/>
                <a:cs typeface="Calibri"/>
              </a:rPr>
              <a:t>Understanding</a:t>
            </a:r>
            <a:r>
              <a:rPr lang="en-US" dirty="0">
                <a:latin typeface="Open Sans Light" panose="020B0306030504020204"/>
              </a:rPr>
              <a:t> your Data: Overview of Survey Results Profile and Interpreting Data</a:t>
            </a:r>
          </a:p>
          <a:p>
            <a:pPr marL="0" indent="0">
              <a:buNone/>
            </a:pPr>
            <a:endParaRPr lang="en-US" dirty="0">
              <a:latin typeface="Open Sans Light" panose="020B0306030504020204"/>
              <a:cs typeface="Calibri" panose="020F0502020204030204"/>
            </a:endParaRPr>
          </a:p>
          <a:p>
            <a:pPr marL="0" indent="0">
              <a:buNone/>
            </a:pPr>
            <a:r>
              <a:rPr lang="en-US" b="1" dirty="0">
                <a:latin typeface="Open Sans Light" panose="020B0306030504020204"/>
                <a:cs typeface="Calibri" panose="020F0502020204030204"/>
              </a:rPr>
              <a:t>Homework</a:t>
            </a:r>
          </a:p>
          <a:p>
            <a:r>
              <a:rPr lang="en-US" dirty="0">
                <a:latin typeface="Open Sans Light"/>
                <a:cs typeface="Calibri" panose="020F0502020204030204"/>
              </a:rPr>
              <a:t>Review the Organizational Workforce Self-Assessment Workbook &amp; complete the online self-assessment</a:t>
            </a:r>
          </a:p>
          <a:p>
            <a:r>
              <a:rPr lang="en-US" dirty="0">
                <a:latin typeface="Open Sans Light"/>
                <a:cs typeface="Calibri" panose="020F0502020204030204"/>
              </a:rPr>
              <a:t>Explore the DSP Workforce Toolkit at: </a:t>
            </a:r>
            <a:r>
              <a:rPr lang="x-none" u="sng" dirty="0">
                <a:latin typeface="Open Sans Light"/>
                <a:hlinkClick r:id="rId3"/>
              </a:rPr>
              <a:t>https://tenncare.ici.umn.edu/</a:t>
            </a:r>
            <a:endParaRPr lang="x-none" dirty="0">
              <a:latin typeface="Open Sans Light"/>
            </a:endParaRPr>
          </a:p>
          <a:p>
            <a:endParaRPr lang="en-US" dirty="0">
              <a:latin typeface="Open Sans Light" panose="020B0306030504020204"/>
              <a:cs typeface="Calibri" panose="020F0502020204030204"/>
            </a:endParaRPr>
          </a:p>
          <a:p>
            <a:endParaRPr lang="en-US" dirty="0">
              <a:latin typeface="Open Sans Light" panose="020B0306030504020204"/>
              <a:cs typeface="Calibri" panose="020F0502020204030204"/>
            </a:endParaRPr>
          </a:p>
          <a:p>
            <a:pPr marL="0" indent="0">
              <a:buNone/>
            </a:pPr>
            <a:endParaRPr lang="en-US" dirty="0">
              <a:latin typeface="+mj-lt"/>
            </a:endParaRPr>
          </a:p>
        </p:txBody>
      </p:sp>
    </p:spTree>
    <p:extLst>
      <p:ext uri="{BB962C8B-B14F-4D97-AF65-F5344CB8AC3E}">
        <p14:creationId xmlns:p14="http://schemas.microsoft.com/office/powerpoint/2010/main" val="107363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826" y="365125"/>
            <a:ext cx="11409871" cy="1002567"/>
          </a:xfrm>
        </p:spPr>
        <p:txBody>
          <a:bodyPr>
            <a:normAutofit fontScale="90000"/>
          </a:bodyPr>
          <a:lstStyle/>
          <a:p>
            <a:pPr algn="ctr"/>
            <a:br>
              <a:rPr lang="en-US" dirty="0"/>
            </a:br>
            <a:r>
              <a:rPr lang="en-US" sz="4000" dirty="0">
                <a:latin typeface="Open Sans Light"/>
              </a:rPr>
              <a:t>Meet Your West Tennessee Consultants &amp; Coaches</a:t>
            </a:r>
            <a:br>
              <a:rPr lang="en-US" sz="4000" dirty="0"/>
            </a:br>
            <a:endParaRPr lang="en-US" sz="4000" dirty="0">
              <a:solidFill>
                <a:srgbClr val="FF0000"/>
              </a:solidFill>
            </a:endParaRPr>
          </a:p>
        </p:txBody>
      </p:sp>
      <p:sp>
        <p:nvSpPr>
          <p:cNvPr id="19" name="TextBox 18"/>
          <p:cNvSpPr txBox="1"/>
          <p:nvPr/>
        </p:nvSpPr>
        <p:spPr>
          <a:xfrm>
            <a:off x="7354398" y="4465608"/>
            <a:ext cx="1766150" cy="369332"/>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Victoria Burgess</a:t>
            </a:r>
            <a:endParaRPr lang="en-US">
              <a:ea typeface="+mn-ea"/>
              <a:cs typeface="+mn-cs"/>
            </a:endParaRPr>
          </a:p>
        </p:txBody>
      </p:sp>
      <p:sp>
        <p:nvSpPr>
          <p:cNvPr id="20" name="TextBox 19"/>
          <p:cNvSpPr txBox="1"/>
          <p:nvPr/>
        </p:nvSpPr>
        <p:spPr>
          <a:xfrm>
            <a:off x="1101835" y="4465608"/>
            <a:ext cx="1742605"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Ashante Hodges</a:t>
            </a:r>
          </a:p>
        </p:txBody>
      </p:sp>
      <p:sp>
        <p:nvSpPr>
          <p:cNvPr id="13" name="Rectangle 12"/>
          <p:cNvSpPr/>
          <p:nvPr/>
        </p:nvSpPr>
        <p:spPr>
          <a:xfrm>
            <a:off x="9441561" y="4465608"/>
            <a:ext cx="1569124" cy="372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Erica Hurd</a:t>
            </a:r>
          </a:p>
        </p:txBody>
      </p:sp>
      <p:sp>
        <p:nvSpPr>
          <p:cNvPr id="15" name="AutoShape 2" descr="https://mail.google.com/mail/u/0?ui=2&amp;ik=5a96e29755&amp;attid=0.2&amp;permmsgid=msg-f:1673751021158187347&amp;th=173a5baf9294c153&amp;view=fimg&amp;sz=s0-l75-ft&amp;attbid=ANGjdJ_TlYcegExsfHAf_Ac5z3f5QTVl7DI5QSLSn5-BM5_s5tVu38T7noknLh4CWQowOj_nSWjxFz2Mx-mYYpWQzsqIAE0KeHWylAtXn0x0BdzuA_r6ssY4noIHyic&amp;disp=emb&amp;realattid=173a5ba213828b6a40d2"/>
          <p:cNvSpPr>
            <a:spLocks noChangeAspect="1" noChangeArrowheads="1"/>
          </p:cNvSpPr>
          <p:nvPr/>
        </p:nvSpPr>
        <p:spPr bwMode="auto">
          <a:xfrm>
            <a:off x="268696" y="53475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310" b="235"/>
          <a:stretch/>
        </p:blipFill>
        <p:spPr>
          <a:xfrm>
            <a:off x="7410101" y="2292173"/>
            <a:ext cx="1644574" cy="219245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840" t="14706" r="-840" b="10784"/>
          <a:stretch/>
        </p:blipFill>
        <p:spPr>
          <a:xfrm>
            <a:off x="1098666" y="2292173"/>
            <a:ext cx="1735298" cy="2177360"/>
          </a:xfrm>
          <a:prstGeom prst="rect">
            <a:avLst/>
          </a:prstGeom>
        </p:spPr>
      </p:pic>
      <p:pic>
        <p:nvPicPr>
          <p:cNvPr id="7" name="Picture 7" descr="A person posing for the camera&#10;&#10;Description automatically generated">
            <a:extLst>
              <a:ext uri="{FF2B5EF4-FFF2-40B4-BE49-F238E27FC236}">
                <a16:creationId xmlns:a16="http://schemas.microsoft.com/office/drawing/2014/main" id="{D5F75D4F-743D-4D68-89B4-A4F34FA6AC52}"/>
              </a:ext>
            </a:extLst>
          </p:cNvPr>
          <p:cNvPicPr>
            <a:picLocks noChangeAspect="1"/>
          </p:cNvPicPr>
          <p:nvPr/>
        </p:nvPicPr>
        <p:blipFill rotWithShape="1">
          <a:blip r:embed="rId5"/>
          <a:srcRect r="13273" b="235"/>
          <a:stretch/>
        </p:blipFill>
        <p:spPr>
          <a:xfrm>
            <a:off x="9442026" y="2292173"/>
            <a:ext cx="1644413" cy="2193928"/>
          </a:xfrm>
          <a:prstGeom prst="rect">
            <a:avLst/>
          </a:prstGeom>
        </p:spPr>
      </p:pic>
      <p:sp>
        <p:nvSpPr>
          <p:cNvPr id="9" name="TextBox 8">
            <a:extLst>
              <a:ext uri="{FF2B5EF4-FFF2-40B4-BE49-F238E27FC236}">
                <a16:creationId xmlns:a16="http://schemas.microsoft.com/office/drawing/2014/main" id="{1E4F1A2D-7519-4784-93D5-FE8B7975C1EE}"/>
              </a:ext>
            </a:extLst>
          </p:cNvPr>
          <p:cNvSpPr txBox="1"/>
          <p:nvPr/>
        </p:nvSpPr>
        <p:spPr>
          <a:xfrm>
            <a:off x="3195196" y="4465608"/>
            <a:ext cx="1732219" cy="369332"/>
          </a:xfrm>
          <a:prstGeom prst="rect">
            <a:avLst/>
          </a:prstGeom>
          <a:noFill/>
        </p:spPr>
        <p:txBody>
          <a:bodyPr wrap="square" lIns="91440" tIns="45720" rIns="91440" bIns="45720" rtlCol="0" anchor="t">
            <a:spAutoFit/>
          </a:bodyPr>
          <a:lstStyle/>
          <a:p>
            <a:pPr algn="ctr"/>
            <a:r>
              <a:rPr lang="en-US" dirty="0"/>
              <a:t>Julie Kramme </a:t>
            </a:r>
          </a:p>
        </p:txBody>
      </p:sp>
      <p:pic>
        <p:nvPicPr>
          <p:cNvPr id="10" name="Picture 8" descr="A close up of a person&#10;&#10;Description automatically generated">
            <a:extLst>
              <a:ext uri="{FF2B5EF4-FFF2-40B4-BE49-F238E27FC236}">
                <a16:creationId xmlns:a16="http://schemas.microsoft.com/office/drawing/2014/main" id="{61B56801-31A7-4773-A38F-90585EE9B464}"/>
              </a:ext>
            </a:extLst>
          </p:cNvPr>
          <p:cNvPicPr>
            <a:picLocks noChangeAspect="1"/>
          </p:cNvPicPr>
          <p:nvPr/>
        </p:nvPicPr>
        <p:blipFill rotWithShape="1">
          <a:blip r:embed="rId6"/>
          <a:srcRect r="1310" b="-421"/>
          <a:stretch/>
        </p:blipFill>
        <p:spPr>
          <a:xfrm>
            <a:off x="3231232" y="2292173"/>
            <a:ext cx="1652491" cy="2191282"/>
          </a:xfrm>
          <a:prstGeom prst="rect">
            <a:avLst/>
          </a:prstGeom>
        </p:spPr>
      </p:pic>
      <p:pic>
        <p:nvPicPr>
          <p:cNvPr id="11" name="Picture 23" descr="A person wearing glasses and smiling at the camera&#10;&#10;Description automatically generated">
            <a:extLst>
              <a:ext uri="{FF2B5EF4-FFF2-40B4-BE49-F238E27FC236}">
                <a16:creationId xmlns:a16="http://schemas.microsoft.com/office/drawing/2014/main" id="{6F385BA1-9E37-4BB1-B323-BE5EE53392E2}"/>
              </a:ext>
            </a:extLst>
          </p:cNvPr>
          <p:cNvPicPr>
            <a:picLocks noChangeAspect="1"/>
          </p:cNvPicPr>
          <p:nvPr/>
        </p:nvPicPr>
        <p:blipFill>
          <a:blip r:embed="rId7"/>
          <a:stretch>
            <a:fillRect/>
          </a:stretch>
        </p:blipFill>
        <p:spPr>
          <a:xfrm>
            <a:off x="5277535" y="2292173"/>
            <a:ext cx="1747520" cy="2169160"/>
          </a:xfrm>
          <a:prstGeom prst="rect">
            <a:avLst/>
          </a:prstGeom>
        </p:spPr>
      </p:pic>
      <p:sp>
        <p:nvSpPr>
          <p:cNvPr id="18" name="TextBox 17">
            <a:extLst>
              <a:ext uri="{FF2B5EF4-FFF2-40B4-BE49-F238E27FC236}">
                <a16:creationId xmlns:a16="http://schemas.microsoft.com/office/drawing/2014/main" id="{13482F3E-E4F9-4A3A-B486-5A823A03E02E}"/>
              </a:ext>
            </a:extLst>
          </p:cNvPr>
          <p:cNvSpPr txBox="1"/>
          <p:nvPr/>
        </p:nvSpPr>
        <p:spPr>
          <a:xfrm>
            <a:off x="5241985" y="4465608"/>
            <a:ext cx="1823050"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Chet Tschetter</a:t>
            </a:r>
            <a:r>
              <a:rPr lang="en-US" dirty="0">
                <a:cs typeface="Calibri"/>
              </a:rPr>
              <a:t>​</a:t>
            </a:r>
          </a:p>
        </p:txBody>
      </p:sp>
    </p:spTree>
    <p:extLst>
      <p:ext uri="{BB962C8B-B14F-4D97-AF65-F5344CB8AC3E}">
        <p14:creationId xmlns:p14="http://schemas.microsoft.com/office/powerpoint/2010/main" val="13085885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22D7-0A10-D24C-8DA0-03183FD05F67}"/>
              </a:ext>
            </a:extLst>
          </p:cNvPr>
          <p:cNvSpPr>
            <a:spLocks noGrp="1"/>
          </p:cNvSpPr>
          <p:nvPr>
            <p:ph type="title"/>
          </p:nvPr>
        </p:nvSpPr>
        <p:spPr>
          <a:xfrm>
            <a:off x="838200" y="365125"/>
            <a:ext cx="3978006" cy="4162270"/>
          </a:xfrm>
        </p:spPr>
        <p:txBody>
          <a:bodyPr/>
          <a:lstStyle/>
          <a:p>
            <a:r>
              <a:rPr lang="en-US" dirty="0"/>
              <a:t>Bring your organization’s profile to session #2</a:t>
            </a:r>
          </a:p>
        </p:txBody>
      </p:sp>
      <p:pic>
        <p:nvPicPr>
          <p:cNvPr id="10" name="Content Placeholder 9">
            <a:extLst>
              <a:ext uri="{FF2B5EF4-FFF2-40B4-BE49-F238E27FC236}">
                <a16:creationId xmlns:a16="http://schemas.microsoft.com/office/drawing/2014/main" id="{1658E0AE-F7D0-9C40-A501-579CE90234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16206" y="0"/>
            <a:ext cx="5299363" cy="6858000"/>
          </a:xfrm>
        </p:spPr>
      </p:pic>
    </p:spTree>
    <p:extLst>
      <p:ext uri="{BB962C8B-B14F-4D97-AF65-F5344CB8AC3E}">
        <p14:creationId xmlns:p14="http://schemas.microsoft.com/office/powerpoint/2010/main" val="11962065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a:latin typeface="Open Sans Light"/>
              </a:rPr>
              <a:t>Upcoming Kick-Off Workshops – West</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52515733"/>
              </p:ext>
            </p:extLst>
          </p:nvPr>
        </p:nvGraphicFramePr>
        <p:xfrm>
          <a:off x="838200" y="1825625"/>
          <a:ext cx="10236202" cy="3801456"/>
        </p:xfrm>
        <a:graphic>
          <a:graphicData uri="http://schemas.openxmlformats.org/drawingml/2006/table">
            <a:tbl>
              <a:tblPr firstRow="1" bandRow="1">
                <a:tableStyleId>{3B4B98B0-60AC-42C2-AFA5-B58CD77FA1E5}</a:tableStyleId>
              </a:tblPr>
              <a:tblGrid>
                <a:gridCol w="1522046">
                  <a:extLst>
                    <a:ext uri="{9D8B030D-6E8A-4147-A177-3AD203B41FA5}">
                      <a16:colId xmlns:a16="http://schemas.microsoft.com/office/drawing/2014/main" val="3222191962"/>
                    </a:ext>
                  </a:extLst>
                </a:gridCol>
                <a:gridCol w="4357078">
                  <a:extLst>
                    <a:ext uri="{9D8B030D-6E8A-4147-A177-3AD203B41FA5}">
                      <a16:colId xmlns:a16="http://schemas.microsoft.com/office/drawing/2014/main" val="696033330"/>
                    </a:ext>
                  </a:extLst>
                </a:gridCol>
                <a:gridCol w="4357078">
                  <a:extLst>
                    <a:ext uri="{9D8B030D-6E8A-4147-A177-3AD203B41FA5}">
                      <a16:colId xmlns:a16="http://schemas.microsoft.com/office/drawing/2014/main" val="49702273"/>
                    </a:ext>
                  </a:extLst>
                </a:gridCol>
              </a:tblGrid>
              <a:tr h="475182">
                <a:tc>
                  <a:txBody>
                    <a:bodyPr/>
                    <a:lstStyle/>
                    <a:p>
                      <a:pPr algn="l"/>
                      <a:r>
                        <a:rPr lang="en-US" dirty="0"/>
                        <a:t>Session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Date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Time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3198986"/>
                  </a:ext>
                </a:extLst>
              </a:tr>
              <a:tr h="475182">
                <a:tc>
                  <a:txBody>
                    <a:bodyPr/>
                    <a:lstStyle/>
                    <a:p>
                      <a:pPr algn="l"/>
                      <a:r>
                        <a:rPr lang="en-US" dirty="0"/>
                        <a:t>1</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Friday, October 23, 2020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9-11am Central</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9241911"/>
                  </a:ext>
                </a:extLst>
              </a:tr>
              <a:tr h="475182">
                <a:tc>
                  <a:txBody>
                    <a:bodyPr/>
                    <a:lstStyle/>
                    <a:p>
                      <a:pPr algn="l"/>
                      <a:r>
                        <a:rPr lang="en-US" dirty="0"/>
                        <a:t>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Friday, October</a:t>
                      </a:r>
                      <a:r>
                        <a:rPr lang="en-US" baseline="0" dirty="0"/>
                        <a:t> 30, 2020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9-11am Central</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548076"/>
                  </a:ext>
                </a:extLst>
              </a:tr>
              <a:tr h="475182">
                <a:tc>
                  <a:txBody>
                    <a:bodyPr/>
                    <a:lstStyle/>
                    <a:p>
                      <a:pPr algn="l"/>
                      <a:r>
                        <a:rPr lang="en-US" dirty="0"/>
                        <a:t>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Friday, November</a:t>
                      </a:r>
                      <a:r>
                        <a:rPr lang="en-US" baseline="0" dirty="0"/>
                        <a:t> 6</a:t>
                      </a:r>
                      <a:r>
                        <a:rPr lang="en-US" dirty="0"/>
                        <a:t>, 2020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9-11am Central</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818687"/>
                  </a:ext>
                </a:extLst>
              </a:tr>
              <a:tr h="475182">
                <a:tc>
                  <a:txBody>
                    <a:bodyPr/>
                    <a:lstStyle/>
                    <a:p>
                      <a:pPr algn="l"/>
                      <a:r>
                        <a:rPr lang="en-US" dirty="0"/>
                        <a:t>4</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Friday,</a:t>
                      </a:r>
                      <a:r>
                        <a:rPr lang="en-US" baseline="0" dirty="0"/>
                        <a:t> November 13, 2020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9-11am Central</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3968668"/>
                  </a:ext>
                </a:extLst>
              </a:tr>
              <a:tr h="475182">
                <a:tc>
                  <a:txBody>
                    <a:bodyPr/>
                    <a:lstStyle/>
                    <a:p>
                      <a:pPr algn="l"/>
                      <a:r>
                        <a:rPr lang="en-US" dirty="0"/>
                        <a:t>5</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Friday, November 20, 2020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9-11am Central</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8004963"/>
                  </a:ext>
                </a:extLst>
              </a:tr>
              <a:tr h="475182">
                <a:tc>
                  <a:txBody>
                    <a:bodyPr/>
                    <a:lstStyle/>
                    <a:p>
                      <a:pPr algn="l"/>
                      <a:r>
                        <a:rPr lang="en-US" dirty="0"/>
                        <a:t>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Friday, December</a:t>
                      </a:r>
                      <a:r>
                        <a:rPr lang="en-US" baseline="0" dirty="0"/>
                        <a:t> 4, 2020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9-11am Central</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5998841"/>
                  </a:ext>
                </a:extLst>
              </a:tr>
              <a:tr h="475182">
                <a:tc>
                  <a:txBody>
                    <a:bodyPr/>
                    <a:lstStyle/>
                    <a:p>
                      <a:pPr algn="l"/>
                      <a:r>
                        <a:rPr lang="en-US" dirty="0"/>
                        <a:t>7</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Friday, December</a:t>
                      </a:r>
                      <a:r>
                        <a:rPr lang="en-US" baseline="0" dirty="0"/>
                        <a:t> 11, 2020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9-11am Central</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14134"/>
                  </a:ext>
                </a:extLst>
              </a:tr>
            </a:tbl>
          </a:graphicData>
        </a:graphic>
      </p:graphicFrame>
      <p:sp>
        <p:nvSpPr>
          <p:cNvPr id="3" name="Content Placeholder 2">
            <a:extLst>
              <a:ext uri="{FF2B5EF4-FFF2-40B4-BE49-F238E27FC236}">
                <a16:creationId xmlns:a16="http://schemas.microsoft.com/office/drawing/2014/main" id="{B4B206DF-21FF-984B-8F30-67F752F935A1}"/>
              </a:ext>
            </a:extLst>
          </p:cNvPr>
          <p:cNvSpPr txBox="1">
            <a:spLocks/>
          </p:cNvSpPr>
          <p:nvPr/>
        </p:nvSpPr>
        <p:spPr>
          <a:xfrm>
            <a:off x="571500" y="1373680"/>
            <a:ext cx="10782300" cy="4351338"/>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dirty="0">
              <a:latin typeface="Open Sans Light"/>
            </a:endParaRPr>
          </a:p>
        </p:txBody>
      </p:sp>
    </p:spTree>
    <p:extLst>
      <p:ext uri="{BB962C8B-B14F-4D97-AF65-F5344CB8AC3E}">
        <p14:creationId xmlns:p14="http://schemas.microsoft.com/office/powerpoint/2010/main" val="16302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a:latin typeface="Open Sans Light"/>
              </a:rPr>
              <a:t>Upcoming Kick-Off Workshops </a:t>
            </a:r>
            <a:r>
              <a:rPr lang="en-US" dirty="0">
                <a:latin typeface="Open Sans Light"/>
              </a:rPr>
              <a:t>– </a:t>
            </a:r>
            <a:r>
              <a:rPr lang="en-US">
                <a:latin typeface="Open Sans Light"/>
              </a:rPr>
              <a:t>Middle</a:t>
            </a:r>
          </a:p>
        </p:txBody>
      </p:sp>
      <p:sp>
        <p:nvSpPr>
          <p:cNvPr id="3" name="Content Placeholder 2">
            <a:extLst>
              <a:ext uri="{FF2B5EF4-FFF2-40B4-BE49-F238E27FC236}">
                <a16:creationId xmlns:a16="http://schemas.microsoft.com/office/drawing/2014/main" id="{B4B206DF-21FF-984B-8F30-67F752F935A1}"/>
              </a:ext>
            </a:extLst>
          </p:cNvPr>
          <p:cNvSpPr txBox="1">
            <a:spLocks/>
          </p:cNvSpPr>
          <p:nvPr/>
        </p:nvSpPr>
        <p:spPr>
          <a:xfrm>
            <a:off x="571500" y="1373680"/>
            <a:ext cx="10782300" cy="4351338"/>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dirty="0">
              <a:latin typeface="Open Sans Light"/>
            </a:endParaRPr>
          </a:p>
        </p:txBody>
      </p:sp>
      <p:graphicFrame>
        <p:nvGraphicFramePr>
          <p:cNvPr id="9" name="Content Placeholder 9"/>
          <p:cNvGraphicFramePr>
            <a:graphicFrameLocks/>
          </p:cNvGraphicFramePr>
          <p:nvPr>
            <p:extLst>
              <p:ext uri="{D42A27DB-BD31-4B8C-83A1-F6EECF244321}">
                <p14:modId xmlns:p14="http://schemas.microsoft.com/office/powerpoint/2010/main" val="1278205800"/>
              </p:ext>
            </p:extLst>
          </p:nvPr>
        </p:nvGraphicFramePr>
        <p:xfrm>
          <a:off x="838200" y="1825625"/>
          <a:ext cx="10236201" cy="3801456"/>
        </p:xfrm>
        <a:graphic>
          <a:graphicData uri="http://schemas.openxmlformats.org/drawingml/2006/table">
            <a:tbl>
              <a:tblPr firstRow="1" bandRow="1">
                <a:tableStyleId>{3B4B98B0-60AC-42C2-AFA5-B58CD77FA1E5}</a:tableStyleId>
              </a:tblPr>
              <a:tblGrid>
                <a:gridCol w="1303215">
                  <a:extLst>
                    <a:ext uri="{9D8B030D-6E8A-4147-A177-3AD203B41FA5}">
                      <a16:colId xmlns:a16="http://schemas.microsoft.com/office/drawing/2014/main" val="3222191962"/>
                    </a:ext>
                  </a:extLst>
                </a:gridCol>
                <a:gridCol w="4466493">
                  <a:extLst>
                    <a:ext uri="{9D8B030D-6E8A-4147-A177-3AD203B41FA5}">
                      <a16:colId xmlns:a16="http://schemas.microsoft.com/office/drawing/2014/main" val="696033330"/>
                    </a:ext>
                  </a:extLst>
                </a:gridCol>
                <a:gridCol w="4466493">
                  <a:extLst>
                    <a:ext uri="{9D8B030D-6E8A-4147-A177-3AD203B41FA5}">
                      <a16:colId xmlns:a16="http://schemas.microsoft.com/office/drawing/2014/main" val="49702273"/>
                    </a:ext>
                  </a:extLst>
                </a:gridCol>
              </a:tblGrid>
              <a:tr h="475182">
                <a:tc>
                  <a:txBody>
                    <a:bodyPr/>
                    <a:lstStyle/>
                    <a:p>
                      <a:r>
                        <a:rPr lang="en-US"/>
                        <a:t>Session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t>Date</a:t>
                      </a:r>
                    </a:p>
                  </a:txBody>
                  <a:tcPr>
                    <a:lnT w="12700" cap="flat" cmpd="sng" algn="ctr">
                      <a:solidFill>
                        <a:schemeClr val="tx1"/>
                      </a:solidFill>
                      <a:prstDash val="solid"/>
                      <a:round/>
                      <a:headEnd type="none" w="med" len="med"/>
                      <a:tailEnd type="none" w="med" len="med"/>
                    </a:lnT>
                  </a:tcPr>
                </a:tc>
                <a:tc>
                  <a:txBody>
                    <a:bodyPr/>
                    <a:lstStyle/>
                    <a:p>
                      <a:r>
                        <a:rPr lang="en-US" dirty="0"/>
                        <a:t>Time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63198986"/>
                  </a:ext>
                </a:extLst>
              </a:tr>
              <a:tr h="475182">
                <a:tc>
                  <a:txBody>
                    <a:bodyPr/>
                    <a:lstStyle/>
                    <a:p>
                      <a:r>
                        <a:rPr lang="en-US" dirty="0"/>
                        <a:t>1</a:t>
                      </a:r>
                    </a:p>
                  </a:txBody>
                  <a:tcPr>
                    <a:lnL w="12700" cap="flat" cmpd="sng" algn="ctr">
                      <a:solidFill>
                        <a:schemeClr val="tx1"/>
                      </a:solidFill>
                      <a:prstDash val="solid"/>
                      <a:round/>
                      <a:headEnd type="none" w="med" len="med"/>
                      <a:tailEnd type="none" w="med" len="med"/>
                    </a:lnL>
                  </a:tcPr>
                </a:tc>
                <a:tc>
                  <a:txBody>
                    <a:bodyPr/>
                    <a:lstStyle/>
                    <a:p>
                      <a:r>
                        <a:rPr lang="en-US" dirty="0"/>
                        <a:t>Thursday, October 22, 2020</a:t>
                      </a:r>
                    </a:p>
                  </a:txBody>
                  <a:tcPr/>
                </a:tc>
                <a:tc>
                  <a:txBody>
                    <a:bodyPr/>
                    <a:lstStyle/>
                    <a:p>
                      <a:r>
                        <a:rPr lang="en-US" dirty="0"/>
                        <a:t>12-2pm Central</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89241911"/>
                  </a:ext>
                </a:extLst>
              </a:tr>
              <a:tr h="475182">
                <a:tc>
                  <a:txBody>
                    <a:bodyPr/>
                    <a:lstStyle/>
                    <a:p>
                      <a:r>
                        <a:rPr lang="en-US" dirty="0"/>
                        <a:t>2</a:t>
                      </a:r>
                    </a:p>
                  </a:txBody>
                  <a:tcPr>
                    <a:lnL w="12700" cap="flat" cmpd="sng" algn="ctr">
                      <a:solidFill>
                        <a:schemeClr val="tx1"/>
                      </a:solidFill>
                      <a:prstDash val="solid"/>
                      <a:round/>
                      <a:headEnd type="none" w="med" len="med"/>
                      <a:tailEnd type="none" w="med" len="med"/>
                    </a:lnL>
                  </a:tcPr>
                </a:tc>
                <a:tc>
                  <a:txBody>
                    <a:bodyPr/>
                    <a:lstStyle/>
                    <a:p>
                      <a:r>
                        <a:rPr lang="en-US" dirty="0"/>
                        <a:t>Thursday,</a:t>
                      </a:r>
                      <a:r>
                        <a:rPr lang="en-US" baseline="0" dirty="0"/>
                        <a:t> October 29, 2020</a:t>
                      </a:r>
                      <a:endParaRPr lang="en-US" dirty="0"/>
                    </a:p>
                  </a:txBody>
                  <a:tcPr/>
                </a:tc>
                <a:tc>
                  <a:txBody>
                    <a:bodyPr/>
                    <a:lstStyle/>
                    <a:p>
                      <a:r>
                        <a:rPr lang="en-US" dirty="0"/>
                        <a:t>12-2pm Central</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3548076"/>
                  </a:ext>
                </a:extLst>
              </a:tr>
              <a:tr h="475182">
                <a:tc>
                  <a:txBody>
                    <a:bodyPr/>
                    <a:lstStyle/>
                    <a:p>
                      <a:r>
                        <a:rPr lang="en-US" dirty="0"/>
                        <a:t>3</a:t>
                      </a:r>
                    </a:p>
                  </a:txBody>
                  <a:tcPr>
                    <a:lnL w="12700" cap="flat" cmpd="sng" algn="ctr">
                      <a:solidFill>
                        <a:schemeClr val="tx1"/>
                      </a:solidFill>
                      <a:prstDash val="solid"/>
                      <a:round/>
                      <a:headEnd type="none" w="med" len="med"/>
                      <a:tailEnd type="none" w="med" len="med"/>
                    </a:lnL>
                  </a:tcPr>
                </a:tc>
                <a:tc>
                  <a:txBody>
                    <a:bodyPr/>
                    <a:lstStyle/>
                    <a:p>
                      <a:r>
                        <a:rPr lang="en-US" dirty="0"/>
                        <a:t>Thursday, November</a:t>
                      </a:r>
                      <a:r>
                        <a:rPr lang="en-US" baseline="0" dirty="0"/>
                        <a:t> 5, 2020</a:t>
                      </a:r>
                      <a:endParaRPr lang="en-US" dirty="0"/>
                    </a:p>
                  </a:txBody>
                  <a:tcPr/>
                </a:tc>
                <a:tc>
                  <a:txBody>
                    <a:bodyPr/>
                    <a:lstStyle/>
                    <a:p>
                      <a:r>
                        <a:rPr lang="en-US" dirty="0"/>
                        <a:t>12-2pm Central</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7818687"/>
                  </a:ext>
                </a:extLst>
              </a:tr>
              <a:tr h="475182">
                <a:tc>
                  <a:txBody>
                    <a:bodyPr/>
                    <a:lstStyle/>
                    <a:p>
                      <a:r>
                        <a:rPr lang="en-US" dirty="0"/>
                        <a:t>4</a:t>
                      </a:r>
                    </a:p>
                  </a:txBody>
                  <a:tcPr>
                    <a:lnL w="12700" cap="flat" cmpd="sng" algn="ctr">
                      <a:solidFill>
                        <a:schemeClr val="tx1"/>
                      </a:solidFill>
                      <a:prstDash val="solid"/>
                      <a:round/>
                      <a:headEnd type="none" w="med" len="med"/>
                      <a:tailEnd type="none" w="med" len="med"/>
                    </a:lnL>
                  </a:tcPr>
                </a:tc>
                <a:tc>
                  <a:txBody>
                    <a:bodyPr/>
                    <a:lstStyle/>
                    <a:p>
                      <a:r>
                        <a:rPr lang="en-US" dirty="0"/>
                        <a:t>Thursday, November</a:t>
                      </a:r>
                      <a:r>
                        <a:rPr lang="en-US" baseline="0" dirty="0"/>
                        <a:t> 12, 2020</a:t>
                      </a:r>
                      <a:endParaRPr lang="en-US" dirty="0"/>
                    </a:p>
                  </a:txBody>
                  <a:tcPr/>
                </a:tc>
                <a:tc>
                  <a:txBody>
                    <a:bodyPr/>
                    <a:lstStyle/>
                    <a:p>
                      <a:r>
                        <a:rPr lang="en-US" dirty="0"/>
                        <a:t>12-2pm Central</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23968668"/>
                  </a:ext>
                </a:extLst>
              </a:tr>
              <a:tr h="475182">
                <a:tc>
                  <a:txBody>
                    <a:bodyPr/>
                    <a:lstStyle/>
                    <a:p>
                      <a:r>
                        <a:rPr lang="en-US" dirty="0"/>
                        <a:t>5</a:t>
                      </a:r>
                    </a:p>
                  </a:txBody>
                  <a:tcPr>
                    <a:lnL w="12700" cap="flat" cmpd="sng" algn="ctr">
                      <a:solidFill>
                        <a:schemeClr val="tx1"/>
                      </a:solidFill>
                      <a:prstDash val="solid"/>
                      <a:round/>
                      <a:headEnd type="none" w="med" len="med"/>
                      <a:tailEnd type="none" w="med" len="med"/>
                    </a:lnL>
                  </a:tcPr>
                </a:tc>
                <a:tc>
                  <a:txBody>
                    <a:bodyPr/>
                    <a:lstStyle/>
                    <a:p>
                      <a:r>
                        <a:rPr lang="en-US" dirty="0"/>
                        <a:t>Thursday, November 19, 2020</a:t>
                      </a:r>
                    </a:p>
                  </a:txBody>
                  <a:tcPr/>
                </a:tc>
                <a:tc>
                  <a:txBody>
                    <a:bodyPr/>
                    <a:lstStyle/>
                    <a:p>
                      <a:r>
                        <a:rPr lang="en-US" dirty="0"/>
                        <a:t>12-2pm Central</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78004963"/>
                  </a:ext>
                </a:extLst>
              </a:tr>
              <a:tr h="475182">
                <a:tc>
                  <a:txBody>
                    <a:bodyPr/>
                    <a:lstStyle/>
                    <a:p>
                      <a:r>
                        <a:rPr lang="en-US" dirty="0"/>
                        <a:t>6</a:t>
                      </a:r>
                    </a:p>
                  </a:txBody>
                  <a:tcPr>
                    <a:lnL w="12700" cap="flat" cmpd="sng" algn="ctr">
                      <a:solidFill>
                        <a:schemeClr val="tx1"/>
                      </a:solidFill>
                      <a:prstDash val="solid"/>
                      <a:round/>
                      <a:headEnd type="none" w="med" len="med"/>
                      <a:tailEnd type="none" w="med" len="med"/>
                    </a:lnL>
                  </a:tcPr>
                </a:tc>
                <a:tc>
                  <a:txBody>
                    <a:bodyPr/>
                    <a:lstStyle/>
                    <a:p>
                      <a:r>
                        <a:rPr lang="en-US" dirty="0"/>
                        <a:t>Thursday,</a:t>
                      </a:r>
                      <a:r>
                        <a:rPr lang="en-US" baseline="0" dirty="0"/>
                        <a:t> December 3, 2020</a:t>
                      </a:r>
                      <a:endParaRPr lang="en-US" dirty="0"/>
                    </a:p>
                  </a:txBody>
                  <a:tcPr/>
                </a:tc>
                <a:tc>
                  <a:txBody>
                    <a:bodyPr/>
                    <a:lstStyle/>
                    <a:p>
                      <a:r>
                        <a:rPr lang="en-US" dirty="0"/>
                        <a:t>12-2pm Central</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95998841"/>
                  </a:ext>
                </a:extLst>
              </a:tr>
              <a:tr h="475182">
                <a:tc>
                  <a:txBody>
                    <a:bodyPr/>
                    <a:lstStyle/>
                    <a:p>
                      <a:r>
                        <a:rPr lang="en-US" dirty="0"/>
                        <a:t>7</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a:t>Thursday, December 10,</a:t>
                      </a:r>
                      <a:r>
                        <a:rPr lang="en-US" baseline="0" dirty="0"/>
                        <a:t> 2020</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a:t>12-2pm Central</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314134"/>
                  </a:ext>
                </a:extLst>
              </a:tr>
            </a:tbl>
          </a:graphicData>
        </a:graphic>
      </p:graphicFrame>
    </p:spTree>
    <p:extLst>
      <p:ext uri="{BB962C8B-B14F-4D97-AF65-F5344CB8AC3E}">
        <p14:creationId xmlns:p14="http://schemas.microsoft.com/office/powerpoint/2010/main" val="426868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a:latin typeface="Open Sans Light"/>
              </a:rPr>
              <a:t>Upcoming Kick-Off Workshops </a:t>
            </a:r>
            <a:r>
              <a:rPr lang="en-US" dirty="0">
                <a:latin typeface="Open Sans Light"/>
              </a:rPr>
              <a:t>–</a:t>
            </a:r>
            <a:r>
              <a:rPr lang="en-US">
                <a:latin typeface="Open Sans Light"/>
              </a:rPr>
              <a:t> East</a:t>
            </a:r>
          </a:p>
        </p:txBody>
      </p:sp>
      <p:sp>
        <p:nvSpPr>
          <p:cNvPr id="3" name="Content Placeholder 2">
            <a:extLst>
              <a:ext uri="{FF2B5EF4-FFF2-40B4-BE49-F238E27FC236}">
                <a16:creationId xmlns:a16="http://schemas.microsoft.com/office/drawing/2014/main" id="{B4B206DF-21FF-984B-8F30-67F752F935A1}"/>
              </a:ext>
            </a:extLst>
          </p:cNvPr>
          <p:cNvSpPr txBox="1">
            <a:spLocks/>
          </p:cNvSpPr>
          <p:nvPr/>
        </p:nvSpPr>
        <p:spPr>
          <a:xfrm>
            <a:off x="571500" y="1373680"/>
            <a:ext cx="10782300" cy="4351338"/>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dirty="0">
              <a:latin typeface="Open Sans Light"/>
            </a:endParaRPr>
          </a:p>
        </p:txBody>
      </p:sp>
      <p:graphicFrame>
        <p:nvGraphicFramePr>
          <p:cNvPr id="9" name="Content Placeholder 9"/>
          <p:cNvGraphicFramePr>
            <a:graphicFrameLocks/>
          </p:cNvGraphicFramePr>
          <p:nvPr>
            <p:extLst>
              <p:ext uri="{D42A27DB-BD31-4B8C-83A1-F6EECF244321}">
                <p14:modId xmlns:p14="http://schemas.microsoft.com/office/powerpoint/2010/main" val="3859085840"/>
              </p:ext>
            </p:extLst>
          </p:nvPr>
        </p:nvGraphicFramePr>
        <p:xfrm>
          <a:off x="892907" y="1770917"/>
          <a:ext cx="10236201" cy="3801456"/>
        </p:xfrm>
        <a:graphic>
          <a:graphicData uri="http://schemas.openxmlformats.org/drawingml/2006/table">
            <a:tbl>
              <a:tblPr firstRow="1" bandRow="1">
                <a:tableStyleId>{3B4B98B0-60AC-42C2-AFA5-B58CD77FA1E5}</a:tableStyleId>
              </a:tblPr>
              <a:tblGrid>
                <a:gridCol w="1490785">
                  <a:extLst>
                    <a:ext uri="{9D8B030D-6E8A-4147-A177-3AD203B41FA5}">
                      <a16:colId xmlns:a16="http://schemas.microsoft.com/office/drawing/2014/main" val="3222191962"/>
                    </a:ext>
                  </a:extLst>
                </a:gridCol>
                <a:gridCol w="4372708">
                  <a:extLst>
                    <a:ext uri="{9D8B030D-6E8A-4147-A177-3AD203B41FA5}">
                      <a16:colId xmlns:a16="http://schemas.microsoft.com/office/drawing/2014/main" val="696033330"/>
                    </a:ext>
                  </a:extLst>
                </a:gridCol>
                <a:gridCol w="4372708">
                  <a:extLst>
                    <a:ext uri="{9D8B030D-6E8A-4147-A177-3AD203B41FA5}">
                      <a16:colId xmlns:a16="http://schemas.microsoft.com/office/drawing/2014/main" val="49702273"/>
                    </a:ext>
                  </a:extLst>
                </a:gridCol>
              </a:tblGrid>
              <a:tr h="475182">
                <a:tc>
                  <a:txBody>
                    <a:bodyPr/>
                    <a:lstStyle/>
                    <a:p>
                      <a:r>
                        <a:rPr lang="en-US"/>
                        <a:t>Session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Date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Time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3198986"/>
                  </a:ext>
                </a:extLst>
              </a:tr>
              <a:tr h="475182">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Monday, October 19, 2020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12-2pm Central / 1-3pm</a:t>
                      </a:r>
                      <a:r>
                        <a:rPr lang="en-US" baseline="0" dirty="0"/>
                        <a:t> </a:t>
                      </a:r>
                      <a:r>
                        <a:rPr lang="en-US" dirty="0"/>
                        <a:t>Eastern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9241911"/>
                  </a:ext>
                </a:extLst>
              </a:tr>
              <a:tr h="475182">
                <a:tc>
                  <a:txBody>
                    <a:bodyPr/>
                    <a:lstStyle/>
                    <a:p>
                      <a:r>
                        <a:rPr lang="en-US" dirty="0"/>
                        <a:t>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Monday,</a:t>
                      </a:r>
                      <a:r>
                        <a:rPr lang="en-US" baseline="0" dirty="0"/>
                        <a:t> October 26, 2020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12-2pm Central / 1-3pm Eastern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548076"/>
                  </a:ext>
                </a:extLst>
              </a:tr>
              <a:tr h="475182">
                <a:tc>
                  <a:txBody>
                    <a:bodyPr/>
                    <a:lstStyle/>
                    <a:p>
                      <a:r>
                        <a:rPr lang="en-US" dirty="0"/>
                        <a:t>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Monday, November</a:t>
                      </a:r>
                      <a:r>
                        <a:rPr lang="en-US" baseline="0" dirty="0"/>
                        <a:t> 2, 2020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12-2pm Central / 1-3pm Eastern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818687"/>
                  </a:ext>
                </a:extLst>
              </a:tr>
              <a:tr h="475182">
                <a:tc>
                  <a:txBody>
                    <a:bodyPr/>
                    <a:lstStyle/>
                    <a:p>
                      <a:r>
                        <a:rPr lang="en-US" dirty="0"/>
                        <a:t>4</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Monday, November 9, 2020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12-2pm Central / 1-3pm Eastern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3968668"/>
                  </a:ext>
                </a:extLst>
              </a:tr>
              <a:tr h="475182">
                <a:tc>
                  <a:txBody>
                    <a:bodyPr/>
                    <a:lstStyle/>
                    <a:p>
                      <a:r>
                        <a:rPr lang="en-US" dirty="0"/>
                        <a:t>5</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Monday, November 16, 2020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12-2pm Central / 1-3pm Eastern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8004963"/>
                  </a:ext>
                </a:extLst>
              </a:tr>
              <a:tr h="475182">
                <a:tc>
                  <a:txBody>
                    <a:bodyPr/>
                    <a:lstStyle/>
                    <a:p>
                      <a:r>
                        <a:rPr lang="en-US" dirty="0"/>
                        <a:t>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Monday, November</a:t>
                      </a:r>
                      <a:r>
                        <a:rPr lang="en-US" baseline="0" dirty="0"/>
                        <a:t> 30, 2020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12-2pm Central / 1-3pm Eastern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5998841"/>
                  </a:ext>
                </a:extLst>
              </a:tr>
              <a:tr h="475182">
                <a:tc>
                  <a:txBody>
                    <a:bodyPr/>
                    <a:lstStyle/>
                    <a:p>
                      <a:r>
                        <a:rPr lang="en-US" dirty="0"/>
                        <a:t>7</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Monday,</a:t>
                      </a:r>
                      <a:r>
                        <a:rPr lang="en-US" baseline="0" dirty="0"/>
                        <a:t> December 7, 2020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12-2pm Central / 1-3pm Eastern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14134"/>
                  </a:ext>
                </a:extLst>
              </a:tr>
            </a:tbl>
          </a:graphicData>
        </a:graphic>
      </p:graphicFrame>
    </p:spTree>
    <p:extLst>
      <p:ext uri="{BB962C8B-B14F-4D97-AF65-F5344CB8AC3E}">
        <p14:creationId xmlns:p14="http://schemas.microsoft.com/office/powerpoint/2010/main" val="14069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dirty="0"/>
              <a:t>Questions?</a:t>
            </a:r>
          </a:p>
        </p:txBody>
      </p:sp>
      <p:sp>
        <p:nvSpPr>
          <p:cNvPr id="7" name="Content Placeholder 6"/>
          <p:cNvSpPr>
            <a:spLocks noGrp="1"/>
          </p:cNvSpPr>
          <p:nvPr>
            <p:ph idx="1"/>
          </p:nvPr>
        </p:nvSpPr>
        <p:spPr/>
        <p:txBody>
          <a:bodyPr/>
          <a:lstStyle/>
          <a:p>
            <a:pPr marL="0" indent="0">
              <a:buNone/>
            </a:pPr>
            <a:r>
              <a:rPr lang="en-US" dirty="0">
                <a:latin typeface="Open Sans Light" panose="020B0306030504020204"/>
                <a:cs typeface="Calibri Light" panose="020F0302020204030204" pitchFamily="34" charset="0"/>
              </a:rPr>
              <a:t>To receive the slides from today’s webinar or to further discuss information in this session: </a:t>
            </a:r>
          </a:p>
          <a:p>
            <a:r>
              <a:rPr lang="en-US" dirty="0">
                <a:latin typeface="Open Sans Light" panose="020B0306030504020204"/>
                <a:cs typeface="Calibri Light" panose="020F0302020204030204" pitchFamily="34" charset="0"/>
              </a:rPr>
              <a:t>Contact your University of Minnesota workforce consultant </a:t>
            </a:r>
          </a:p>
          <a:p>
            <a:r>
              <a:rPr lang="en-US" dirty="0">
                <a:latin typeface="Open Sans Light" panose="020B0306030504020204"/>
                <a:cs typeface="Calibri Light" panose="020F0302020204030204" pitchFamily="34" charset="0"/>
              </a:rPr>
              <a:t>Email us at: </a:t>
            </a:r>
            <a:r>
              <a:rPr lang="en-US" dirty="0">
                <a:latin typeface="Open Sans Light" panose="020B0306030504020204"/>
                <a:cs typeface="Calibri Light" panose="020F0302020204030204" pitchFamily="34" charset="0"/>
                <a:hlinkClick r:id="rId3"/>
              </a:rPr>
              <a:t>dsp-tn@umn.edu</a:t>
            </a:r>
            <a:endParaRPr lang="en-US" dirty="0">
              <a:latin typeface="Open Sans Light" panose="020B0306030504020204"/>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p>
        </p:txBody>
      </p:sp>
      <p:sp>
        <p:nvSpPr>
          <p:cNvPr id="3" name="Content Placeholder 2">
            <a:extLst>
              <a:ext uri="{FF2B5EF4-FFF2-40B4-BE49-F238E27FC236}">
                <a16:creationId xmlns:a16="http://schemas.microsoft.com/office/drawing/2014/main" id="{B4B206DF-21FF-984B-8F30-67F752F935A1}"/>
              </a:ext>
            </a:extLst>
          </p:cNvPr>
          <p:cNvSpPr txBox="1">
            <a:spLocks/>
          </p:cNvSpPr>
          <p:nvPr/>
        </p:nvSpPr>
        <p:spPr>
          <a:xfrm>
            <a:off x="838200" y="1447800"/>
            <a:ext cx="10515600" cy="4729163"/>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86308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idx="1"/>
          </p:nvPr>
        </p:nvSpPr>
        <p:spPr/>
        <p:txBody>
          <a:bodyPr/>
          <a:lstStyle/>
          <a:p>
            <a:r>
              <a:rPr lang="en-US" dirty="0"/>
              <a:t>See you next week!</a:t>
            </a:r>
          </a:p>
        </p:txBody>
      </p:sp>
    </p:spTree>
    <p:extLst>
      <p:ext uri="{BB962C8B-B14F-4D97-AF65-F5344CB8AC3E}">
        <p14:creationId xmlns:p14="http://schemas.microsoft.com/office/powerpoint/2010/main" val="2581614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583" y="533213"/>
            <a:ext cx="11203387" cy="626279"/>
          </a:xfrm>
        </p:spPr>
        <p:txBody>
          <a:bodyPr anchor="t">
            <a:normAutofit/>
          </a:bodyPr>
          <a:lstStyle/>
          <a:p>
            <a:r>
              <a:rPr lang="en-US" sz="3600">
                <a:latin typeface="Open Sans Light"/>
              </a:rPr>
              <a:t>Meet Your Middle Tennessee Consultants &amp; Coaches</a:t>
            </a:r>
            <a:endParaRPr lang="en-US" sz="3600"/>
          </a:p>
        </p:txBody>
      </p:sp>
      <p:sp>
        <p:nvSpPr>
          <p:cNvPr id="20" name="TextBox 19"/>
          <p:cNvSpPr txBox="1"/>
          <p:nvPr/>
        </p:nvSpPr>
        <p:spPr>
          <a:xfrm>
            <a:off x="4189075" y="6300226"/>
            <a:ext cx="1736895"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Faith Franklin</a:t>
            </a:r>
          </a:p>
        </p:txBody>
      </p:sp>
      <p:sp>
        <p:nvSpPr>
          <p:cNvPr id="13" name="Rectangle 12"/>
          <p:cNvSpPr/>
          <p:nvPr/>
        </p:nvSpPr>
        <p:spPr>
          <a:xfrm>
            <a:off x="8256105" y="3569575"/>
            <a:ext cx="1668598" cy="307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Joy Dalton</a:t>
            </a:r>
          </a:p>
        </p:txBody>
      </p:sp>
      <p:sp>
        <p:nvSpPr>
          <p:cNvPr id="15" name="AutoShape 2" descr="https://mail.google.com/mail/u/0?ui=2&amp;ik=5a96e29755&amp;attid=0.2&amp;permmsgid=msg-f:1673751021158187347&amp;th=173a5baf9294c153&amp;view=fimg&amp;sz=s0-l75-ft&amp;attbid=ANGjdJ_TlYcegExsfHAf_Ac5z3f5QTVl7DI5QSLSn5-BM5_s5tVu38T7noknLh4CWQowOj_nSWjxFz2Mx-mYYpWQzsqIAE0KeHWylAtXn0x0BdzuA_r6ssY4noIHyic&amp;disp=emb&amp;realattid=173a5ba213828b6a40d2"/>
          <p:cNvSpPr>
            <a:spLocks noChangeAspect="1" noChangeArrowheads="1"/>
          </p:cNvSpPr>
          <p:nvPr/>
        </p:nvSpPr>
        <p:spPr bwMode="auto">
          <a:xfrm>
            <a:off x="268696" y="53475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4190451" y="3584164"/>
            <a:ext cx="1740923"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Claire Benway</a:t>
            </a:r>
            <a:endParaRPr lang="en-US">
              <a:ea typeface="+mn-ea"/>
              <a:cs typeface="+mn-cs"/>
            </a:endParaRPr>
          </a:p>
        </p:txBody>
      </p:sp>
      <p:sp>
        <p:nvSpPr>
          <p:cNvPr id="18" name="TextBox 17"/>
          <p:cNvSpPr txBox="1"/>
          <p:nvPr/>
        </p:nvSpPr>
        <p:spPr>
          <a:xfrm>
            <a:off x="6201320" y="3572960"/>
            <a:ext cx="1731026"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Sarah Hall </a:t>
            </a:r>
          </a:p>
        </p:txBody>
      </p:sp>
      <p:sp>
        <p:nvSpPr>
          <p:cNvPr id="22" name="Rectangle 21"/>
          <p:cNvSpPr/>
          <p:nvPr/>
        </p:nvSpPr>
        <p:spPr>
          <a:xfrm>
            <a:off x="6216554" y="6300600"/>
            <a:ext cx="1741863" cy="364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Linda Carpenter</a:t>
            </a:r>
          </a:p>
        </p:txBody>
      </p:sp>
      <p:sp>
        <p:nvSpPr>
          <p:cNvPr id="23" name="TextBox 22"/>
          <p:cNvSpPr txBox="1"/>
          <p:nvPr/>
        </p:nvSpPr>
        <p:spPr>
          <a:xfrm>
            <a:off x="2209413" y="3591197"/>
            <a:ext cx="1736897"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Beulah Brooks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82"/>
          <a:stretch/>
        </p:blipFill>
        <p:spPr>
          <a:xfrm>
            <a:off x="6203587" y="4119414"/>
            <a:ext cx="1737402" cy="219326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1823" r="11803"/>
          <a:stretch/>
        </p:blipFill>
        <p:spPr>
          <a:xfrm>
            <a:off x="8173557" y="1381093"/>
            <a:ext cx="1734257" cy="2198425"/>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26" b="3527"/>
          <a:stretch/>
        </p:blipFill>
        <p:spPr>
          <a:xfrm>
            <a:off x="2196409" y="1381093"/>
            <a:ext cx="1745850" cy="2199157"/>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8057" t="6522" r="18464" b="8330"/>
          <a:stretch/>
        </p:blipFill>
        <p:spPr>
          <a:xfrm>
            <a:off x="4199997" y="4119414"/>
            <a:ext cx="1739430" cy="2193887"/>
          </a:xfrm>
          <a:prstGeom prst="rect">
            <a:avLst/>
          </a:prstGeom>
        </p:spPr>
      </p:pic>
      <p:pic>
        <p:nvPicPr>
          <p:cNvPr id="8" name="Picture 7" descr="A person posing for the camera&#10;&#10;Description automatically generated">
            <a:extLst>
              <a:ext uri="{FF2B5EF4-FFF2-40B4-BE49-F238E27FC236}">
                <a16:creationId xmlns:a16="http://schemas.microsoft.com/office/drawing/2014/main" id="{C6FCD16C-583E-473D-8607-335F80002724}"/>
              </a:ext>
            </a:extLst>
          </p:cNvPr>
          <p:cNvPicPr>
            <a:picLocks noChangeAspect="1"/>
          </p:cNvPicPr>
          <p:nvPr/>
        </p:nvPicPr>
        <p:blipFill rotWithShape="1">
          <a:blip r:embed="rId7">
            <a:extLst>
              <a:ext uri="{28A0092B-C50C-407E-A947-70E740481C1C}">
                <a14:useLocalDpi xmlns:a14="http://schemas.microsoft.com/office/drawing/2010/main" val="0"/>
              </a:ext>
            </a:extLst>
          </a:blip>
          <a:srcRect l="7447" t="1087" r="1596" b="20652"/>
          <a:stretch/>
        </p:blipFill>
        <p:spPr>
          <a:xfrm>
            <a:off x="4196262" y="1381093"/>
            <a:ext cx="1734329" cy="2197311"/>
          </a:xfrm>
          <a:prstGeom prst="rect">
            <a:avLst/>
          </a:prstGeom>
        </p:spPr>
      </p:pic>
      <p:pic>
        <p:nvPicPr>
          <p:cNvPr id="9" name="Picture 17" descr="A person smiling for the camera&#10;&#10;Description automatically generated">
            <a:extLst>
              <a:ext uri="{FF2B5EF4-FFF2-40B4-BE49-F238E27FC236}">
                <a16:creationId xmlns:a16="http://schemas.microsoft.com/office/drawing/2014/main" id="{7F1E8950-6BEC-45DC-902E-4758FD5E07BD}"/>
              </a:ext>
            </a:extLst>
          </p:cNvPr>
          <p:cNvPicPr>
            <a:picLocks noChangeAspect="1"/>
          </p:cNvPicPr>
          <p:nvPr/>
        </p:nvPicPr>
        <p:blipFill>
          <a:blip r:embed="rId8"/>
          <a:stretch>
            <a:fillRect/>
          </a:stretch>
        </p:blipFill>
        <p:spPr>
          <a:xfrm>
            <a:off x="6184910" y="1381093"/>
            <a:ext cx="1745877" cy="2185148"/>
          </a:xfrm>
          <a:prstGeom prst="rect">
            <a:avLst/>
          </a:prstGeom>
        </p:spPr>
      </p:pic>
    </p:spTree>
    <p:extLst>
      <p:ext uri="{BB962C8B-B14F-4D97-AF65-F5344CB8AC3E}">
        <p14:creationId xmlns:p14="http://schemas.microsoft.com/office/powerpoint/2010/main" val="2875337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PowerPoint 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6368</TotalTime>
  <Words>12195</Words>
  <Application>Microsoft Office PowerPoint</Application>
  <PresentationFormat>Widescreen</PresentationFormat>
  <Paragraphs>1259</Paragraphs>
  <Slides>85</Slides>
  <Notes>85</Notes>
  <HiddenSlides>2</HiddenSlides>
  <MMClips>1</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85</vt:i4>
      </vt:variant>
    </vt:vector>
  </HeadingPairs>
  <TitlesOfParts>
    <vt:vector size="108" baseType="lpstr">
      <vt:lpstr>.AppleSystemUIFont</vt:lpstr>
      <vt:lpstr>Arial</vt:lpstr>
      <vt:lpstr>Arimo</vt:lpstr>
      <vt:lpstr>Calibri</vt:lpstr>
      <vt:lpstr>Calibri Light</vt:lpstr>
      <vt:lpstr>Courier New</vt:lpstr>
      <vt:lpstr>Georgia</vt:lpstr>
      <vt:lpstr>Lucida Grande</vt:lpstr>
      <vt:lpstr>Open Sans</vt:lpstr>
      <vt:lpstr>Open Sans Condensed Light</vt:lpstr>
      <vt:lpstr>Open Sans Light</vt:lpstr>
      <vt:lpstr>Open Sans Semibold</vt:lpstr>
      <vt:lpstr>Pathway Gothic One</vt:lpstr>
      <vt:lpstr>PermianSlabSerifTypeface</vt:lpstr>
      <vt:lpstr>System Font Regular</vt:lpstr>
      <vt:lpstr>Times New Roman</vt:lpstr>
      <vt:lpstr>Wingdings</vt:lpstr>
      <vt:lpstr>Office Theme</vt:lpstr>
      <vt:lpstr>1_Office Theme</vt:lpstr>
      <vt:lpstr>3_PowerPoint A</vt:lpstr>
      <vt:lpstr>3_PowerPoint B</vt:lpstr>
      <vt:lpstr>2_Office Theme</vt:lpstr>
      <vt:lpstr>3_Office Theme</vt:lpstr>
      <vt:lpstr>PowerPoint Presentation</vt:lpstr>
      <vt:lpstr>Understanding Your Data and Workforce Strategies  Workshop Series</vt:lpstr>
      <vt:lpstr>Welcome to Session 1  Getting Started:  TN Workforce Initiative Overview and Understanding DSP Workforce Issues</vt:lpstr>
      <vt:lpstr>Using  Zoom</vt:lpstr>
      <vt:lpstr>Welcome &amp; Introductions</vt:lpstr>
      <vt:lpstr>Introductions – TennCare &amp; TNCO</vt:lpstr>
      <vt:lpstr>Meet Your U of M Workforce Consultants </vt:lpstr>
      <vt:lpstr> Meet Your West Tennessee Consultants &amp; Coaches </vt:lpstr>
      <vt:lpstr>Meet Your Middle Tennessee Consultants &amp; Coaches</vt:lpstr>
      <vt:lpstr> Meet Your East Tennessee Consultants &amp; Coaches </vt:lpstr>
      <vt:lpstr>Poll Question #1 - What are some of the roles, current or past, that influence your work? (Select all that apply)</vt:lpstr>
      <vt:lpstr>Breakout Group Activity</vt:lpstr>
      <vt:lpstr>Overview of Workshop Series</vt:lpstr>
      <vt:lpstr>Goals for the Kick-Off Workshop Series</vt:lpstr>
      <vt:lpstr>Kick-Off Workshop Sessions</vt:lpstr>
      <vt:lpstr>Kick-off Workshop Sessions</vt:lpstr>
      <vt:lpstr>Overview of TN Workforce Initiative</vt:lpstr>
      <vt:lpstr> Workforce Development</vt:lpstr>
      <vt:lpstr>QuILTSS Workforce Development</vt:lpstr>
      <vt:lpstr>LTSS Workforce Development </vt:lpstr>
      <vt:lpstr>QuILTSS Badges</vt:lpstr>
      <vt:lpstr>QuILTSS Workforce Development</vt:lpstr>
      <vt:lpstr>QuILTSS Workforce Development</vt:lpstr>
      <vt:lpstr>Understanding Workforce Challenges</vt:lpstr>
      <vt:lpstr>Addressing Workforce Challenges</vt:lpstr>
      <vt:lpstr>Addressing Workforce Challenges</vt:lpstr>
      <vt:lpstr>Addressing Workforce Challenges</vt:lpstr>
      <vt:lpstr>Addressing Workforce Challenges</vt:lpstr>
      <vt:lpstr>QuILTSS Workforce Development</vt:lpstr>
      <vt:lpstr>QuILTSS Workforce Development</vt:lpstr>
      <vt:lpstr>QuILTSS Workforce Development</vt:lpstr>
      <vt:lpstr>Key Project Activities</vt:lpstr>
      <vt:lpstr>Annual Survey – Quick Snapshot</vt:lpstr>
      <vt:lpstr>Organization Self-Assessment Workbook</vt:lpstr>
      <vt:lpstr>Cohort 2 Overview </vt:lpstr>
      <vt:lpstr>PowerPoint Presentation</vt:lpstr>
      <vt:lpstr>8 Steps for Implementation – Workforce Strategies</vt:lpstr>
      <vt:lpstr>8 Steps for Implementation – Workforce Strategies</vt:lpstr>
      <vt:lpstr>Menu of Technical Assistance – Option A</vt:lpstr>
      <vt:lpstr>Menu of Technical Assistance – Option B</vt:lpstr>
      <vt:lpstr>Menu of Technical Assistance – Option C</vt:lpstr>
      <vt:lpstr>Breakout Conversation </vt:lpstr>
      <vt:lpstr>Stretch Break</vt:lpstr>
      <vt:lpstr>Understanding DSP Workforce Issues</vt:lpstr>
      <vt:lpstr>PowerPoint Presentation</vt:lpstr>
      <vt:lpstr>PowerPoint Presentation</vt:lpstr>
      <vt:lpstr>Who are we talking about? </vt:lpstr>
      <vt:lpstr>PowerPoint Presentation</vt:lpstr>
      <vt:lpstr>DSP Scope of Practice  - Multidisciplinary</vt:lpstr>
      <vt:lpstr>PowerPoint Presentation</vt:lpstr>
      <vt:lpstr>Defining the Workforce Issues</vt:lpstr>
      <vt:lpstr>Factors Influencing the Crisis</vt:lpstr>
      <vt:lpstr>PowerPoint Presentation</vt:lpstr>
      <vt:lpstr>Direct Support Workers</vt:lpstr>
      <vt:lpstr>Number of DSPs in U.S. </vt:lpstr>
      <vt:lpstr>U.S. Unemployment Rate Over Time 2007–2019 </vt:lpstr>
      <vt:lpstr>LTSS and U.S. Economy  2007-2017</vt:lpstr>
      <vt:lpstr>Projected Aging of the Direct-Care Workforice in United States</vt:lpstr>
      <vt:lpstr>Workforce Conditions that Deter Entry into the Profession </vt:lpstr>
      <vt:lpstr>High Expectation Discrepancy</vt:lpstr>
      <vt:lpstr>DSP = Isolated and Alone</vt:lpstr>
      <vt:lpstr>DSPs = Tired and Often Overworked</vt:lpstr>
      <vt:lpstr>Three primary advocacy messages in the past 30 years… </vt:lpstr>
      <vt:lpstr>Effects of DSP Workforce Challenges </vt:lpstr>
      <vt:lpstr>Direct Support Professionals</vt:lpstr>
      <vt:lpstr>Individuals Who Receive LTSS</vt:lpstr>
      <vt:lpstr>Families</vt:lpstr>
      <vt:lpstr>Organizations</vt:lpstr>
      <vt:lpstr>Impact of Staff Turnover on UMN Intervention Implementation Studies</vt:lpstr>
      <vt:lpstr>Addressing Workforce Challenges</vt:lpstr>
      <vt:lpstr>Importance of Data</vt:lpstr>
      <vt:lpstr>Recruitment &amp; Retention:  A Self-Advocate Perspective</vt:lpstr>
      <vt:lpstr>Understanding the Problem(s)</vt:lpstr>
      <vt:lpstr>PowerPoint Presentation</vt:lpstr>
      <vt:lpstr>Poll Question # 2 - Which action do you think is the most important in helping your organization address workforce challenges? </vt:lpstr>
      <vt:lpstr>PowerPoint Presentation</vt:lpstr>
      <vt:lpstr>PowerPoint Presentation</vt:lpstr>
      <vt:lpstr>Breakout Conversation </vt:lpstr>
      <vt:lpstr>What’s Next</vt:lpstr>
      <vt:lpstr>Bring your organization’s profile to session #2</vt:lpstr>
      <vt:lpstr>Upcoming Kick-Off Workshops – West</vt:lpstr>
      <vt:lpstr>Upcoming Kick-Off Workshops – Middle</vt:lpstr>
      <vt:lpstr>Upcoming Kick-Off Workshops – East</vt:lpstr>
      <vt:lpstr>Questions?</vt:lpstr>
      <vt:lpstr>Thank you</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"Chet" Tschetter</dc:creator>
  <cp:lastModifiedBy>Megan L Sanders</cp:lastModifiedBy>
  <cp:revision>2650</cp:revision>
  <cp:lastPrinted>2020-10-19T12:39:21Z</cp:lastPrinted>
  <dcterms:created xsi:type="dcterms:W3CDTF">2020-08-06T18:23:35Z</dcterms:created>
  <dcterms:modified xsi:type="dcterms:W3CDTF">2021-07-21T18:41:05Z</dcterms:modified>
</cp:coreProperties>
</file>