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43" r:id="rId2"/>
    <p:sldId id="352" r:id="rId3"/>
    <p:sldId id="261" r:id="rId4"/>
    <p:sldId id="333" r:id="rId5"/>
    <p:sldId id="347" r:id="rId6"/>
    <p:sldId id="344" r:id="rId7"/>
    <p:sldId id="349" r:id="rId8"/>
    <p:sldId id="334" r:id="rId9"/>
    <p:sldId id="348" r:id="rId10"/>
    <p:sldId id="350" r:id="rId11"/>
    <p:sldId id="351"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63"/>
    <a:srgbClr val="B05B00"/>
    <a:srgbClr val="95BDDF"/>
    <a:srgbClr val="FFCD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76"/>
    <p:restoredTop sz="78539"/>
  </p:normalViewPr>
  <p:slideViewPr>
    <p:cSldViewPr snapToGrid="0">
      <p:cViewPr varScale="1">
        <p:scale>
          <a:sx n="58" d="100"/>
          <a:sy n="58" d="100"/>
        </p:scale>
        <p:origin x="1196" y="4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F4398-DD2B-874E-94B4-23FA150FC5F7}"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56482-604F-AF4A-8413-76F767216F23}" type="slidenum">
              <a:rPr lang="en-US" smtClean="0"/>
              <a:t>‹#›</a:t>
            </a:fld>
            <a:endParaRPr lang="en-US"/>
          </a:p>
        </p:txBody>
      </p:sp>
    </p:spTree>
    <p:extLst>
      <p:ext uri="{BB962C8B-B14F-4D97-AF65-F5344CB8AC3E}">
        <p14:creationId xmlns:p14="http://schemas.microsoft.com/office/powerpoint/2010/main" val="358761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11</a:t>
            </a:fld>
            <a:endParaRPr lang="en-US"/>
          </a:p>
        </p:txBody>
      </p:sp>
    </p:spTree>
    <p:extLst>
      <p:ext uri="{BB962C8B-B14F-4D97-AF65-F5344CB8AC3E}">
        <p14:creationId xmlns:p14="http://schemas.microsoft.com/office/powerpoint/2010/main" val="3772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3</a:t>
            </a:fld>
            <a:endParaRPr lang="en-US"/>
          </a:p>
        </p:txBody>
      </p:sp>
    </p:spTree>
    <p:extLst>
      <p:ext uri="{BB962C8B-B14F-4D97-AF65-F5344CB8AC3E}">
        <p14:creationId xmlns:p14="http://schemas.microsoft.com/office/powerpoint/2010/main" val="301785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4</a:t>
            </a:fld>
            <a:endParaRPr lang="en-US"/>
          </a:p>
        </p:txBody>
      </p:sp>
    </p:spTree>
    <p:extLst>
      <p:ext uri="{BB962C8B-B14F-4D97-AF65-F5344CB8AC3E}">
        <p14:creationId xmlns:p14="http://schemas.microsoft.com/office/powerpoint/2010/main" val="21904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5</a:t>
            </a:fld>
            <a:endParaRPr lang="en-US"/>
          </a:p>
        </p:txBody>
      </p:sp>
    </p:spTree>
    <p:extLst>
      <p:ext uri="{BB962C8B-B14F-4D97-AF65-F5344CB8AC3E}">
        <p14:creationId xmlns:p14="http://schemas.microsoft.com/office/powerpoint/2010/main" val="135062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6</a:t>
            </a:fld>
            <a:endParaRPr lang="en-US"/>
          </a:p>
        </p:txBody>
      </p:sp>
    </p:spTree>
    <p:extLst>
      <p:ext uri="{BB962C8B-B14F-4D97-AF65-F5344CB8AC3E}">
        <p14:creationId xmlns:p14="http://schemas.microsoft.com/office/powerpoint/2010/main" val="1801736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7</a:t>
            </a:fld>
            <a:endParaRPr lang="en-US"/>
          </a:p>
        </p:txBody>
      </p:sp>
    </p:spTree>
    <p:extLst>
      <p:ext uri="{BB962C8B-B14F-4D97-AF65-F5344CB8AC3E}">
        <p14:creationId xmlns:p14="http://schemas.microsoft.com/office/powerpoint/2010/main" val="3441911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8</a:t>
            </a:fld>
            <a:endParaRPr lang="en-US"/>
          </a:p>
        </p:txBody>
      </p:sp>
    </p:spTree>
    <p:extLst>
      <p:ext uri="{BB962C8B-B14F-4D97-AF65-F5344CB8AC3E}">
        <p14:creationId xmlns:p14="http://schemas.microsoft.com/office/powerpoint/2010/main" val="247659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9</a:t>
            </a:fld>
            <a:endParaRPr lang="en-US"/>
          </a:p>
        </p:txBody>
      </p:sp>
    </p:spTree>
    <p:extLst>
      <p:ext uri="{BB962C8B-B14F-4D97-AF65-F5344CB8AC3E}">
        <p14:creationId xmlns:p14="http://schemas.microsoft.com/office/powerpoint/2010/main" val="361748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E56482-604F-AF4A-8413-76F767216F23}" type="slidenum">
              <a:rPr lang="en-US" smtClean="0"/>
              <a:t>10</a:t>
            </a:fld>
            <a:endParaRPr lang="en-US"/>
          </a:p>
        </p:txBody>
      </p:sp>
    </p:spTree>
    <p:extLst>
      <p:ext uri="{BB962C8B-B14F-4D97-AF65-F5344CB8AC3E}">
        <p14:creationId xmlns:p14="http://schemas.microsoft.com/office/powerpoint/2010/main" val="2073569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C08F-7577-21B9-3E1E-35E7D4E01BE7}"/>
              </a:ext>
            </a:extLst>
          </p:cNvPr>
          <p:cNvSpPr>
            <a:spLocks noGrp="1"/>
          </p:cNvSpPr>
          <p:nvPr>
            <p:ph type="ctrTitle"/>
          </p:nvPr>
        </p:nvSpPr>
        <p:spPr>
          <a:xfrm>
            <a:off x="1524000" y="3632200"/>
            <a:ext cx="9144000" cy="1072664"/>
          </a:xfrm>
        </p:spPr>
        <p:txBody>
          <a:bodyPr anchor="ctr">
            <a:normAutofit/>
          </a:bodyPr>
          <a:lstStyle>
            <a:lvl1pPr algn="ctr">
              <a:lnSpc>
                <a:spcPct val="110000"/>
              </a:lnSpc>
              <a:defRPr sz="4400"/>
            </a:lvl1pPr>
          </a:lstStyle>
          <a:p>
            <a:r>
              <a:rPr lang="en-US" dirty="0"/>
              <a:t>Click to edit Master title style</a:t>
            </a:r>
          </a:p>
        </p:txBody>
      </p:sp>
      <p:sp>
        <p:nvSpPr>
          <p:cNvPr id="3" name="Subtitle 2">
            <a:extLst>
              <a:ext uri="{FF2B5EF4-FFF2-40B4-BE49-F238E27FC236}">
                <a16:creationId xmlns:a16="http://schemas.microsoft.com/office/drawing/2014/main" id="{9722FE2D-3BAA-4E36-8711-088C2B95C920}"/>
              </a:ext>
            </a:extLst>
          </p:cNvPr>
          <p:cNvSpPr>
            <a:spLocks noGrp="1"/>
          </p:cNvSpPr>
          <p:nvPr>
            <p:ph type="subTitle" idx="1"/>
          </p:nvPr>
        </p:nvSpPr>
        <p:spPr>
          <a:xfrm>
            <a:off x="1524000" y="4704864"/>
            <a:ext cx="9144000" cy="851874"/>
          </a:xfrm>
        </p:spPr>
        <p:txBody>
          <a:bodyPr anchor="ct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87237B2-9D99-8C86-57FE-FE9032E915DD}"/>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5" name="Footer Placeholder 4">
            <a:extLst>
              <a:ext uri="{FF2B5EF4-FFF2-40B4-BE49-F238E27FC236}">
                <a16:creationId xmlns:a16="http://schemas.microsoft.com/office/drawing/2014/main" id="{4805ED62-79A0-83C0-8EBF-37C3CC38C7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DA9166-FB0F-3C66-F1BB-6138D96D429C}"/>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pic>
        <p:nvPicPr>
          <p:cNvPr id="7" name="Google Shape;200;g27c901906d8_2_51" descr="Logo with Minnesota Inclusive Higher Education Consortium written in gold lettering across a blue shape of the state of Minnesota ">
            <a:extLst>
              <a:ext uri="{FF2B5EF4-FFF2-40B4-BE49-F238E27FC236}">
                <a16:creationId xmlns:a16="http://schemas.microsoft.com/office/drawing/2014/main" id="{9AE0B619-7552-F4F4-0CB5-E5D99CC02EA8}"/>
              </a:ext>
            </a:extLst>
          </p:cNvPr>
          <p:cNvPicPr preferRelativeResize="0"/>
          <p:nvPr userDrawn="1"/>
        </p:nvPicPr>
        <p:blipFill rotWithShape="1">
          <a:blip r:embed="rId2">
            <a:alphaModFix/>
          </a:blip>
          <a:srcRect/>
          <a:stretch/>
        </p:blipFill>
        <p:spPr>
          <a:xfrm>
            <a:off x="3447498" y="772856"/>
            <a:ext cx="5163102" cy="2656144"/>
          </a:xfrm>
          <a:prstGeom prst="rect">
            <a:avLst/>
          </a:prstGeom>
          <a:noFill/>
          <a:ln>
            <a:noFill/>
          </a:ln>
        </p:spPr>
      </p:pic>
    </p:spTree>
    <p:extLst>
      <p:ext uri="{BB962C8B-B14F-4D97-AF65-F5344CB8AC3E}">
        <p14:creationId xmlns:p14="http://schemas.microsoft.com/office/powerpoint/2010/main" val="311009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6280-76B7-6430-81A4-F30FB7674B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E90A6-F5EC-9097-8DD6-52EE9CA95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1CAE0-0961-FD5D-F046-465199A52D87}"/>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5" name="Footer Placeholder 4">
            <a:extLst>
              <a:ext uri="{FF2B5EF4-FFF2-40B4-BE49-F238E27FC236}">
                <a16:creationId xmlns:a16="http://schemas.microsoft.com/office/drawing/2014/main" id="{170DB041-FD60-6C18-8CB2-22831B97E4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38553-0AD2-F122-569F-FE023DF3FAAB}"/>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127350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36573B-4CAF-8F52-5029-C0C089AB2C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0F1BFB-1CE9-F3A0-73D3-3277D175A6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C8A1B-7FA9-690D-1E60-40A1B0D83058}"/>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5" name="Footer Placeholder 4">
            <a:extLst>
              <a:ext uri="{FF2B5EF4-FFF2-40B4-BE49-F238E27FC236}">
                <a16:creationId xmlns:a16="http://schemas.microsoft.com/office/drawing/2014/main" id="{5F225DE8-1485-EA3F-E735-EE1125D933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85380F-1331-AAC7-887D-8EFB6EEB29AA}"/>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2228191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569C-C781-2B79-FB56-57A4E1F52D71}"/>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9FCFE8AA-AE2B-6F2D-E755-53DFC6C27829}"/>
              </a:ext>
            </a:extLst>
          </p:cNvPr>
          <p:cNvSpPr>
            <a:spLocks noGrp="1"/>
          </p:cNvSpPr>
          <p:nvPr>
            <p:ph idx="1"/>
          </p:nvPr>
        </p:nvSpPr>
        <p:spPr>
          <a:xfrm>
            <a:off x="391886" y="1690688"/>
            <a:ext cx="11281558" cy="4486275"/>
          </a:xfrm>
        </p:spPr>
        <p:txBody>
          <a:bodyPr/>
          <a:lstStyle>
            <a:lvl1pPr>
              <a:buClr>
                <a:srgbClr val="B05B00"/>
              </a:buClr>
              <a:defRPr/>
            </a:lvl1pPr>
            <a:lvl2pPr>
              <a:buClr>
                <a:srgbClr val="B05B00"/>
              </a:buClr>
              <a:defRPr/>
            </a:lvl2pPr>
            <a:lvl3pPr>
              <a:buClr>
                <a:srgbClr val="B05B00"/>
              </a:buClr>
              <a:defRPr/>
            </a:lvl3pPr>
            <a:lvl4pPr>
              <a:buClr>
                <a:srgbClr val="B05B00"/>
              </a:buClr>
              <a:defRPr/>
            </a:lvl4pPr>
            <a:lvl5pPr>
              <a:buClr>
                <a:srgbClr val="B05B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B4E906-7B7A-5684-A330-399D34B079ED}"/>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5" name="Footer Placeholder 4">
            <a:extLst>
              <a:ext uri="{FF2B5EF4-FFF2-40B4-BE49-F238E27FC236}">
                <a16:creationId xmlns:a16="http://schemas.microsoft.com/office/drawing/2014/main" id="{A68912D2-B881-7EFE-5F8B-F2CA66C0E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720105-A1A0-F929-7360-10D63D534ECE}"/>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165073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A9956-F9DA-4CF4-F456-EA67941CBCFD}"/>
              </a:ext>
            </a:extLst>
          </p:cNvPr>
          <p:cNvSpPr>
            <a:spLocks noGrp="1"/>
          </p:cNvSpPr>
          <p:nvPr>
            <p:ph type="title"/>
          </p:nvPr>
        </p:nvSpPr>
        <p:spPr>
          <a:xfrm>
            <a:off x="6324600" y="3185263"/>
            <a:ext cx="5035550" cy="1596170"/>
          </a:xfrm>
        </p:spPr>
        <p:txBody>
          <a:bodyPr anchor="ctr">
            <a:normAutofit/>
          </a:bodyPr>
          <a:lstStyle>
            <a:lvl1pPr algn="l">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28689332-5EF2-ACED-71D0-35BFF9AE535E}"/>
              </a:ext>
            </a:extLst>
          </p:cNvPr>
          <p:cNvSpPr>
            <a:spLocks noGrp="1"/>
          </p:cNvSpPr>
          <p:nvPr>
            <p:ph type="body" idx="1"/>
          </p:nvPr>
        </p:nvSpPr>
        <p:spPr>
          <a:xfrm>
            <a:off x="6324599" y="4803655"/>
            <a:ext cx="5035550" cy="1219199"/>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286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66C7-4E3F-6AFD-2325-F32C17A20592}"/>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866DE0C-5BE8-C77D-F2FD-3246CA343E22}"/>
              </a:ext>
            </a:extLst>
          </p:cNvPr>
          <p:cNvSpPr>
            <a:spLocks noGrp="1"/>
          </p:cNvSpPr>
          <p:nvPr>
            <p:ph sz="half" idx="1"/>
          </p:nvPr>
        </p:nvSpPr>
        <p:spPr>
          <a:xfrm>
            <a:off x="391885" y="1825625"/>
            <a:ext cx="562791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F70A1C9-1E65-5D93-26D5-ABE0D030FF21}"/>
              </a:ext>
            </a:extLst>
          </p:cNvPr>
          <p:cNvSpPr>
            <a:spLocks noGrp="1"/>
          </p:cNvSpPr>
          <p:nvPr>
            <p:ph sz="half" idx="2"/>
          </p:nvPr>
        </p:nvSpPr>
        <p:spPr>
          <a:xfrm>
            <a:off x="6172200" y="1825625"/>
            <a:ext cx="550124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B631E3-E023-E37B-04E9-47489C4AFDAC}"/>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6" name="Footer Placeholder 5">
            <a:extLst>
              <a:ext uri="{FF2B5EF4-FFF2-40B4-BE49-F238E27FC236}">
                <a16:creationId xmlns:a16="http://schemas.microsoft.com/office/drawing/2014/main" id="{96A91975-9529-15F2-FCF9-EBF7BBE8D7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5D5E36-E6B9-8FC5-3459-319F6CBBD9E1}"/>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320910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5587-2252-07F5-831A-EF5096F95EA2}"/>
              </a:ext>
            </a:extLst>
          </p:cNvPr>
          <p:cNvSpPr>
            <a:spLocks noGrp="1"/>
          </p:cNvSpPr>
          <p:nvPr>
            <p:ph type="title"/>
          </p:nvPr>
        </p:nvSpPr>
        <p:spPr>
          <a:xfrm>
            <a:off x="463138" y="365125"/>
            <a:ext cx="11265724"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F74C0C3-4730-ECDB-8550-C20E2347D6B1}"/>
              </a:ext>
            </a:extLst>
          </p:cNvPr>
          <p:cNvSpPr>
            <a:spLocks noGrp="1"/>
          </p:cNvSpPr>
          <p:nvPr>
            <p:ph type="body" idx="1"/>
          </p:nvPr>
        </p:nvSpPr>
        <p:spPr>
          <a:xfrm>
            <a:off x="463138" y="1681163"/>
            <a:ext cx="553443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DE9F011-93CA-FFC2-82DC-09FA7A796AE6}"/>
              </a:ext>
            </a:extLst>
          </p:cNvPr>
          <p:cNvSpPr>
            <a:spLocks noGrp="1"/>
          </p:cNvSpPr>
          <p:nvPr>
            <p:ph sz="half" idx="2"/>
          </p:nvPr>
        </p:nvSpPr>
        <p:spPr>
          <a:xfrm>
            <a:off x="463138" y="2505075"/>
            <a:ext cx="553443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36E641A-7D7F-CC06-5C07-2BA262B47A93}"/>
              </a:ext>
            </a:extLst>
          </p:cNvPr>
          <p:cNvSpPr>
            <a:spLocks noGrp="1"/>
          </p:cNvSpPr>
          <p:nvPr>
            <p:ph type="body" sz="quarter" idx="3"/>
          </p:nvPr>
        </p:nvSpPr>
        <p:spPr>
          <a:xfrm>
            <a:off x="6172200" y="1681163"/>
            <a:ext cx="5534436"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7AA37-6ED9-676A-0E87-FF26263B1981}"/>
              </a:ext>
            </a:extLst>
          </p:cNvPr>
          <p:cNvSpPr>
            <a:spLocks noGrp="1"/>
          </p:cNvSpPr>
          <p:nvPr>
            <p:ph sz="quarter" idx="4"/>
          </p:nvPr>
        </p:nvSpPr>
        <p:spPr>
          <a:xfrm>
            <a:off x="6172200" y="2505075"/>
            <a:ext cx="553443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CE957A-8F3A-E6A5-C84B-BDEA173CA097}"/>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8" name="Footer Placeholder 7">
            <a:extLst>
              <a:ext uri="{FF2B5EF4-FFF2-40B4-BE49-F238E27FC236}">
                <a16:creationId xmlns:a16="http://schemas.microsoft.com/office/drawing/2014/main" id="{CCEF599C-2F21-6635-6005-DE120F061A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84B9F40-6FC0-2942-AE6A-6BCFBA53DBED}"/>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156732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4C6C-788D-5D82-9500-435F7F502B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F3EAC9-4C4E-A8C2-4E04-562E10B45E84}"/>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4" name="Footer Placeholder 3">
            <a:extLst>
              <a:ext uri="{FF2B5EF4-FFF2-40B4-BE49-F238E27FC236}">
                <a16:creationId xmlns:a16="http://schemas.microsoft.com/office/drawing/2014/main" id="{720042D7-D8E4-9D20-8CA3-73CB579FB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231074-7CF1-329C-7E50-5EB927A097F5}"/>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180858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D23A1-87B6-EA57-8A0B-FFB4AAAB6301}"/>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3" name="Footer Placeholder 2">
            <a:extLst>
              <a:ext uri="{FF2B5EF4-FFF2-40B4-BE49-F238E27FC236}">
                <a16:creationId xmlns:a16="http://schemas.microsoft.com/office/drawing/2014/main" id="{2D8A6FCC-42A0-8A71-FF9D-D61C1E32D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1035D9-7A19-EFA8-0719-FB2F8D95419A}"/>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345713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A735-96C3-65B4-109A-7426C7B243D5}"/>
              </a:ext>
            </a:extLst>
          </p:cNvPr>
          <p:cNvSpPr>
            <a:spLocks noGrp="1"/>
          </p:cNvSpPr>
          <p:nvPr>
            <p:ph type="title"/>
          </p:nvPr>
        </p:nvSpPr>
        <p:spPr>
          <a:xfrm>
            <a:off x="839788" y="457200"/>
            <a:ext cx="3932237" cy="1600200"/>
          </a:xfrm>
        </p:spPr>
        <p:txBody>
          <a:bodyPr anchor="ct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34FE71B-5E01-8365-68F3-51162E801DF5}"/>
              </a:ext>
            </a:extLst>
          </p:cNvPr>
          <p:cNvSpPr>
            <a:spLocks noGrp="1"/>
          </p:cNvSpPr>
          <p:nvPr>
            <p:ph idx="1"/>
          </p:nvPr>
        </p:nvSpPr>
        <p:spPr>
          <a:xfrm>
            <a:off x="5183188" y="987425"/>
            <a:ext cx="6172200" cy="487362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4C8E2C0-3F68-5C0A-0361-3B83E5CC0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676CFE-AE88-ED7A-131D-07145252965F}"/>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6" name="Footer Placeholder 5">
            <a:extLst>
              <a:ext uri="{FF2B5EF4-FFF2-40B4-BE49-F238E27FC236}">
                <a16:creationId xmlns:a16="http://schemas.microsoft.com/office/drawing/2014/main" id="{174DC91F-C2CE-FDD1-DF39-4D35634AC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9875855-55BE-96F7-07A5-67A074B5CA29}"/>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231936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FACB-91EB-AAB0-167D-A832D4792F12}"/>
              </a:ext>
            </a:extLst>
          </p:cNvPr>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30C613-8D42-760D-DF16-33D77E42A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0EF70-559D-A00B-7D01-6461E700E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8EDCC-B884-F015-D36F-3F8B77EEB70D}"/>
              </a:ext>
            </a:extLst>
          </p:cNvPr>
          <p:cNvSpPr>
            <a:spLocks noGrp="1"/>
          </p:cNvSpPr>
          <p:nvPr>
            <p:ph type="dt" sz="half" idx="10"/>
          </p:nvPr>
        </p:nvSpPr>
        <p:spPr>
          <a:xfrm>
            <a:off x="838200" y="6356350"/>
            <a:ext cx="2743200" cy="365125"/>
          </a:xfrm>
          <a:prstGeom prst="rect">
            <a:avLst/>
          </a:prstGeom>
        </p:spPr>
        <p:txBody>
          <a:bodyPr/>
          <a:lstStyle/>
          <a:p>
            <a:fld id="{B8D71485-C822-B141-9F10-287CC0256DA2}" type="datetimeFigureOut">
              <a:rPr lang="en-US" smtClean="0"/>
              <a:t>4/30/2024</a:t>
            </a:fld>
            <a:endParaRPr lang="en-US"/>
          </a:p>
        </p:txBody>
      </p:sp>
      <p:sp>
        <p:nvSpPr>
          <p:cNvPr id="6" name="Footer Placeholder 5">
            <a:extLst>
              <a:ext uri="{FF2B5EF4-FFF2-40B4-BE49-F238E27FC236}">
                <a16:creationId xmlns:a16="http://schemas.microsoft.com/office/drawing/2014/main" id="{0E213340-CD07-3915-EBF4-11B66F0190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226195-DF96-8BDF-1DCA-D0F39FC7E779}"/>
              </a:ext>
            </a:extLst>
          </p:cNvPr>
          <p:cNvSpPr>
            <a:spLocks noGrp="1"/>
          </p:cNvSpPr>
          <p:nvPr>
            <p:ph type="sldNum" sz="quarter" idx="12"/>
          </p:nvPr>
        </p:nvSpPr>
        <p:spPr>
          <a:xfrm>
            <a:off x="8610600" y="6356350"/>
            <a:ext cx="2743200" cy="365125"/>
          </a:xfrm>
          <a:prstGeom prst="rect">
            <a:avLst/>
          </a:prstGeom>
        </p:spPr>
        <p:txBody>
          <a:bodyPr/>
          <a:lstStyle/>
          <a:p>
            <a:fld id="{E4582DDB-4DE3-1C4D-B139-6F222D9294D7}" type="slidenum">
              <a:rPr lang="en-US" smtClean="0"/>
              <a:t>‹#›</a:t>
            </a:fld>
            <a:endParaRPr lang="en-US"/>
          </a:p>
        </p:txBody>
      </p:sp>
    </p:spTree>
    <p:extLst>
      <p:ext uri="{BB962C8B-B14F-4D97-AF65-F5344CB8AC3E}">
        <p14:creationId xmlns:p14="http://schemas.microsoft.com/office/powerpoint/2010/main" val="171167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51B2B-A50B-95CD-A73E-E678F1A8461E}"/>
              </a:ext>
            </a:extLst>
          </p:cNvPr>
          <p:cNvSpPr>
            <a:spLocks noGrp="1"/>
          </p:cNvSpPr>
          <p:nvPr>
            <p:ph type="title"/>
          </p:nvPr>
        </p:nvSpPr>
        <p:spPr>
          <a:xfrm>
            <a:off x="391885" y="365125"/>
            <a:ext cx="1128155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F59FAA7-35AA-2965-EECD-FBB0B9278F93}"/>
              </a:ext>
            </a:extLst>
          </p:cNvPr>
          <p:cNvSpPr>
            <a:spLocks noGrp="1"/>
          </p:cNvSpPr>
          <p:nvPr>
            <p:ph type="body" idx="1"/>
          </p:nvPr>
        </p:nvSpPr>
        <p:spPr>
          <a:xfrm>
            <a:off x="391886" y="1690688"/>
            <a:ext cx="11281558" cy="4486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9747B22-4566-62FD-AE3A-25802A410163}"/>
              </a:ext>
            </a:extLst>
          </p:cNvPr>
          <p:cNvSpPr/>
          <p:nvPr userDrawn="1"/>
        </p:nvSpPr>
        <p:spPr>
          <a:xfrm>
            <a:off x="0" y="6784635"/>
            <a:ext cx="12192000" cy="91440"/>
          </a:xfrm>
          <a:prstGeom prst="rect">
            <a:avLst/>
          </a:prstGeom>
          <a:solidFill>
            <a:srgbClr val="B05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806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10000"/>
        </a:lnSpc>
        <a:spcBef>
          <a:spcPct val="0"/>
        </a:spcBef>
        <a:buNone/>
        <a:defRPr sz="3600" kern="1200">
          <a:solidFill>
            <a:srgbClr val="004963"/>
          </a:solidFill>
          <a:latin typeface="+mj-lt"/>
          <a:ea typeface="+mj-ea"/>
          <a:cs typeface="+mj-cs"/>
        </a:defRPr>
      </a:lvl1pPr>
    </p:titleStyle>
    <p:bodyStyle>
      <a:lvl1pPr marL="233363" indent="-233363" algn="l" defTabSz="914400" rtl="0" eaLnBrk="1" latinLnBrk="0" hangingPunct="1">
        <a:lnSpc>
          <a:spcPct val="110000"/>
        </a:lnSpc>
        <a:spcBef>
          <a:spcPts val="300"/>
        </a:spcBef>
        <a:spcAft>
          <a:spcPts val="600"/>
        </a:spcAft>
        <a:buClr>
          <a:srgbClr val="004963"/>
        </a:buClr>
        <a:buFont typeface="Arial" panose="020B0604020202020204" pitchFamily="34" charset="0"/>
        <a:buChar char="•"/>
        <a:tabLst/>
        <a:defRPr sz="2000" kern="1200">
          <a:solidFill>
            <a:schemeClr val="tx1"/>
          </a:solidFill>
          <a:latin typeface="+mn-lt"/>
          <a:ea typeface="+mn-ea"/>
          <a:cs typeface="+mn-cs"/>
        </a:defRPr>
      </a:lvl1pPr>
      <a:lvl2pPr marL="750888" indent="-293688" algn="l" defTabSz="914400" rtl="0" eaLnBrk="1" latinLnBrk="0" hangingPunct="1">
        <a:lnSpc>
          <a:spcPct val="110000"/>
        </a:lnSpc>
        <a:spcBef>
          <a:spcPts val="300"/>
        </a:spcBef>
        <a:spcAft>
          <a:spcPts val="600"/>
        </a:spcAft>
        <a:buClr>
          <a:srgbClr val="004963"/>
        </a:buClr>
        <a:buFont typeface="System Font Regular"/>
        <a:buChar char="»"/>
        <a:tabLst/>
        <a:defRPr sz="2000" kern="1200">
          <a:solidFill>
            <a:schemeClr val="tx1"/>
          </a:solidFill>
          <a:latin typeface="+mn-lt"/>
          <a:ea typeface="+mn-ea"/>
          <a:cs typeface="+mn-cs"/>
        </a:defRPr>
      </a:lvl2pPr>
      <a:lvl3pPr marL="1208088" indent="-293688" algn="l" defTabSz="914400" rtl="0" eaLnBrk="1" latinLnBrk="0" hangingPunct="1">
        <a:lnSpc>
          <a:spcPct val="110000"/>
        </a:lnSpc>
        <a:spcBef>
          <a:spcPts val="300"/>
        </a:spcBef>
        <a:spcAft>
          <a:spcPts val="600"/>
        </a:spcAft>
        <a:buClr>
          <a:srgbClr val="004963"/>
        </a:buClr>
        <a:buFont typeface="System Font Regular"/>
        <a:buChar char="–"/>
        <a:tabLst/>
        <a:defRPr sz="2000" kern="1200">
          <a:solidFill>
            <a:schemeClr val="tx1"/>
          </a:solidFill>
          <a:latin typeface="+mn-lt"/>
          <a:ea typeface="+mn-ea"/>
          <a:cs typeface="+mn-cs"/>
        </a:defRPr>
      </a:lvl3pPr>
      <a:lvl4pPr marL="1665288" indent="-293688" algn="l" defTabSz="914400" rtl="0" eaLnBrk="1" latinLnBrk="0" hangingPunct="1">
        <a:lnSpc>
          <a:spcPct val="110000"/>
        </a:lnSpc>
        <a:spcBef>
          <a:spcPts val="300"/>
        </a:spcBef>
        <a:spcAft>
          <a:spcPts val="600"/>
        </a:spcAft>
        <a:buClr>
          <a:srgbClr val="004963"/>
        </a:buClr>
        <a:buSzPct val="80000"/>
        <a:buFont typeface="Wingdings" pitchFamily="2" charset="2"/>
        <a:buChar char="§"/>
        <a:tabLst/>
        <a:defRPr sz="2000" kern="1200">
          <a:solidFill>
            <a:schemeClr val="tx1"/>
          </a:solidFill>
          <a:latin typeface="+mn-lt"/>
          <a:ea typeface="+mn-ea"/>
          <a:cs typeface="+mn-cs"/>
        </a:defRPr>
      </a:lvl4pPr>
      <a:lvl5pPr marL="2122488" indent="-293688" algn="l" defTabSz="914400" rtl="0" eaLnBrk="1" latinLnBrk="0" hangingPunct="1">
        <a:lnSpc>
          <a:spcPct val="110000"/>
        </a:lnSpc>
        <a:spcBef>
          <a:spcPts val="300"/>
        </a:spcBef>
        <a:spcAft>
          <a:spcPts val="600"/>
        </a:spcAft>
        <a:buClr>
          <a:srgbClr val="004963"/>
        </a:buClr>
        <a:buFont typeface="System Font Regular"/>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hyperlink" Target="mailto:hauff004@umn.edu"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ohe.state.mn.us/sPages/FAFSA_Filing_Goal.cf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mn.gov/olmstead/assets/2022-04-olmstead-plan_tcm1143-526399.pdf" TargetMode="External"/><Relationship Id="rId4" Type="http://schemas.openxmlformats.org/officeDocument/2006/relationships/hyperlink" Target="https://www.ohe.state.mn.us/sPages/educ_attain_goal_2025.cfm#:~:text=Educational%20Attainment%20Goal%202025%3A%20Working,to%2070%20percent%20by%20202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120C-EB1D-9C05-40D2-F30226634ECC}"/>
              </a:ext>
            </a:extLst>
          </p:cNvPr>
          <p:cNvSpPr>
            <a:spLocks noGrp="1"/>
          </p:cNvSpPr>
          <p:nvPr>
            <p:ph type="title"/>
          </p:nvPr>
        </p:nvSpPr>
        <p:spPr/>
        <p:txBody>
          <a:bodyPr/>
          <a:lstStyle/>
          <a:p>
            <a:pPr algn="ctr"/>
            <a:r>
              <a:rPr lang="en-US" dirty="0"/>
              <a:t>Solutions for Inclusive Higher Education </a:t>
            </a:r>
          </a:p>
        </p:txBody>
      </p:sp>
      <p:pic>
        <p:nvPicPr>
          <p:cNvPr id="1026" name="Picture 2" descr="Logo with Minnesota Inclusive Higher Education Consortium written in gold lettering across a blue shape of the state of Minnesota ">
            <a:extLst>
              <a:ext uri="{FF2B5EF4-FFF2-40B4-BE49-F238E27FC236}">
                <a16:creationId xmlns:a16="http://schemas.microsoft.com/office/drawing/2014/main" id="{DB913CE1-09CF-B677-9A29-B8F973FAEC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4029" y="2420490"/>
            <a:ext cx="3920771" cy="2017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F2594C-8A55-58BC-CD06-F2438BFED9DF}"/>
              </a:ext>
            </a:extLst>
          </p:cNvPr>
          <p:cNvSpPr txBox="1"/>
          <p:nvPr/>
        </p:nvSpPr>
        <p:spPr>
          <a:xfrm>
            <a:off x="4883310" y="5354475"/>
            <a:ext cx="3375377" cy="923330"/>
          </a:xfrm>
          <a:prstGeom prst="rect">
            <a:avLst/>
          </a:prstGeom>
          <a:noFill/>
        </p:spPr>
        <p:txBody>
          <a:bodyPr wrap="square" rtlCol="0">
            <a:spAutoFit/>
          </a:bodyPr>
          <a:lstStyle/>
          <a:p>
            <a:r>
              <a:rPr lang="en-US" dirty="0"/>
              <a:t>Mary Hauff</a:t>
            </a:r>
          </a:p>
          <a:p>
            <a:r>
              <a:rPr lang="en-US" dirty="0"/>
              <a:t>MIPSA Webinar</a:t>
            </a:r>
          </a:p>
          <a:p>
            <a:r>
              <a:rPr lang="en-US" dirty="0"/>
              <a:t>May 1, 2024 </a:t>
            </a:r>
          </a:p>
        </p:txBody>
      </p:sp>
    </p:spTree>
    <p:extLst>
      <p:ext uri="{BB962C8B-B14F-4D97-AF65-F5344CB8AC3E}">
        <p14:creationId xmlns:p14="http://schemas.microsoft.com/office/powerpoint/2010/main" val="4039065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ght photo group photo of advocates, parents, and legislators on the Capitol steps after attending the One Minnesota Rally. ">
            <a:extLst>
              <a:ext uri="{FF2B5EF4-FFF2-40B4-BE49-F238E27FC236}">
                <a16:creationId xmlns:a16="http://schemas.microsoft.com/office/drawing/2014/main" id="{CBC50890-3A9D-BDC2-3448-351089138FE5}"/>
              </a:ext>
            </a:extLst>
          </p:cNvPr>
          <p:cNvPicPr>
            <a:picLocks noChangeAspect="1"/>
          </p:cNvPicPr>
          <p:nvPr/>
        </p:nvPicPr>
        <p:blipFill>
          <a:blip r:embed="rId3"/>
          <a:stretch>
            <a:fillRect/>
          </a:stretch>
        </p:blipFill>
        <p:spPr>
          <a:xfrm>
            <a:off x="6451600" y="1601611"/>
            <a:ext cx="4572000" cy="3429000"/>
          </a:xfrm>
          <a:prstGeom prst="rect">
            <a:avLst/>
          </a:prstGeom>
        </p:spPr>
      </p:pic>
      <p:pic>
        <p:nvPicPr>
          <p:cNvPr id="6" name="Picture 5" descr="Group photo in the Capitol Rotunda for Disability Day at the Capitol &#10;">
            <a:extLst>
              <a:ext uri="{FF2B5EF4-FFF2-40B4-BE49-F238E27FC236}">
                <a16:creationId xmlns:a16="http://schemas.microsoft.com/office/drawing/2014/main" id="{2E8E020F-E108-7222-593F-6E5CEC8938E3}"/>
              </a:ext>
            </a:extLst>
          </p:cNvPr>
          <p:cNvPicPr>
            <a:picLocks noChangeAspect="1"/>
          </p:cNvPicPr>
          <p:nvPr/>
        </p:nvPicPr>
        <p:blipFill>
          <a:blip r:embed="rId4"/>
          <a:stretch>
            <a:fillRect/>
          </a:stretch>
        </p:blipFill>
        <p:spPr>
          <a:xfrm>
            <a:off x="922559" y="1601611"/>
            <a:ext cx="4688019" cy="3516014"/>
          </a:xfrm>
          <a:prstGeom prst="rect">
            <a:avLst/>
          </a:prstGeom>
        </p:spPr>
      </p:pic>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p:txBody>
          <a:bodyPr/>
          <a:lstStyle/>
          <a:p>
            <a:pPr algn="ctr"/>
            <a:r>
              <a:rPr lang="en-US" dirty="0"/>
              <a:t>Day at the Capitol 	</a:t>
            </a:r>
          </a:p>
        </p:txBody>
      </p:sp>
    </p:spTree>
    <p:extLst>
      <p:ext uri="{BB962C8B-B14F-4D97-AF65-F5344CB8AC3E}">
        <p14:creationId xmlns:p14="http://schemas.microsoft.com/office/powerpoint/2010/main" val="1036459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p:txBody>
          <a:bodyPr/>
          <a:lstStyle/>
          <a:p>
            <a:pPr algn="ctr"/>
            <a:r>
              <a:rPr lang="en-US" dirty="0"/>
              <a:t>Personal Experience  	</a:t>
            </a:r>
          </a:p>
        </p:txBody>
      </p:sp>
      <p:pic>
        <p:nvPicPr>
          <p:cNvPr id="3" name="Picture 2" descr="constituents meeting with Representative Pryor.&#10;">
            <a:extLst>
              <a:ext uri="{FF2B5EF4-FFF2-40B4-BE49-F238E27FC236}">
                <a16:creationId xmlns:a16="http://schemas.microsoft.com/office/drawing/2014/main" id="{9C5E2E78-2BF1-64C0-D6DD-2A24294F46AF}"/>
              </a:ext>
            </a:extLst>
          </p:cNvPr>
          <p:cNvPicPr>
            <a:picLocks noChangeAspect="1"/>
          </p:cNvPicPr>
          <p:nvPr/>
        </p:nvPicPr>
        <p:blipFill rotWithShape="1">
          <a:blip r:embed="rId3"/>
          <a:srcRect t="34938"/>
          <a:stretch/>
        </p:blipFill>
        <p:spPr>
          <a:xfrm>
            <a:off x="3804355" y="1690688"/>
            <a:ext cx="4052711" cy="1977572"/>
          </a:xfrm>
          <a:prstGeom prst="rect">
            <a:avLst/>
          </a:prstGeom>
        </p:spPr>
      </p:pic>
      <p:pic>
        <p:nvPicPr>
          <p:cNvPr id="7" name="Picture 6" descr="advocates testifying in he House Higher Education Committee meeting&#10;">
            <a:extLst>
              <a:ext uri="{FF2B5EF4-FFF2-40B4-BE49-F238E27FC236}">
                <a16:creationId xmlns:a16="http://schemas.microsoft.com/office/drawing/2014/main" id="{0837A9F7-6844-C38A-874B-51E6C4F6854C}"/>
              </a:ext>
            </a:extLst>
          </p:cNvPr>
          <p:cNvPicPr>
            <a:picLocks noChangeAspect="1"/>
          </p:cNvPicPr>
          <p:nvPr/>
        </p:nvPicPr>
        <p:blipFill rotWithShape="1">
          <a:blip r:embed="rId4"/>
          <a:srcRect l="15556" t="12346" r="14691" b="55885"/>
          <a:stretch/>
        </p:blipFill>
        <p:spPr>
          <a:xfrm>
            <a:off x="2641600" y="3973689"/>
            <a:ext cx="6378222" cy="2178756"/>
          </a:xfrm>
          <a:prstGeom prst="rect">
            <a:avLst/>
          </a:prstGeom>
        </p:spPr>
      </p:pic>
    </p:spTree>
    <p:extLst>
      <p:ext uri="{BB962C8B-B14F-4D97-AF65-F5344CB8AC3E}">
        <p14:creationId xmlns:p14="http://schemas.microsoft.com/office/powerpoint/2010/main" val="332605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DF4655-D336-AE15-E3D1-446E6B38BB34}"/>
              </a:ext>
            </a:extLst>
          </p:cNvPr>
          <p:cNvSpPr>
            <a:spLocks noGrp="1"/>
          </p:cNvSpPr>
          <p:nvPr>
            <p:ph type="title"/>
          </p:nvPr>
        </p:nvSpPr>
        <p:spPr/>
        <p:txBody>
          <a:bodyPr/>
          <a:lstStyle/>
          <a:p>
            <a:pPr algn="ctr"/>
            <a:r>
              <a:rPr lang="en-US" dirty="0"/>
              <a:t>Contact Information</a:t>
            </a:r>
          </a:p>
        </p:txBody>
      </p:sp>
      <p:sp>
        <p:nvSpPr>
          <p:cNvPr id="6" name="Content Placeholder 5">
            <a:extLst>
              <a:ext uri="{FF2B5EF4-FFF2-40B4-BE49-F238E27FC236}">
                <a16:creationId xmlns:a16="http://schemas.microsoft.com/office/drawing/2014/main" id="{F3B8442A-A928-CA7C-FE3F-B3F10745845F}"/>
              </a:ext>
            </a:extLst>
          </p:cNvPr>
          <p:cNvSpPr>
            <a:spLocks noGrp="1"/>
          </p:cNvSpPr>
          <p:nvPr>
            <p:ph sz="half" idx="1"/>
          </p:nvPr>
        </p:nvSpPr>
        <p:spPr>
          <a:xfrm>
            <a:off x="3976471" y="1710620"/>
            <a:ext cx="4654249" cy="4737743"/>
          </a:xfrm>
        </p:spPr>
        <p:txBody>
          <a:bodyPr>
            <a:noAutofit/>
          </a:bodyPr>
          <a:lstStyle/>
          <a:p>
            <a:pPr marL="0" indent="0">
              <a:spcBef>
                <a:spcPts val="0"/>
              </a:spcBef>
              <a:spcAft>
                <a:spcPts val="1200"/>
              </a:spcAft>
              <a:buNone/>
            </a:pPr>
            <a:r>
              <a:rPr lang="en-US" sz="1500" dirty="0">
                <a:latin typeface="Open Sans Semibold" panose="020B0606030504020204" pitchFamily="34" charset="0"/>
                <a:ea typeface="Open Sans Semibold" panose="020B0606030504020204" pitchFamily="34" charset="0"/>
                <a:cs typeface="Open Sans Semibold" panose="020B0606030504020204" pitchFamily="34" charset="0"/>
              </a:rPr>
              <a:t>Mary Hauff</a:t>
            </a:r>
            <a:br>
              <a:rPr lang="en-US" sz="1500" dirty="0"/>
            </a:br>
            <a:r>
              <a:rPr lang="en-US" sz="1500" dirty="0">
                <a:hlinkClick r:id="rId2"/>
              </a:rPr>
              <a:t>hauff004@umn.edu</a:t>
            </a:r>
            <a:endParaRPr lang="en-US" sz="1500" dirty="0"/>
          </a:p>
          <a:p>
            <a:pPr marL="0" indent="0">
              <a:spcBef>
                <a:spcPts val="0"/>
              </a:spcBef>
              <a:spcAft>
                <a:spcPts val="1200"/>
              </a:spcAft>
              <a:buNone/>
            </a:pPr>
            <a:r>
              <a:rPr lang="en-US" sz="1500" dirty="0"/>
              <a:t>Minnesota Inclusive Higher Education Consortium</a:t>
            </a:r>
            <a:br>
              <a:rPr lang="en-US" sz="1500" dirty="0"/>
            </a:br>
            <a:r>
              <a:rPr lang="en-US" sz="1500" dirty="0"/>
              <a:t>Institute on Community Integration</a:t>
            </a:r>
            <a:br>
              <a:rPr lang="en-US" sz="1500" dirty="0"/>
            </a:br>
            <a:r>
              <a:rPr lang="en-US" sz="1500" dirty="0"/>
              <a:t>University of Minnesota</a:t>
            </a:r>
          </a:p>
        </p:txBody>
      </p:sp>
    </p:spTree>
    <p:extLst>
      <p:ext uri="{BB962C8B-B14F-4D97-AF65-F5344CB8AC3E}">
        <p14:creationId xmlns:p14="http://schemas.microsoft.com/office/powerpoint/2010/main" val="139412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391885" y="365125"/>
            <a:ext cx="11281500" cy="1325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300"/>
              <a:buNone/>
            </a:pPr>
            <a:r>
              <a:rPr lang="en-US" dirty="0"/>
              <a:t>MN College Capacity and Prospective Students </a:t>
            </a:r>
            <a:endParaRPr dirty="0"/>
          </a:p>
        </p:txBody>
      </p:sp>
      <p:sp>
        <p:nvSpPr>
          <p:cNvPr id="119" name="Google Shape;119;p6"/>
          <p:cNvSpPr txBox="1">
            <a:spLocks noGrp="1"/>
          </p:cNvSpPr>
          <p:nvPr>
            <p:ph type="body" idx="1"/>
          </p:nvPr>
        </p:nvSpPr>
        <p:spPr>
          <a:xfrm>
            <a:off x="399260" y="1489538"/>
            <a:ext cx="11281500" cy="4486200"/>
          </a:xfrm>
          <a:prstGeom prst="rect">
            <a:avLst/>
          </a:prstGeom>
          <a:noFill/>
          <a:ln>
            <a:noFill/>
          </a:ln>
        </p:spPr>
        <p:txBody>
          <a:bodyPr spcFirstLastPara="1" wrap="square" lIns="121900" tIns="121900" rIns="121900" bIns="121900" anchor="t" anchorCtr="0">
            <a:noAutofit/>
          </a:bodyPr>
          <a:lstStyle/>
          <a:p>
            <a:pPr marL="609600" lvl="0" indent="-457200" algn="l" rtl="0">
              <a:lnSpc>
                <a:spcPct val="115000"/>
              </a:lnSpc>
              <a:spcBef>
                <a:spcPts val="0"/>
              </a:spcBef>
              <a:spcAft>
                <a:spcPts val="0"/>
              </a:spcAft>
              <a:buClr>
                <a:srgbClr val="222222"/>
              </a:buClr>
              <a:buSzPts val="2400"/>
              <a:buChar char="●"/>
            </a:pPr>
            <a:r>
              <a:rPr lang="en-US" sz="2400" dirty="0">
                <a:solidFill>
                  <a:srgbClr val="222222"/>
                </a:solidFill>
              </a:rPr>
              <a:t>5,000 prospective Minnesota college students with an intellectual disability </a:t>
            </a:r>
            <a:endParaRPr sz="2400" dirty="0">
              <a:solidFill>
                <a:srgbClr val="222222"/>
              </a:solidFill>
            </a:endParaRPr>
          </a:p>
          <a:p>
            <a:pPr marL="609600" lvl="0" indent="-457200" algn="l" rtl="0">
              <a:lnSpc>
                <a:spcPct val="115000"/>
              </a:lnSpc>
              <a:spcBef>
                <a:spcPts val="0"/>
              </a:spcBef>
              <a:spcAft>
                <a:spcPts val="0"/>
              </a:spcAft>
              <a:buClr>
                <a:srgbClr val="222222"/>
              </a:buClr>
              <a:buSzPts val="2400"/>
              <a:buChar char="●"/>
            </a:pPr>
            <a:r>
              <a:rPr lang="en-US" sz="2400" dirty="0">
                <a:solidFill>
                  <a:srgbClr val="222222"/>
                </a:solidFill>
              </a:rPr>
              <a:t>Current Minnesota college enrollment capacity = 100 students with an intellectual disability </a:t>
            </a:r>
            <a:endParaRPr sz="2400" dirty="0">
              <a:solidFill>
                <a:srgbClr val="222222"/>
              </a:solidFill>
            </a:endParaRPr>
          </a:p>
          <a:p>
            <a:pPr marL="609600" lvl="0" indent="-457200" algn="l" rtl="0">
              <a:lnSpc>
                <a:spcPct val="115000"/>
              </a:lnSpc>
              <a:spcBef>
                <a:spcPts val="0"/>
              </a:spcBef>
              <a:spcAft>
                <a:spcPts val="0"/>
              </a:spcAft>
              <a:buClr>
                <a:srgbClr val="222222"/>
              </a:buClr>
              <a:buSzPts val="2400"/>
              <a:buChar char="●"/>
            </a:pPr>
            <a:r>
              <a:rPr lang="en-US" sz="2400" dirty="0">
                <a:solidFill>
                  <a:srgbClr val="222222"/>
                </a:solidFill>
              </a:rPr>
              <a:t>Fewer than 3% can attend college in Minnesota</a:t>
            </a:r>
            <a:endParaRPr sz="2400" dirty="0">
              <a:solidFill>
                <a:srgbClr val="222222"/>
              </a:solidFill>
            </a:endParaRPr>
          </a:p>
          <a:p>
            <a:pPr marL="609600" lvl="0" indent="-457200" algn="l" rtl="0">
              <a:lnSpc>
                <a:spcPct val="115000"/>
              </a:lnSpc>
              <a:spcBef>
                <a:spcPts val="0"/>
              </a:spcBef>
              <a:spcAft>
                <a:spcPts val="0"/>
              </a:spcAft>
              <a:buClr>
                <a:srgbClr val="222222"/>
              </a:buClr>
              <a:buSzPts val="2400"/>
              <a:buChar char="●"/>
            </a:pPr>
            <a:r>
              <a:rPr lang="en-US" sz="2400" dirty="0">
                <a:solidFill>
                  <a:srgbClr val="222222"/>
                </a:solidFill>
              </a:rPr>
              <a:t>Student’s best-fit college  </a:t>
            </a:r>
            <a:endParaRPr sz="2400" dirty="0">
              <a:solidFill>
                <a:srgbClr val="222222"/>
              </a:solidFill>
            </a:endParaRPr>
          </a:p>
          <a:p>
            <a:pPr marL="0" lvl="0" indent="0" algn="l" rtl="0">
              <a:lnSpc>
                <a:spcPct val="115000"/>
              </a:lnSpc>
              <a:spcBef>
                <a:spcPts val="1600"/>
              </a:spcBef>
              <a:spcAft>
                <a:spcPts val="1600"/>
              </a:spcAft>
              <a:buSzPts val="1700"/>
              <a:buNone/>
            </a:pPr>
            <a:r>
              <a:rPr lang="en-US" sz="1900" dirty="0"/>
              <a:t>Source: MDE MARSS child count totals, December 2022</a:t>
            </a:r>
            <a:endParaRPr sz="1900" dirty="0"/>
          </a:p>
        </p:txBody>
      </p:sp>
      <p:pic>
        <p:nvPicPr>
          <p:cNvPr id="120" name="Google Shape;120;p6" descr="A large grey circle.  3% of the circle is red, showing the percent of students with ID attending college." title="Graphic image showing 3%"/>
          <p:cNvPicPr preferRelativeResize="0"/>
          <p:nvPr/>
        </p:nvPicPr>
        <p:blipFill rotWithShape="1">
          <a:blip r:embed="rId3">
            <a:alphaModFix/>
          </a:blip>
          <a:srcRect/>
          <a:stretch/>
        </p:blipFill>
        <p:spPr>
          <a:xfrm>
            <a:off x="7592000" y="2704100"/>
            <a:ext cx="3788725" cy="3788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a:xfrm>
            <a:off x="391886" y="365125"/>
            <a:ext cx="11408228" cy="1325563"/>
          </a:xfrm>
        </p:spPr>
        <p:txBody>
          <a:bodyPr/>
          <a:lstStyle/>
          <a:p>
            <a:pPr algn="ctr"/>
            <a:r>
              <a:rPr lang="en-US" dirty="0"/>
              <a:t>Connect to Existing Data and Goals		</a:t>
            </a:r>
          </a:p>
        </p:txBody>
      </p:sp>
      <p:sp>
        <p:nvSpPr>
          <p:cNvPr id="11" name="Content Placeholder 10">
            <a:extLst>
              <a:ext uri="{FF2B5EF4-FFF2-40B4-BE49-F238E27FC236}">
                <a16:creationId xmlns:a16="http://schemas.microsoft.com/office/drawing/2014/main" id="{441FDB92-C210-A048-1570-EF2C31586F2C}"/>
              </a:ext>
            </a:extLst>
          </p:cNvPr>
          <p:cNvSpPr>
            <a:spLocks noGrp="1"/>
          </p:cNvSpPr>
          <p:nvPr>
            <p:ph idx="1"/>
          </p:nvPr>
        </p:nvSpPr>
        <p:spPr>
          <a:xfrm>
            <a:off x="2660953" y="1721909"/>
            <a:ext cx="6264408" cy="4486275"/>
          </a:xfrm>
        </p:spPr>
        <p:txBody>
          <a:bodyPr>
            <a:normAutofit fontScale="92500" lnSpcReduction="10000"/>
          </a:bodyPr>
          <a:lstStyle/>
          <a:p>
            <a:pPr marL="0" indent="0">
              <a:buNone/>
            </a:pPr>
            <a:r>
              <a:rPr lang="en-US" b="1" dirty="0">
                <a:solidFill>
                  <a:srgbClr val="004963"/>
                </a:solidFill>
                <a:latin typeface="+mj-lt"/>
              </a:rPr>
              <a:t>Statewide Goals</a:t>
            </a:r>
          </a:p>
          <a:p>
            <a:r>
              <a:rPr lang="en-US" dirty="0">
                <a:solidFill>
                  <a:srgbClr val="004963"/>
                </a:solidFill>
                <a:latin typeface="+mj-lt"/>
                <a:hlinkClick r:id="rId3">
                  <a:extLst>
                    <a:ext uri="{A12FA001-AC4F-418D-AE19-62706E023703}">
                      <ahyp:hlinkClr xmlns:ahyp="http://schemas.microsoft.com/office/drawing/2018/hyperlinkcolor" val="tx"/>
                    </a:ext>
                  </a:extLst>
                </a:hlinkClick>
              </a:rPr>
              <a:t>Statewide FAFSA Filing Goal</a:t>
            </a:r>
            <a:endParaRPr lang="en-US" dirty="0">
              <a:solidFill>
                <a:srgbClr val="004963"/>
              </a:solidFill>
              <a:latin typeface="+mj-lt"/>
            </a:endParaRPr>
          </a:p>
          <a:p>
            <a:r>
              <a:rPr lang="en-US" dirty="0">
                <a:solidFill>
                  <a:srgbClr val="004963"/>
                </a:solidFill>
                <a:highlight>
                  <a:srgbClr val="FFFFFF"/>
                </a:highlight>
                <a:latin typeface="+mj-lt"/>
                <a:hlinkClick r:id="rId4">
                  <a:extLst>
                    <a:ext uri="{A12FA001-AC4F-418D-AE19-62706E023703}">
                      <ahyp:hlinkClr xmlns:ahyp="http://schemas.microsoft.com/office/drawing/2018/hyperlinkcolor" val="tx"/>
                    </a:ext>
                  </a:extLst>
                </a:hlinkClick>
              </a:rPr>
              <a:t>Postsecondary</a:t>
            </a:r>
            <a:r>
              <a:rPr lang="en-US" dirty="0">
                <a:solidFill>
                  <a:srgbClr val="0563C1"/>
                </a:solidFill>
                <a:highlight>
                  <a:srgbClr val="FFFFFF"/>
                </a:highlight>
                <a:latin typeface="+mj-lt"/>
                <a:hlinkClick r:id="rId4">
                  <a:extLst>
                    <a:ext uri="{A12FA001-AC4F-418D-AE19-62706E023703}">
                      <ahyp:hlinkClr xmlns:ahyp="http://schemas.microsoft.com/office/drawing/2018/hyperlinkcolor" val="tx"/>
                    </a:ext>
                  </a:extLst>
                </a:hlinkClick>
              </a:rPr>
              <a:t> </a:t>
            </a:r>
            <a:r>
              <a:rPr lang="en-US" b="0" i="0" dirty="0">
                <a:solidFill>
                  <a:srgbClr val="004963"/>
                </a:solidFill>
                <a:effectLst/>
                <a:highlight>
                  <a:srgbClr val="FFFFFF"/>
                </a:highlight>
                <a:latin typeface="+mj-lt"/>
                <a:hlinkClick r:id="rId4">
                  <a:extLst>
                    <a:ext uri="{A12FA001-AC4F-418D-AE19-62706E023703}">
                      <ahyp:hlinkClr xmlns:ahyp="http://schemas.microsoft.com/office/drawing/2018/hyperlinkcolor" val="tx"/>
                    </a:ext>
                  </a:extLst>
                </a:hlinkClick>
              </a:rPr>
              <a:t>Educational Attainment Goal 2025</a:t>
            </a:r>
            <a:endParaRPr lang="en-US" b="0" i="0" dirty="0">
              <a:solidFill>
                <a:srgbClr val="004963"/>
              </a:solidFill>
              <a:effectLst/>
              <a:highlight>
                <a:srgbClr val="FFFFFF"/>
              </a:highlight>
              <a:latin typeface="+mj-lt"/>
            </a:endParaRPr>
          </a:p>
          <a:p>
            <a:r>
              <a:rPr lang="en-US" dirty="0">
                <a:solidFill>
                  <a:srgbClr val="004963"/>
                </a:solidFill>
                <a:latin typeface="+mj-lt"/>
                <a:hlinkClick r:id="rId5">
                  <a:extLst>
                    <a:ext uri="{A12FA001-AC4F-418D-AE19-62706E023703}">
                      <ahyp:hlinkClr xmlns:ahyp="http://schemas.microsoft.com/office/drawing/2018/hyperlinkcolor" val="tx"/>
                    </a:ext>
                  </a:extLst>
                </a:hlinkClick>
              </a:rPr>
              <a:t>2022 Minnesota Olmstead Plan</a:t>
            </a:r>
            <a:endParaRPr lang="en-US" dirty="0">
              <a:solidFill>
                <a:srgbClr val="004963"/>
              </a:solidFill>
              <a:latin typeface="+mj-lt"/>
            </a:endParaRPr>
          </a:p>
          <a:p>
            <a:pPr marL="0" indent="0">
              <a:buNone/>
            </a:pPr>
            <a:endParaRPr lang="en-US" dirty="0">
              <a:solidFill>
                <a:srgbClr val="004963"/>
              </a:solidFill>
              <a:latin typeface="+mj-lt"/>
            </a:endParaRPr>
          </a:p>
          <a:p>
            <a:pPr marL="0" indent="0">
              <a:buNone/>
            </a:pPr>
            <a:endParaRPr lang="en-US" dirty="0">
              <a:solidFill>
                <a:srgbClr val="004963"/>
              </a:solidFill>
              <a:latin typeface="+mj-lt"/>
            </a:endParaRPr>
          </a:p>
          <a:p>
            <a:pPr marL="0" indent="0">
              <a:buNone/>
            </a:pPr>
            <a:r>
              <a:rPr lang="en-US" b="1" dirty="0">
                <a:solidFill>
                  <a:srgbClr val="004963"/>
                </a:solidFill>
                <a:latin typeface="+mj-lt"/>
              </a:rPr>
              <a:t>Legislative Reports</a:t>
            </a:r>
          </a:p>
          <a:p>
            <a:r>
              <a:rPr lang="en-US" dirty="0">
                <a:solidFill>
                  <a:srgbClr val="004963"/>
                </a:solidFill>
                <a:latin typeface="+mj-lt"/>
              </a:rPr>
              <a:t>2017 Minnesota State Report </a:t>
            </a:r>
          </a:p>
          <a:p>
            <a:r>
              <a:rPr lang="en-US" dirty="0">
                <a:solidFill>
                  <a:srgbClr val="004963"/>
                </a:solidFill>
                <a:latin typeface="+mj-lt"/>
              </a:rPr>
              <a:t>2018 University of Minnesota Morris Report</a:t>
            </a:r>
          </a:p>
          <a:p>
            <a:r>
              <a:rPr lang="en-US" dirty="0">
                <a:solidFill>
                  <a:srgbClr val="004963"/>
                </a:solidFill>
                <a:latin typeface="+mj-lt"/>
              </a:rPr>
              <a:t>Grants for Students with Intellectual and Developmental Disabilities</a:t>
            </a:r>
          </a:p>
          <a:p>
            <a:endParaRPr lang="en-US" dirty="0">
              <a:latin typeface="+mj-lt"/>
            </a:endParaRPr>
          </a:p>
          <a:p>
            <a:endParaRPr lang="en-US" dirty="0">
              <a:latin typeface="+mj-lt"/>
            </a:endParaRPr>
          </a:p>
          <a:p>
            <a:endParaRPr lang="en-US" dirty="0">
              <a:latin typeface="+mj-lt"/>
            </a:endParaRPr>
          </a:p>
        </p:txBody>
      </p:sp>
    </p:spTree>
    <p:extLst>
      <p:ext uri="{BB962C8B-B14F-4D97-AF65-F5344CB8AC3E}">
        <p14:creationId xmlns:p14="http://schemas.microsoft.com/office/powerpoint/2010/main" val="130869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a:xfrm>
            <a:off x="391885" y="365125"/>
            <a:ext cx="11303403" cy="1325563"/>
          </a:xfrm>
        </p:spPr>
        <p:txBody>
          <a:bodyPr/>
          <a:lstStyle/>
          <a:p>
            <a:pPr algn="ctr"/>
            <a:r>
              <a:rPr lang="en-US" dirty="0"/>
              <a:t>Solutions from the</a:t>
            </a:r>
            <a:br>
              <a:rPr lang="en-US" dirty="0"/>
            </a:br>
            <a:r>
              <a:rPr lang="en-US" dirty="0"/>
              <a:t>Minnesota Inclusive Higher Education Act (2023)	</a:t>
            </a:r>
          </a:p>
        </p:txBody>
      </p:sp>
      <p:pic>
        <p:nvPicPr>
          <p:cNvPr id="3" name="Picture 2">
            <a:extLst>
              <a:ext uri="{FF2B5EF4-FFF2-40B4-BE49-F238E27FC236}">
                <a16:creationId xmlns:a16="http://schemas.microsoft.com/office/drawing/2014/main" id="{42357EF7-0FB9-A854-F025-F9D6168C9AD3}"/>
              </a:ext>
            </a:extLst>
          </p:cNvPr>
          <p:cNvPicPr>
            <a:picLocks noChangeAspect="1"/>
          </p:cNvPicPr>
          <p:nvPr/>
        </p:nvPicPr>
        <p:blipFill>
          <a:blip r:embed="rId3"/>
          <a:stretch>
            <a:fillRect/>
          </a:stretch>
        </p:blipFill>
        <p:spPr>
          <a:xfrm>
            <a:off x="4933245" y="1690688"/>
            <a:ext cx="3536228" cy="4581348"/>
          </a:xfrm>
          <a:prstGeom prst="rect">
            <a:avLst/>
          </a:prstGeom>
        </p:spPr>
      </p:pic>
      <p:pic>
        <p:nvPicPr>
          <p:cNvPr id="2" name="Picture 1" descr="the Inclusive Higher Education Act One Page Summary&#10;&#10;Infographic says:&#10;&#10;Expand Access to Inclusive&#10;Higher Education Statewide&#10;&#10;HF 687, Klevorn SF 655, Fateh&#10;For young adults with intellectual disabilities (ID), having an opportunity to pursue postsecondary education and earn meaningful credentials is critical for personal and professional development.&#10;Students with ID who attend postsecondary education:&#10;Are more than twice as likely to be employed&#10;Earn 80% more per year&#10;Are more likely to live in homes of their own&#10;Have better physical health and healthier relationships&#10;Rely less on Supplemental Security Income (SSI) and Vocational Rehabilitation Services (VRS) than their peers who do not attend postsecondary education&#10;&#10;This supports Minnesota's economic health and sustainability as well. Young adults who go on to live in their own homes, making livable wages, are less likely to rely on expensive services funded by the government.&#10;But less than 3% of Minnesota students with ID have access to in-state postsecondary education, and there are only four colleges and universities in the state that specifically offer enrollment to students with ID.&#10;Barriers to resource and funding have dramatically slowed progress toward expanding inclusive higher education options, and Minnesota is far behind other states in the nation.&#10;&#10;HF 687 (Klevorn)/SF 655 (Fateh) will help address these systemic barriers by:&#10;Funding a Minnesota-based technical assistance center in inclusive higher education best practices and supporting students with intellectual and developmental disabilities&#10;&#10;Providing competitive grant funding Minnesota colleges and universities to start and expand inclusive higher education initiatives&#10;Expanding access to inclusive higher education across Minnesota will support young adults with ID to earn credentials, pursue a career of their choice, earn a competitive wage, and live in homes of their choice.&#10;Opening pathways to inclusive higher education will strengthen the Minnesota workforce, reduce dependence on more formal, costly supports, and lead to long-term cost savings for the state.&#10;With questions or for more information, contact Julia Page at juliapage@arcminnesota.org&#10;">
            <a:extLst>
              <a:ext uri="{FF2B5EF4-FFF2-40B4-BE49-F238E27FC236}">
                <a16:creationId xmlns:a16="http://schemas.microsoft.com/office/drawing/2014/main" id="{421DC8D4-F92E-FC54-A093-5BF23F8F63C0}"/>
              </a:ext>
            </a:extLst>
          </p:cNvPr>
          <p:cNvPicPr>
            <a:picLocks noChangeAspect="1"/>
          </p:cNvPicPr>
          <p:nvPr/>
        </p:nvPicPr>
        <p:blipFill>
          <a:blip r:embed="rId3"/>
          <a:stretch>
            <a:fillRect/>
          </a:stretch>
        </p:blipFill>
        <p:spPr>
          <a:xfrm>
            <a:off x="4933245" y="1690688"/>
            <a:ext cx="3536228" cy="4581348"/>
          </a:xfrm>
          <a:prstGeom prst="rect">
            <a:avLst/>
          </a:prstGeom>
        </p:spPr>
      </p:pic>
    </p:spTree>
    <p:extLst>
      <p:ext uri="{BB962C8B-B14F-4D97-AF65-F5344CB8AC3E}">
        <p14:creationId xmlns:p14="http://schemas.microsoft.com/office/powerpoint/2010/main" val="2793411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a:xfrm>
            <a:off x="391885" y="365125"/>
            <a:ext cx="6008915" cy="1325563"/>
          </a:xfrm>
        </p:spPr>
        <p:txBody>
          <a:bodyPr>
            <a:normAutofit fontScale="90000"/>
          </a:bodyPr>
          <a:lstStyle/>
          <a:p>
            <a:r>
              <a:rPr lang="en-US" dirty="0"/>
              <a:t>Building Relationships with Higher Education Committees </a:t>
            </a:r>
            <a:br>
              <a:rPr lang="en-US" dirty="0"/>
            </a:br>
            <a:r>
              <a:rPr lang="en-US" dirty="0"/>
              <a:t>		</a:t>
            </a:r>
          </a:p>
        </p:txBody>
      </p:sp>
      <p:pic>
        <p:nvPicPr>
          <p:cNvPr id="5" name="Picture 4" descr="Photo of advocate, Jean Hauff, with Senate Higher Education committee administrator and chairperson&#10;">
            <a:extLst>
              <a:ext uri="{FF2B5EF4-FFF2-40B4-BE49-F238E27FC236}">
                <a16:creationId xmlns:a16="http://schemas.microsoft.com/office/drawing/2014/main" id="{AC3E163B-4FD6-ADE8-686B-F042C5471FC4}"/>
              </a:ext>
            </a:extLst>
          </p:cNvPr>
          <p:cNvPicPr>
            <a:picLocks noChangeAspect="1"/>
          </p:cNvPicPr>
          <p:nvPr/>
        </p:nvPicPr>
        <p:blipFill>
          <a:blip r:embed="rId3"/>
          <a:stretch>
            <a:fillRect/>
          </a:stretch>
        </p:blipFill>
        <p:spPr>
          <a:xfrm>
            <a:off x="1442456" y="1992489"/>
            <a:ext cx="3187229" cy="2390422"/>
          </a:xfrm>
          <a:prstGeom prst="rect">
            <a:avLst/>
          </a:prstGeom>
        </p:spPr>
      </p:pic>
      <p:pic>
        <p:nvPicPr>
          <p:cNvPr id="3" name="Picture 2" descr="the Senate Higher Education Committee webpage ">
            <a:extLst>
              <a:ext uri="{FF2B5EF4-FFF2-40B4-BE49-F238E27FC236}">
                <a16:creationId xmlns:a16="http://schemas.microsoft.com/office/drawing/2014/main" id="{7BEAA9CE-D687-ED61-3C1B-8C1805EEE438}"/>
              </a:ext>
            </a:extLst>
          </p:cNvPr>
          <p:cNvPicPr>
            <a:picLocks noChangeAspect="1"/>
          </p:cNvPicPr>
          <p:nvPr/>
        </p:nvPicPr>
        <p:blipFill rotWithShape="1">
          <a:blip r:embed="rId4"/>
          <a:srcRect t="4614"/>
          <a:stretch/>
        </p:blipFill>
        <p:spPr>
          <a:xfrm>
            <a:off x="6508175" y="443619"/>
            <a:ext cx="4769425" cy="6065829"/>
          </a:xfrm>
          <a:prstGeom prst="rect">
            <a:avLst/>
          </a:prstGeom>
        </p:spPr>
      </p:pic>
    </p:spTree>
    <p:extLst>
      <p:ext uri="{BB962C8B-B14F-4D97-AF65-F5344CB8AC3E}">
        <p14:creationId xmlns:p14="http://schemas.microsoft.com/office/powerpoint/2010/main" val="82675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p:txBody>
          <a:bodyPr/>
          <a:lstStyle/>
          <a:p>
            <a:pPr algn="ctr"/>
            <a:r>
              <a:rPr lang="en-US" dirty="0"/>
              <a:t>Building Relationships with Legislators	</a:t>
            </a:r>
          </a:p>
        </p:txBody>
      </p:sp>
      <p:pic>
        <p:nvPicPr>
          <p:cNvPr id="3" name="Picture 2" descr="Mary and Jean Hauff with Senator Abler. Testifying at the Senate Higher Education Committee">
            <a:extLst>
              <a:ext uri="{FF2B5EF4-FFF2-40B4-BE49-F238E27FC236}">
                <a16:creationId xmlns:a16="http://schemas.microsoft.com/office/drawing/2014/main" id="{443EBEAC-236A-C811-CF36-C8EAF1C4D3C7}"/>
              </a:ext>
            </a:extLst>
          </p:cNvPr>
          <p:cNvPicPr>
            <a:picLocks noChangeAspect="1"/>
          </p:cNvPicPr>
          <p:nvPr/>
        </p:nvPicPr>
        <p:blipFill>
          <a:blip r:embed="rId3"/>
          <a:stretch>
            <a:fillRect/>
          </a:stretch>
        </p:blipFill>
        <p:spPr>
          <a:xfrm>
            <a:off x="3874399" y="2256367"/>
            <a:ext cx="4197870" cy="2893907"/>
          </a:xfrm>
          <a:prstGeom prst="rect">
            <a:avLst/>
          </a:prstGeom>
        </p:spPr>
      </p:pic>
    </p:spTree>
    <p:extLst>
      <p:ext uri="{BB962C8B-B14F-4D97-AF65-F5344CB8AC3E}">
        <p14:creationId xmlns:p14="http://schemas.microsoft.com/office/powerpoint/2010/main" val="3987267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a:xfrm>
            <a:off x="304801" y="365125"/>
            <a:ext cx="11616266" cy="1325563"/>
          </a:xfrm>
        </p:spPr>
        <p:txBody>
          <a:bodyPr>
            <a:normAutofit/>
          </a:bodyPr>
          <a:lstStyle/>
          <a:p>
            <a:r>
              <a:rPr lang="en-US" dirty="0"/>
              <a:t>Coalition Allies: State Agencies 	</a:t>
            </a:r>
          </a:p>
        </p:txBody>
      </p:sp>
      <p:sp>
        <p:nvSpPr>
          <p:cNvPr id="11" name="Content Placeholder 10">
            <a:extLst>
              <a:ext uri="{FF2B5EF4-FFF2-40B4-BE49-F238E27FC236}">
                <a16:creationId xmlns:a16="http://schemas.microsoft.com/office/drawing/2014/main" id="{441FDB92-C210-A048-1570-EF2C31586F2C}"/>
              </a:ext>
            </a:extLst>
          </p:cNvPr>
          <p:cNvSpPr>
            <a:spLocks noGrp="1"/>
          </p:cNvSpPr>
          <p:nvPr>
            <p:ph idx="1"/>
          </p:nvPr>
        </p:nvSpPr>
        <p:spPr>
          <a:xfrm>
            <a:off x="391886" y="1690688"/>
            <a:ext cx="6264408" cy="4486275"/>
          </a:xfrm>
        </p:spPr>
        <p:txBody>
          <a:bodyPr>
            <a:normAutofit/>
          </a:bodyPr>
          <a:lstStyle/>
          <a:p>
            <a:r>
              <a:rPr lang="en-US" dirty="0"/>
              <a:t>Office of Higher Education</a:t>
            </a:r>
          </a:p>
          <a:p>
            <a:r>
              <a:rPr lang="en-US" dirty="0"/>
              <a:t>Vocational Rehabilitation</a:t>
            </a:r>
          </a:p>
          <a:p>
            <a:r>
              <a:rPr lang="en-US" dirty="0"/>
              <a:t>Department of Human Services</a:t>
            </a:r>
          </a:p>
          <a:p>
            <a:r>
              <a:rPr lang="en-US" dirty="0"/>
              <a:t>Department of Education</a:t>
            </a:r>
          </a:p>
          <a:p>
            <a:r>
              <a:rPr lang="en-US" dirty="0"/>
              <a:t>Minnesota Council on Disabilities</a:t>
            </a:r>
          </a:p>
          <a:p>
            <a:r>
              <a:rPr lang="en-US" dirty="0"/>
              <a:t>Governor’s Council on Developmental Disabilities </a:t>
            </a:r>
          </a:p>
          <a:p>
            <a:r>
              <a:rPr lang="en-US" dirty="0"/>
              <a:t>Disability Law Center</a:t>
            </a:r>
          </a:p>
          <a:p>
            <a:r>
              <a:rPr lang="en-US" dirty="0"/>
              <a:t>Olmstead Implementation Office </a:t>
            </a:r>
          </a:p>
          <a:p>
            <a:endParaRPr lang="en-US" dirty="0"/>
          </a:p>
          <a:p>
            <a:endParaRPr lang="en-US" dirty="0"/>
          </a:p>
        </p:txBody>
      </p:sp>
      <p:pic>
        <p:nvPicPr>
          <p:cNvPr id="2050" name="Picture 2" descr="Two MIHEC Workgroup members and staff from the Minnesota Office of Higher Education in a hybrid meeting on August 9, 2023.">
            <a:extLst>
              <a:ext uri="{FF2B5EF4-FFF2-40B4-BE49-F238E27FC236}">
                <a16:creationId xmlns:a16="http://schemas.microsoft.com/office/drawing/2014/main" id="{DFC3C8B9-64DA-F531-0FAE-68C3D7155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425" y="1690688"/>
            <a:ext cx="4301298" cy="286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45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a:xfrm>
            <a:off x="304801" y="365125"/>
            <a:ext cx="11616266" cy="1325563"/>
          </a:xfrm>
        </p:spPr>
        <p:txBody>
          <a:bodyPr>
            <a:normAutofit fontScale="90000"/>
          </a:bodyPr>
          <a:lstStyle/>
          <a:p>
            <a:r>
              <a:rPr lang="en-US" dirty="0"/>
              <a:t>Coalition Allies: Postsecondary Education Organizations	</a:t>
            </a:r>
            <a:br>
              <a:rPr lang="en-US" dirty="0"/>
            </a:br>
            <a:endParaRPr lang="en-US" dirty="0"/>
          </a:p>
        </p:txBody>
      </p:sp>
      <p:sp>
        <p:nvSpPr>
          <p:cNvPr id="11" name="Content Placeholder 10">
            <a:extLst>
              <a:ext uri="{FF2B5EF4-FFF2-40B4-BE49-F238E27FC236}">
                <a16:creationId xmlns:a16="http://schemas.microsoft.com/office/drawing/2014/main" id="{441FDB92-C210-A048-1570-EF2C31586F2C}"/>
              </a:ext>
            </a:extLst>
          </p:cNvPr>
          <p:cNvSpPr>
            <a:spLocks noGrp="1"/>
          </p:cNvSpPr>
          <p:nvPr>
            <p:ph idx="1"/>
          </p:nvPr>
        </p:nvSpPr>
        <p:spPr>
          <a:xfrm>
            <a:off x="304801" y="1710620"/>
            <a:ext cx="6264408" cy="4486275"/>
          </a:xfrm>
        </p:spPr>
        <p:txBody>
          <a:bodyPr>
            <a:normAutofit/>
          </a:bodyPr>
          <a:lstStyle/>
          <a:p>
            <a:r>
              <a:rPr lang="en-US" dirty="0"/>
              <a:t>University of Minnesota Government Relations</a:t>
            </a:r>
          </a:p>
          <a:p>
            <a:r>
              <a:rPr lang="en-US" dirty="0"/>
              <a:t>Minnesota State Government Relations</a:t>
            </a:r>
          </a:p>
          <a:p>
            <a:r>
              <a:rPr lang="en-US" dirty="0"/>
              <a:t>University of Minnesota Undergraduate Student Government</a:t>
            </a:r>
          </a:p>
          <a:p>
            <a:r>
              <a:rPr lang="en-US" dirty="0"/>
              <a:t>LEAD MN</a:t>
            </a:r>
          </a:p>
          <a:p>
            <a:r>
              <a:rPr lang="en-US" dirty="0"/>
              <a:t>Students United</a:t>
            </a:r>
          </a:p>
          <a:p>
            <a:r>
              <a:rPr lang="en-US" dirty="0"/>
              <a:t>Inter Faculty Organization</a:t>
            </a:r>
          </a:p>
          <a:p>
            <a:r>
              <a:rPr lang="en-US" dirty="0"/>
              <a:t>Minnesota State College Faculty</a:t>
            </a:r>
          </a:p>
          <a:p>
            <a:r>
              <a:rPr lang="en-US" dirty="0"/>
              <a:t>Education Minnesota </a:t>
            </a:r>
          </a:p>
          <a:p>
            <a:r>
              <a:rPr lang="en-US" dirty="0"/>
              <a:t>Minnesota Private College Council</a:t>
            </a:r>
          </a:p>
          <a:p>
            <a:endParaRPr lang="en-US" dirty="0"/>
          </a:p>
          <a:p>
            <a:endParaRPr lang="en-US" dirty="0"/>
          </a:p>
        </p:txBody>
      </p:sp>
      <p:pic>
        <p:nvPicPr>
          <p:cNvPr id="2" name="Picture 1" descr="Postsecondary coalition partner group photo. Testifying at the House Higher Education Committee.&#10;">
            <a:extLst>
              <a:ext uri="{FF2B5EF4-FFF2-40B4-BE49-F238E27FC236}">
                <a16:creationId xmlns:a16="http://schemas.microsoft.com/office/drawing/2014/main" id="{852CC37D-3287-207C-DE40-901ACB8B40A9}"/>
              </a:ext>
            </a:extLst>
          </p:cNvPr>
          <p:cNvPicPr>
            <a:picLocks noChangeAspect="1"/>
          </p:cNvPicPr>
          <p:nvPr/>
        </p:nvPicPr>
        <p:blipFill>
          <a:blip r:embed="rId3"/>
          <a:stretch>
            <a:fillRect/>
          </a:stretch>
        </p:blipFill>
        <p:spPr>
          <a:xfrm>
            <a:off x="6762868" y="1814866"/>
            <a:ext cx="4774376" cy="3580782"/>
          </a:xfrm>
          <a:prstGeom prst="rect">
            <a:avLst/>
          </a:prstGeom>
        </p:spPr>
      </p:pic>
    </p:spTree>
    <p:extLst>
      <p:ext uri="{BB962C8B-B14F-4D97-AF65-F5344CB8AC3E}">
        <p14:creationId xmlns:p14="http://schemas.microsoft.com/office/powerpoint/2010/main" val="1644891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E1D0AB-9FB3-ED04-E528-52685D139EF6}"/>
              </a:ext>
            </a:extLst>
          </p:cNvPr>
          <p:cNvSpPr>
            <a:spLocks noGrp="1"/>
          </p:cNvSpPr>
          <p:nvPr>
            <p:ph type="title"/>
          </p:nvPr>
        </p:nvSpPr>
        <p:spPr>
          <a:xfrm>
            <a:off x="304801" y="365125"/>
            <a:ext cx="11616266" cy="1325563"/>
          </a:xfrm>
        </p:spPr>
        <p:txBody>
          <a:bodyPr>
            <a:normAutofit/>
          </a:bodyPr>
          <a:lstStyle/>
          <a:p>
            <a:r>
              <a:rPr lang="en-US" dirty="0"/>
              <a:t>Coalition Allies: Disability Advocacy Nonprofits	</a:t>
            </a:r>
          </a:p>
        </p:txBody>
      </p:sp>
      <p:sp>
        <p:nvSpPr>
          <p:cNvPr id="11" name="Content Placeholder 10">
            <a:extLst>
              <a:ext uri="{FF2B5EF4-FFF2-40B4-BE49-F238E27FC236}">
                <a16:creationId xmlns:a16="http://schemas.microsoft.com/office/drawing/2014/main" id="{441FDB92-C210-A048-1570-EF2C31586F2C}"/>
              </a:ext>
            </a:extLst>
          </p:cNvPr>
          <p:cNvSpPr>
            <a:spLocks noGrp="1"/>
          </p:cNvSpPr>
          <p:nvPr>
            <p:ph idx="1"/>
          </p:nvPr>
        </p:nvSpPr>
        <p:spPr>
          <a:xfrm>
            <a:off x="391886" y="1690688"/>
            <a:ext cx="6264408" cy="4486275"/>
          </a:xfrm>
        </p:spPr>
        <p:txBody>
          <a:bodyPr>
            <a:normAutofit/>
          </a:bodyPr>
          <a:lstStyle/>
          <a:p>
            <a:r>
              <a:rPr lang="en-US" dirty="0"/>
              <a:t>Arc Minnesota</a:t>
            </a:r>
          </a:p>
          <a:p>
            <a:r>
              <a:rPr lang="en-US" dirty="0"/>
              <a:t>Proof Alliance</a:t>
            </a:r>
          </a:p>
          <a:p>
            <a:r>
              <a:rPr lang="en-US" dirty="0"/>
              <a:t>Autism Society of Minnesota </a:t>
            </a:r>
          </a:p>
          <a:p>
            <a:r>
              <a:rPr lang="en-US" dirty="0"/>
              <a:t>Down Syndrome Association of Minnesota </a:t>
            </a:r>
          </a:p>
          <a:p>
            <a:r>
              <a:rPr lang="en-US" dirty="0"/>
              <a:t>Pacer Center</a:t>
            </a:r>
          </a:p>
          <a:p>
            <a:r>
              <a:rPr lang="en-US" dirty="0"/>
              <a:t>Minnesota Consortium for Citizens with Disabilities </a:t>
            </a:r>
          </a:p>
          <a:p>
            <a:endParaRPr lang="en-US" dirty="0"/>
          </a:p>
        </p:txBody>
      </p:sp>
      <p:pic>
        <p:nvPicPr>
          <p:cNvPr id="5" name="Picture 4" descr="Group photo of ally organizations and advocates with Representative Moller. Testifying at the House Judiciary Committee.&#10;">
            <a:extLst>
              <a:ext uri="{FF2B5EF4-FFF2-40B4-BE49-F238E27FC236}">
                <a16:creationId xmlns:a16="http://schemas.microsoft.com/office/drawing/2014/main" id="{AAD39BEC-B02B-01FE-A319-9D117549CA28}"/>
              </a:ext>
            </a:extLst>
          </p:cNvPr>
          <p:cNvPicPr>
            <a:picLocks noChangeAspect="1"/>
          </p:cNvPicPr>
          <p:nvPr/>
        </p:nvPicPr>
        <p:blipFill rotWithShape="1">
          <a:blip r:embed="rId3"/>
          <a:srcRect l="12260" t="15515"/>
          <a:stretch/>
        </p:blipFill>
        <p:spPr>
          <a:xfrm>
            <a:off x="7177439" y="1749424"/>
            <a:ext cx="4011468" cy="2897011"/>
          </a:xfrm>
          <a:prstGeom prst="rect">
            <a:avLst/>
          </a:prstGeom>
        </p:spPr>
      </p:pic>
    </p:spTree>
    <p:extLst>
      <p:ext uri="{BB962C8B-B14F-4D97-AF65-F5344CB8AC3E}">
        <p14:creationId xmlns:p14="http://schemas.microsoft.com/office/powerpoint/2010/main" val="3174709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Regular"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Light"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29413</TotalTime>
  <Words>275</Words>
  <Application>Microsoft Office PowerPoint</Application>
  <PresentationFormat>Widescreen</PresentationFormat>
  <Paragraphs>65</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Open Sans Light</vt:lpstr>
      <vt:lpstr>Open Sans Regular</vt:lpstr>
      <vt:lpstr>Open Sans Semibold</vt:lpstr>
      <vt:lpstr>System Font Regular</vt:lpstr>
      <vt:lpstr>Wingdings</vt:lpstr>
      <vt:lpstr>Office Theme</vt:lpstr>
      <vt:lpstr>Solutions for Inclusive Higher Education </vt:lpstr>
      <vt:lpstr>MN College Capacity and Prospective Students </vt:lpstr>
      <vt:lpstr>Connect to Existing Data and Goals  </vt:lpstr>
      <vt:lpstr>Solutions from the Minnesota Inclusive Higher Education Act (2023) </vt:lpstr>
      <vt:lpstr>Building Relationships with Higher Education Committees    </vt:lpstr>
      <vt:lpstr>Building Relationships with Legislators </vt:lpstr>
      <vt:lpstr>Coalition Allies: State Agencies  </vt:lpstr>
      <vt:lpstr>Coalition Allies: Postsecondary Education Organizations  </vt:lpstr>
      <vt:lpstr>Coalition Allies: Disability Advocacy Nonprofits </vt:lpstr>
      <vt:lpstr>Day at the Capitol  </vt:lpstr>
      <vt:lpstr>Personal Experience   </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Connie J Burkhart</dc:creator>
  <cp:lastModifiedBy>Mary A Hauff</cp:lastModifiedBy>
  <cp:revision>232</cp:revision>
  <dcterms:created xsi:type="dcterms:W3CDTF">2023-10-31T16:13:35Z</dcterms:created>
  <dcterms:modified xsi:type="dcterms:W3CDTF">2024-05-01T16:59:07Z</dcterms:modified>
</cp:coreProperties>
</file>